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s/slide2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28.xml" ContentType="application/vnd.openxmlformats-officedocument.presentationml.slide+xml"/>
  <Override PartName="/ppt/slides/slide9.xml" ContentType="application/vnd.openxmlformats-officedocument.presentationml.slide+xml"/>
  <Override PartName="/ppt/slides/slide7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2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96" r:id="rId8"/>
    <p:sldId id="297" r:id="rId9"/>
    <p:sldId id="298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342" y="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6939" y="609676"/>
            <a:ext cx="10358120" cy="697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8768" y="2473198"/>
            <a:ext cx="4953000" cy="3521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9/5/2020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9/5/2020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9/5/2020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12945" y="609676"/>
            <a:ext cx="3166109" cy="697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6939" y="1707918"/>
            <a:ext cx="10358120" cy="2583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blockchain.info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jp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7676" y="2489072"/>
            <a:ext cx="821690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5" dirty="0"/>
              <a:t>The </a:t>
            </a:r>
            <a:r>
              <a:rPr sz="6000" spc="-20" dirty="0"/>
              <a:t>Blockchain</a:t>
            </a:r>
            <a:r>
              <a:rPr sz="6000" spc="-40" dirty="0"/>
              <a:t> </a:t>
            </a:r>
            <a:r>
              <a:rPr sz="6000" spc="-60" dirty="0"/>
              <a:t>Technology</a:t>
            </a:r>
            <a:endParaRPr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47594" y="609676"/>
            <a:ext cx="649986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Public vs. </a:t>
            </a:r>
            <a:r>
              <a:rPr spc="-30" dirty="0"/>
              <a:t>Private</a:t>
            </a:r>
            <a:r>
              <a:rPr spc="-5" dirty="0"/>
              <a:t> </a:t>
            </a:r>
            <a:r>
              <a:rPr spc="-15" dirty="0"/>
              <a:t>Blockchains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87348" y="2006047"/>
            <a:ext cx="3488054" cy="868044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35"/>
              </a:spcBef>
            </a:pPr>
            <a:r>
              <a:rPr sz="2400" b="1" spc="-5" dirty="0">
                <a:latin typeface="Calibri"/>
                <a:cs typeface="Calibri"/>
              </a:rPr>
              <a:t>Public</a:t>
            </a:r>
            <a:r>
              <a:rPr sz="2400" b="1" spc="-10" dirty="0">
                <a:latin typeface="Calibri"/>
                <a:cs typeface="Calibri"/>
              </a:rPr>
              <a:t> blockchains</a:t>
            </a:r>
            <a:endParaRPr sz="2400">
              <a:latin typeface="Calibri"/>
              <a:cs typeface="Calibri"/>
            </a:endParaRPr>
          </a:p>
          <a:p>
            <a:pPr marL="629285" indent="-228600">
              <a:lnSpc>
                <a:spcPct val="100000"/>
              </a:lnSpc>
              <a:spcBef>
                <a:spcPts val="434"/>
              </a:spcBef>
              <a:buFont typeface="Arial"/>
              <a:buChar char="•"/>
              <a:tabLst>
                <a:tab pos="629920" algn="l"/>
              </a:tabLst>
            </a:pPr>
            <a:r>
              <a:rPr sz="2400" spc="-15" dirty="0">
                <a:latin typeface="Calibri"/>
                <a:cs typeface="Calibri"/>
              </a:rPr>
              <a:t>Anyone </a:t>
            </a:r>
            <a:r>
              <a:rPr sz="2400" spc="-10" dirty="0">
                <a:latin typeface="Calibri"/>
                <a:cs typeface="Calibri"/>
              </a:rPr>
              <a:t>can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participate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251828" y="2021709"/>
            <a:ext cx="4877435" cy="339471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2400" b="1" spc="-20" dirty="0">
                <a:latin typeface="Calibri"/>
                <a:cs typeface="Calibri"/>
              </a:rPr>
              <a:t>Private</a:t>
            </a:r>
            <a:r>
              <a:rPr sz="2400" b="1" spc="-10" dirty="0">
                <a:latin typeface="Calibri"/>
                <a:cs typeface="Calibri"/>
              </a:rPr>
              <a:t> blockchains</a:t>
            </a:r>
            <a:endParaRPr sz="2400">
              <a:latin typeface="Calibri"/>
              <a:cs typeface="Calibri"/>
            </a:endParaRPr>
          </a:p>
          <a:p>
            <a:pPr marL="241300" marR="698500" indent="-228600">
              <a:lnSpc>
                <a:spcPts val="3020"/>
              </a:lnSpc>
              <a:spcBef>
                <a:spcPts val="74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5" dirty="0">
                <a:latin typeface="Calibri"/>
                <a:cs typeface="Calibri"/>
              </a:rPr>
              <a:t>Participants </a:t>
            </a:r>
            <a:r>
              <a:rPr sz="2800" spc="-20" dirty="0">
                <a:latin typeface="Calibri"/>
                <a:cs typeface="Calibri"/>
              </a:rPr>
              <a:t>are </a:t>
            </a:r>
            <a:r>
              <a:rPr sz="2800" spc="-10" dirty="0">
                <a:latin typeface="Calibri"/>
                <a:cs typeface="Calibri"/>
              </a:rPr>
              <a:t>known </a:t>
            </a:r>
            <a:r>
              <a:rPr sz="2800" spc="-5" dirty="0">
                <a:latin typeface="Calibri"/>
                <a:cs typeface="Calibri"/>
              </a:rPr>
              <a:t>and  </a:t>
            </a:r>
            <a:r>
              <a:rPr sz="2800" spc="-15" dirty="0">
                <a:latin typeface="Calibri"/>
                <a:cs typeface="Calibri"/>
              </a:rPr>
              <a:t>trusted</a:t>
            </a:r>
            <a:endParaRPr sz="2800">
              <a:latin typeface="Calibri"/>
              <a:cs typeface="Calibri"/>
            </a:endParaRPr>
          </a:p>
          <a:p>
            <a:pPr marL="698500" marR="5080" lvl="1" indent="-228600">
              <a:lnSpc>
                <a:spcPct val="90100"/>
              </a:lnSpc>
              <a:spcBef>
                <a:spcPts val="489"/>
              </a:spcBef>
              <a:buFont typeface="Arial"/>
              <a:buChar char="•"/>
              <a:tabLst>
                <a:tab pos="698500" algn="l"/>
              </a:tabLst>
            </a:pPr>
            <a:r>
              <a:rPr sz="2400" dirty="0">
                <a:latin typeface="Calibri"/>
                <a:cs typeface="Calibri"/>
              </a:rPr>
              <a:t>An </a:t>
            </a:r>
            <a:r>
              <a:rPr sz="2400" spc="-5" dirty="0">
                <a:latin typeface="Calibri"/>
                <a:cs typeface="Calibri"/>
              </a:rPr>
              <a:t>industry </a:t>
            </a:r>
            <a:r>
              <a:rPr sz="2400" spc="-10" dirty="0">
                <a:latin typeface="Calibri"/>
                <a:cs typeface="Calibri"/>
              </a:rPr>
              <a:t>group, or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15" dirty="0">
                <a:latin typeface="Calibri"/>
                <a:cs typeface="Calibri"/>
              </a:rPr>
              <a:t>group </a:t>
            </a:r>
            <a:r>
              <a:rPr sz="2400" spc="-10" dirty="0">
                <a:latin typeface="Calibri"/>
                <a:cs typeface="Calibri"/>
              </a:rPr>
              <a:t>of  companies </a:t>
            </a:r>
            <a:r>
              <a:rPr sz="2400" spc="-5" dirty="0">
                <a:latin typeface="Calibri"/>
                <a:cs typeface="Calibri"/>
              </a:rPr>
              <a:t>owned </a:t>
            </a:r>
            <a:r>
              <a:rPr sz="2400" spc="-10" dirty="0">
                <a:latin typeface="Calibri"/>
                <a:cs typeface="Calibri"/>
              </a:rPr>
              <a:t>by </a:t>
            </a:r>
            <a:r>
              <a:rPr sz="2400" dirty="0">
                <a:latin typeface="Calibri"/>
                <a:cs typeface="Calibri"/>
              </a:rPr>
              <a:t>an </a:t>
            </a:r>
            <a:r>
              <a:rPr sz="2400" spc="-10" dirty="0">
                <a:latin typeface="Calibri"/>
                <a:cs typeface="Calibri"/>
              </a:rPr>
              <a:t>umbrella  </a:t>
            </a:r>
            <a:r>
              <a:rPr sz="2400" spc="-15" dirty="0">
                <a:latin typeface="Calibri"/>
                <a:cs typeface="Calibri"/>
              </a:rPr>
              <a:t>company</a:t>
            </a:r>
            <a:endParaRPr sz="2400">
              <a:latin typeface="Calibri"/>
              <a:cs typeface="Calibri"/>
            </a:endParaRPr>
          </a:p>
          <a:p>
            <a:pPr marL="698500" marR="248920" lvl="1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tabLst>
                <a:tab pos="698500" algn="l"/>
              </a:tabLst>
            </a:pPr>
            <a:r>
              <a:rPr sz="2400" spc="-15" dirty="0">
                <a:latin typeface="Calibri"/>
                <a:cs typeface="Calibri"/>
              </a:rPr>
              <a:t>Many </a:t>
            </a:r>
            <a:r>
              <a:rPr sz="2400" spc="-5" dirty="0">
                <a:latin typeface="Calibri"/>
                <a:cs typeface="Calibri"/>
              </a:rPr>
              <a:t>of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5" dirty="0">
                <a:latin typeface="Calibri"/>
                <a:cs typeface="Calibri"/>
              </a:rPr>
              <a:t>mechanisms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aren’t  needed </a:t>
            </a:r>
            <a:r>
              <a:rPr sz="2400" dirty="0">
                <a:latin typeface="Calibri"/>
                <a:cs typeface="Calibri"/>
              </a:rPr>
              <a:t>– </a:t>
            </a:r>
            <a:r>
              <a:rPr sz="2400" spc="-5" dirty="0">
                <a:latin typeface="Calibri"/>
                <a:cs typeface="Calibri"/>
              </a:rPr>
              <a:t>or </a:t>
            </a:r>
            <a:r>
              <a:rPr sz="2400" spc="-15" dirty="0">
                <a:latin typeface="Calibri"/>
                <a:cs typeface="Calibri"/>
              </a:rPr>
              <a:t>rather </a:t>
            </a:r>
            <a:r>
              <a:rPr sz="2400" spc="-5" dirty="0">
                <a:latin typeface="Calibri"/>
                <a:cs typeface="Calibri"/>
              </a:rPr>
              <a:t>they </a:t>
            </a:r>
            <a:r>
              <a:rPr sz="2400" spc="-15" dirty="0">
                <a:latin typeface="Calibri"/>
                <a:cs typeface="Calibri"/>
              </a:rPr>
              <a:t>are  </a:t>
            </a:r>
            <a:r>
              <a:rPr sz="2400" spc="-5" dirty="0">
                <a:latin typeface="Calibri"/>
                <a:cs typeface="Calibri"/>
              </a:rPr>
              <a:t>replaced </a:t>
            </a:r>
            <a:r>
              <a:rPr sz="2400" dirty="0">
                <a:latin typeface="Calibri"/>
                <a:cs typeface="Calibri"/>
              </a:rPr>
              <a:t>with </a:t>
            </a:r>
            <a:r>
              <a:rPr sz="2400" spc="-10" dirty="0">
                <a:latin typeface="Calibri"/>
                <a:cs typeface="Calibri"/>
              </a:rPr>
              <a:t>legal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contracts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702910" y="5704332"/>
            <a:ext cx="1430677" cy="7330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03564" y="5667755"/>
            <a:ext cx="1002792" cy="8534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650017" y="5847779"/>
            <a:ext cx="1465995" cy="9094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32869" y="5812655"/>
            <a:ext cx="1162448" cy="92634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4332" y="2489072"/>
            <a:ext cx="686308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5" dirty="0"/>
              <a:t>The </a:t>
            </a:r>
            <a:r>
              <a:rPr sz="6000" spc="-25" dirty="0"/>
              <a:t>Bitcoin</a:t>
            </a:r>
            <a:r>
              <a:rPr sz="6000" spc="-50" dirty="0"/>
              <a:t> </a:t>
            </a:r>
            <a:r>
              <a:rPr sz="6000" spc="-20" dirty="0"/>
              <a:t>Blockchain</a:t>
            </a:r>
            <a:endParaRPr sz="6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156273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20" dirty="0"/>
              <a:t>Bitcoin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78027" y="1707918"/>
            <a:ext cx="10087610" cy="425005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21945" indent="-309245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21945" algn="l"/>
                <a:tab pos="322580" algn="l"/>
              </a:tabLst>
            </a:pPr>
            <a:r>
              <a:rPr sz="2800" spc="-10" dirty="0">
                <a:latin typeface="Calibri"/>
                <a:cs typeface="Calibri"/>
              </a:rPr>
              <a:t>The </a:t>
            </a:r>
            <a:r>
              <a:rPr sz="2800" spc="-25" dirty="0">
                <a:latin typeface="Calibri"/>
                <a:cs typeface="Calibri"/>
              </a:rPr>
              <a:t>first </a:t>
            </a:r>
            <a:r>
              <a:rPr sz="2800" spc="-15" dirty="0">
                <a:latin typeface="Calibri"/>
                <a:cs typeface="Calibri"/>
              </a:rPr>
              <a:t>realization </a:t>
            </a:r>
            <a:r>
              <a:rPr sz="2800" spc="-5" dirty="0">
                <a:latin typeface="Calibri"/>
                <a:cs typeface="Calibri"/>
              </a:rPr>
              <a:t>of the </a:t>
            </a:r>
            <a:r>
              <a:rPr sz="2800" spc="-10" dirty="0">
                <a:latin typeface="Calibri"/>
                <a:cs typeface="Calibri"/>
              </a:rPr>
              <a:t>Blockchain</a:t>
            </a:r>
            <a:r>
              <a:rPr sz="2800" spc="100" dirty="0">
                <a:latin typeface="Calibri"/>
                <a:cs typeface="Calibri"/>
              </a:rPr>
              <a:t> </a:t>
            </a:r>
            <a:r>
              <a:rPr sz="2800" spc="-30" dirty="0">
                <a:latin typeface="Calibri"/>
                <a:cs typeface="Calibri"/>
              </a:rPr>
              <a:t>Technology</a:t>
            </a:r>
            <a:endParaRPr sz="2800">
              <a:latin typeface="Calibri"/>
              <a:cs typeface="Calibri"/>
            </a:endParaRPr>
          </a:p>
          <a:p>
            <a:pPr marL="321945" indent="-309245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21945" algn="l"/>
                <a:tab pos="322580" algn="l"/>
              </a:tabLst>
            </a:pPr>
            <a:r>
              <a:rPr sz="2800" spc="-10" dirty="0">
                <a:latin typeface="Calibri"/>
                <a:cs typeface="Calibri"/>
              </a:rPr>
              <a:t>2008</a:t>
            </a:r>
            <a:endParaRPr sz="28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35"/>
              </a:spcBef>
              <a:buFont typeface="Arial"/>
              <a:buChar char="•"/>
              <a:tabLst>
                <a:tab pos="699135" algn="l"/>
                <a:tab pos="2091055" algn="l"/>
              </a:tabLst>
            </a:pPr>
            <a:r>
              <a:rPr sz="2400" b="1" spc="-10" dirty="0">
                <a:latin typeface="Calibri"/>
                <a:cs typeface="Calibri"/>
              </a:rPr>
              <a:t>August</a:t>
            </a:r>
            <a:r>
              <a:rPr sz="2400" b="1" spc="1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18	</a:t>
            </a:r>
            <a:r>
              <a:rPr sz="2400" spc="-5" dirty="0">
                <a:latin typeface="Calibri"/>
                <a:cs typeface="Calibri"/>
              </a:rPr>
              <a:t>Domain name </a:t>
            </a:r>
            <a:r>
              <a:rPr sz="2400" spc="-10" dirty="0">
                <a:latin typeface="Calibri"/>
                <a:cs typeface="Calibri"/>
              </a:rPr>
              <a:t>"bitcoin.org"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registered</a:t>
            </a:r>
            <a:endParaRPr sz="24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15"/>
              </a:spcBef>
              <a:buFont typeface="Arial"/>
              <a:buChar char="•"/>
              <a:tabLst>
                <a:tab pos="699135" algn="l"/>
                <a:tab pos="2235835" algn="l"/>
              </a:tabLst>
            </a:pPr>
            <a:r>
              <a:rPr sz="2400" b="1" spc="-10" dirty="0">
                <a:latin typeface="Calibri"/>
                <a:cs typeface="Calibri"/>
              </a:rPr>
              <a:t>October</a:t>
            </a:r>
            <a:r>
              <a:rPr sz="2400" b="1" spc="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31	</a:t>
            </a:r>
            <a:r>
              <a:rPr sz="2400" spc="-10" dirty="0">
                <a:latin typeface="Calibri"/>
                <a:cs typeface="Calibri"/>
              </a:rPr>
              <a:t>Bitcoin </a:t>
            </a:r>
            <a:r>
              <a:rPr sz="2400" spc="-5" dirty="0">
                <a:latin typeface="Calibri"/>
                <a:cs typeface="Calibri"/>
              </a:rPr>
              <a:t>design paper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published</a:t>
            </a:r>
            <a:endParaRPr sz="24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15"/>
              </a:spcBef>
              <a:buFont typeface="Arial"/>
              <a:buChar char="•"/>
              <a:tabLst>
                <a:tab pos="699135" algn="l"/>
              </a:tabLst>
            </a:pPr>
            <a:r>
              <a:rPr sz="2400" b="1" spc="-5" dirty="0">
                <a:latin typeface="Calibri"/>
                <a:cs typeface="Calibri"/>
              </a:rPr>
              <a:t>November 09 </a:t>
            </a:r>
            <a:r>
              <a:rPr sz="2400" spc="-10" dirty="0">
                <a:latin typeface="Calibri"/>
                <a:cs typeface="Calibri"/>
              </a:rPr>
              <a:t>Bitcoin project </a:t>
            </a:r>
            <a:r>
              <a:rPr sz="2400" spc="-15" dirty="0">
                <a:latin typeface="Calibri"/>
                <a:cs typeface="Calibri"/>
              </a:rPr>
              <a:t>registered at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SourceForge.net</a:t>
            </a:r>
            <a:endParaRPr sz="24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3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2009</a:t>
            </a:r>
            <a:endParaRPr sz="28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45"/>
              </a:spcBef>
              <a:buFont typeface="Arial"/>
              <a:buChar char="•"/>
              <a:tabLst>
                <a:tab pos="699135" algn="l"/>
              </a:tabLst>
            </a:pPr>
            <a:r>
              <a:rPr sz="2400" b="1" spc="-5" dirty="0">
                <a:latin typeface="Calibri"/>
                <a:cs typeface="Calibri"/>
              </a:rPr>
              <a:t>January </a:t>
            </a:r>
            <a:r>
              <a:rPr sz="2400" b="1" dirty="0">
                <a:latin typeface="Calibri"/>
                <a:cs typeface="Calibri"/>
              </a:rPr>
              <a:t>3 </a:t>
            </a:r>
            <a:r>
              <a:rPr sz="2400" spc="-5" dirty="0">
                <a:latin typeface="Calibri"/>
                <a:cs typeface="Calibri"/>
              </a:rPr>
              <a:t>Genesis block established </a:t>
            </a:r>
            <a:r>
              <a:rPr sz="2400" spc="-10" dirty="0">
                <a:latin typeface="Calibri"/>
                <a:cs typeface="Calibri"/>
              </a:rPr>
              <a:t>at </a:t>
            </a:r>
            <a:r>
              <a:rPr sz="2400" spc="-5" dirty="0">
                <a:latin typeface="Calibri"/>
                <a:cs typeface="Calibri"/>
              </a:rPr>
              <a:t>18:15:05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GMT</a:t>
            </a:r>
            <a:endParaRPr sz="2400">
              <a:latin typeface="Calibri"/>
              <a:cs typeface="Calibri"/>
            </a:endParaRPr>
          </a:p>
          <a:p>
            <a:pPr marL="698500" marR="5080" lvl="1" indent="-228600">
              <a:lnSpc>
                <a:spcPts val="2590"/>
              </a:lnSpc>
              <a:spcBef>
                <a:spcPts val="530"/>
              </a:spcBef>
              <a:buFont typeface="Arial"/>
              <a:buChar char="•"/>
              <a:tabLst>
                <a:tab pos="699135" algn="l"/>
              </a:tabLst>
            </a:pPr>
            <a:r>
              <a:rPr sz="2400" b="1" spc="-5" dirty="0">
                <a:latin typeface="Calibri"/>
                <a:cs typeface="Calibri"/>
              </a:rPr>
              <a:t>January </a:t>
            </a:r>
            <a:r>
              <a:rPr sz="2400" b="1" dirty="0">
                <a:latin typeface="Calibri"/>
                <a:cs typeface="Calibri"/>
              </a:rPr>
              <a:t>9 </a:t>
            </a:r>
            <a:r>
              <a:rPr sz="2400" spc="-10" dirty="0">
                <a:latin typeface="Calibri"/>
                <a:cs typeface="Calibri"/>
              </a:rPr>
              <a:t>Bitcoin </a:t>
            </a:r>
            <a:r>
              <a:rPr sz="2400" spc="-5" dirty="0">
                <a:latin typeface="Calibri"/>
                <a:cs typeface="Calibri"/>
              </a:rPr>
              <a:t>v0.1 released </a:t>
            </a:r>
            <a:r>
              <a:rPr sz="2400" dirty="0">
                <a:latin typeface="Calibri"/>
                <a:cs typeface="Calibri"/>
              </a:rPr>
              <a:t>and announced </a:t>
            </a:r>
            <a:r>
              <a:rPr sz="2400" spc="-5" dirty="0">
                <a:latin typeface="Calibri"/>
                <a:cs typeface="Calibri"/>
              </a:rPr>
              <a:t>on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15" dirty="0">
                <a:latin typeface="Calibri"/>
                <a:cs typeface="Calibri"/>
              </a:rPr>
              <a:t>cryptography </a:t>
            </a:r>
            <a:r>
              <a:rPr sz="2400" dirty="0">
                <a:latin typeface="Calibri"/>
                <a:cs typeface="Calibri"/>
              </a:rPr>
              <a:t>mailing  </a:t>
            </a:r>
            <a:r>
              <a:rPr sz="2400" spc="-10" dirty="0">
                <a:latin typeface="Calibri"/>
                <a:cs typeface="Calibri"/>
              </a:rPr>
              <a:t>list</a:t>
            </a:r>
            <a:endParaRPr sz="24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185"/>
              </a:spcBef>
              <a:buFont typeface="Arial"/>
              <a:buChar char="•"/>
              <a:tabLst>
                <a:tab pos="699135" algn="l"/>
              </a:tabLst>
            </a:pPr>
            <a:r>
              <a:rPr sz="2400" b="1" spc="-5" dirty="0">
                <a:latin typeface="Calibri"/>
                <a:cs typeface="Calibri"/>
              </a:rPr>
              <a:t>January 12 </a:t>
            </a:r>
            <a:r>
              <a:rPr sz="2400" spc="-15" dirty="0">
                <a:latin typeface="Calibri"/>
                <a:cs typeface="Calibri"/>
              </a:rPr>
              <a:t>First </a:t>
            </a:r>
            <a:r>
              <a:rPr sz="2400" spc="-10" dirty="0">
                <a:latin typeface="Calibri"/>
                <a:cs typeface="Calibri"/>
              </a:rPr>
              <a:t>Bitcoin </a:t>
            </a:r>
            <a:r>
              <a:rPr sz="2400" spc="-5" dirty="0">
                <a:latin typeface="Calibri"/>
                <a:cs typeface="Calibri"/>
              </a:rPr>
              <a:t>transaction, </a:t>
            </a:r>
            <a:r>
              <a:rPr sz="2400" dirty="0">
                <a:latin typeface="Calibri"/>
                <a:cs typeface="Calibri"/>
              </a:rPr>
              <a:t>in </a:t>
            </a:r>
            <a:r>
              <a:rPr sz="2400" spc="-5" dirty="0">
                <a:latin typeface="Calibri"/>
                <a:cs typeface="Calibri"/>
              </a:rPr>
              <a:t>block 170 </a:t>
            </a:r>
            <a:r>
              <a:rPr sz="2400" spc="-15" dirty="0">
                <a:latin typeface="Calibri"/>
                <a:cs typeface="Calibri"/>
              </a:rPr>
              <a:t>from Satoshi to </a:t>
            </a:r>
            <a:r>
              <a:rPr sz="2400" spc="-5" dirty="0">
                <a:latin typeface="Calibri"/>
                <a:cs typeface="Calibri"/>
              </a:rPr>
              <a:t>Hal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Finney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295646" y="100046"/>
            <a:ext cx="6193947" cy="65232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502031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The </a:t>
            </a:r>
            <a:r>
              <a:rPr dirty="0"/>
              <a:t>essence of</a:t>
            </a:r>
            <a:r>
              <a:rPr spc="-80" dirty="0"/>
              <a:t> </a:t>
            </a:r>
            <a:r>
              <a:rPr spc="-15" dirty="0"/>
              <a:t>bitcoin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93493"/>
            <a:ext cx="10222865" cy="315595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241300" marR="709295" indent="-228600">
              <a:lnSpc>
                <a:spcPts val="3020"/>
              </a:lnSpc>
              <a:spcBef>
                <a:spcPts val="48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A </a:t>
            </a:r>
            <a:r>
              <a:rPr sz="2800" b="1" spc="-15" dirty="0">
                <a:latin typeface="Calibri"/>
                <a:cs typeface="Calibri"/>
              </a:rPr>
              <a:t>protocol </a:t>
            </a:r>
            <a:r>
              <a:rPr sz="2800" spc="-10" dirty="0">
                <a:latin typeface="Calibri"/>
                <a:cs typeface="Calibri"/>
              </a:rPr>
              <a:t>that supports </a:t>
            </a:r>
            <a:r>
              <a:rPr sz="2800" spc="-20" dirty="0">
                <a:latin typeface="Calibri"/>
                <a:cs typeface="Calibri"/>
              </a:rPr>
              <a:t>decentralized </a:t>
            </a:r>
            <a:r>
              <a:rPr sz="2800" spc="-10" dirty="0">
                <a:latin typeface="Calibri"/>
                <a:cs typeface="Calibri"/>
              </a:rPr>
              <a:t>anonymous peer-to-peer  digital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currency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A </a:t>
            </a:r>
            <a:r>
              <a:rPr sz="2800" b="1" spc="-5" dirty="0">
                <a:latin typeface="Calibri"/>
                <a:cs typeface="Calibri"/>
              </a:rPr>
              <a:t>publicly </a:t>
            </a:r>
            <a:r>
              <a:rPr sz="2800" spc="-10" dirty="0">
                <a:latin typeface="Calibri"/>
                <a:cs typeface="Calibri"/>
              </a:rPr>
              <a:t>disclosed </a:t>
            </a:r>
            <a:r>
              <a:rPr sz="2800" b="1" spc="-10" dirty="0">
                <a:latin typeface="Calibri"/>
                <a:cs typeface="Calibri"/>
              </a:rPr>
              <a:t>ledger </a:t>
            </a:r>
            <a:r>
              <a:rPr sz="2800" spc="-5" dirty="0">
                <a:latin typeface="Calibri"/>
                <a:cs typeface="Calibri"/>
              </a:rPr>
              <a:t>of</a:t>
            </a:r>
            <a:r>
              <a:rPr sz="2800" spc="11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transactions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5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A </a:t>
            </a:r>
            <a:r>
              <a:rPr sz="2800" b="1" spc="-25" dirty="0">
                <a:latin typeface="Calibri"/>
                <a:cs typeface="Calibri"/>
              </a:rPr>
              <a:t>reward </a:t>
            </a:r>
            <a:r>
              <a:rPr sz="2800" spc="-15" dirty="0">
                <a:latin typeface="Calibri"/>
                <a:cs typeface="Calibri"/>
              </a:rPr>
              <a:t>driven </a:t>
            </a:r>
            <a:r>
              <a:rPr sz="2800" spc="-30" dirty="0">
                <a:latin typeface="Calibri"/>
                <a:cs typeface="Calibri"/>
              </a:rPr>
              <a:t>system </a:t>
            </a:r>
            <a:r>
              <a:rPr sz="2800" spc="-25" dirty="0">
                <a:latin typeface="Calibri"/>
                <a:cs typeface="Calibri"/>
              </a:rPr>
              <a:t>for </a:t>
            </a:r>
            <a:r>
              <a:rPr sz="2800" spc="-10" dirty="0">
                <a:latin typeface="Calibri"/>
                <a:cs typeface="Calibri"/>
              </a:rPr>
              <a:t>achieving </a:t>
            </a:r>
            <a:r>
              <a:rPr sz="2800" b="1" spc="-5" dirty="0">
                <a:latin typeface="Calibri"/>
                <a:cs typeface="Calibri"/>
              </a:rPr>
              <a:t>consensus </a:t>
            </a:r>
            <a:r>
              <a:rPr sz="2800" spc="-10" dirty="0">
                <a:latin typeface="Calibri"/>
                <a:cs typeface="Calibri"/>
              </a:rPr>
              <a:t>(mining) based</a:t>
            </a:r>
            <a:r>
              <a:rPr sz="2800" spc="29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on</a:t>
            </a:r>
            <a:endParaRPr sz="2800">
              <a:latin typeface="Calibri"/>
              <a:cs typeface="Calibri"/>
            </a:endParaRPr>
          </a:p>
          <a:p>
            <a:pPr marL="765810" lvl="1" indent="-295910">
              <a:lnSpc>
                <a:spcPct val="100000"/>
              </a:lnSpc>
              <a:spcBef>
                <a:spcPts val="235"/>
              </a:spcBef>
              <a:buChar char="•"/>
              <a:tabLst>
                <a:tab pos="765175" algn="l"/>
                <a:tab pos="765810" algn="l"/>
              </a:tabLst>
            </a:pPr>
            <a:r>
              <a:rPr sz="2400" spc="-10" dirty="0">
                <a:latin typeface="Arial"/>
                <a:cs typeface="Arial"/>
              </a:rPr>
              <a:t>"</a:t>
            </a:r>
            <a:r>
              <a:rPr sz="2400" spc="-10" dirty="0">
                <a:latin typeface="Calibri"/>
                <a:cs typeface="Calibri"/>
              </a:rPr>
              <a:t>Longest </a:t>
            </a:r>
            <a:r>
              <a:rPr sz="2400" dirty="0">
                <a:latin typeface="Calibri"/>
                <a:cs typeface="Calibri"/>
              </a:rPr>
              <a:t>chain </a:t>
            </a:r>
            <a:r>
              <a:rPr sz="2400" spc="-20" dirty="0">
                <a:latin typeface="Calibri"/>
                <a:cs typeface="Calibri"/>
              </a:rPr>
              <a:t>for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consensus”</a:t>
            </a:r>
            <a:endParaRPr sz="24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195"/>
              </a:spcBef>
              <a:buFont typeface="Arial"/>
              <a:buChar char="•"/>
              <a:tabLst>
                <a:tab pos="699135" algn="l"/>
              </a:tabLst>
            </a:pPr>
            <a:r>
              <a:rPr sz="2400" spc="-15" dirty="0">
                <a:latin typeface="Calibri"/>
                <a:cs typeface="Calibri"/>
              </a:rPr>
              <a:t>“Proofs </a:t>
            </a:r>
            <a:r>
              <a:rPr sz="2400" spc="-5" dirty="0">
                <a:latin typeface="Calibri"/>
                <a:cs typeface="Calibri"/>
              </a:rPr>
              <a:t>of </a:t>
            </a:r>
            <a:r>
              <a:rPr sz="2400" spc="-25" dirty="0">
                <a:latin typeface="Calibri"/>
                <a:cs typeface="Calibri"/>
              </a:rPr>
              <a:t>Work” </a:t>
            </a:r>
            <a:r>
              <a:rPr sz="2400" spc="-20" dirty="0">
                <a:latin typeface="Calibri"/>
                <a:cs typeface="Calibri"/>
              </a:rPr>
              <a:t>for </a:t>
            </a:r>
            <a:r>
              <a:rPr sz="2400" spc="-5" dirty="0">
                <a:latin typeface="Calibri"/>
                <a:cs typeface="Calibri"/>
              </a:rPr>
              <a:t>helping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spc="-10" dirty="0">
                <a:latin typeface="Calibri"/>
                <a:cs typeface="Calibri"/>
              </a:rPr>
              <a:t>secure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4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network</a:t>
            </a:r>
            <a:endParaRPr sz="24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4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A </a:t>
            </a:r>
            <a:r>
              <a:rPr sz="2800" spc="-25" dirty="0">
                <a:latin typeface="Calibri"/>
                <a:cs typeface="Calibri"/>
              </a:rPr>
              <a:t>“scare token” </a:t>
            </a:r>
            <a:r>
              <a:rPr sz="2800" spc="-15" dirty="0">
                <a:latin typeface="Calibri"/>
                <a:cs typeface="Calibri"/>
              </a:rPr>
              <a:t>economy </a:t>
            </a:r>
            <a:r>
              <a:rPr sz="2800" spc="-5" dirty="0">
                <a:latin typeface="Calibri"/>
                <a:cs typeface="Calibri"/>
              </a:rPr>
              <a:t>with an </a:t>
            </a:r>
            <a:r>
              <a:rPr sz="2800" spc="-15" dirty="0">
                <a:latin typeface="Calibri"/>
                <a:cs typeface="Calibri"/>
              </a:rPr>
              <a:t>eventual cap </a:t>
            </a:r>
            <a:r>
              <a:rPr sz="2800" spc="-5" dirty="0">
                <a:latin typeface="Calibri"/>
                <a:cs typeface="Calibri"/>
              </a:rPr>
              <a:t>of about </a:t>
            </a:r>
            <a:r>
              <a:rPr sz="2800" spc="-10" dirty="0">
                <a:latin typeface="Calibri"/>
                <a:cs typeface="Calibri"/>
              </a:rPr>
              <a:t>21M</a:t>
            </a:r>
            <a:r>
              <a:rPr sz="2800" spc="24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bitcoins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609676"/>
            <a:ext cx="504571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0" spc="-5" dirty="0">
                <a:latin typeface="Calibri Light"/>
                <a:cs typeface="Calibri Light"/>
              </a:rPr>
              <a:t>The </a:t>
            </a:r>
            <a:r>
              <a:rPr sz="4400" b="0" spc="-20" dirty="0">
                <a:latin typeface="Calibri Light"/>
                <a:cs typeface="Calibri Light"/>
              </a:rPr>
              <a:t>Bitcoin</a:t>
            </a:r>
            <a:r>
              <a:rPr sz="4400" b="0" spc="-5" dirty="0">
                <a:latin typeface="Calibri Light"/>
                <a:cs typeface="Calibri Light"/>
              </a:rPr>
              <a:t> </a:t>
            </a:r>
            <a:r>
              <a:rPr sz="4400" b="0" spc="-15" dirty="0">
                <a:latin typeface="Calibri Light"/>
                <a:cs typeface="Calibri Light"/>
              </a:rPr>
              <a:t>Blockchain</a:t>
            </a:r>
            <a:endParaRPr sz="4400">
              <a:latin typeface="Calibri Light"/>
              <a:cs typeface="Calibri 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419855" y="1886062"/>
            <a:ext cx="5313737" cy="31250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993007" y="1563115"/>
            <a:ext cx="18611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5" dirty="0">
                <a:latin typeface="Calibri"/>
                <a:cs typeface="Calibri"/>
              </a:rPr>
              <a:t>Refer </a:t>
            </a:r>
            <a:r>
              <a:rPr sz="1800" spc="-10" dirty="0">
                <a:latin typeface="Calibri"/>
                <a:cs typeface="Calibri"/>
              </a:rPr>
              <a:t>to </a:t>
            </a:r>
            <a:r>
              <a:rPr sz="1800" spc="-15" dirty="0">
                <a:latin typeface="Calibri"/>
                <a:cs typeface="Calibri"/>
              </a:rPr>
              <a:t>prev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blocks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327647" y="923544"/>
            <a:ext cx="749935" cy="1946910"/>
          </a:xfrm>
          <a:custGeom>
            <a:avLst/>
            <a:gdLst/>
            <a:ahLst/>
            <a:cxnLst/>
            <a:rect l="l" t="t" r="r" b="b"/>
            <a:pathLst>
              <a:path w="749934" h="1946910">
                <a:moveTo>
                  <a:pt x="749807" y="0"/>
                </a:moveTo>
                <a:lnTo>
                  <a:pt x="0" y="1946909"/>
                </a:lnTo>
              </a:path>
            </a:pathLst>
          </a:custGeom>
          <a:ln w="6096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096127" y="255219"/>
            <a:ext cx="223266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alibri"/>
                <a:cs typeface="Calibri"/>
              </a:rPr>
              <a:t>The </a:t>
            </a:r>
            <a:r>
              <a:rPr sz="1800" dirty="0">
                <a:latin typeface="Calibri"/>
                <a:cs typeface="Calibri"/>
              </a:rPr>
              <a:t>header </a:t>
            </a:r>
            <a:r>
              <a:rPr sz="1800" spc="-5" dirty="0">
                <a:latin typeface="Calibri"/>
                <a:cs typeface="Calibri"/>
              </a:rPr>
              <a:t>of </a:t>
            </a:r>
            <a:r>
              <a:rPr sz="1800" dirty="0">
                <a:latin typeface="Calibri"/>
                <a:cs typeface="Calibri"/>
              </a:rPr>
              <a:t>the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block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latin typeface="Calibri"/>
                <a:cs typeface="Calibri"/>
              </a:rPr>
              <a:t>contains </a:t>
            </a:r>
            <a:r>
              <a:rPr sz="1800" spc="-5" dirty="0">
                <a:latin typeface="Calibri"/>
                <a:cs typeface="Calibri"/>
              </a:rPr>
              <a:t>unique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hash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54602" y="609676"/>
            <a:ext cx="408114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20" dirty="0"/>
              <a:t>Bitcoin</a:t>
            </a:r>
            <a:r>
              <a:rPr spc="-30" dirty="0"/>
              <a:t> </a:t>
            </a:r>
            <a:r>
              <a:rPr spc="-15" dirty="0"/>
              <a:t>Blockchain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07918"/>
            <a:ext cx="10211435" cy="156019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0" dirty="0">
                <a:latin typeface="Calibri"/>
                <a:cs typeface="Calibri"/>
              </a:rPr>
              <a:t>Every </a:t>
            </a:r>
            <a:r>
              <a:rPr sz="2800" i="1" spc="-5" dirty="0">
                <a:latin typeface="Calibri"/>
                <a:cs typeface="Calibri"/>
              </a:rPr>
              <a:t>viable </a:t>
            </a:r>
            <a:r>
              <a:rPr sz="2800" spc="-10" dirty="0">
                <a:latin typeface="Calibri"/>
                <a:cs typeface="Calibri"/>
              </a:rPr>
              <a:t>transaction </a:t>
            </a:r>
            <a:r>
              <a:rPr sz="2800" spc="-5" dirty="0">
                <a:latin typeface="Calibri"/>
                <a:cs typeface="Calibri"/>
              </a:rPr>
              <a:t>is </a:t>
            </a:r>
            <a:r>
              <a:rPr sz="2800" spc="-25" dirty="0">
                <a:latin typeface="Calibri"/>
                <a:cs typeface="Calibri"/>
              </a:rPr>
              <a:t>stored </a:t>
            </a:r>
            <a:r>
              <a:rPr sz="2800" spc="-5" dirty="0">
                <a:latin typeface="Calibri"/>
                <a:cs typeface="Calibri"/>
              </a:rPr>
              <a:t>in a </a:t>
            </a:r>
            <a:r>
              <a:rPr sz="2800" spc="-10" dirty="0">
                <a:latin typeface="Calibri"/>
                <a:cs typeface="Calibri"/>
              </a:rPr>
              <a:t>public</a:t>
            </a:r>
            <a:r>
              <a:rPr sz="2800" spc="13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ledger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5" dirty="0">
                <a:latin typeface="Calibri"/>
                <a:cs typeface="Calibri"/>
              </a:rPr>
              <a:t>Transactions </a:t>
            </a:r>
            <a:r>
              <a:rPr sz="2800" spc="-15" dirty="0">
                <a:latin typeface="Calibri"/>
                <a:cs typeface="Calibri"/>
              </a:rPr>
              <a:t>are </a:t>
            </a:r>
            <a:r>
              <a:rPr sz="2800" spc="-5" dirty="0">
                <a:latin typeface="Calibri"/>
                <a:cs typeface="Calibri"/>
              </a:rPr>
              <a:t>placed in </a:t>
            </a:r>
            <a:r>
              <a:rPr sz="2800" spc="-10" dirty="0">
                <a:latin typeface="Calibri"/>
                <a:cs typeface="Calibri"/>
              </a:rPr>
              <a:t>blocks, </a:t>
            </a:r>
            <a:r>
              <a:rPr sz="2800" spc="-5" dirty="0">
                <a:latin typeface="Calibri"/>
                <a:cs typeface="Calibri"/>
              </a:rPr>
              <a:t>which </a:t>
            </a:r>
            <a:r>
              <a:rPr sz="2800" spc="-15" dirty="0">
                <a:latin typeface="Calibri"/>
                <a:cs typeface="Calibri"/>
              </a:rPr>
              <a:t>are </a:t>
            </a:r>
            <a:r>
              <a:rPr sz="2800" spc="-20" dirty="0">
                <a:latin typeface="Calibri"/>
                <a:cs typeface="Calibri"/>
              </a:rPr>
              <a:t>linked </a:t>
            </a:r>
            <a:r>
              <a:rPr sz="2800" spc="-15" dirty="0">
                <a:latin typeface="Calibri"/>
                <a:cs typeface="Calibri"/>
              </a:rPr>
              <a:t>by </a:t>
            </a:r>
            <a:r>
              <a:rPr sz="2800" dirty="0">
                <a:latin typeface="Calibri"/>
                <a:cs typeface="Calibri"/>
              </a:rPr>
              <a:t>SHA256</a:t>
            </a:r>
            <a:r>
              <a:rPr sz="2800" spc="2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hashes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5"/>
              </a:spcBef>
              <a:buClr>
                <a:srgbClr val="000000"/>
              </a:buClr>
              <a:buFont typeface="Arial"/>
              <a:buChar char="•"/>
              <a:tabLst>
                <a:tab pos="241300" algn="l"/>
              </a:tabLst>
            </a:pPr>
            <a:r>
              <a:rPr sz="2800" u="heavy" spc="-1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https://blockchain.info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895092" y="4215891"/>
            <a:ext cx="5029200" cy="11049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094211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17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7236459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30" dirty="0"/>
              <a:t>Proof </a:t>
            </a:r>
            <a:r>
              <a:rPr dirty="0"/>
              <a:t>of </a:t>
            </a:r>
            <a:r>
              <a:rPr spc="-50" dirty="0"/>
              <a:t>Work </a:t>
            </a:r>
            <a:r>
              <a:rPr spc="-5" dirty="0"/>
              <a:t>[Naor&amp;Dwork</a:t>
            </a:r>
            <a:r>
              <a:rPr spc="40" dirty="0"/>
              <a:t> </a:t>
            </a:r>
            <a:r>
              <a:rPr spc="-5" dirty="0"/>
              <a:t>92]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07918"/>
            <a:ext cx="10073005" cy="288099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5" dirty="0">
                <a:latin typeface="Calibri"/>
                <a:cs typeface="Calibri"/>
              </a:rPr>
              <a:t>Make </a:t>
            </a:r>
            <a:r>
              <a:rPr sz="2800" spc="-5" dirty="0">
                <a:latin typeface="Calibri"/>
                <a:cs typeface="Calibri"/>
              </a:rPr>
              <a:t>it </a:t>
            </a:r>
            <a:r>
              <a:rPr sz="2800" spc="-15" dirty="0">
                <a:latin typeface="Calibri"/>
                <a:cs typeface="Calibri"/>
              </a:rPr>
              <a:t>harder </a:t>
            </a:r>
            <a:r>
              <a:rPr sz="2800" spc="-25" dirty="0">
                <a:latin typeface="Calibri"/>
                <a:cs typeface="Calibri"/>
              </a:rPr>
              <a:t>for </a:t>
            </a:r>
            <a:r>
              <a:rPr sz="2800" spc="-15" dirty="0">
                <a:latin typeface="Calibri"/>
                <a:cs typeface="Calibri"/>
              </a:rPr>
              <a:t>dishonest miners </a:t>
            </a:r>
            <a:r>
              <a:rPr sz="2800" spc="-20" dirty="0">
                <a:latin typeface="Calibri"/>
                <a:cs typeface="Calibri"/>
              </a:rPr>
              <a:t>to create</a:t>
            </a:r>
            <a:r>
              <a:rPr sz="2800" spc="2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blocks</a:t>
            </a:r>
            <a:endParaRPr sz="2800">
              <a:latin typeface="Calibri"/>
              <a:cs typeface="Calibri"/>
            </a:endParaRPr>
          </a:p>
          <a:p>
            <a:pPr marL="241300" marR="5080" indent="-228600">
              <a:lnSpc>
                <a:spcPts val="3030"/>
              </a:lnSpc>
              <a:spcBef>
                <a:spcPts val="104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5" dirty="0">
                <a:latin typeface="Calibri"/>
                <a:cs typeface="Calibri"/>
              </a:rPr>
              <a:t>Make </a:t>
            </a:r>
            <a:r>
              <a:rPr sz="2800" spc="-15" dirty="0">
                <a:latin typeface="Calibri"/>
                <a:cs typeface="Calibri"/>
              </a:rPr>
              <a:t>sure </a:t>
            </a:r>
            <a:r>
              <a:rPr sz="2800" spc="-10" dirty="0">
                <a:latin typeface="Calibri"/>
                <a:cs typeface="Calibri"/>
              </a:rPr>
              <a:t>that </a:t>
            </a:r>
            <a:r>
              <a:rPr sz="2800" spc="-15" dirty="0">
                <a:latin typeface="Calibri"/>
                <a:cs typeface="Calibri"/>
              </a:rPr>
              <a:t>miners solve computationally hard problems </a:t>
            </a:r>
            <a:r>
              <a:rPr sz="2800" spc="-5" dirty="0">
                <a:latin typeface="Calibri"/>
                <a:cs typeface="Calibri"/>
              </a:rPr>
              <a:t>when a  block is</a:t>
            </a:r>
            <a:r>
              <a:rPr sz="2800" spc="1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created</a:t>
            </a:r>
            <a:endParaRPr sz="28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185"/>
              </a:spcBef>
              <a:buFont typeface="Arial"/>
              <a:buChar char="•"/>
              <a:tabLst>
                <a:tab pos="699135" algn="l"/>
              </a:tabLst>
            </a:pPr>
            <a:r>
              <a:rPr sz="2400" dirty="0">
                <a:latin typeface="Calibri"/>
                <a:cs typeface="Calibri"/>
              </a:rPr>
              <a:t>But </a:t>
            </a:r>
            <a:r>
              <a:rPr sz="2400" spc="-10" dirty="0">
                <a:latin typeface="Calibri"/>
                <a:cs typeface="Calibri"/>
              </a:rPr>
              <a:t>validation </a:t>
            </a:r>
            <a:r>
              <a:rPr sz="2400" dirty="0">
                <a:latin typeface="Calibri"/>
                <a:cs typeface="Calibri"/>
              </a:rPr>
              <a:t>is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easy</a:t>
            </a:r>
            <a:endParaRPr sz="2400">
              <a:latin typeface="Calibri"/>
              <a:cs typeface="Calibri"/>
            </a:endParaRPr>
          </a:p>
          <a:p>
            <a:pPr marL="698500" marR="83820" lvl="1" indent="-228600">
              <a:lnSpc>
                <a:spcPct val="90000"/>
              </a:lnSpc>
              <a:spcBef>
                <a:spcPts val="505"/>
              </a:spcBef>
              <a:buFont typeface="Arial"/>
              <a:buChar char="•"/>
              <a:tabLst>
                <a:tab pos="699135" algn="l"/>
              </a:tabLst>
            </a:pPr>
            <a:r>
              <a:rPr sz="2400" dirty="0">
                <a:latin typeface="Calibri"/>
                <a:cs typeface="Calibri"/>
              </a:rPr>
              <a:t>A guessing </a:t>
            </a:r>
            <a:r>
              <a:rPr sz="2400" spc="-15" dirty="0">
                <a:latin typeface="Calibri"/>
                <a:cs typeface="Calibri"/>
              </a:rPr>
              <a:t>game </a:t>
            </a:r>
            <a:r>
              <a:rPr sz="2400" spc="-10" dirty="0">
                <a:latin typeface="Calibri"/>
                <a:cs typeface="Calibri"/>
              </a:rPr>
              <a:t>where </a:t>
            </a:r>
            <a:r>
              <a:rPr sz="2400" spc="-15" dirty="0">
                <a:latin typeface="Calibri"/>
                <a:cs typeface="Calibri"/>
              </a:rPr>
              <a:t>block-makers </a:t>
            </a:r>
            <a:r>
              <a:rPr sz="2400" spc="-5" dirty="0">
                <a:latin typeface="Calibri"/>
                <a:cs typeface="Calibri"/>
              </a:rPr>
              <a:t>need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dirty="0">
                <a:latin typeface="Calibri"/>
                <a:cs typeface="Calibri"/>
              </a:rPr>
              <a:t>guess a </a:t>
            </a:r>
            <a:r>
              <a:rPr sz="2400" spc="-35" dirty="0">
                <a:latin typeface="Calibri"/>
                <a:cs typeface="Calibri"/>
              </a:rPr>
              <a:t>number, </a:t>
            </a:r>
            <a:r>
              <a:rPr sz="2400" dirty="0">
                <a:latin typeface="Calibri"/>
                <a:cs typeface="Calibri"/>
              </a:rPr>
              <a:t>which when  </a:t>
            </a:r>
            <a:r>
              <a:rPr sz="2400" spc="-5" dirty="0">
                <a:latin typeface="Calibri"/>
                <a:cs typeface="Calibri"/>
              </a:rPr>
              <a:t>crunched </a:t>
            </a:r>
            <a:r>
              <a:rPr sz="2400" dirty="0">
                <a:latin typeface="Calibri"/>
                <a:cs typeface="Calibri"/>
              </a:rPr>
              <a:t>with the </a:t>
            </a:r>
            <a:r>
              <a:rPr sz="2400" spc="-15" dirty="0">
                <a:latin typeface="Calibri"/>
                <a:cs typeface="Calibri"/>
              </a:rPr>
              <a:t>rest </a:t>
            </a:r>
            <a:r>
              <a:rPr sz="2400" spc="-5" dirty="0">
                <a:latin typeface="Calibri"/>
                <a:cs typeface="Calibri"/>
              </a:rPr>
              <a:t>of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5" dirty="0">
                <a:latin typeface="Calibri"/>
                <a:cs typeface="Calibri"/>
              </a:rPr>
              <a:t>block </a:t>
            </a:r>
            <a:r>
              <a:rPr sz="2400" spc="-15" dirty="0">
                <a:latin typeface="Calibri"/>
                <a:cs typeface="Calibri"/>
              </a:rPr>
              <a:t>data contents, </a:t>
            </a:r>
            <a:r>
              <a:rPr sz="2400" spc="-5" dirty="0">
                <a:latin typeface="Calibri"/>
                <a:cs typeface="Calibri"/>
              </a:rPr>
              <a:t>results </a:t>
            </a:r>
            <a:r>
              <a:rPr sz="2400" dirty="0">
                <a:latin typeface="Calibri"/>
                <a:cs typeface="Calibri"/>
              </a:rPr>
              <a:t>in a </a:t>
            </a:r>
            <a:r>
              <a:rPr sz="2400" spc="-5" dirty="0">
                <a:latin typeface="Calibri"/>
                <a:cs typeface="Calibri"/>
              </a:rPr>
              <a:t>hash </a:t>
            </a:r>
            <a:r>
              <a:rPr sz="2400" dirty="0">
                <a:latin typeface="Calibri"/>
                <a:cs typeface="Calibri"/>
              </a:rPr>
              <a:t>/  </a:t>
            </a:r>
            <a:r>
              <a:rPr sz="2400" spc="-10" dirty="0">
                <a:latin typeface="Calibri"/>
                <a:cs typeface="Calibri"/>
              </a:rPr>
              <a:t>fingerprint that </a:t>
            </a:r>
            <a:r>
              <a:rPr sz="2400" dirty="0">
                <a:latin typeface="Calibri"/>
                <a:cs typeface="Calibri"/>
              </a:rPr>
              <a:t>is </a:t>
            </a:r>
            <a:r>
              <a:rPr sz="2400" spc="-5" dirty="0">
                <a:latin typeface="Calibri"/>
                <a:cs typeface="Calibri"/>
              </a:rPr>
              <a:t>smaller </a:t>
            </a:r>
            <a:r>
              <a:rPr sz="2400" dirty="0">
                <a:latin typeface="Calibri"/>
                <a:cs typeface="Calibri"/>
              </a:rPr>
              <a:t>than a </a:t>
            </a:r>
            <a:r>
              <a:rPr sz="2400" spc="-5" dirty="0">
                <a:latin typeface="Calibri"/>
                <a:cs typeface="Calibri"/>
              </a:rPr>
              <a:t>certain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number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761936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The Consensus</a:t>
            </a:r>
            <a:r>
              <a:rPr spc="-75" dirty="0"/>
              <a:t> </a:t>
            </a:r>
            <a:r>
              <a:rPr spc="-5" dirty="0"/>
              <a:t>Problem[Lamport]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07918"/>
            <a:ext cx="9883140" cy="426148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How </a:t>
            </a:r>
            <a:r>
              <a:rPr sz="2800" spc="-20" dirty="0">
                <a:latin typeface="Calibri"/>
                <a:cs typeface="Calibri"/>
              </a:rPr>
              <a:t>to </a:t>
            </a:r>
            <a:r>
              <a:rPr sz="2800" spc="-10" dirty="0">
                <a:latin typeface="Calibri"/>
                <a:cs typeface="Calibri"/>
              </a:rPr>
              <a:t>reach </a:t>
            </a:r>
            <a:r>
              <a:rPr sz="2800" spc="-5" dirty="0">
                <a:latin typeface="Calibri"/>
                <a:cs typeface="Calibri"/>
              </a:rPr>
              <a:t>an </a:t>
            </a:r>
            <a:r>
              <a:rPr sz="2800" spc="-10" dirty="0">
                <a:latin typeface="Calibri"/>
                <a:cs typeface="Calibri"/>
              </a:rPr>
              <a:t>agreement </a:t>
            </a:r>
            <a:r>
              <a:rPr sz="2800" spc="-5" dirty="0">
                <a:latin typeface="Calibri"/>
                <a:cs typeface="Calibri"/>
              </a:rPr>
              <a:t>in a </a:t>
            </a:r>
            <a:r>
              <a:rPr sz="2800" spc="-15" dirty="0">
                <a:latin typeface="Calibri"/>
                <a:cs typeface="Calibri"/>
              </a:rPr>
              <a:t>distributed</a:t>
            </a:r>
            <a:r>
              <a:rPr sz="2800" spc="145" dirty="0">
                <a:latin typeface="Calibri"/>
                <a:cs typeface="Calibri"/>
              </a:rPr>
              <a:t> </a:t>
            </a:r>
            <a:r>
              <a:rPr sz="2800" spc="-25" dirty="0">
                <a:latin typeface="Calibri"/>
                <a:cs typeface="Calibri"/>
              </a:rPr>
              <a:t>system?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0" dirty="0">
                <a:latin typeface="Calibri"/>
                <a:cs typeface="Calibri"/>
              </a:rPr>
              <a:t>Every </a:t>
            </a:r>
            <a:r>
              <a:rPr sz="2800" spc="-5" dirty="0">
                <a:latin typeface="Calibri"/>
                <a:cs typeface="Calibri"/>
              </a:rPr>
              <a:t>node </a:t>
            </a:r>
            <a:r>
              <a:rPr sz="2800" spc="-15" dirty="0">
                <a:latin typeface="Calibri"/>
                <a:cs typeface="Calibri"/>
              </a:rPr>
              <a:t>votes </a:t>
            </a:r>
            <a:r>
              <a:rPr sz="2800" spc="-5" dirty="0">
                <a:latin typeface="Calibri"/>
                <a:cs typeface="Calibri"/>
              </a:rPr>
              <a:t>on a</a:t>
            </a:r>
            <a:r>
              <a:rPr sz="2800" spc="5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value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The nodes </a:t>
            </a:r>
            <a:r>
              <a:rPr sz="2800" spc="-20" dirty="0">
                <a:latin typeface="Calibri"/>
                <a:cs typeface="Calibri"/>
              </a:rPr>
              <a:t>exchanges </a:t>
            </a:r>
            <a:r>
              <a:rPr sz="2800" spc="-5" dirty="0">
                <a:latin typeface="Calibri"/>
                <a:cs typeface="Calibri"/>
              </a:rPr>
              <a:t>messages </a:t>
            </a:r>
            <a:r>
              <a:rPr sz="2800" spc="-10" dirty="0">
                <a:latin typeface="Calibri"/>
                <a:cs typeface="Calibri"/>
              </a:rPr>
              <a:t>until they reach</a:t>
            </a:r>
            <a:r>
              <a:rPr sz="2800" spc="10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consensus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Correctness</a:t>
            </a:r>
            <a:r>
              <a:rPr sz="2800" spc="2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properties</a:t>
            </a:r>
            <a:endParaRPr sz="28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40"/>
              </a:spcBef>
              <a:buFont typeface="Arial"/>
              <a:buChar char="•"/>
              <a:tabLst>
                <a:tab pos="699135" algn="l"/>
                <a:tab pos="2539365" algn="l"/>
              </a:tabLst>
            </a:pP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Non-triviality</a:t>
            </a:r>
            <a:r>
              <a:rPr sz="2400" spc="-5" dirty="0">
                <a:latin typeface="Calibri"/>
                <a:cs typeface="Calibri"/>
              </a:rPr>
              <a:t>:	Only </a:t>
            </a:r>
            <a:r>
              <a:rPr sz="2400" spc="-10" dirty="0">
                <a:latin typeface="Calibri"/>
                <a:cs typeface="Calibri"/>
              </a:rPr>
              <a:t>proposed values can </a:t>
            </a:r>
            <a:r>
              <a:rPr sz="2400" spc="-5" dirty="0">
                <a:latin typeface="Calibri"/>
                <a:cs typeface="Calibri"/>
              </a:rPr>
              <a:t>be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learned</a:t>
            </a:r>
            <a:endParaRPr sz="24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20"/>
              </a:spcBef>
              <a:buFont typeface="Arial"/>
              <a:buChar char="•"/>
              <a:tabLst>
                <a:tab pos="699135" algn="l"/>
              </a:tabLst>
            </a:pPr>
            <a:r>
              <a:rPr sz="2400" spc="-15" dirty="0">
                <a:solidFill>
                  <a:srgbClr val="FF0000"/>
                </a:solidFill>
                <a:latin typeface="Calibri"/>
                <a:cs typeface="Calibri"/>
              </a:rPr>
              <a:t>Safety: </a:t>
            </a:r>
            <a:r>
              <a:rPr sz="2400" spc="-30" dirty="0">
                <a:latin typeface="Calibri"/>
                <a:cs typeface="Calibri"/>
              </a:rPr>
              <a:t>At </a:t>
            </a:r>
            <a:r>
              <a:rPr sz="2400" spc="-10" dirty="0">
                <a:latin typeface="Calibri"/>
                <a:cs typeface="Calibri"/>
              </a:rPr>
              <a:t>most </a:t>
            </a:r>
            <a:r>
              <a:rPr sz="2400" spc="-5" dirty="0">
                <a:latin typeface="Calibri"/>
                <a:cs typeface="Calibri"/>
              </a:rPr>
              <a:t>one </a:t>
            </a:r>
            <a:r>
              <a:rPr sz="2400" spc="-10" dirty="0">
                <a:latin typeface="Calibri"/>
                <a:cs typeface="Calibri"/>
              </a:rPr>
              <a:t>value </a:t>
            </a:r>
            <a:r>
              <a:rPr sz="2400" spc="-5" dirty="0">
                <a:latin typeface="Calibri"/>
                <a:cs typeface="Calibri"/>
              </a:rPr>
              <a:t>can be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learned</a:t>
            </a:r>
            <a:endParaRPr sz="2400">
              <a:latin typeface="Calibri"/>
              <a:cs typeface="Calibri"/>
            </a:endParaRPr>
          </a:p>
          <a:p>
            <a:pPr marL="1155700" lvl="2" indent="-228600">
              <a:lnSpc>
                <a:spcPct val="100000"/>
              </a:lnSpc>
              <a:spcBef>
                <a:spcPts val="28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sz="2000" spc="-10" dirty="0">
                <a:latin typeface="Calibri"/>
                <a:cs typeface="Calibri"/>
              </a:rPr>
              <a:t>two </a:t>
            </a:r>
            <a:r>
              <a:rPr sz="2000" spc="-15" dirty="0">
                <a:latin typeface="Calibri"/>
                <a:cs typeface="Calibri"/>
              </a:rPr>
              <a:t>different </a:t>
            </a:r>
            <a:r>
              <a:rPr sz="2000" spc="-5" dirty="0">
                <a:latin typeface="Calibri"/>
                <a:cs typeface="Calibri"/>
              </a:rPr>
              <a:t>learners </a:t>
            </a:r>
            <a:r>
              <a:rPr sz="2000" dirty="0">
                <a:latin typeface="Calibri"/>
                <a:cs typeface="Calibri"/>
              </a:rPr>
              <a:t>cannot learn </a:t>
            </a:r>
            <a:r>
              <a:rPr sz="2000" spc="-15" dirty="0">
                <a:latin typeface="Calibri"/>
                <a:cs typeface="Calibri"/>
              </a:rPr>
              <a:t>different</a:t>
            </a:r>
            <a:r>
              <a:rPr sz="2000" spc="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values</a:t>
            </a:r>
            <a:endParaRPr sz="2000">
              <a:latin typeface="Calibri"/>
              <a:cs typeface="Calibri"/>
            </a:endParaRPr>
          </a:p>
          <a:p>
            <a:pPr marL="698500" marR="5080" lvl="1" indent="-228600">
              <a:lnSpc>
                <a:spcPts val="2590"/>
              </a:lnSpc>
              <a:spcBef>
                <a:spcPts val="515"/>
              </a:spcBef>
              <a:buFont typeface="Arial"/>
              <a:buChar char="•"/>
              <a:tabLst>
                <a:tab pos="699135" algn="l"/>
              </a:tabLst>
            </a:pP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Liveness: </a:t>
            </a:r>
            <a:r>
              <a:rPr sz="2400" dirty="0">
                <a:latin typeface="Calibri"/>
                <a:cs typeface="Calibri"/>
              </a:rPr>
              <a:t>If </a:t>
            </a:r>
            <a:r>
              <a:rPr sz="2400" spc="-10" dirty="0">
                <a:latin typeface="Calibri"/>
                <a:cs typeface="Calibri"/>
              </a:rPr>
              <a:t>value </a:t>
            </a:r>
            <a:r>
              <a:rPr sz="2400" dirty="0">
                <a:latin typeface="Calibri"/>
                <a:cs typeface="Calibri"/>
              </a:rPr>
              <a:t>C </a:t>
            </a:r>
            <a:r>
              <a:rPr sz="2400" spc="-5" dirty="0">
                <a:latin typeface="Calibri"/>
                <a:cs typeface="Calibri"/>
              </a:rPr>
              <a:t>has been </a:t>
            </a:r>
            <a:r>
              <a:rPr sz="2400" spc="-10" dirty="0">
                <a:latin typeface="Calibri"/>
                <a:cs typeface="Calibri"/>
              </a:rPr>
              <a:t>proposed, </a:t>
            </a:r>
            <a:r>
              <a:rPr sz="2400" dirty="0">
                <a:latin typeface="Calibri"/>
                <a:cs typeface="Calibri"/>
              </a:rPr>
              <a:t>then </a:t>
            </a:r>
            <a:r>
              <a:rPr sz="2400" spc="-10" dirty="0">
                <a:latin typeface="Calibri"/>
                <a:cs typeface="Calibri"/>
              </a:rPr>
              <a:t>eventually </a:t>
            </a:r>
            <a:r>
              <a:rPr sz="2400" dirty="0">
                <a:latin typeface="Calibri"/>
                <a:cs typeface="Calibri"/>
              </a:rPr>
              <a:t>learner L will learn  </a:t>
            </a:r>
            <a:r>
              <a:rPr sz="2400" spc="-5" dirty="0">
                <a:latin typeface="Calibri"/>
                <a:cs typeface="Calibri"/>
              </a:rPr>
              <a:t>some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value</a:t>
            </a:r>
            <a:endParaRPr sz="2400">
              <a:latin typeface="Calibri"/>
              <a:cs typeface="Calibri"/>
            </a:endParaRPr>
          </a:p>
          <a:p>
            <a:pPr marL="1155700" lvl="2" indent="-228600">
              <a:lnSpc>
                <a:spcPct val="100000"/>
              </a:lnSpc>
              <a:spcBef>
                <a:spcPts val="25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sz="2000" dirty="0">
                <a:latin typeface="Calibri"/>
                <a:cs typeface="Calibri"/>
              </a:rPr>
              <a:t>if </a:t>
            </a:r>
            <a:r>
              <a:rPr sz="2000" spc="-10" dirty="0">
                <a:latin typeface="Calibri"/>
                <a:cs typeface="Calibri"/>
              </a:rPr>
              <a:t>sufficient </a:t>
            </a:r>
            <a:r>
              <a:rPr sz="2000" spc="-15" dirty="0">
                <a:latin typeface="Calibri"/>
                <a:cs typeface="Calibri"/>
              </a:rPr>
              <a:t>processors </a:t>
            </a:r>
            <a:r>
              <a:rPr sz="2000" spc="-5" dirty="0">
                <a:latin typeface="Calibri"/>
                <a:cs typeface="Calibri"/>
              </a:rPr>
              <a:t>remain</a:t>
            </a:r>
            <a:r>
              <a:rPr sz="2000" spc="6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non-faulty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963911" y="141731"/>
            <a:ext cx="1389888" cy="17724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518223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The </a:t>
            </a:r>
            <a:r>
              <a:rPr dirty="0"/>
              <a:t>FLP </a:t>
            </a:r>
            <a:r>
              <a:rPr spc="-10" dirty="0"/>
              <a:t>Theorem</a:t>
            </a:r>
            <a:r>
              <a:rPr spc="-70" dirty="0"/>
              <a:t> </a:t>
            </a:r>
            <a:r>
              <a:rPr spc="-5" dirty="0"/>
              <a:t>1985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93493"/>
            <a:ext cx="7722234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In the </a:t>
            </a:r>
            <a:r>
              <a:rPr sz="2800" spc="-15" dirty="0">
                <a:latin typeface="Calibri"/>
                <a:cs typeface="Calibri"/>
              </a:rPr>
              <a:t>asynchronous setting </a:t>
            </a:r>
            <a:r>
              <a:rPr sz="2800" spc="-5" dirty="0">
                <a:latin typeface="Calibri"/>
                <a:cs typeface="Calibri"/>
              </a:rPr>
              <a:t>no </a:t>
            </a:r>
            <a:r>
              <a:rPr sz="2800" spc="-15" dirty="0">
                <a:latin typeface="Calibri"/>
                <a:cs typeface="Calibri"/>
              </a:rPr>
              <a:t>live </a:t>
            </a:r>
            <a:r>
              <a:rPr sz="2800" spc="-10" dirty="0">
                <a:latin typeface="Calibri"/>
                <a:cs typeface="Calibri"/>
              </a:rPr>
              <a:t>consensus</a:t>
            </a:r>
            <a:r>
              <a:rPr sz="2800" spc="229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exists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92836" y="3974591"/>
            <a:ext cx="1905000" cy="2019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28644" y="3974591"/>
            <a:ext cx="1524000" cy="20193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81928" y="3974591"/>
            <a:ext cx="1578864" cy="20116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87902" y="609676"/>
            <a:ext cx="46177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Consensus </a:t>
            </a:r>
            <a:r>
              <a:rPr spc="-10" dirty="0"/>
              <a:t>in </a:t>
            </a:r>
            <a:r>
              <a:rPr spc="-20" dirty="0"/>
              <a:t>Bitcoin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699255"/>
            <a:ext cx="9704705" cy="3162300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620"/>
              </a:spcBef>
              <a:buFont typeface="Arial"/>
              <a:buChar char="•"/>
              <a:tabLst>
                <a:tab pos="241300" algn="l"/>
              </a:tabLst>
            </a:pPr>
            <a:r>
              <a:rPr sz="4000" spc="-5" dirty="0">
                <a:latin typeface="Calibri"/>
                <a:cs typeface="Calibri"/>
              </a:rPr>
              <a:t>Not aiming </a:t>
            </a:r>
            <a:r>
              <a:rPr sz="4000" spc="-35" dirty="0">
                <a:latin typeface="Calibri"/>
                <a:cs typeface="Calibri"/>
              </a:rPr>
              <a:t>for </a:t>
            </a:r>
            <a:r>
              <a:rPr sz="4000" spc="-5" dirty="0">
                <a:latin typeface="Calibri"/>
                <a:cs typeface="Calibri"/>
              </a:rPr>
              <a:t>fully </a:t>
            </a:r>
            <a:r>
              <a:rPr sz="4000" spc="-15" dirty="0">
                <a:latin typeface="Calibri"/>
                <a:cs typeface="Calibri"/>
              </a:rPr>
              <a:t>correct</a:t>
            </a:r>
            <a:r>
              <a:rPr sz="4000" spc="35" dirty="0">
                <a:latin typeface="Calibri"/>
                <a:cs typeface="Calibri"/>
              </a:rPr>
              <a:t> </a:t>
            </a:r>
            <a:r>
              <a:rPr sz="4000" spc="-10" dirty="0">
                <a:latin typeface="Calibri"/>
                <a:cs typeface="Calibri"/>
              </a:rPr>
              <a:t>consensus</a:t>
            </a:r>
            <a:endParaRPr sz="40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520"/>
              </a:spcBef>
              <a:buFont typeface="Arial"/>
              <a:buChar char="•"/>
              <a:tabLst>
                <a:tab pos="241300" algn="l"/>
              </a:tabLst>
            </a:pPr>
            <a:r>
              <a:rPr sz="4000" spc="-5" dirty="0">
                <a:latin typeface="Calibri"/>
                <a:cs typeface="Calibri"/>
              </a:rPr>
              <a:t>No need </a:t>
            </a:r>
            <a:r>
              <a:rPr sz="4000" spc="-35" dirty="0">
                <a:latin typeface="Calibri"/>
                <a:cs typeface="Calibri"/>
              </a:rPr>
              <a:t>for </a:t>
            </a:r>
            <a:r>
              <a:rPr sz="4000" spc="-10" dirty="0">
                <a:latin typeface="Calibri"/>
                <a:cs typeface="Calibri"/>
              </a:rPr>
              <a:t>message</a:t>
            </a:r>
            <a:r>
              <a:rPr sz="4000" spc="55" dirty="0">
                <a:latin typeface="Calibri"/>
                <a:cs typeface="Calibri"/>
              </a:rPr>
              <a:t> </a:t>
            </a:r>
            <a:r>
              <a:rPr sz="4000" spc="-25" dirty="0">
                <a:latin typeface="Calibri"/>
                <a:cs typeface="Calibri"/>
              </a:rPr>
              <a:t>exchange</a:t>
            </a:r>
            <a:endParaRPr sz="4000">
              <a:latin typeface="Calibri"/>
              <a:cs typeface="Calibri"/>
            </a:endParaRPr>
          </a:p>
          <a:p>
            <a:pPr marL="241300" marR="5080" indent="-228600">
              <a:lnSpc>
                <a:spcPts val="4320"/>
              </a:lnSpc>
              <a:spcBef>
                <a:spcPts val="1070"/>
              </a:spcBef>
              <a:buFont typeface="Arial"/>
              <a:buChar char="•"/>
              <a:tabLst>
                <a:tab pos="241300" algn="l"/>
              </a:tabLst>
            </a:pPr>
            <a:r>
              <a:rPr sz="4000" spc="-25" dirty="0">
                <a:latin typeface="Calibri"/>
                <a:cs typeface="Calibri"/>
              </a:rPr>
              <a:t>Several </a:t>
            </a:r>
            <a:r>
              <a:rPr sz="4000" spc="-5" dirty="0">
                <a:latin typeface="Calibri"/>
                <a:cs typeface="Calibri"/>
              </a:rPr>
              <a:t>mechanisms </a:t>
            </a:r>
            <a:r>
              <a:rPr sz="4000" spc="-10" dirty="0">
                <a:latin typeface="Calibri"/>
                <a:cs typeface="Calibri"/>
              </a:rPr>
              <a:t>used </a:t>
            </a:r>
            <a:r>
              <a:rPr sz="4000" spc="-15" dirty="0">
                <a:latin typeface="Calibri"/>
                <a:cs typeface="Calibri"/>
              </a:rPr>
              <a:t>to </a:t>
            </a:r>
            <a:r>
              <a:rPr sz="4000" spc="-10" dirty="0">
                <a:latin typeface="Calibri"/>
                <a:cs typeface="Calibri"/>
              </a:rPr>
              <a:t>ensure </a:t>
            </a:r>
            <a:r>
              <a:rPr sz="4000" spc="-15" dirty="0">
                <a:latin typeface="Calibri"/>
                <a:cs typeface="Calibri"/>
              </a:rPr>
              <a:t>well  </a:t>
            </a:r>
            <a:r>
              <a:rPr sz="4000" spc="-20" dirty="0">
                <a:latin typeface="Calibri"/>
                <a:cs typeface="Calibri"/>
              </a:rPr>
              <a:t>behaved programs </a:t>
            </a:r>
            <a:r>
              <a:rPr sz="4000" spc="-5" dirty="0">
                <a:latin typeface="Calibri"/>
                <a:cs typeface="Calibri"/>
              </a:rPr>
              <a:t>under </a:t>
            </a:r>
            <a:r>
              <a:rPr sz="4000" spc="-10" dirty="0">
                <a:latin typeface="Calibri"/>
                <a:cs typeface="Calibri"/>
              </a:rPr>
              <a:t>certain</a:t>
            </a:r>
            <a:r>
              <a:rPr sz="4000" spc="50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assumptions</a:t>
            </a:r>
            <a:endParaRPr sz="40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30"/>
              </a:spcBef>
              <a:buFont typeface="Arial"/>
              <a:buChar char="•"/>
              <a:tabLst>
                <a:tab pos="699135" algn="l"/>
              </a:tabLst>
            </a:pPr>
            <a:r>
              <a:rPr sz="3600" spc="-15" dirty="0">
                <a:latin typeface="Calibri"/>
                <a:cs typeface="Calibri"/>
              </a:rPr>
              <a:t>Longest</a:t>
            </a:r>
            <a:r>
              <a:rPr sz="3600" spc="-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chain</a:t>
            </a:r>
            <a:endParaRPr sz="3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39948" y="609676"/>
            <a:ext cx="691134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35" dirty="0"/>
              <a:t>Traditional </a:t>
            </a:r>
            <a:r>
              <a:rPr spc="-5" dirty="0"/>
              <a:t>Online</a:t>
            </a:r>
            <a:r>
              <a:rPr spc="-45" dirty="0"/>
              <a:t> </a:t>
            </a:r>
            <a:r>
              <a:rPr spc="-30" dirty="0"/>
              <a:t>Transactions</a:t>
            </a:r>
          </a:p>
        </p:txBody>
      </p:sp>
      <p:sp>
        <p:nvSpPr>
          <p:cNvPr id="3" name="object 3"/>
          <p:cNvSpPr/>
          <p:nvPr/>
        </p:nvSpPr>
        <p:spPr>
          <a:xfrm>
            <a:off x="428244" y="3429000"/>
            <a:ext cx="2465832" cy="18470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886443" y="3364991"/>
            <a:ext cx="2467355" cy="18470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078223" y="3877055"/>
            <a:ext cx="3538854" cy="759460"/>
          </a:xfrm>
          <a:custGeom>
            <a:avLst/>
            <a:gdLst/>
            <a:ahLst/>
            <a:cxnLst/>
            <a:rect l="l" t="t" r="r" b="b"/>
            <a:pathLst>
              <a:path w="3538854" h="759460">
                <a:moveTo>
                  <a:pt x="3159252" y="0"/>
                </a:moveTo>
                <a:lnTo>
                  <a:pt x="3159252" y="189738"/>
                </a:lnTo>
                <a:lnTo>
                  <a:pt x="0" y="189738"/>
                </a:lnTo>
                <a:lnTo>
                  <a:pt x="0" y="569214"/>
                </a:lnTo>
                <a:lnTo>
                  <a:pt x="3159252" y="569214"/>
                </a:lnTo>
                <a:lnTo>
                  <a:pt x="3159252" y="758952"/>
                </a:lnTo>
                <a:lnTo>
                  <a:pt x="3538728" y="379476"/>
                </a:lnTo>
                <a:lnTo>
                  <a:pt x="315925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078223" y="3877055"/>
            <a:ext cx="3538854" cy="759460"/>
          </a:xfrm>
          <a:custGeom>
            <a:avLst/>
            <a:gdLst/>
            <a:ahLst/>
            <a:cxnLst/>
            <a:rect l="l" t="t" r="r" b="b"/>
            <a:pathLst>
              <a:path w="3538854" h="759460">
                <a:moveTo>
                  <a:pt x="0" y="189738"/>
                </a:moveTo>
                <a:lnTo>
                  <a:pt x="3159252" y="189738"/>
                </a:lnTo>
                <a:lnTo>
                  <a:pt x="3159252" y="0"/>
                </a:lnTo>
                <a:lnTo>
                  <a:pt x="3538728" y="379476"/>
                </a:lnTo>
                <a:lnTo>
                  <a:pt x="3159252" y="758952"/>
                </a:lnTo>
                <a:lnTo>
                  <a:pt x="3159252" y="569214"/>
                </a:lnTo>
                <a:lnTo>
                  <a:pt x="0" y="569214"/>
                </a:lnTo>
                <a:lnTo>
                  <a:pt x="0" y="189738"/>
                </a:lnTo>
                <a:close/>
              </a:path>
            </a:pathLst>
          </a:custGeom>
          <a:ln w="12192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483608" y="1892807"/>
            <a:ext cx="2106167" cy="18821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340478" y="1541779"/>
            <a:ext cx="18097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5" dirty="0">
                <a:latin typeface="Calibri"/>
                <a:cs typeface="Calibri"/>
              </a:rPr>
              <a:t>Trusted </a:t>
            </a:r>
            <a:r>
              <a:rPr sz="1800" spc="-10" dirty="0">
                <a:latin typeface="Calibri"/>
                <a:cs typeface="Calibri"/>
              </a:rPr>
              <a:t>third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party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563617" y="4092320"/>
            <a:ext cx="1989455" cy="1685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13435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$10,000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95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800" spc="-20" dirty="0">
                <a:latin typeface="Calibri"/>
                <a:cs typeface="Calibri"/>
              </a:rPr>
              <a:t>Validate</a:t>
            </a:r>
            <a:r>
              <a:rPr sz="1800" spc="-8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entries</a:t>
            </a:r>
            <a:endParaRPr sz="18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800" spc="-15" dirty="0">
                <a:latin typeface="Calibri"/>
                <a:cs typeface="Calibri"/>
              </a:rPr>
              <a:t>Safeguard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entries</a:t>
            </a:r>
            <a:endParaRPr sz="1800">
              <a:latin typeface="Calibri"/>
              <a:cs typeface="Calibri"/>
            </a:endParaRPr>
          </a:p>
          <a:p>
            <a:pPr marL="355600" marR="8382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800" spc="-5" dirty="0">
                <a:latin typeface="Calibri"/>
                <a:cs typeface="Calibri"/>
              </a:rPr>
              <a:t>Preserve</a:t>
            </a:r>
            <a:r>
              <a:rPr sz="1800" spc="-8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historic  </a:t>
            </a:r>
            <a:r>
              <a:rPr sz="1800" spc="-15" dirty="0">
                <a:latin typeface="Calibri"/>
                <a:cs typeface="Calibri"/>
              </a:rPr>
              <a:t>records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085456" y="4671314"/>
            <a:ext cx="59055" cy="59055"/>
          </a:xfrm>
          <a:custGeom>
            <a:avLst/>
            <a:gdLst/>
            <a:ahLst/>
            <a:cxnLst/>
            <a:rect l="l" t="t" r="r" b="b"/>
            <a:pathLst>
              <a:path w="59054" h="59054">
                <a:moveTo>
                  <a:pt x="30099" y="0"/>
                </a:moveTo>
                <a:lnTo>
                  <a:pt x="22606" y="1905"/>
                </a:lnTo>
                <a:lnTo>
                  <a:pt x="14986" y="3683"/>
                </a:lnTo>
                <a:lnTo>
                  <a:pt x="9144" y="8000"/>
                </a:lnTo>
                <a:lnTo>
                  <a:pt x="5079" y="14731"/>
                </a:lnTo>
                <a:lnTo>
                  <a:pt x="1016" y="21336"/>
                </a:lnTo>
                <a:lnTo>
                  <a:pt x="0" y="28575"/>
                </a:lnTo>
                <a:lnTo>
                  <a:pt x="28448" y="58674"/>
                </a:lnTo>
                <a:lnTo>
                  <a:pt x="36068" y="56768"/>
                </a:lnTo>
                <a:lnTo>
                  <a:pt x="43688" y="54991"/>
                </a:lnTo>
                <a:lnTo>
                  <a:pt x="49529" y="50673"/>
                </a:lnTo>
                <a:lnTo>
                  <a:pt x="53467" y="43942"/>
                </a:lnTo>
                <a:lnTo>
                  <a:pt x="57531" y="37337"/>
                </a:lnTo>
                <a:lnTo>
                  <a:pt x="58674" y="30099"/>
                </a:lnTo>
                <a:lnTo>
                  <a:pt x="56769" y="22606"/>
                </a:lnTo>
                <a:lnTo>
                  <a:pt x="54864" y="14986"/>
                </a:lnTo>
                <a:lnTo>
                  <a:pt x="50546" y="9143"/>
                </a:lnTo>
                <a:lnTo>
                  <a:pt x="37211" y="1143"/>
                </a:lnTo>
                <a:lnTo>
                  <a:pt x="3009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013320" y="4785995"/>
            <a:ext cx="1446402" cy="142388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943470" y="4906136"/>
            <a:ext cx="59055" cy="59055"/>
          </a:xfrm>
          <a:custGeom>
            <a:avLst/>
            <a:gdLst/>
            <a:ahLst/>
            <a:cxnLst/>
            <a:rect l="l" t="t" r="r" b="b"/>
            <a:pathLst>
              <a:path w="59054" h="59054">
                <a:moveTo>
                  <a:pt x="30225" y="0"/>
                </a:moveTo>
                <a:lnTo>
                  <a:pt x="22605" y="1777"/>
                </a:lnTo>
                <a:lnTo>
                  <a:pt x="14985" y="3682"/>
                </a:lnTo>
                <a:lnTo>
                  <a:pt x="9144" y="7874"/>
                </a:lnTo>
                <a:lnTo>
                  <a:pt x="5206" y="14605"/>
                </a:lnTo>
                <a:lnTo>
                  <a:pt x="1143" y="21336"/>
                </a:lnTo>
                <a:lnTo>
                  <a:pt x="21335" y="57531"/>
                </a:lnTo>
                <a:lnTo>
                  <a:pt x="28448" y="58674"/>
                </a:lnTo>
                <a:lnTo>
                  <a:pt x="43687" y="54863"/>
                </a:lnTo>
                <a:lnTo>
                  <a:pt x="49529" y="50545"/>
                </a:lnTo>
                <a:lnTo>
                  <a:pt x="53594" y="43942"/>
                </a:lnTo>
                <a:lnTo>
                  <a:pt x="57657" y="37211"/>
                </a:lnTo>
                <a:lnTo>
                  <a:pt x="58674" y="30099"/>
                </a:lnTo>
                <a:lnTo>
                  <a:pt x="54863" y="14858"/>
                </a:lnTo>
                <a:lnTo>
                  <a:pt x="50673" y="9143"/>
                </a:lnTo>
                <a:lnTo>
                  <a:pt x="43942" y="5080"/>
                </a:lnTo>
                <a:lnTo>
                  <a:pt x="37337" y="1015"/>
                </a:lnTo>
                <a:lnTo>
                  <a:pt x="3022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801611" y="5140833"/>
            <a:ext cx="59055" cy="59055"/>
          </a:xfrm>
          <a:custGeom>
            <a:avLst/>
            <a:gdLst/>
            <a:ahLst/>
            <a:cxnLst/>
            <a:rect l="l" t="t" r="r" b="b"/>
            <a:pathLst>
              <a:path w="59054" h="59054">
                <a:moveTo>
                  <a:pt x="30099" y="0"/>
                </a:moveTo>
                <a:lnTo>
                  <a:pt x="22606" y="1905"/>
                </a:lnTo>
                <a:lnTo>
                  <a:pt x="14986" y="3683"/>
                </a:lnTo>
                <a:lnTo>
                  <a:pt x="9144" y="8001"/>
                </a:lnTo>
                <a:lnTo>
                  <a:pt x="5080" y="14732"/>
                </a:lnTo>
                <a:lnTo>
                  <a:pt x="1016" y="21336"/>
                </a:lnTo>
                <a:lnTo>
                  <a:pt x="0" y="28575"/>
                </a:lnTo>
                <a:lnTo>
                  <a:pt x="1905" y="36195"/>
                </a:lnTo>
                <a:lnTo>
                  <a:pt x="3683" y="43688"/>
                </a:lnTo>
                <a:lnTo>
                  <a:pt x="8001" y="49530"/>
                </a:lnTo>
                <a:lnTo>
                  <a:pt x="14605" y="53594"/>
                </a:lnTo>
                <a:lnTo>
                  <a:pt x="21336" y="57658"/>
                </a:lnTo>
                <a:lnTo>
                  <a:pt x="28448" y="58674"/>
                </a:lnTo>
                <a:lnTo>
                  <a:pt x="36068" y="56769"/>
                </a:lnTo>
                <a:lnTo>
                  <a:pt x="43688" y="54991"/>
                </a:lnTo>
                <a:lnTo>
                  <a:pt x="49530" y="50673"/>
                </a:lnTo>
                <a:lnTo>
                  <a:pt x="53594" y="43942"/>
                </a:lnTo>
                <a:lnTo>
                  <a:pt x="57531" y="37338"/>
                </a:lnTo>
                <a:lnTo>
                  <a:pt x="58674" y="30099"/>
                </a:lnTo>
                <a:lnTo>
                  <a:pt x="56769" y="22606"/>
                </a:lnTo>
                <a:lnTo>
                  <a:pt x="54864" y="14986"/>
                </a:lnTo>
                <a:lnTo>
                  <a:pt x="50546" y="9144"/>
                </a:lnTo>
                <a:lnTo>
                  <a:pt x="43942" y="5080"/>
                </a:lnTo>
                <a:lnTo>
                  <a:pt x="37211" y="1143"/>
                </a:lnTo>
                <a:lnTo>
                  <a:pt x="3009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109459" y="1667255"/>
            <a:ext cx="1701164" cy="368935"/>
          </a:xfrm>
          <a:custGeom>
            <a:avLst/>
            <a:gdLst/>
            <a:ahLst/>
            <a:cxnLst/>
            <a:rect l="l" t="t" r="r" b="b"/>
            <a:pathLst>
              <a:path w="1701165" h="368935">
                <a:moveTo>
                  <a:pt x="1700784" y="0"/>
                </a:moveTo>
                <a:lnTo>
                  <a:pt x="184404" y="0"/>
                </a:lnTo>
                <a:lnTo>
                  <a:pt x="0" y="184404"/>
                </a:lnTo>
                <a:lnTo>
                  <a:pt x="184404" y="368808"/>
                </a:lnTo>
                <a:lnTo>
                  <a:pt x="1700784" y="368808"/>
                </a:lnTo>
                <a:lnTo>
                  <a:pt x="1700784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7418958" y="1748789"/>
            <a:ext cx="126746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FFFF"/>
                </a:solidFill>
                <a:latin typeface="Calibri"/>
                <a:cs typeface="Calibri"/>
              </a:rPr>
              <a:t>Yup! He </a:t>
            </a:r>
            <a:r>
              <a:rPr sz="1000" spc="-10" dirty="0">
                <a:solidFill>
                  <a:srgbClr val="FFFFFF"/>
                </a:solidFill>
                <a:latin typeface="Calibri"/>
                <a:cs typeface="Calibri"/>
              </a:rPr>
              <a:t>sent </a:t>
            </a:r>
            <a:r>
              <a:rPr sz="1000" spc="-5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1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-5" dirty="0">
                <a:solidFill>
                  <a:srgbClr val="FFFFFF"/>
                </a:solidFill>
                <a:latin typeface="Calibri"/>
                <a:cs typeface="Calibri"/>
              </a:rPr>
              <a:t>money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925056" y="1667255"/>
            <a:ext cx="368935" cy="368935"/>
          </a:xfrm>
          <a:custGeom>
            <a:avLst/>
            <a:gdLst/>
            <a:ahLst/>
            <a:cxnLst/>
            <a:rect l="l" t="t" r="r" b="b"/>
            <a:pathLst>
              <a:path w="368934" h="368935">
                <a:moveTo>
                  <a:pt x="184403" y="0"/>
                </a:moveTo>
                <a:lnTo>
                  <a:pt x="135378" y="6586"/>
                </a:lnTo>
                <a:lnTo>
                  <a:pt x="91327" y="25174"/>
                </a:lnTo>
                <a:lnTo>
                  <a:pt x="54006" y="54006"/>
                </a:lnTo>
                <a:lnTo>
                  <a:pt x="25174" y="91327"/>
                </a:lnTo>
                <a:lnTo>
                  <a:pt x="6586" y="135378"/>
                </a:lnTo>
                <a:lnTo>
                  <a:pt x="0" y="184404"/>
                </a:lnTo>
                <a:lnTo>
                  <a:pt x="6586" y="233429"/>
                </a:lnTo>
                <a:lnTo>
                  <a:pt x="25174" y="277480"/>
                </a:lnTo>
                <a:lnTo>
                  <a:pt x="54006" y="314801"/>
                </a:lnTo>
                <a:lnTo>
                  <a:pt x="91327" y="343633"/>
                </a:lnTo>
                <a:lnTo>
                  <a:pt x="135378" y="362221"/>
                </a:lnTo>
                <a:lnTo>
                  <a:pt x="184403" y="368808"/>
                </a:lnTo>
                <a:lnTo>
                  <a:pt x="233429" y="362221"/>
                </a:lnTo>
                <a:lnTo>
                  <a:pt x="277480" y="343633"/>
                </a:lnTo>
                <a:lnTo>
                  <a:pt x="314801" y="314801"/>
                </a:lnTo>
                <a:lnTo>
                  <a:pt x="343633" y="277480"/>
                </a:lnTo>
                <a:lnTo>
                  <a:pt x="362221" y="233429"/>
                </a:lnTo>
                <a:lnTo>
                  <a:pt x="368808" y="184404"/>
                </a:lnTo>
                <a:lnTo>
                  <a:pt x="362221" y="135378"/>
                </a:lnTo>
                <a:lnTo>
                  <a:pt x="343633" y="91327"/>
                </a:lnTo>
                <a:lnTo>
                  <a:pt x="314801" y="54006"/>
                </a:lnTo>
                <a:lnTo>
                  <a:pt x="277480" y="25174"/>
                </a:lnTo>
                <a:lnTo>
                  <a:pt x="233429" y="6586"/>
                </a:lnTo>
                <a:lnTo>
                  <a:pt x="184403" y="0"/>
                </a:lnTo>
                <a:close/>
              </a:path>
            </a:pathLst>
          </a:custGeom>
          <a:solidFill>
            <a:srgbClr val="C4D4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925056" y="1667255"/>
            <a:ext cx="368935" cy="368935"/>
          </a:xfrm>
          <a:custGeom>
            <a:avLst/>
            <a:gdLst/>
            <a:ahLst/>
            <a:cxnLst/>
            <a:rect l="l" t="t" r="r" b="b"/>
            <a:pathLst>
              <a:path w="368934" h="368935">
                <a:moveTo>
                  <a:pt x="0" y="184404"/>
                </a:moveTo>
                <a:lnTo>
                  <a:pt x="6586" y="135378"/>
                </a:lnTo>
                <a:lnTo>
                  <a:pt x="25174" y="91327"/>
                </a:lnTo>
                <a:lnTo>
                  <a:pt x="54006" y="54006"/>
                </a:lnTo>
                <a:lnTo>
                  <a:pt x="91327" y="25174"/>
                </a:lnTo>
                <a:lnTo>
                  <a:pt x="135378" y="6586"/>
                </a:lnTo>
                <a:lnTo>
                  <a:pt x="184403" y="0"/>
                </a:lnTo>
                <a:lnTo>
                  <a:pt x="233429" y="6586"/>
                </a:lnTo>
                <a:lnTo>
                  <a:pt x="277480" y="25174"/>
                </a:lnTo>
                <a:lnTo>
                  <a:pt x="314801" y="54006"/>
                </a:lnTo>
                <a:lnTo>
                  <a:pt x="343633" y="91327"/>
                </a:lnTo>
                <a:lnTo>
                  <a:pt x="362221" y="135378"/>
                </a:lnTo>
                <a:lnTo>
                  <a:pt x="368808" y="184404"/>
                </a:lnTo>
                <a:lnTo>
                  <a:pt x="362221" y="233429"/>
                </a:lnTo>
                <a:lnTo>
                  <a:pt x="343633" y="277480"/>
                </a:lnTo>
                <a:lnTo>
                  <a:pt x="314801" y="314801"/>
                </a:lnTo>
                <a:lnTo>
                  <a:pt x="277480" y="343633"/>
                </a:lnTo>
                <a:lnTo>
                  <a:pt x="233429" y="362221"/>
                </a:lnTo>
                <a:lnTo>
                  <a:pt x="184403" y="368808"/>
                </a:lnTo>
                <a:lnTo>
                  <a:pt x="135378" y="362221"/>
                </a:lnTo>
                <a:lnTo>
                  <a:pt x="91327" y="343633"/>
                </a:lnTo>
                <a:lnTo>
                  <a:pt x="54006" y="314801"/>
                </a:lnTo>
                <a:lnTo>
                  <a:pt x="25174" y="277480"/>
                </a:lnTo>
                <a:lnTo>
                  <a:pt x="6586" y="233429"/>
                </a:lnTo>
                <a:lnTo>
                  <a:pt x="0" y="184404"/>
                </a:lnTo>
                <a:close/>
              </a:path>
            </a:pathLst>
          </a:custGeom>
          <a:ln w="121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Longest</a:t>
            </a:r>
            <a:r>
              <a:rPr spc="-45" dirty="0"/>
              <a:t> </a:t>
            </a:r>
            <a:r>
              <a:rPr spc="-5" dirty="0"/>
              <a:t>Chain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950964" y="1940051"/>
            <a:ext cx="1605280" cy="768350"/>
          </a:xfrm>
          <a:prstGeom prst="rect">
            <a:avLst/>
          </a:prstGeom>
          <a:solidFill>
            <a:srgbClr val="FFC000"/>
          </a:solidFill>
          <a:ln w="12192">
            <a:solidFill>
              <a:srgbClr val="41709C"/>
            </a:solidFill>
          </a:ln>
        </p:spPr>
        <p:txBody>
          <a:bodyPr vert="horz" wrap="square" lIns="0" tIns="215900" rIns="0" bIns="0" rtlCol="0">
            <a:spAutoFit/>
          </a:bodyPr>
          <a:lstStyle/>
          <a:p>
            <a:pPr marL="306705">
              <a:lnSpc>
                <a:spcPct val="100000"/>
              </a:lnSpc>
              <a:spcBef>
                <a:spcPts val="1700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81a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979919" y="3022092"/>
            <a:ext cx="1606550" cy="76835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16535" rIns="0" bIns="0" rtlCol="0">
            <a:spAutoFit/>
          </a:bodyPr>
          <a:lstStyle/>
          <a:p>
            <a:pPr marL="300990">
              <a:lnSpc>
                <a:spcPct val="100000"/>
              </a:lnSpc>
              <a:spcBef>
                <a:spcPts val="1705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81b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5159" y="4044696"/>
            <a:ext cx="1606550" cy="768350"/>
          </a:xfrm>
          <a:prstGeom prst="rect">
            <a:avLst/>
          </a:prstGeom>
          <a:solidFill>
            <a:srgbClr val="6F2F9F"/>
          </a:solidFill>
          <a:ln w="12192">
            <a:solidFill>
              <a:srgbClr val="41709C"/>
            </a:solidFill>
          </a:ln>
        </p:spPr>
        <p:txBody>
          <a:bodyPr vert="horz" wrap="square" lIns="0" tIns="215900" rIns="0" bIns="0" rtlCol="0">
            <a:spAutoFit/>
          </a:bodyPr>
          <a:lstStyle/>
          <a:p>
            <a:pPr marL="313690">
              <a:lnSpc>
                <a:spcPct val="100000"/>
              </a:lnSpc>
              <a:spcBef>
                <a:spcPts val="1700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81c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38200" y="3011423"/>
            <a:ext cx="1605280" cy="768350"/>
          </a:xfrm>
          <a:prstGeom prst="rect">
            <a:avLst/>
          </a:prstGeom>
          <a:solidFill>
            <a:srgbClr val="000000"/>
          </a:solidFill>
          <a:ln w="12191">
            <a:solidFill>
              <a:srgbClr val="41709C"/>
            </a:solidFill>
          </a:ln>
        </p:spPr>
        <p:txBody>
          <a:bodyPr vert="horz" wrap="square" lIns="0" tIns="215265" rIns="0" bIns="0" rtlCol="0">
            <a:spAutoFit/>
          </a:bodyPr>
          <a:lstStyle/>
          <a:p>
            <a:pPr marL="367030">
              <a:lnSpc>
                <a:spcPct val="100000"/>
              </a:lnSpc>
              <a:spcBef>
                <a:spcPts val="1695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78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66060" y="3011423"/>
            <a:ext cx="1605280" cy="768350"/>
          </a:xfrm>
          <a:prstGeom prst="rect">
            <a:avLst/>
          </a:prstGeom>
          <a:solidFill>
            <a:srgbClr val="000000"/>
          </a:solidFill>
          <a:ln w="12192">
            <a:solidFill>
              <a:srgbClr val="41709C"/>
            </a:solidFill>
          </a:ln>
        </p:spPr>
        <p:txBody>
          <a:bodyPr vert="horz" wrap="square" lIns="0" tIns="215265" rIns="0" bIns="0" rtlCol="0">
            <a:spAutoFit/>
          </a:bodyPr>
          <a:lstStyle/>
          <a:p>
            <a:pPr marL="367030">
              <a:lnSpc>
                <a:spcPct val="100000"/>
              </a:lnSpc>
              <a:spcBef>
                <a:spcPts val="1695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79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16779" y="3017520"/>
            <a:ext cx="1605280" cy="768350"/>
          </a:xfrm>
          <a:prstGeom prst="rect">
            <a:avLst/>
          </a:prstGeom>
          <a:solidFill>
            <a:srgbClr val="000000"/>
          </a:solidFill>
          <a:ln w="12192">
            <a:solidFill>
              <a:srgbClr val="41709C"/>
            </a:solidFill>
          </a:ln>
        </p:spPr>
        <p:txBody>
          <a:bodyPr vert="horz" wrap="square" lIns="0" tIns="215900" rIns="0" bIns="0" rtlCol="0">
            <a:spAutoFit/>
          </a:bodyPr>
          <a:lstStyle/>
          <a:p>
            <a:pPr marL="367030">
              <a:lnSpc>
                <a:spcPct val="100000"/>
              </a:lnSpc>
              <a:spcBef>
                <a:spcPts val="1700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80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42972" y="3357371"/>
            <a:ext cx="322580" cy="76200"/>
          </a:xfrm>
          <a:custGeom>
            <a:avLst/>
            <a:gdLst/>
            <a:ahLst/>
            <a:cxnLst/>
            <a:rect l="l" t="t" r="r" b="b"/>
            <a:pathLst>
              <a:path w="322580" h="76200">
                <a:moveTo>
                  <a:pt x="245871" y="0"/>
                </a:moveTo>
                <a:lnTo>
                  <a:pt x="245871" y="76200"/>
                </a:lnTo>
                <a:lnTo>
                  <a:pt x="309371" y="44450"/>
                </a:lnTo>
                <a:lnTo>
                  <a:pt x="258571" y="44450"/>
                </a:lnTo>
                <a:lnTo>
                  <a:pt x="258571" y="31750"/>
                </a:lnTo>
                <a:lnTo>
                  <a:pt x="309371" y="31750"/>
                </a:lnTo>
                <a:lnTo>
                  <a:pt x="245871" y="0"/>
                </a:lnTo>
                <a:close/>
              </a:path>
              <a:path w="322580" h="76200">
                <a:moveTo>
                  <a:pt x="245871" y="31750"/>
                </a:moveTo>
                <a:lnTo>
                  <a:pt x="0" y="31750"/>
                </a:lnTo>
                <a:lnTo>
                  <a:pt x="0" y="44450"/>
                </a:lnTo>
                <a:lnTo>
                  <a:pt x="245871" y="44450"/>
                </a:lnTo>
                <a:lnTo>
                  <a:pt x="245871" y="31750"/>
                </a:lnTo>
                <a:close/>
              </a:path>
              <a:path w="322580" h="76200">
                <a:moveTo>
                  <a:pt x="309371" y="31750"/>
                </a:moveTo>
                <a:lnTo>
                  <a:pt x="258571" y="31750"/>
                </a:lnTo>
                <a:lnTo>
                  <a:pt x="258571" y="44450"/>
                </a:lnTo>
                <a:lnTo>
                  <a:pt x="309371" y="44450"/>
                </a:lnTo>
                <a:lnTo>
                  <a:pt x="322071" y="38100"/>
                </a:lnTo>
                <a:lnTo>
                  <a:pt x="309371" y="3175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370704" y="3362325"/>
            <a:ext cx="345440" cy="76200"/>
          </a:xfrm>
          <a:custGeom>
            <a:avLst/>
            <a:gdLst/>
            <a:ahLst/>
            <a:cxnLst/>
            <a:rect l="l" t="t" r="r" b="b"/>
            <a:pathLst>
              <a:path w="345439" h="76200">
                <a:moveTo>
                  <a:pt x="269748" y="0"/>
                </a:moveTo>
                <a:lnTo>
                  <a:pt x="269165" y="31767"/>
                </a:lnTo>
                <a:lnTo>
                  <a:pt x="281940" y="32003"/>
                </a:lnTo>
                <a:lnTo>
                  <a:pt x="281686" y="44703"/>
                </a:lnTo>
                <a:lnTo>
                  <a:pt x="268928" y="44703"/>
                </a:lnTo>
                <a:lnTo>
                  <a:pt x="268350" y="76200"/>
                </a:lnTo>
                <a:lnTo>
                  <a:pt x="334394" y="44703"/>
                </a:lnTo>
                <a:lnTo>
                  <a:pt x="281686" y="44703"/>
                </a:lnTo>
                <a:lnTo>
                  <a:pt x="268932" y="44468"/>
                </a:lnTo>
                <a:lnTo>
                  <a:pt x="334888" y="44468"/>
                </a:lnTo>
                <a:lnTo>
                  <a:pt x="345313" y="39497"/>
                </a:lnTo>
                <a:lnTo>
                  <a:pt x="269748" y="0"/>
                </a:lnTo>
                <a:close/>
              </a:path>
              <a:path w="345439" h="76200">
                <a:moveTo>
                  <a:pt x="269165" y="31767"/>
                </a:moveTo>
                <a:lnTo>
                  <a:pt x="268932" y="44468"/>
                </a:lnTo>
                <a:lnTo>
                  <a:pt x="281686" y="44703"/>
                </a:lnTo>
                <a:lnTo>
                  <a:pt x="281940" y="32003"/>
                </a:lnTo>
                <a:lnTo>
                  <a:pt x="269165" y="31767"/>
                </a:lnTo>
                <a:close/>
              </a:path>
              <a:path w="345439" h="76200">
                <a:moveTo>
                  <a:pt x="254" y="26797"/>
                </a:moveTo>
                <a:lnTo>
                  <a:pt x="0" y="39497"/>
                </a:lnTo>
                <a:lnTo>
                  <a:pt x="268932" y="44468"/>
                </a:lnTo>
                <a:lnTo>
                  <a:pt x="269165" y="31767"/>
                </a:lnTo>
                <a:lnTo>
                  <a:pt x="254" y="26797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916939" y="4775362"/>
            <a:ext cx="3620770" cy="1174750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2000" dirty="0">
                <a:latin typeface="Calibri"/>
                <a:cs typeface="Calibri"/>
              </a:rPr>
              <a:t>Which one </a:t>
            </a:r>
            <a:r>
              <a:rPr sz="2000" spc="-5" dirty="0">
                <a:latin typeface="Calibri"/>
                <a:cs typeface="Calibri"/>
              </a:rPr>
              <a:t>should </a:t>
            </a:r>
            <a:r>
              <a:rPr sz="2000" dirty="0">
                <a:latin typeface="Calibri"/>
                <a:cs typeface="Calibri"/>
              </a:rPr>
              <a:t>be</a:t>
            </a:r>
            <a:r>
              <a:rPr sz="2000" spc="-6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used?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2000" spc="-5" dirty="0">
                <a:latin typeface="Calibri"/>
                <a:cs typeface="Calibri"/>
              </a:rPr>
              <a:t>They </a:t>
            </a:r>
            <a:r>
              <a:rPr sz="2000" spc="-10" dirty="0">
                <a:latin typeface="Calibri"/>
                <a:cs typeface="Calibri"/>
              </a:rPr>
              <a:t>contain </a:t>
            </a:r>
            <a:r>
              <a:rPr sz="2000" spc="-15" dirty="0">
                <a:latin typeface="Calibri"/>
                <a:cs typeface="Calibri"/>
              </a:rPr>
              <a:t>different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transactions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80"/>
              </a:spcBef>
            </a:pPr>
            <a:r>
              <a:rPr sz="2000" spc="-5" dirty="0">
                <a:latin typeface="Calibri"/>
                <a:cs typeface="Calibri"/>
              </a:rPr>
              <a:t>They </a:t>
            </a:r>
            <a:r>
              <a:rPr sz="2000" spc="-10" dirty="0">
                <a:latin typeface="Calibri"/>
                <a:cs typeface="Calibri"/>
              </a:rPr>
              <a:t>contain </a:t>
            </a:r>
            <a:r>
              <a:rPr sz="2000" spc="-15" dirty="0">
                <a:latin typeface="Calibri"/>
                <a:cs typeface="Calibri"/>
              </a:rPr>
              <a:t>different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rewards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Longest</a:t>
            </a:r>
            <a:r>
              <a:rPr spc="-45" dirty="0"/>
              <a:t> </a:t>
            </a:r>
            <a:r>
              <a:rPr spc="-5" dirty="0"/>
              <a:t>Chain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8200" y="2988564"/>
            <a:ext cx="1605280" cy="768350"/>
          </a:xfrm>
          <a:prstGeom prst="rect">
            <a:avLst/>
          </a:prstGeom>
          <a:solidFill>
            <a:srgbClr val="000000"/>
          </a:solidFill>
          <a:ln w="12191">
            <a:solidFill>
              <a:srgbClr val="41709C"/>
            </a:solidFill>
          </a:ln>
        </p:spPr>
        <p:txBody>
          <a:bodyPr vert="horz" wrap="square" lIns="0" tIns="215265" rIns="0" bIns="0" rtlCol="0">
            <a:spAutoFit/>
          </a:bodyPr>
          <a:lstStyle/>
          <a:p>
            <a:pPr marL="367030">
              <a:lnSpc>
                <a:spcPct val="100000"/>
              </a:lnSpc>
              <a:spcBef>
                <a:spcPts val="1695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78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66060" y="2988564"/>
            <a:ext cx="1605280" cy="768350"/>
          </a:xfrm>
          <a:prstGeom prst="rect">
            <a:avLst/>
          </a:prstGeom>
          <a:solidFill>
            <a:srgbClr val="000000"/>
          </a:solidFill>
          <a:ln w="12192">
            <a:solidFill>
              <a:srgbClr val="41709C"/>
            </a:solidFill>
          </a:ln>
        </p:spPr>
        <p:txBody>
          <a:bodyPr vert="horz" wrap="square" lIns="0" tIns="215265" rIns="0" bIns="0" rtlCol="0">
            <a:spAutoFit/>
          </a:bodyPr>
          <a:lstStyle/>
          <a:p>
            <a:pPr marL="367030">
              <a:lnSpc>
                <a:spcPct val="100000"/>
              </a:lnSpc>
              <a:spcBef>
                <a:spcPts val="1695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79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16779" y="2994660"/>
            <a:ext cx="1605280" cy="768350"/>
          </a:xfrm>
          <a:prstGeom prst="rect">
            <a:avLst/>
          </a:prstGeom>
          <a:solidFill>
            <a:srgbClr val="000000"/>
          </a:solidFill>
          <a:ln w="12192">
            <a:solidFill>
              <a:srgbClr val="41709C"/>
            </a:solidFill>
          </a:ln>
        </p:spPr>
        <p:txBody>
          <a:bodyPr vert="horz" wrap="square" lIns="0" tIns="215265" rIns="0" bIns="0" rtlCol="0">
            <a:spAutoFit/>
          </a:bodyPr>
          <a:lstStyle/>
          <a:p>
            <a:pPr marL="367030">
              <a:lnSpc>
                <a:spcPct val="100000"/>
              </a:lnSpc>
              <a:spcBef>
                <a:spcPts val="1695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80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442972" y="3334511"/>
            <a:ext cx="322580" cy="76200"/>
          </a:xfrm>
          <a:custGeom>
            <a:avLst/>
            <a:gdLst/>
            <a:ahLst/>
            <a:cxnLst/>
            <a:rect l="l" t="t" r="r" b="b"/>
            <a:pathLst>
              <a:path w="322580" h="76200">
                <a:moveTo>
                  <a:pt x="245871" y="0"/>
                </a:moveTo>
                <a:lnTo>
                  <a:pt x="245871" y="76200"/>
                </a:lnTo>
                <a:lnTo>
                  <a:pt x="309371" y="44450"/>
                </a:lnTo>
                <a:lnTo>
                  <a:pt x="258571" y="44450"/>
                </a:lnTo>
                <a:lnTo>
                  <a:pt x="258571" y="31750"/>
                </a:lnTo>
                <a:lnTo>
                  <a:pt x="309371" y="31750"/>
                </a:lnTo>
                <a:lnTo>
                  <a:pt x="245871" y="0"/>
                </a:lnTo>
                <a:close/>
              </a:path>
              <a:path w="322580" h="76200">
                <a:moveTo>
                  <a:pt x="245871" y="31750"/>
                </a:moveTo>
                <a:lnTo>
                  <a:pt x="0" y="31750"/>
                </a:lnTo>
                <a:lnTo>
                  <a:pt x="0" y="44450"/>
                </a:lnTo>
                <a:lnTo>
                  <a:pt x="245871" y="44450"/>
                </a:lnTo>
                <a:lnTo>
                  <a:pt x="245871" y="31750"/>
                </a:lnTo>
                <a:close/>
              </a:path>
              <a:path w="322580" h="76200">
                <a:moveTo>
                  <a:pt x="309371" y="31750"/>
                </a:moveTo>
                <a:lnTo>
                  <a:pt x="258571" y="31750"/>
                </a:lnTo>
                <a:lnTo>
                  <a:pt x="258571" y="44450"/>
                </a:lnTo>
                <a:lnTo>
                  <a:pt x="309371" y="44450"/>
                </a:lnTo>
                <a:lnTo>
                  <a:pt x="322071" y="38100"/>
                </a:lnTo>
                <a:lnTo>
                  <a:pt x="309371" y="3175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370704" y="3339465"/>
            <a:ext cx="345440" cy="76200"/>
          </a:xfrm>
          <a:custGeom>
            <a:avLst/>
            <a:gdLst/>
            <a:ahLst/>
            <a:cxnLst/>
            <a:rect l="l" t="t" r="r" b="b"/>
            <a:pathLst>
              <a:path w="345439" h="76200">
                <a:moveTo>
                  <a:pt x="269748" y="0"/>
                </a:moveTo>
                <a:lnTo>
                  <a:pt x="269165" y="31767"/>
                </a:lnTo>
                <a:lnTo>
                  <a:pt x="281940" y="32004"/>
                </a:lnTo>
                <a:lnTo>
                  <a:pt x="281686" y="44704"/>
                </a:lnTo>
                <a:lnTo>
                  <a:pt x="268928" y="44704"/>
                </a:lnTo>
                <a:lnTo>
                  <a:pt x="268350" y="76200"/>
                </a:lnTo>
                <a:lnTo>
                  <a:pt x="334394" y="44704"/>
                </a:lnTo>
                <a:lnTo>
                  <a:pt x="281686" y="44704"/>
                </a:lnTo>
                <a:lnTo>
                  <a:pt x="268932" y="44468"/>
                </a:lnTo>
                <a:lnTo>
                  <a:pt x="334888" y="44468"/>
                </a:lnTo>
                <a:lnTo>
                  <a:pt x="345313" y="39497"/>
                </a:lnTo>
                <a:lnTo>
                  <a:pt x="269748" y="0"/>
                </a:lnTo>
                <a:close/>
              </a:path>
              <a:path w="345439" h="76200">
                <a:moveTo>
                  <a:pt x="269165" y="31767"/>
                </a:moveTo>
                <a:lnTo>
                  <a:pt x="268932" y="44468"/>
                </a:lnTo>
                <a:lnTo>
                  <a:pt x="281686" y="44704"/>
                </a:lnTo>
                <a:lnTo>
                  <a:pt x="281940" y="32004"/>
                </a:lnTo>
                <a:lnTo>
                  <a:pt x="269165" y="31767"/>
                </a:lnTo>
                <a:close/>
              </a:path>
              <a:path w="345439" h="76200">
                <a:moveTo>
                  <a:pt x="254" y="26797"/>
                </a:moveTo>
                <a:lnTo>
                  <a:pt x="0" y="39497"/>
                </a:lnTo>
                <a:lnTo>
                  <a:pt x="268932" y="44468"/>
                </a:lnTo>
                <a:lnTo>
                  <a:pt x="269165" y="31767"/>
                </a:lnTo>
                <a:lnTo>
                  <a:pt x="254" y="26797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786371" y="2988564"/>
            <a:ext cx="1605280" cy="768350"/>
          </a:xfrm>
          <a:prstGeom prst="rect">
            <a:avLst/>
          </a:prstGeom>
          <a:solidFill>
            <a:srgbClr val="FFC000"/>
          </a:solidFill>
          <a:ln w="12192">
            <a:solidFill>
              <a:srgbClr val="41709C"/>
            </a:solidFill>
          </a:ln>
        </p:spPr>
        <p:txBody>
          <a:bodyPr vert="horz" wrap="square" lIns="0" tIns="215265" rIns="0" bIns="0" rtlCol="0">
            <a:spAutoFit/>
          </a:bodyPr>
          <a:lstStyle/>
          <a:p>
            <a:pPr marL="306705">
              <a:lnSpc>
                <a:spcPct val="100000"/>
              </a:lnSpc>
              <a:spcBef>
                <a:spcPts val="1695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81a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807707" y="4271771"/>
            <a:ext cx="1606550" cy="76962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17170" rIns="0" bIns="0" rtlCol="0">
            <a:spAutoFit/>
          </a:bodyPr>
          <a:lstStyle/>
          <a:p>
            <a:pPr marL="301625">
              <a:lnSpc>
                <a:spcPct val="100000"/>
              </a:lnSpc>
              <a:spcBef>
                <a:spcPts val="1710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81b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828531" y="2979420"/>
            <a:ext cx="1605280" cy="768350"/>
          </a:xfrm>
          <a:prstGeom prst="rect">
            <a:avLst/>
          </a:prstGeom>
          <a:ln w="12192">
            <a:solidFill>
              <a:srgbClr val="41709C"/>
            </a:solidFill>
          </a:ln>
        </p:spPr>
        <p:txBody>
          <a:bodyPr vert="horz" wrap="square" lIns="0" tIns="215265" rIns="0" bIns="0" rtlCol="0">
            <a:spAutoFit/>
          </a:bodyPr>
          <a:lstStyle/>
          <a:p>
            <a:pPr marL="307340">
              <a:lnSpc>
                <a:spcPct val="100000"/>
              </a:lnSpc>
              <a:spcBef>
                <a:spcPts val="1695"/>
              </a:spcBef>
            </a:pPr>
            <a:r>
              <a:rPr sz="2000" dirty="0">
                <a:latin typeface="Calibri"/>
                <a:cs typeface="Calibri"/>
              </a:rPr>
              <a:t>Block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82a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865366" y="2266315"/>
            <a:ext cx="29845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alibri"/>
                <a:cs typeface="Calibri"/>
              </a:rPr>
              <a:t>Mine </a:t>
            </a:r>
            <a:r>
              <a:rPr sz="1800" dirty="0">
                <a:latin typeface="Calibri"/>
                <a:cs typeface="Calibri"/>
              </a:rPr>
              <a:t>a </a:t>
            </a:r>
            <a:r>
              <a:rPr sz="1800" spc="-5" dirty="0">
                <a:latin typeface="Calibri"/>
                <a:cs typeface="Calibri"/>
              </a:rPr>
              <a:t>new block </a:t>
            </a:r>
            <a:r>
              <a:rPr sz="1800" dirty="0">
                <a:latin typeface="Calibri"/>
                <a:cs typeface="Calibri"/>
              </a:rPr>
              <a:t>assuming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81a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773668" y="4264152"/>
            <a:ext cx="1606550" cy="76835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15900" rIns="0" bIns="0" rtlCol="0">
            <a:spAutoFit/>
          </a:bodyPr>
          <a:lstStyle/>
          <a:p>
            <a:pPr marL="301625">
              <a:lnSpc>
                <a:spcPct val="100000"/>
              </a:lnSpc>
              <a:spcBef>
                <a:spcPts val="1700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82b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017766" y="5254497"/>
            <a:ext cx="26733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If </a:t>
            </a:r>
            <a:r>
              <a:rPr sz="1800" spc="-10" dirty="0">
                <a:latin typeface="Calibri"/>
                <a:cs typeface="Calibri"/>
              </a:rPr>
              <a:t>you </a:t>
            </a:r>
            <a:r>
              <a:rPr sz="1800" dirty="0">
                <a:latin typeface="Calibri"/>
                <a:cs typeface="Calibri"/>
              </a:rPr>
              <a:t>see </a:t>
            </a:r>
            <a:r>
              <a:rPr sz="1800" spc="-5" dirty="0">
                <a:latin typeface="Calibri"/>
                <a:cs typeface="Calibri"/>
              </a:rPr>
              <a:t>82b </a:t>
            </a:r>
            <a:r>
              <a:rPr sz="1800" spc="-10" dirty="0">
                <a:latin typeface="Calibri"/>
                <a:cs typeface="Calibri"/>
              </a:rPr>
              <a:t>switch to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blue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321425" y="3335528"/>
            <a:ext cx="464820" cy="76200"/>
          </a:xfrm>
          <a:custGeom>
            <a:avLst/>
            <a:gdLst/>
            <a:ahLst/>
            <a:cxnLst/>
            <a:rect l="l" t="t" r="r" b="b"/>
            <a:pathLst>
              <a:path w="464820" h="76200">
                <a:moveTo>
                  <a:pt x="453396" y="31623"/>
                </a:moveTo>
                <a:lnTo>
                  <a:pt x="401066" y="31623"/>
                </a:lnTo>
                <a:lnTo>
                  <a:pt x="401320" y="44323"/>
                </a:lnTo>
                <a:lnTo>
                  <a:pt x="388578" y="44496"/>
                </a:lnTo>
                <a:lnTo>
                  <a:pt x="389000" y="76200"/>
                </a:lnTo>
                <a:lnTo>
                  <a:pt x="464693" y="37084"/>
                </a:lnTo>
                <a:lnTo>
                  <a:pt x="453396" y="31623"/>
                </a:lnTo>
                <a:close/>
              </a:path>
              <a:path w="464820" h="76200">
                <a:moveTo>
                  <a:pt x="388408" y="31795"/>
                </a:moveTo>
                <a:lnTo>
                  <a:pt x="0" y="37084"/>
                </a:lnTo>
                <a:lnTo>
                  <a:pt x="253" y="49784"/>
                </a:lnTo>
                <a:lnTo>
                  <a:pt x="388578" y="44496"/>
                </a:lnTo>
                <a:lnTo>
                  <a:pt x="388408" y="31795"/>
                </a:lnTo>
                <a:close/>
              </a:path>
              <a:path w="464820" h="76200">
                <a:moveTo>
                  <a:pt x="401066" y="31623"/>
                </a:moveTo>
                <a:lnTo>
                  <a:pt x="388408" y="31795"/>
                </a:lnTo>
                <a:lnTo>
                  <a:pt x="388578" y="44496"/>
                </a:lnTo>
                <a:lnTo>
                  <a:pt x="401320" y="44323"/>
                </a:lnTo>
                <a:lnTo>
                  <a:pt x="401066" y="31623"/>
                </a:lnTo>
                <a:close/>
              </a:path>
              <a:path w="464820" h="76200">
                <a:moveTo>
                  <a:pt x="387984" y="0"/>
                </a:moveTo>
                <a:lnTo>
                  <a:pt x="388408" y="31795"/>
                </a:lnTo>
                <a:lnTo>
                  <a:pt x="401066" y="31623"/>
                </a:lnTo>
                <a:lnTo>
                  <a:pt x="453396" y="31623"/>
                </a:lnTo>
                <a:lnTo>
                  <a:pt x="387984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804862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The </a:t>
            </a:r>
            <a:r>
              <a:rPr spc="-40" dirty="0"/>
              <a:t>effects </a:t>
            </a:r>
            <a:r>
              <a:rPr dirty="0"/>
              <a:t>of the </a:t>
            </a:r>
            <a:r>
              <a:rPr spc="-15" dirty="0"/>
              <a:t>longest </a:t>
            </a:r>
            <a:r>
              <a:rPr spc="-5" dirty="0"/>
              <a:t>chain</a:t>
            </a:r>
            <a:r>
              <a:rPr spc="40" dirty="0"/>
              <a:t> </a:t>
            </a:r>
            <a:r>
              <a:rPr dirty="0"/>
              <a:t>rule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57665"/>
            <a:ext cx="7317740" cy="1903730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37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Consensus </a:t>
            </a:r>
            <a:r>
              <a:rPr sz="2800" spc="-5" dirty="0">
                <a:latin typeface="Calibri"/>
                <a:cs typeface="Calibri"/>
              </a:rPr>
              <a:t>with </a:t>
            </a:r>
            <a:r>
              <a:rPr sz="2800" spc="-10" dirty="0">
                <a:latin typeface="Calibri"/>
                <a:cs typeface="Calibri"/>
              </a:rPr>
              <a:t>high</a:t>
            </a:r>
            <a:r>
              <a:rPr sz="2800" spc="9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probability</a:t>
            </a:r>
            <a:endParaRPr sz="28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45"/>
              </a:spcBef>
              <a:buFont typeface="Arial"/>
              <a:buChar char="•"/>
              <a:tabLst>
                <a:tab pos="699135" algn="l"/>
              </a:tabLst>
            </a:pPr>
            <a:r>
              <a:rPr sz="2400" spc="-5" dirty="0">
                <a:latin typeface="Calibri"/>
                <a:cs typeface="Calibri"/>
              </a:rPr>
              <a:t>Because </a:t>
            </a:r>
            <a:r>
              <a:rPr sz="2400" spc="-10" dirty="0">
                <a:latin typeface="Calibri"/>
                <a:cs typeface="Calibri"/>
              </a:rPr>
              <a:t>creating blocks </a:t>
            </a:r>
            <a:r>
              <a:rPr sz="2400" dirty="0">
                <a:latin typeface="Calibri"/>
                <a:cs typeface="Calibri"/>
              </a:rPr>
              <a:t>is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hard</a:t>
            </a:r>
            <a:endParaRPr sz="24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3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The </a:t>
            </a:r>
            <a:r>
              <a:rPr sz="2800" spc="-10" dirty="0">
                <a:latin typeface="Calibri"/>
                <a:cs typeface="Calibri"/>
              </a:rPr>
              <a:t>number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15" dirty="0">
                <a:latin typeface="Calibri"/>
                <a:cs typeface="Calibri"/>
              </a:rPr>
              <a:t>miners </a:t>
            </a:r>
            <a:r>
              <a:rPr sz="2800" spc="-10" dirty="0">
                <a:latin typeface="Calibri"/>
                <a:cs typeface="Calibri"/>
              </a:rPr>
              <a:t>does not </a:t>
            </a:r>
            <a:r>
              <a:rPr sz="2800" spc="-25" dirty="0">
                <a:latin typeface="Calibri"/>
                <a:cs typeface="Calibri"/>
              </a:rPr>
              <a:t>effect </a:t>
            </a:r>
            <a:r>
              <a:rPr sz="2800" spc="-5" dirty="0">
                <a:latin typeface="Calibri"/>
                <a:cs typeface="Calibri"/>
              </a:rPr>
              <a:t>the</a:t>
            </a:r>
            <a:r>
              <a:rPr sz="2800" spc="17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results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5" dirty="0">
                <a:latin typeface="Calibri"/>
                <a:cs typeface="Calibri"/>
              </a:rPr>
              <a:t>Transactions </a:t>
            </a:r>
            <a:r>
              <a:rPr sz="2800" spc="-10" dirty="0">
                <a:latin typeface="Calibri"/>
                <a:cs typeface="Calibri"/>
              </a:rPr>
              <a:t>can </a:t>
            </a:r>
            <a:r>
              <a:rPr sz="2800" spc="-5" dirty="0">
                <a:latin typeface="Calibri"/>
                <a:cs typeface="Calibri"/>
              </a:rPr>
              <a:t>be</a:t>
            </a:r>
            <a:r>
              <a:rPr sz="2800" spc="45" dirty="0">
                <a:latin typeface="Calibri"/>
                <a:cs typeface="Calibri"/>
              </a:rPr>
              <a:t> </a:t>
            </a:r>
            <a:r>
              <a:rPr sz="2800" spc="-30" dirty="0">
                <a:latin typeface="Calibri"/>
                <a:cs typeface="Calibri"/>
              </a:rPr>
              <a:t>revoked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89653" y="684352"/>
            <a:ext cx="4011929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5" dirty="0"/>
              <a:t>Bitcoin </a:t>
            </a:r>
            <a:r>
              <a:rPr sz="3600" spc="-5" dirty="0"/>
              <a:t>Main</a:t>
            </a:r>
            <a:r>
              <a:rPr sz="3600" spc="-25" dirty="0"/>
              <a:t> Features</a:t>
            </a:r>
            <a:endParaRPr sz="360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575561" y="1760473"/>
          <a:ext cx="8898255" cy="42627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728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2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4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Question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Bitcoin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Other</a:t>
                      </a:r>
                      <a:r>
                        <a:rPr sz="18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ways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How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should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data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be</a:t>
                      </a:r>
                      <a:r>
                        <a:rPr sz="1800" spc="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stored?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Blockchain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Distributed</a:t>
                      </a:r>
                      <a:r>
                        <a:rPr sz="18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database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How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should new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data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be</a:t>
                      </a:r>
                      <a:r>
                        <a:rPr sz="1800" spc="7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distributed?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Peer-to-Peer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Client-Server</a:t>
                      </a:r>
                      <a:r>
                        <a:rPr sz="18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hierarchical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4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Resolving conflicts</a:t>
                      </a:r>
                      <a:r>
                        <a:rPr sz="1800" spc="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(Consensus)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Longest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chain</a:t>
                      </a:r>
                      <a:r>
                        <a:rPr sz="18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rule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Other consensus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protocols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Adding/Changing</a:t>
                      </a:r>
                      <a:r>
                        <a:rPr sz="18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rules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343535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BIP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for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writing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rules  </a:t>
                      </a:r>
                      <a:r>
                        <a:rPr sz="1800" spc="-30" dirty="0">
                          <a:latin typeface="Calibri"/>
                          <a:cs typeface="Calibri"/>
                        </a:rPr>
                        <a:t>Vote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for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hashing 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power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800" spc="-15" dirty="0">
                          <a:latin typeface="Calibri"/>
                          <a:cs typeface="Calibri"/>
                        </a:rPr>
                        <a:t>Centralized</a:t>
                      </a:r>
                      <a:r>
                        <a:rPr sz="18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updates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Contextual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obligations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Who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can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submit</a:t>
                      </a:r>
                      <a:r>
                        <a:rPr sz="18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transactions?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Open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anonymous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25" dirty="0">
                          <a:latin typeface="Calibri"/>
                          <a:cs typeface="Calibri"/>
                        </a:rPr>
                        <a:t>Trusted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pre-vetted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Who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can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validate</a:t>
                      </a:r>
                      <a:r>
                        <a:rPr sz="1800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transactions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Open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anonymous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25" dirty="0">
                          <a:latin typeface="Calibri"/>
                          <a:cs typeface="Calibri"/>
                        </a:rPr>
                        <a:t>Trusted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pre-vetted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Who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can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add</a:t>
                      </a:r>
                      <a:r>
                        <a:rPr sz="1800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blocks?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Open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anonymous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25" dirty="0">
                          <a:latin typeface="Calibri"/>
                          <a:cs typeface="Calibri"/>
                        </a:rPr>
                        <a:t>Trusted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pre-vetted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7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Preventing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bad</a:t>
                      </a:r>
                      <a:r>
                        <a:rPr sz="18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behaviors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Proof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of</a:t>
                      </a:r>
                      <a:r>
                        <a:rPr sz="18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work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5" dirty="0">
                          <a:latin typeface="Calibri"/>
                          <a:cs typeface="Calibri"/>
                        </a:rPr>
                        <a:t>Poof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of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Stake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or</a:t>
                      </a:r>
                      <a:r>
                        <a:rPr sz="18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trusted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Incentivize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block</a:t>
                      </a:r>
                      <a:r>
                        <a:rPr sz="18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makers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Coins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1800" spc="-15" baseline="25462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1800" spc="165" baseline="25462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party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04085" y="2489072"/>
            <a:ext cx="778192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5" dirty="0"/>
              <a:t>The </a:t>
            </a:r>
            <a:r>
              <a:rPr sz="6000" spc="-25" dirty="0"/>
              <a:t>Ethereum</a:t>
            </a:r>
            <a:r>
              <a:rPr sz="6000" spc="-35" dirty="0"/>
              <a:t> </a:t>
            </a:r>
            <a:r>
              <a:rPr sz="6000" spc="-20" dirty="0"/>
              <a:t>Blockchain</a:t>
            </a:r>
            <a:endParaRPr sz="60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81678" y="609676"/>
            <a:ext cx="3630929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Smart</a:t>
            </a:r>
            <a:r>
              <a:rPr spc="-95" dirty="0"/>
              <a:t> </a:t>
            </a:r>
            <a:r>
              <a:rPr spc="-15" dirty="0"/>
              <a:t>Contracts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66062"/>
            <a:ext cx="5739765" cy="42995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indent="-228600">
              <a:lnSpc>
                <a:spcPts val="3115"/>
              </a:lnSpc>
              <a:spcBef>
                <a:spcPts val="105"/>
              </a:spcBef>
              <a:buFont typeface="Arial"/>
              <a:buChar char="•"/>
              <a:tabLst>
                <a:tab pos="241300" algn="l"/>
              </a:tabLst>
            </a:pPr>
            <a:r>
              <a:rPr sz="2600" spc="-15" dirty="0">
                <a:latin typeface="Calibri"/>
                <a:cs typeface="Calibri"/>
              </a:rPr>
              <a:t>Transactions </a:t>
            </a:r>
            <a:r>
              <a:rPr sz="2600" dirty="0">
                <a:latin typeface="Calibri"/>
                <a:cs typeface="Calibri"/>
              </a:rPr>
              <a:t>in </a:t>
            </a:r>
            <a:r>
              <a:rPr sz="2600" spc="-10" dirty="0">
                <a:latin typeface="Calibri"/>
                <a:cs typeface="Calibri"/>
              </a:rPr>
              <a:t>bitcoin are</a:t>
            </a:r>
            <a:r>
              <a:rPr sz="2600" spc="-3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limited</a:t>
            </a:r>
            <a:endParaRPr sz="2600">
              <a:latin typeface="Calibri"/>
              <a:cs typeface="Calibri"/>
            </a:endParaRPr>
          </a:p>
          <a:p>
            <a:pPr marL="762635" lvl="1" indent="-292735">
              <a:lnSpc>
                <a:spcPts val="2635"/>
              </a:lnSpc>
              <a:buFont typeface="Arial"/>
              <a:buChar char="•"/>
              <a:tabLst>
                <a:tab pos="762635" algn="l"/>
                <a:tab pos="763270" algn="l"/>
              </a:tabLst>
            </a:pPr>
            <a:r>
              <a:rPr sz="2200" spc="-35" dirty="0">
                <a:latin typeface="Calibri"/>
                <a:cs typeface="Calibri"/>
              </a:rPr>
              <a:t>Transfer </a:t>
            </a:r>
            <a:r>
              <a:rPr sz="2200" spc="-10" dirty="0">
                <a:latin typeface="Calibri"/>
                <a:cs typeface="Calibri"/>
              </a:rPr>
              <a:t>‘X’ </a:t>
            </a:r>
            <a:r>
              <a:rPr sz="2200" spc="-15" dirty="0">
                <a:latin typeface="Calibri"/>
                <a:cs typeface="Calibri"/>
              </a:rPr>
              <a:t>bitcoins from </a:t>
            </a:r>
            <a:r>
              <a:rPr sz="2200" spc="20" dirty="0">
                <a:latin typeface="Calibri"/>
                <a:cs typeface="Calibri"/>
              </a:rPr>
              <a:t>‘Y’ </a:t>
            </a:r>
            <a:r>
              <a:rPr sz="2200" spc="-20" dirty="0">
                <a:latin typeface="Calibri"/>
                <a:cs typeface="Calibri"/>
              </a:rPr>
              <a:t>to</a:t>
            </a:r>
            <a:r>
              <a:rPr sz="2200" spc="75" dirty="0">
                <a:latin typeface="Calibri"/>
                <a:cs typeface="Calibri"/>
              </a:rPr>
              <a:t> </a:t>
            </a:r>
            <a:r>
              <a:rPr sz="2200" spc="15" dirty="0">
                <a:latin typeface="Calibri"/>
                <a:cs typeface="Calibri"/>
              </a:rPr>
              <a:t>‘Z’</a:t>
            </a:r>
            <a:endParaRPr sz="2200">
              <a:latin typeface="Calibri"/>
              <a:cs typeface="Calibri"/>
            </a:endParaRPr>
          </a:p>
          <a:p>
            <a:pPr marL="241300" indent="-228600">
              <a:lnSpc>
                <a:spcPts val="3115"/>
              </a:lnSpc>
              <a:spcBef>
                <a:spcPts val="355"/>
              </a:spcBef>
              <a:buFont typeface="Arial"/>
              <a:buChar char="•"/>
              <a:tabLst>
                <a:tab pos="241300" algn="l"/>
              </a:tabLst>
            </a:pPr>
            <a:r>
              <a:rPr sz="2600" spc="-10" dirty="0">
                <a:latin typeface="Calibri"/>
                <a:cs typeface="Calibri"/>
              </a:rPr>
              <a:t>More </a:t>
            </a:r>
            <a:r>
              <a:rPr sz="2600" spc="-5" dirty="0">
                <a:latin typeface="Calibri"/>
                <a:cs typeface="Calibri"/>
              </a:rPr>
              <a:t>powerful transactions</a:t>
            </a:r>
            <a:endParaRPr sz="2600">
              <a:latin typeface="Calibri"/>
              <a:cs typeface="Calibri"/>
            </a:endParaRPr>
          </a:p>
          <a:p>
            <a:pPr marL="698500" lvl="1" indent="-228600">
              <a:lnSpc>
                <a:spcPts val="2620"/>
              </a:lnSpc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200" spc="-15" dirty="0">
                <a:latin typeface="Calibri"/>
                <a:cs typeface="Calibri"/>
              </a:rPr>
              <a:t>Exchange</a:t>
            </a:r>
            <a:endParaRPr sz="2200">
              <a:latin typeface="Calibri"/>
              <a:cs typeface="Calibri"/>
            </a:endParaRPr>
          </a:p>
          <a:p>
            <a:pPr marL="698500" lvl="1" indent="-228600">
              <a:lnSpc>
                <a:spcPts val="2610"/>
              </a:lnSpc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200" spc="-5" dirty="0">
                <a:latin typeface="Calibri"/>
                <a:cs typeface="Calibri"/>
              </a:rPr>
              <a:t>Auction</a:t>
            </a:r>
            <a:endParaRPr sz="2200">
              <a:latin typeface="Calibri"/>
              <a:cs typeface="Calibri"/>
            </a:endParaRPr>
          </a:p>
          <a:p>
            <a:pPr marL="698500" lvl="1" indent="-228600">
              <a:lnSpc>
                <a:spcPts val="2615"/>
              </a:lnSpc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200" spc="-5" dirty="0">
                <a:latin typeface="Calibri"/>
                <a:cs typeface="Calibri"/>
              </a:rPr>
              <a:t>Games</a:t>
            </a:r>
            <a:endParaRPr sz="2200">
              <a:latin typeface="Calibri"/>
              <a:cs typeface="Calibri"/>
            </a:endParaRPr>
          </a:p>
          <a:p>
            <a:pPr marL="698500" lvl="1" indent="-228600">
              <a:lnSpc>
                <a:spcPts val="2610"/>
              </a:lnSpc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200" spc="-5" dirty="0">
                <a:latin typeface="Calibri"/>
                <a:cs typeface="Calibri"/>
              </a:rPr>
              <a:t>Bets</a:t>
            </a:r>
            <a:endParaRPr sz="2200">
              <a:latin typeface="Calibri"/>
              <a:cs typeface="Calibri"/>
            </a:endParaRPr>
          </a:p>
          <a:p>
            <a:pPr marL="698500" lvl="1" indent="-228600">
              <a:lnSpc>
                <a:spcPts val="2620"/>
              </a:lnSpc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200" spc="-15" dirty="0">
                <a:latin typeface="Calibri"/>
                <a:cs typeface="Calibri"/>
              </a:rPr>
              <a:t>Legal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agreements</a:t>
            </a:r>
            <a:endParaRPr sz="2200">
              <a:latin typeface="Calibri"/>
              <a:cs typeface="Calibri"/>
            </a:endParaRPr>
          </a:p>
          <a:p>
            <a:pPr marL="241300" indent="-228600">
              <a:lnSpc>
                <a:spcPts val="3110"/>
              </a:lnSpc>
              <a:spcBef>
                <a:spcPts val="370"/>
              </a:spcBef>
              <a:buFont typeface="Arial"/>
              <a:buChar char="•"/>
              <a:tabLst>
                <a:tab pos="241300" algn="l"/>
              </a:tabLst>
            </a:pPr>
            <a:r>
              <a:rPr sz="2600" spc="-5" dirty="0">
                <a:latin typeface="Calibri"/>
                <a:cs typeface="Calibri"/>
              </a:rPr>
              <a:t>Solution</a:t>
            </a:r>
            <a:endParaRPr sz="2600">
              <a:latin typeface="Calibri"/>
              <a:cs typeface="Calibri"/>
            </a:endParaRPr>
          </a:p>
          <a:p>
            <a:pPr marL="698500" lvl="1" indent="-228600">
              <a:lnSpc>
                <a:spcPts val="2620"/>
              </a:lnSpc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200" spc="-15" dirty="0">
                <a:latin typeface="Calibri"/>
                <a:cs typeface="Calibri"/>
              </a:rPr>
              <a:t>Store </a:t>
            </a:r>
            <a:r>
              <a:rPr sz="2200" dirty="0">
                <a:latin typeface="Calibri"/>
                <a:cs typeface="Calibri"/>
              </a:rPr>
              <a:t>smart </a:t>
            </a:r>
            <a:r>
              <a:rPr sz="2200" spc="-15" dirty="0">
                <a:latin typeface="Calibri"/>
                <a:cs typeface="Calibri"/>
              </a:rPr>
              <a:t>contracts </a:t>
            </a:r>
            <a:r>
              <a:rPr sz="2200" spc="-5" dirty="0">
                <a:latin typeface="Calibri"/>
                <a:cs typeface="Calibri"/>
              </a:rPr>
              <a:t>on the</a:t>
            </a:r>
            <a:r>
              <a:rPr sz="2200" spc="4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blockchain</a:t>
            </a:r>
            <a:endParaRPr sz="2200">
              <a:latin typeface="Calibri"/>
              <a:cs typeface="Calibri"/>
            </a:endParaRPr>
          </a:p>
          <a:p>
            <a:pPr marL="698500" lvl="1" indent="-228600">
              <a:lnSpc>
                <a:spcPts val="2615"/>
              </a:lnSpc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200" spc="-10" dirty="0">
                <a:latin typeface="Calibri"/>
                <a:cs typeface="Calibri"/>
              </a:rPr>
              <a:t>Computer </a:t>
            </a:r>
            <a:r>
              <a:rPr sz="2200" spc="-15" dirty="0">
                <a:latin typeface="Calibri"/>
                <a:cs typeface="Calibri"/>
              </a:rPr>
              <a:t>programs </a:t>
            </a:r>
            <a:r>
              <a:rPr sz="2200" spc="-10" dirty="0">
                <a:latin typeface="Calibri"/>
                <a:cs typeface="Calibri"/>
              </a:rPr>
              <a:t>implement</a:t>
            </a:r>
            <a:r>
              <a:rPr sz="2200" spc="7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transactions</a:t>
            </a:r>
            <a:endParaRPr sz="2200">
              <a:latin typeface="Calibri"/>
              <a:cs typeface="Calibri"/>
            </a:endParaRPr>
          </a:p>
          <a:p>
            <a:pPr marL="698500" lvl="1" indent="-228600">
              <a:lnSpc>
                <a:spcPts val="2630"/>
              </a:lnSpc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200" spc="-10" dirty="0">
                <a:latin typeface="Calibri"/>
                <a:cs typeface="Calibri"/>
              </a:rPr>
              <a:t>Immutability </a:t>
            </a:r>
            <a:r>
              <a:rPr sz="2200" spc="-15" dirty="0">
                <a:latin typeface="Calibri"/>
                <a:cs typeface="Calibri"/>
              </a:rPr>
              <a:t>guarantees</a:t>
            </a:r>
            <a:r>
              <a:rPr sz="2200" spc="25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persistence</a:t>
            </a:r>
            <a:endParaRPr sz="2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14138" y="609676"/>
            <a:ext cx="224028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Ethereum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07918"/>
            <a:ext cx="9713595" cy="3878579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A </a:t>
            </a:r>
            <a:r>
              <a:rPr sz="2800" spc="-20" dirty="0">
                <a:latin typeface="Calibri"/>
                <a:cs typeface="Calibri"/>
              </a:rPr>
              <a:t>decentralized platform </a:t>
            </a:r>
            <a:r>
              <a:rPr sz="2800" spc="-10" dirty="0">
                <a:latin typeface="Calibri"/>
                <a:cs typeface="Calibri"/>
              </a:rPr>
              <a:t>that runs </a:t>
            </a:r>
            <a:r>
              <a:rPr sz="2800" spc="-10" dirty="0">
                <a:solidFill>
                  <a:srgbClr val="FF0000"/>
                </a:solidFill>
                <a:latin typeface="Calibri"/>
                <a:cs typeface="Calibri"/>
              </a:rPr>
              <a:t>smart</a:t>
            </a:r>
            <a:r>
              <a:rPr sz="2800" spc="15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FF0000"/>
                </a:solidFill>
                <a:latin typeface="Calibri"/>
                <a:cs typeface="Calibri"/>
              </a:rPr>
              <a:t>contracts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5" dirty="0">
                <a:latin typeface="Calibri"/>
                <a:cs typeface="Calibri"/>
              </a:rPr>
              <a:t>Proposed </a:t>
            </a:r>
            <a:r>
              <a:rPr sz="2800" spc="-5" dirty="0">
                <a:latin typeface="Calibri"/>
                <a:cs typeface="Calibri"/>
              </a:rPr>
              <a:t>in </a:t>
            </a:r>
            <a:r>
              <a:rPr sz="2800" spc="-20" dirty="0">
                <a:latin typeface="Calibri"/>
                <a:cs typeface="Calibri"/>
              </a:rPr>
              <a:t>late </a:t>
            </a:r>
            <a:r>
              <a:rPr sz="2800" spc="-5" dirty="0">
                <a:latin typeface="Calibri"/>
                <a:cs typeface="Calibri"/>
              </a:rPr>
              <a:t>2013 </a:t>
            </a:r>
            <a:r>
              <a:rPr sz="2800" spc="-15" dirty="0">
                <a:latin typeface="Calibri"/>
                <a:cs typeface="Calibri"/>
              </a:rPr>
              <a:t>by Vitalik</a:t>
            </a:r>
            <a:r>
              <a:rPr sz="2800" spc="12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Buterin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Released</a:t>
            </a:r>
            <a:r>
              <a:rPr sz="2800" spc="-2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2015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241300" algn="l"/>
                <a:tab pos="1696720" algn="l"/>
              </a:tabLst>
            </a:pPr>
            <a:r>
              <a:rPr sz="2800" spc="-10" dirty="0">
                <a:latin typeface="Calibri"/>
                <a:cs typeface="Calibri"/>
              </a:rPr>
              <a:t>Supports	</a:t>
            </a:r>
            <a:r>
              <a:rPr sz="2800" spc="-35" dirty="0">
                <a:latin typeface="Calibri"/>
                <a:cs typeface="Calibri"/>
              </a:rPr>
              <a:t>Turning </a:t>
            </a:r>
            <a:r>
              <a:rPr sz="2800" spc="-15" dirty="0">
                <a:latin typeface="Calibri"/>
                <a:cs typeface="Calibri"/>
              </a:rPr>
              <a:t>complete </a:t>
            </a:r>
            <a:r>
              <a:rPr sz="2800" spc="-5" dirty="0">
                <a:latin typeface="Calibri"/>
                <a:cs typeface="Calibri"/>
              </a:rPr>
              <a:t>smart </a:t>
            </a:r>
            <a:r>
              <a:rPr sz="2800" spc="-15" dirty="0">
                <a:latin typeface="Calibri"/>
                <a:cs typeface="Calibri"/>
              </a:rPr>
              <a:t>contracts</a:t>
            </a:r>
            <a:r>
              <a:rPr sz="2800" spc="9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(Solidity)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  <a:tab pos="609600" algn="l"/>
              </a:tabLst>
            </a:pPr>
            <a:r>
              <a:rPr sz="2800" spc="-5" dirty="0">
                <a:latin typeface="Calibri"/>
                <a:cs typeface="Calibri"/>
              </a:rPr>
              <a:t>A	virtual machine </a:t>
            </a:r>
            <a:r>
              <a:rPr sz="2800" spc="-25" dirty="0">
                <a:latin typeface="Calibri"/>
                <a:cs typeface="Calibri"/>
              </a:rPr>
              <a:t>for </a:t>
            </a:r>
            <a:r>
              <a:rPr sz="2800" spc="-10" dirty="0">
                <a:latin typeface="Calibri"/>
                <a:cs typeface="Calibri"/>
              </a:rPr>
              <a:t>cryptocurrency </a:t>
            </a:r>
            <a:r>
              <a:rPr sz="2800" spc="-15" dirty="0">
                <a:latin typeface="Calibri"/>
                <a:cs typeface="Calibri"/>
              </a:rPr>
              <a:t>(Ethereum </a:t>
            </a:r>
            <a:r>
              <a:rPr sz="2800" spc="-5" dirty="0">
                <a:latin typeface="Calibri"/>
                <a:cs typeface="Calibri"/>
              </a:rPr>
              <a:t>Virtual</a:t>
            </a:r>
            <a:r>
              <a:rPr sz="2800" spc="14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Machine)</a:t>
            </a:r>
            <a:endParaRPr sz="28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35"/>
              </a:spcBef>
              <a:buFont typeface="Arial"/>
              <a:buChar char="•"/>
              <a:tabLst>
                <a:tab pos="699135" algn="l"/>
              </a:tabLst>
            </a:pPr>
            <a:r>
              <a:rPr sz="2400" spc="-10" dirty="0">
                <a:latin typeface="Calibri"/>
                <a:cs typeface="Calibri"/>
              </a:rPr>
              <a:t>Creating </a:t>
            </a:r>
            <a:r>
              <a:rPr sz="2400" spc="-5" dirty="0">
                <a:latin typeface="Calibri"/>
                <a:cs typeface="Calibri"/>
              </a:rPr>
              <a:t>new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currencies</a:t>
            </a:r>
            <a:endParaRPr sz="24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15"/>
              </a:spcBef>
              <a:buFont typeface="Arial"/>
              <a:buChar char="•"/>
              <a:tabLst>
                <a:tab pos="699135" algn="l"/>
              </a:tabLst>
            </a:pPr>
            <a:r>
              <a:rPr sz="2400" spc="-10" dirty="0">
                <a:latin typeface="Calibri"/>
                <a:cs typeface="Calibri"/>
              </a:rPr>
              <a:t>Guaranteeing </a:t>
            </a:r>
            <a:r>
              <a:rPr sz="2400" spc="-5" dirty="0">
                <a:latin typeface="Calibri"/>
                <a:cs typeface="Calibri"/>
              </a:rPr>
              <a:t>certain currency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consistency</a:t>
            </a:r>
            <a:endParaRPr sz="24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3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But has all bad </a:t>
            </a:r>
            <a:r>
              <a:rPr sz="2800" spc="-20" dirty="0">
                <a:latin typeface="Calibri"/>
                <a:cs typeface="Calibri"/>
              </a:rPr>
              <a:t>features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10" dirty="0">
                <a:latin typeface="Calibri"/>
                <a:cs typeface="Calibri"/>
              </a:rPr>
              <a:t>computer </a:t>
            </a:r>
            <a:r>
              <a:rPr sz="2800" spc="-20" dirty="0">
                <a:latin typeface="Calibri"/>
                <a:cs typeface="Calibri"/>
              </a:rPr>
              <a:t>programs </a:t>
            </a:r>
            <a:r>
              <a:rPr sz="2800" spc="-30" dirty="0">
                <a:latin typeface="Calibri"/>
                <a:cs typeface="Calibri"/>
              </a:rPr>
              <a:t>(DAO, </a:t>
            </a:r>
            <a:r>
              <a:rPr sz="2800" spc="-45" dirty="0">
                <a:latin typeface="Calibri"/>
                <a:cs typeface="Calibri"/>
              </a:rPr>
              <a:t>Parity,</a:t>
            </a:r>
            <a:r>
              <a:rPr sz="2800" spc="18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…)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18744" y="164592"/>
            <a:ext cx="1493520" cy="14660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183623" y="365759"/>
            <a:ext cx="2014727" cy="1908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76657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How </a:t>
            </a:r>
            <a:r>
              <a:rPr spc="-20" dirty="0"/>
              <a:t>to steal </a:t>
            </a:r>
            <a:r>
              <a:rPr dirty="0"/>
              <a:t>$50M – the </a:t>
            </a:r>
            <a:r>
              <a:rPr spc="-30" dirty="0"/>
              <a:t>DAO </a:t>
            </a:r>
            <a:r>
              <a:rPr dirty="0"/>
              <a:t>bug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91027" y="1472006"/>
            <a:ext cx="4903470" cy="2221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5B9BD4"/>
                </a:solidFill>
                <a:latin typeface="Consolas"/>
                <a:cs typeface="Consolas"/>
              </a:rPr>
              <a:t>DAO</a:t>
            </a:r>
            <a:r>
              <a:rPr sz="2400" dirty="0">
                <a:latin typeface="Consolas"/>
                <a:cs typeface="Consolas"/>
              </a:rPr>
              <a:t>::withdraw(to)</a:t>
            </a:r>
            <a:r>
              <a:rPr sz="2400" spc="1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{</a:t>
            </a:r>
            <a:endParaRPr sz="2400">
              <a:latin typeface="Consolas"/>
              <a:cs typeface="Consolas"/>
            </a:endParaRPr>
          </a:p>
          <a:p>
            <a:pPr marL="347980" marR="5080" indent="-16764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Consolas"/>
                <a:cs typeface="Consolas"/>
              </a:rPr>
              <a:t>if shares[to] &gt; 0 {  </a:t>
            </a:r>
            <a:r>
              <a:rPr sz="2400" spc="5" dirty="0">
                <a:latin typeface="Consolas"/>
                <a:cs typeface="Consolas"/>
              </a:rPr>
              <a:t>transferTo(to,</a:t>
            </a:r>
            <a:r>
              <a:rPr sz="2400" spc="-40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shares[to]);  shares[to] =</a:t>
            </a:r>
            <a:r>
              <a:rPr sz="2400" spc="2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0;</a:t>
            </a:r>
            <a:endParaRPr sz="2400">
              <a:latin typeface="Consolas"/>
              <a:cs typeface="Consolas"/>
            </a:endParaRPr>
          </a:p>
          <a:p>
            <a:pPr marL="179705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79704" y="4032503"/>
            <a:ext cx="2180085" cy="19198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72614" y="1859788"/>
            <a:ext cx="1423670" cy="2212340"/>
          </a:xfrm>
          <a:custGeom>
            <a:avLst/>
            <a:gdLst/>
            <a:ahLst/>
            <a:cxnLst/>
            <a:rect l="l" t="t" r="r" b="b"/>
            <a:pathLst>
              <a:path w="1423670" h="2212340">
                <a:moveTo>
                  <a:pt x="1334008" y="0"/>
                </a:moveTo>
                <a:lnTo>
                  <a:pt x="1006602" y="89281"/>
                </a:lnTo>
                <a:lnTo>
                  <a:pt x="1110742" y="148844"/>
                </a:lnTo>
                <a:lnTo>
                  <a:pt x="0" y="2093214"/>
                </a:lnTo>
                <a:lnTo>
                  <a:pt x="208407" y="2212340"/>
                </a:lnTo>
                <a:lnTo>
                  <a:pt x="1319149" y="267842"/>
                </a:lnTo>
                <a:lnTo>
                  <a:pt x="1407150" y="267842"/>
                </a:lnTo>
                <a:lnTo>
                  <a:pt x="1334008" y="0"/>
                </a:lnTo>
                <a:close/>
              </a:path>
              <a:path w="1423670" h="2212340">
                <a:moveTo>
                  <a:pt x="1407150" y="267842"/>
                </a:moveTo>
                <a:lnTo>
                  <a:pt x="1319149" y="267842"/>
                </a:lnTo>
                <a:lnTo>
                  <a:pt x="1423415" y="327406"/>
                </a:lnTo>
                <a:lnTo>
                  <a:pt x="1407150" y="267842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872614" y="1859788"/>
            <a:ext cx="1423670" cy="2212340"/>
          </a:xfrm>
          <a:custGeom>
            <a:avLst/>
            <a:gdLst/>
            <a:ahLst/>
            <a:cxnLst/>
            <a:rect l="l" t="t" r="r" b="b"/>
            <a:pathLst>
              <a:path w="1423670" h="2212340">
                <a:moveTo>
                  <a:pt x="1006602" y="89281"/>
                </a:moveTo>
                <a:lnTo>
                  <a:pt x="1334008" y="0"/>
                </a:lnTo>
                <a:lnTo>
                  <a:pt x="1423415" y="327406"/>
                </a:lnTo>
                <a:lnTo>
                  <a:pt x="1319149" y="267842"/>
                </a:lnTo>
                <a:lnTo>
                  <a:pt x="208407" y="2212340"/>
                </a:lnTo>
                <a:lnTo>
                  <a:pt x="0" y="2093214"/>
                </a:lnTo>
                <a:lnTo>
                  <a:pt x="1110742" y="148844"/>
                </a:lnTo>
                <a:lnTo>
                  <a:pt x="1006602" y="89281"/>
                </a:lnTo>
                <a:close/>
              </a:path>
            </a:pathLst>
          </a:custGeom>
          <a:ln w="12699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85799" y="5976924"/>
            <a:ext cx="315912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coins</a:t>
            </a:r>
            <a:r>
              <a:rPr sz="3200" spc="-10" dirty="0">
                <a:latin typeface="Consolas"/>
                <a:cs typeface="Consolas"/>
              </a:rPr>
              <a:t>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spc="-10" dirty="0">
                <a:latin typeface="Consolas"/>
                <a:cs typeface="Consolas"/>
              </a:rPr>
              <a:t>]</a:t>
            </a:r>
            <a:r>
              <a:rPr sz="3200" dirty="0">
                <a:latin typeface="Consolas"/>
                <a:cs typeface="Consolas"/>
              </a:rPr>
              <a:t>=7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998334" y="5915355"/>
            <a:ext cx="38315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shares[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dirty="0">
                <a:latin typeface="Consolas"/>
                <a:cs typeface="Consolas"/>
              </a:rPr>
              <a:t>]=100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43939" y="1557527"/>
            <a:ext cx="1478280" cy="11079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76657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How </a:t>
            </a:r>
            <a:r>
              <a:rPr spc="-20" dirty="0"/>
              <a:t>to steal </a:t>
            </a:r>
            <a:r>
              <a:rPr dirty="0"/>
              <a:t>$50M – the </a:t>
            </a:r>
            <a:r>
              <a:rPr spc="-30" dirty="0"/>
              <a:t>DAO </a:t>
            </a:r>
            <a:r>
              <a:rPr dirty="0"/>
              <a:t>bug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91027" y="1472006"/>
            <a:ext cx="4903470" cy="2221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5B9BD4"/>
                </a:solidFill>
                <a:latin typeface="Consolas"/>
                <a:cs typeface="Consolas"/>
              </a:rPr>
              <a:t>DAO</a:t>
            </a:r>
            <a:r>
              <a:rPr sz="2400" dirty="0">
                <a:latin typeface="Consolas"/>
                <a:cs typeface="Consolas"/>
              </a:rPr>
              <a:t>::withdraw(to)</a:t>
            </a:r>
            <a:r>
              <a:rPr sz="2400" spc="1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{</a:t>
            </a:r>
            <a:endParaRPr sz="2400">
              <a:latin typeface="Consolas"/>
              <a:cs typeface="Consolas"/>
            </a:endParaRPr>
          </a:p>
          <a:p>
            <a:pPr marL="347980" marR="5080" indent="-16764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Consolas"/>
                <a:cs typeface="Consolas"/>
              </a:rPr>
              <a:t>if shares[to] &gt; 0 {  </a:t>
            </a:r>
            <a:r>
              <a:rPr sz="2400" spc="5" dirty="0">
                <a:latin typeface="Consolas"/>
                <a:cs typeface="Consolas"/>
              </a:rPr>
              <a:t>transferTo(to,</a:t>
            </a:r>
            <a:r>
              <a:rPr sz="2400" spc="-40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shares[to]);  shares[to] =</a:t>
            </a:r>
            <a:r>
              <a:rPr sz="2400" spc="2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0;</a:t>
            </a:r>
            <a:endParaRPr sz="2400">
              <a:latin typeface="Consolas"/>
              <a:cs typeface="Consolas"/>
            </a:endParaRPr>
          </a:p>
          <a:p>
            <a:pPr marL="179705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79704" y="4032503"/>
            <a:ext cx="2180085" cy="19198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085799" y="5976924"/>
            <a:ext cx="315912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coins</a:t>
            </a:r>
            <a:r>
              <a:rPr sz="3200" spc="-10" dirty="0">
                <a:latin typeface="Consolas"/>
                <a:cs typeface="Consolas"/>
              </a:rPr>
              <a:t>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spc="-10" dirty="0">
                <a:latin typeface="Consolas"/>
                <a:cs typeface="Consolas"/>
              </a:rPr>
              <a:t>]</a:t>
            </a:r>
            <a:r>
              <a:rPr sz="3200" dirty="0">
                <a:latin typeface="Consolas"/>
                <a:cs typeface="Consolas"/>
              </a:rPr>
              <a:t>=7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998334" y="5915355"/>
            <a:ext cx="38315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shares[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dirty="0">
                <a:latin typeface="Consolas"/>
                <a:cs typeface="Consolas"/>
              </a:rPr>
              <a:t>]=100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067811" y="1895855"/>
            <a:ext cx="487680" cy="360045"/>
          </a:xfrm>
          <a:custGeom>
            <a:avLst/>
            <a:gdLst/>
            <a:ahLst/>
            <a:cxnLst/>
            <a:rect l="l" t="t" r="r" b="b"/>
            <a:pathLst>
              <a:path w="487679" h="360044">
                <a:moveTo>
                  <a:pt x="307848" y="0"/>
                </a:moveTo>
                <a:lnTo>
                  <a:pt x="307848" y="89916"/>
                </a:lnTo>
                <a:lnTo>
                  <a:pt x="0" y="89916"/>
                </a:lnTo>
                <a:lnTo>
                  <a:pt x="0" y="269748"/>
                </a:lnTo>
                <a:lnTo>
                  <a:pt x="307848" y="269748"/>
                </a:lnTo>
                <a:lnTo>
                  <a:pt x="307848" y="359664"/>
                </a:lnTo>
                <a:lnTo>
                  <a:pt x="487679" y="179832"/>
                </a:lnTo>
                <a:lnTo>
                  <a:pt x="307848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067811" y="1895855"/>
            <a:ext cx="487680" cy="360045"/>
          </a:xfrm>
          <a:custGeom>
            <a:avLst/>
            <a:gdLst/>
            <a:ahLst/>
            <a:cxnLst/>
            <a:rect l="l" t="t" r="r" b="b"/>
            <a:pathLst>
              <a:path w="487679" h="360044">
                <a:moveTo>
                  <a:pt x="307848" y="0"/>
                </a:moveTo>
                <a:lnTo>
                  <a:pt x="487679" y="179832"/>
                </a:lnTo>
                <a:lnTo>
                  <a:pt x="307848" y="359664"/>
                </a:lnTo>
                <a:lnTo>
                  <a:pt x="307848" y="269748"/>
                </a:lnTo>
                <a:lnTo>
                  <a:pt x="0" y="269748"/>
                </a:lnTo>
                <a:lnTo>
                  <a:pt x="0" y="89916"/>
                </a:lnTo>
                <a:lnTo>
                  <a:pt x="307848" y="89916"/>
                </a:lnTo>
                <a:lnTo>
                  <a:pt x="307848" y="0"/>
                </a:lnTo>
                <a:close/>
              </a:path>
            </a:pathLst>
          </a:custGeom>
          <a:ln w="12192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3939" y="1557527"/>
            <a:ext cx="1478280" cy="11079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76657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How </a:t>
            </a:r>
            <a:r>
              <a:rPr spc="-20" dirty="0"/>
              <a:t>to steal </a:t>
            </a:r>
            <a:r>
              <a:rPr dirty="0"/>
              <a:t>$50M – the </a:t>
            </a:r>
            <a:r>
              <a:rPr spc="-30" dirty="0"/>
              <a:t>DAO </a:t>
            </a:r>
            <a:r>
              <a:rPr dirty="0"/>
              <a:t>bug</a:t>
            </a:r>
          </a:p>
        </p:txBody>
      </p:sp>
      <p:sp>
        <p:nvSpPr>
          <p:cNvPr id="3" name="object 3"/>
          <p:cNvSpPr/>
          <p:nvPr/>
        </p:nvSpPr>
        <p:spPr>
          <a:xfrm>
            <a:off x="679704" y="4032503"/>
            <a:ext cx="2180085" cy="19198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391027" y="1472006"/>
            <a:ext cx="4903470" cy="38125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5B9BD4"/>
                </a:solidFill>
                <a:latin typeface="Consolas"/>
                <a:cs typeface="Consolas"/>
              </a:rPr>
              <a:t>DAO</a:t>
            </a:r>
            <a:r>
              <a:rPr sz="2400" dirty="0">
                <a:latin typeface="Consolas"/>
                <a:cs typeface="Consolas"/>
              </a:rPr>
              <a:t>::withdraw(to)</a:t>
            </a:r>
            <a:r>
              <a:rPr sz="2400" spc="1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{</a:t>
            </a:r>
            <a:endParaRPr sz="2400">
              <a:latin typeface="Consolas"/>
              <a:cs typeface="Consolas"/>
            </a:endParaRPr>
          </a:p>
          <a:p>
            <a:pPr marL="347980" marR="5080" indent="-16764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Consolas"/>
                <a:cs typeface="Consolas"/>
              </a:rPr>
              <a:t>if shares[to] &gt; 0 {  </a:t>
            </a:r>
            <a:r>
              <a:rPr sz="2400" spc="5" dirty="0">
                <a:latin typeface="Consolas"/>
                <a:cs typeface="Consolas"/>
              </a:rPr>
              <a:t>transferTo(to,</a:t>
            </a:r>
            <a:r>
              <a:rPr sz="2400" spc="-40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shares[to]);  shares[to] =</a:t>
            </a:r>
            <a:r>
              <a:rPr sz="2400" spc="2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0;</a:t>
            </a:r>
            <a:endParaRPr sz="2400">
              <a:latin typeface="Consolas"/>
              <a:cs typeface="Consolas"/>
            </a:endParaRPr>
          </a:p>
          <a:p>
            <a:pPr marL="179705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2400" b="1" dirty="0">
                <a:latin typeface="Consolas"/>
                <a:cs typeface="Consolas"/>
              </a:rPr>
              <a:t>::</a:t>
            </a:r>
            <a:r>
              <a:rPr sz="2400" dirty="0">
                <a:latin typeface="Consolas"/>
                <a:cs typeface="Consolas"/>
              </a:rPr>
              <a:t>uponTransfer(a) {</a:t>
            </a:r>
            <a:endParaRPr sz="2400">
              <a:latin typeface="Consolas"/>
              <a:cs typeface="Consolas"/>
            </a:endParaRPr>
          </a:p>
          <a:p>
            <a:pPr marL="179705">
              <a:lnSpc>
                <a:spcPct val="100000"/>
              </a:lnSpc>
            </a:pPr>
            <a:r>
              <a:rPr sz="2400" b="1" dirty="0">
                <a:solidFill>
                  <a:srgbClr val="5B9BD4"/>
                </a:solidFill>
                <a:latin typeface="Consolas"/>
                <a:cs typeface="Consolas"/>
              </a:rPr>
              <a:t>DAO</a:t>
            </a:r>
            <a:r>
              <a:rPr sz="2400" dirty="0">
                <a:latin typeface="Consolas"/>
                <a:cs typeface="Consolas"/>
              </a:rPr>
              <a:t>::withdraw(</a:t>
            </a:r>
            <a:r>
              <a:rPr sz="24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2400" dirty="0">
                <a:latin typeface="Consolas"/>
                <a:cs typeface="Consolas"/>
              </a:rPr>
              <a:t>)</a:t>
            </a:r>
            <a:endParaRPr sz="2400">
              <a:latin typeface="Consolas"/>
              <a:cs typeface="Consolas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067811" y="2275332"/>
            <a:ext cx="487680" cy="360045"/>
          </a:xfrm>
          <a:custGeom>
            <a:avLst/>
            <a:gdLst/>
            <a:ahLst/>
            <a:cxnLst/>
            <a:rect l="l" t="t" r="r" b="b"/>
            <a:pathLst>
              <a:path w="487679" h="360044">
                <a:moveTo>
                  <a:pt x="307848" y="0"/>
                </a:moveTo>
                <a:lnTo>
                  <a:pt x="307848" y="89915"/>
                </a:lnTo>
                <a:lnTo>
                  <a:pt x="0" y="89915"/>
                </a:lnTo>
                <a:lnTo>
                  <a:pt x="0" y="269747"/>
                </a:lnTo>
                <a:lnTo>
                  <a:pt x="307848" y="269747"/>
                </a:lnTo>
                <a:lnTo>
                  <a:pt x="307848" y="359663"/>
                </a:lnTo>
                <a:lnTo>
                  <a:pt x="487679" y="179831"/>
                </a:lnTo>
                <a:lnTo>
                  <a:pt x="307848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67811" y="2275332"/>
            <a:ext cx="487680" cy="360045"/>
          </a:xfrm>
          <a:custGeom>
            <a:avLst/>
            <a:gdLst/>
            <a:ahLst/>
            <a:cxnLst/>
            <a:rect l="l" t="t" r="r" b="b"/>
            <a:pathLst>
              <a:path w="487679" h="360044">
                <a:moveTo>
                  <a:pt x="307848" y="0"/>
                </a:moveTo>
                <a:lnTo>
                  <a:pt x="487679" y="179831"/>
                </a:lnTo>
                <a:lnTo>
                  <a:pt x="307848" y="359663"/>
                </a:lnTo>
                <a:lnTo>
                  <a:pt x="307848" y="269747"/>
                </a:lnTo>
                <a:lnTo>
                  <a:pt x="0" y="269747"/>
                </a:lnTo>
                <a:lnTo>
                  <a:pt x="0" y="89915"/>
                </a:lnTo>
                <a:lnTo>
                  <a:pt x="307848" y="89915"/>
                </a:lnTo>
                <a:lnTo>
                  <a:pt x="307848" y="0"/>
                </a:lnTo>
                <a:close/>
              </a:path>
            </a:pathLst>
          </a:custGeom>
          <a:ln w="12192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998334" y="5915355"/>
            <a:ext cx="38315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shares[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dirty="0">
                <a:latin typeface="Consolas"/>
                <a:cs typeface="Consolas"/>
              </a:rPr>
              <a:t>]=100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83970" y="5976924"/>
            <a:ext cx="360743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coins[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dirty="0">
                <a:latin typeface="Consolas"/>
                <a:cs typeface="Consolas"/>
              </a:rPr>
              <a:t>]=107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43939" y="1557527"/>
            <a:ext cx="1478280" cy="11079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55285" y="609676"/>
            <a:ext cx="228155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Questions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07918"/>
            <a:ext cx="7866380" cy="258318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Can </a:t>
            </a:r>
            <a:r>
              <a:rPr sz="2800" spc="-15" dirty="0">
                <a:latin typeface="Calibri"/>
                <a:cs typeface="Calibri"/>
              </a:rPr>
              <a:t>we </a:t>
            </a:r>
            <a:r>
              <a:rPr sz="2800" spc="-10" dirty="0">
                <a:latin typeface="Calibri"/>
                <a:cs typeface="Calibri"/>
              </a:rPr>
              <a:t>permanently </a:t>
            </a:r>
            <a:r>
              <a:rPr sz="2800" spc="-25" dirty="0">
                <a:latin typeface="Calibri"/>
                <a:cs typeface="Calibri"/>
              </a:rPr>
              <a:t>store </a:t>
            </a:r>
            <a:r>
              <a:rPr sz="2800" spc="-5" dirty="0">
                <a:latin typeface="Calibri"/>
                <a:cs typeface="Calibri"/>
              </a:rPr>
              <a:t>assets globally with</a:t>
            </a:r>
            <a:r>
              <a:rPr sz="2800" spc="12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trust?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Single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ownerships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Identity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management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5" dirty="0">
                <a:latin typeface="Calibri"/>
                <a:cs typeface="Calibri"/>
              </a:rPr>
              <a:t>Easy transfer </a:t>
            </a:r>
            <a:r>
              <a:rPr sz="2800" spc="-5" dirty="0">
                <a:latin typeface="Calibri"/>
                <a:cs typeface="Calibri"/>
              </a:rPr>
              <a:t>of</a:t>
            </a:r>
            <a:r>
              <a:rPr sz="2800" spc="5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assets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0" dirty="0">
                <a:latin typeface="Calibri"/>
                <a:cs typeface="Calibri"/>
              </a:rPr>
              <a:t>Create </a:t>
            </a:r>
            <a:r>
              <a:rPr sz="2800" spc="-5" dirty="0">
                <a:latin typeface="Calibri"/>
                <a:cs typeface="Calibri"/>
              </a:rPr>
              <a:t>the </a:t>
            </a:r>
            <a:r>
              <a:rPr sz="2800" spc="-10" dirty="0">
                <a:latin typeface="Calibri"/>
                <a:cs typeface="Calibri"/>
              </a:rPr>
              <a:t>illusion </a:t>
            </a:r>
            <a:r>
              <a:rPr sz="2800" spc="-5" dirty="0">
                <a:latin typeface="Calibri"/>
                <a:cs typeface="Calibri"/>
              </a:rPr>
              <a:t>of a </a:t>
            </a:r>
            <a:r>
              <a:rPr sz="2800" spc="-10" dirty="0">
                <a:latin typeface="Calibri"/>
                <a:cs typeface="Calibri"/>
              </a:rPr>
              <a:t>single </a:t>
            </a:r>
            <a:r>
              <a:rPr sz="2800" spc="-5" dirty="0">
                <a:latin typeface="Calibri"/>
                <a:cs typeface="Calibri"/>
              </a:rPr>
              <a:t>global</a:t>
            </a:r>
            <a:r>
              <a:rPr sz="2800" spc="10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computer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76657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How </a:t>
            </a:r>
            <a:r>
              <a:rPr spc="-20" dirty="0"/>
              <a:t>to steal </a:t>
            </a:r>
            <a:r>
              <a:rPr dirty="0"/>
              <a:t>$50M – the </a:t>
            </a:r>
            <a:r>
              <a:rPr spc="-30" dirty="0"/>
              <a:t>DAO </a:t>
            </a:r>
            <a:r>
              <a:rPr dirty="0"/>
              <a:t>bug</a:t>
            </a:r>
          </a:p>
        </p:txBody>
      </p:sp>
      <p:sp>
        <p:nvSpPr>
          <p:cNvPr id="3" name="object 3"/>
          <p:cNvSpPr/>
          <p:nvPr/>
        </p:nvSpPr>
        <p:spPr>
          <a:xfrm>
            <a:off x="679704" y="4032503"/>
            <a:ext cx="2180085" cy="19198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391027" y="1472006"/>
            <a:ext cx="4903470" cy="38125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5B9BD4"/>
                </a:solidFill>
                <a:latin typeface="Consolas"/>
                <a:cs typeface="Consolas"/>
              </a:rPr>
              <a:t>DAO</a:t>
            </a:r>
            <a:r>
              <a:rPr sz="2400" dirty="0">
                <a:latin typeface="Consolas"/>
                <a:cs typeface="Consolas"/>
              </a:rPr>
              <a:t>::withdraw(to)</a:t>
            </a:r>
            <a:r>
              <a:rPr sz="2400" spc="1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{</a:t>
            </a:r>
            <a:endParaRPr sz="2400">
              <a:latin typeface="Consolas"/>
              <a:cs typeface="Consolas"/>
            </a:endParaRPr>
          </a:p>
          <a:p>
            <a:pPr marL="347980" marR="5080" indent="-16764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Consolas"/>
                <a:cs typeface="Consolas"/>
              </a:rPr>
              <a:t>if shares[to] &gt; 0 {  </a:t>
            </a:r>
            <a:r>
              <a:rPr sz="2400" spc="5" dirty="0">
                <a:latin typeface="Consolas"/>
                <a:cs typeface="Consolas"/>
              </a:rPr>
              <a:t>transferTo(to,</a:t>
            </a:r>
            <a:r>
              <a:rPr sz="2400" spc="-40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shares[to]);  shares[to] =</a:t>
            </a:r>
            <a:r>
              <a:rPr sz="2400" spc="2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0;</a:t>
            </a:r>
            <a:endParaRPr sz="2400">
              <a:latin typeface="Consolas"/>
              <a:cs typeface="Consolas"/>
            </a:endParaRPr>
          </a:p>
          <a:p>
            <a:pPr marL="179705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2400" b="1" dirty="0">
                <a:latin typeface="Consolas"/>
                <a:cs typeface="Consolas"/>
              </a:rPr>
              <a:t>::</a:t>
            </a:r>
            <a:r>
              <a:rPr sz="2400" dirty="0">
                <a:latin typeface="Consolas"/>
                <a:cs typeface="Consolas"/>
              </a:rPr>
              <a:t>uponTransfer(a) {</a:t>
            </a:r>
            <a:endParaRPr sz="2400">
              <a:latin typeface="Consolas"/>
              <a:cs typeface="Consolas"/>
            </a:endParaRPr>
          </a:p>
          <a:p>
            <a:pPr marL="179705">
              <a:lnSpc>
                <a:spcPct val="100000"/>
              </a:lnSpc>
            </a:pPr>
            <a:r>
              <a:rPr sz="2400" b="1" dirty="0">
                <a:solidFill>
                  <a:srgbClr val="5B9BD4"/>
                </a:solidFill>
                <a:latin typeface="Consolas"/>
                <a:cs typeface="Consolas"/>
              </a:rPr>
              <a:t>DAO</a:t>
            </a:r>
            <a:r>
              <a:rPr sz="2400" dirty="0">
                <a:latin typeface="Consolas"/>
                <a:cs typeface="Consolas"/>
              </a:rPr>
              <a:t>::withdraw(</a:t>
            </a:r>
            <a:r>
              <a:rPr sz="24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2400" dirty="0">
                <a:latin typeface="Consolas"/>
                <a:cs typeface="Consolas"/>
              </a:rPr>
              <a:t>)</a:t>
            </a:r>
            <a:endParaRPr sz="2400">
              <a:latin typeface="Consolas"/>
              <a:cs typeface="Consolas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067811" y="2275332"/>
            <a:ext cx="487680" cy="360045"/>
          </a:xfrm>
          <a:custGeom>
            <a:avLst/>
            <a:gdLst/>
            <a:ahLst/>
            <a:cxnLst/>
            <a:rect l="l" t="t" r="r" b="b"/>
            <a:pathLst>
              <a:path w="487679" h="360044">
                <a:moveTo>
                  <a:pt x="307848" y="0"/>
                </a:moveTo>
                <a:lnTo>
                  <a:pt x="307848" y="89915"/>
                </a:lnTo>
                <a:lnTo>
                  <a:pt x="0" y="89915"/>
                </a:lnTo>
                <a:lnTo>
                  <a:pt x="0" y="269747"/>
                </a:lnTo>
                <a:lnTo>
                  <a:pt x="307848" y="269747"/>
                </a:lnTo>
                <a:lnTo>
                  <a:pt x="307848" y="359663"/>
                </a:lnTo>
                <a:lnTo>
                  <a:pt x="487679" y="179831"/>
                </a:lnTo>
                <a:lnTo>
                  <a:pt x="307848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67811" y="2275332"/>
            <a:ext cx="487680" cy="360045"/>
          </a:xfrm>
          <a:custGeom>
            <a:avLst/>
            <a:gdLst/>
            <a:ahLst/>
            <a:cxnLst/>
            <a:rect l="l" t="t" r="r" b="b"/>
            <a:pathLst>
              <a:path w="487679" h="360044">
                <a:moveTo>
                  <a:pt x="307848" y="0"/>
                </a:moveTo>
                <a:lnTo>
                  <a:pt x="487679" y="179831"/>
                </a:lnTo>
                <a:lnTo>
                  <a:pt x="307848" y="359663"/>
                </a:lnTo>
                <a:lnTo>
                  <a:pt x="307848" y="269747"/>
                </a:lnTo>
                <a:lnTo>
                  <a:pt x="0" y="269747"/>
                </a:lnTo>
                <a:lnTo>
                  <a:pt x="0" y="89915"/>
                </a:lnTo>
                <a:lnTo>
                  <a:pt x="307848" y="89915"/>
                </a:lnTo>
                <a:lnTo>
                  <a:pt x="307848" y="0"/>
                </a:lnTo>
                <a:close/>
              </a:path>
            </a:pathLst>
          </a:custGeom>
          <a:ln w="12192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709789" y="3599053"/>
            <a:ext cx="963930" cy="843280"/>
          </a:xfrm>
          <a:custGeom>
            <a:avLst/>
            <a:gdLst/>
            <a:ahLst/>
            <a:cxnLst/>
            <a:rect l="l" t="t" r="r" b="b"/>
            <a:pathLst>
              <a:path w="963929" h="843279">
                <a:moveTo>
                  <a:pt x="232917" y="511175"/>
                </a:moveTo>
                <a:lnTo>
                  <a:pt x="0" y="647827"/>
                </a:lnTo>
                <a:lnTo>
                  <a:pt x="118363" y="843280"/>
                </a:lnTo>
                <a:lnTo>
                  <a:pt x="147065" y="760222"/>
                </a:lnTo>
                <a:lnTo>
                  <a:pt x="189400" y="758863"/>
                </a:lnTo>
                <a:lnTo>
                  <a:pt x="231582" y="754475"/>
                </a:lnTo>
                <a:lnTo>
                  <a:pt x="273527" y="747137"/>
                </a:lnTo>
                <a:lnTo>
                  <a:pt x="315148" y="736928"/>
                </a:lnTo>
                <a:lnTo>
                  <a:pt x="356362" y="723928"/>
                </a:lnTo>
                <a:lnTo>
                  <a:pt x="397081" y="708216"/>
                </a:lnTo>
                <a:lnTo>
                  <a:pt x="437221" y="689871"/>
                </a:lnTo>
                <a:lnTo>
                  <a:pt x="476697" y="668973"/>
                </a:lnTo>
                <a:lnTo>
                  <a:pt x="515422" y="645601"/>
                </a:lnTo>
                <a:lnTo>
                  <a:pt x="553313" y="619835"/>
                </a:lnTo>
                <a:lnTo>
                  <a:pt x="587019" y="594233"/>
                </a:lnTo>
                <a:lnTo>
                  <a:pt x="204342" y="594233"/>
                </a:lnTo>
                <a:lnTo>
                  <a:pt x="232917" y="511175"/>
                </a:lnTo>
                <a:close/>
              </a:path>
              <a:path w="963929" h="843279">
                <a:moveTo>
                  <a:pt x="963421" y="0"/>
                </a:moveTo>
                <a:lnTo>
                  <a:pt x="940535" y="50295"/>
                </a:lnTo>
                <a:lnTo>
                  <a:pt x="915700" y="98878"/>
                </a:lnTo>
                <a:lnTo>
                  <a:pt x="889016" y="145670"/>
                </a:lnTo>
                <a:lnTo>
                  <a:pt x="860581" y="190596"/>
                </a:lnTo>
                <a:lnTo>
                  <a:pt x="830492" y="233577"/>
                </a:lnTo>
                <a:lnTo>
                  <a:pt x="798849" y="274539"/>
                </a:lnTo>
                <a:lnTo>
                  <a:pt x="765748" y="313403"/>
                </a:lnTo>
                <a:lnTo>
                  <a:pt x="731289" y="350092"/>
                </a:lnTo>
                <a:lnTo>
                  <a:pt x="695570" y="384531"/>
                </a:lnTo>
                <a:lnTo>
                  <a:pt x="658688" y="416641"/>
                </a:lnTo>
                <a:lnTo>
                  <a:pt x="620741" y="446347"/>
                </a:lnTo>
                <a:lnTo>
                  <a:pt x="581829" y="473571"/>
                </a:lnTo>
                <a:lnTo>
                  <a:pt x="542049" y="498237"/>
                </a:lnTo>
                <a:lnTo>
                  <a:pt x="501499" y="520267"/>
                </a:lnTo>
                <a:lnTo>
                  <a:pt x="460277" y="539585"/>
                </a:lnTo>
                <a:lnTo>
                  <a:pt x="418483" y="556114"/>
                </a:lnTo>
                <a:lnTo>
                  <a:pt x="376212" y="569777"/>
                </a:lnTo>
                <a:lnTo>
                  <a:pt x="333565" y="580497"/>
                </a:lnTo>
                <a:lnTo>
                  <a:pt x="290639" y="588197"/>
                </a:lnTo>
                <a:lnTo>
                  <a:pt x="247532" y="592802"/>
                </a:lnTo>
                <a:lnTo>
                  <a:pt x="204342" y="594233"/>
                </a:lnTo>
                <a:lnTo>
                  <a:pt x="587019" y="594233"/>
                </a:lnTo>
                <a:lnTo>
                  <a:pt x="626248" y="561436"/>
                </a:lnTo>
                <a:lnTo>
                  <a:pt x="661121" y="528963"/>
                </a:lnTo>
                <a:lnTo>
                  <a:pt x="694818" y="494413"/>
                </a:lnTo>
                <a:lnTo>
                  <a:pt x="727252" y="457866"/>
                </a:lnTo>
                <a:lnTo>
                  <a:pt x="758340" y="419401"/>
                </a:lnTo>
                <a:lnTo>
                  <a:pt x="787995" y="379096"/>
                </a:lnTo>
                <a:lnTo>
                  <a:pt x="816132" y="337033"/>
                </a:lnTo>
                <a:lnTo>
                  <a:pt x="842666" y="293290"/>
                </a:lnTo>
                <a:lnTo>
                  <a:pt x="867511" y="247946"/>
                </a:lnTo>
                <a:lnTo>
                  <a:pt x="890582" y="201081"/>
                </a:lnTo>
                <a:lnTo>
                  <a:pt x="911794" y="152775"/>
                </a:lnTo>
                <a:lnTo>
                  <a:pt x="931062" y="103106"/>
                </a:lnTo>
                <a:lnTo>
                  <a:pt x="948299" y="52155"/>
                </a:lnTo>
                <a:lnTo>
                  <a:pt x="963421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285606" y="2411983"/>
            <a:ext cx="485140" cy="1271270"/>
          </a:xfrm>
          <a:custGeom>
            <a:avLst/>
            <a:gdLst/>
            <a:ahLst/>
            <a:cxnLst/>
            <a:rect l="l" t="t" r="r" b="b"/>
            <a:pathLst>
              <a:path w="485140" h="1271270">
                <a:moveTo>
                  <a:pt x="57276" y="0"/>
                </a:moveTo>
                <a:lnTo>
                  <a:pt x="0" y="166115"/>
                </a:lnTo>
                <a:lnTo>
                  <a:pt x="38508" y="181060"/>
                </a:lnTo>
                <a:lnTo>
                  <a:pt x="75416" y="198720"/>
                </a:lnTo>
                <a:lnTo>
                  <a:pt x="110689" y="218991"/>
                </a:lnTo>
                <a:lnTo>
                  <a:pt x="144293" y="241769"/>
                </a:lnTo>
                <a:lnTo>
                  <a:pt x="176195" y="266952"/>
                </a:lnTo>
                <a:lnTo>
                  <a:pt x="206360" y="294434"/>
                </a:lnTo>
                <a:lnTo>
                  <a:pt x="234755" y="324113"/>
                </a:lnTo>
                <a:lnTo>
                  <a:pt x="261346" y="355885"/>
                </a:lnTo>
                <a:lnTo>
                  <a:pt x="286098" y="389646"/>
                </a:lnTo>
                <a:lnTo>
                  <a:pt x="308977" y="425293"/>
                </a:lnTo>
                <a:lnTo>
                  <a:pt x="329951" y="462721"/>
                </a:lnTo>
                <a:lnTo>
                  <a:pt x="348984" y="501828"/>
                </a:lnTo>
                <a:lnTo>
                  <a:pt x="366044" y="542508"/>
                </a:lnTo>
                <a:lnTo>
                  <a:pt x="381095" y="584660"/>
                </a:lnTo>
                <a:lnTo>
                  <a:pt x="394104" y="628178"/>
                </a:lnTo>
                <a:lnTo>
                  <a:pt x="405037" y="672960"/>
                </a:lnTo>
                <a:lnTo>
                  <a:pt x="413860" y="718902"/>
                </a:lnTo>
                <a:lnTo>
                  <a:pt x="420539" y="765899"/>
                </a:lnTo>
                <a:lnTo>
                  <a:pt x="425041" y="813849"/>
                </a:lnTo>
                <a:lnTo>
                  <a:pt x="427330" y="862648"/>
                </a:lnTo>
                <a:lnTo>
                  <a:pt x="427374" y="912191"/>
                </a:lnTo>
                <a:lnTo>
                  <a:pt x="425139" y="962375"/>
                </a:lnTo>
                <a:lnTo>
                  <a:pt x="420589" y="1013098"/>
                </a:lnTo>
                <a:lnTo>
                  <a:pt x="413692" y="1064254"/>
                </a:lnTo>
                <a:lnTo>
                  <a:pt x="404414" y="1115740"/>
                </a:lnTo>
                <a:lnTo>
                  <a:pt x="392720" y="1167452"/>
                </a:lnTo>
                <a:lnTo>
                  <a:pt x="378576" y="1219288"/>
                </a:lnTo>
                <a:lnTo>
                  <a:pt x="361950" y="1271142"/>
                </a:lnTo>
                <a:lnTo>
                  <a:pt x="419226" y="1105027"/>
                </a:lnTo>
                <a:lnTo>
                  <a:pt x="435853" y="1053172"/>
                </a:lnTo>
                <a:lnTo>
                  <a:pt x="449997" y="1001338"/>
                </a:lnTo>
                <a:lnTo>
                  <a:pt x="461691" y="949628"/>
                </a:lnTo>
                <a:lnTo>
                  <a:pt x="470969" y="898144"/>
                </a:lnTo>
                <a:lnTo>
                  <a:pt x="477866" y="846992"/>
                </a:lnTo>
                <a:lnTo>
                  <a:pt x="482416" y="796273"/>
                </a:lnTo>
                <a:lnTo>
                  <a:pt x="484651" y="746093"/>
                </a:lnTo>
                <a:lnTo>
                  <a:pt x="484607" y="696554"/>
                </a:lnTo>
                <a:lnTo>
                  <a:pt x="482318" y="647760"/>
                </a:lnTo>
                <a:lnTo>
                  <a:pt x="477816" y="599815"/>
                </a:lnTo>
                <a:lnTo>
                  <a:pt x="471137" y="552822"/>
                </a:lnTo>
                <a:lnTo>
                  <a:pt x="462314" y="506884"/>
                </a:lnTo>
                <a:lnTo>
                  <a:pt x="451381" y="462106"/>
                </a:lnTo>
                <a:lnTo>
                  <a:pt x="438372" y="418591"/>
                </a:lnTo>
                <a:lnTo>
                  <a:pt x="423321" y="376443"/>
                </a:lnTo>
                <a:lnTo>
                  <a:pt x="406261" y="335765"/>
                </a:lnTo>
                <a:lnTo>
                  <a:pt x="387228" y="296660"/>
                </a:lnTo>
                <a:lnTo>
                  <a:pt x="366254" y="259233"/>
                </a:lnTo>
                <a:lnTo>
                  <a:pt x="343375" y="223587"/>
                </a:lnTo>
                <a:lnTo>
                  <a:pt x="318623" y="189825"/>
                </a:lnTo>
                <a:lnTo>
                  <a:pt x="292032" y="158051"/>
                </a:lnTo>
                <a:lnTo>
                  <a:pt x="263637" y="128369"/>
                </a:lnTo>
                <a:lnTo>
                  <a:pt x="233472" y="100882"/>
                </a:lnTo>
                <a:lnTo>
                  <a:pt x="201570" y="75693"/>
                </a:lnTo>
                <a:lnTo>
                  <a:pt x="167966" y="52907"/>
                </a:lnTo>
                <a:lnTo>
                  <a:pt x="132693" y="32627"/>
                </a:lnTo>
                <a:lnTo>
                  <a:pt x="95785" y="14957"/>
                </a:lnTo>
                <a:lnTo>
                  <a:pt x="57276" y="0"/>
                </a:lnTo>
                <a:close/>
              </a:path>
            </a:pathLst>
          </a:custGeom>
          <a:solidFill>
            <a:srgbClr val="375C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709789" y="2411983"/>
            <a:ext cx="1061085" cy="2030730"/>
          </a:xfrm>
          <a:custGeom>
            <a:avLst/>
            <a:gdLst/>
            <a:ahLst/>
            <a:cxnLst/>
            <a:rect l="l" t="t" r="r" b="b"/>
            <a:pathLst>
              <a:path w="1061084" h="2030729">
                <a:moveTo>
                  <a:pt x="937767" y="1271142"/>
                </a:moveTo>
                <a:lnTo>
                  <a:pt x="954394" y="1219288"/>
                </a:lnTo>
                <a:lnTo>
                  <a:pt x="968538" y="1167452"/>
                </a:lnTo>
                <a:lnTo>
                  <a:pt x="980232" y="1115740"/>
                </a:lnTo>
                <a:lnTo>
                  <a:pt x="989510" y="1064254"/>
                </a:lnTo>
                <a:lnTo>
                  <a:pt x="996407" y="1013098"/>
                </a:lnTo>
                <a:lnTo>
                  <a:pt x="1000957" y="962375"/>
                </a:lnTo>
                <a:lnTo>
                  <a:pt x="1003192" y="912191"/>
                </a:lnTo>
                <a:lnTo>
                  <a:pt x="1003148" y="862648"/>
                </a:lnTo>
                <a:lnTo>
                  <a:pt x="1000859" y="813849"/>
                </a:lnTo>
                <a:lnTo>
                  <a:pt x="996357" y="765899"/>
                </a:lnTo>
                <a:lnTo>
                  <a:pt x="989678" y="718902"/>
                </a:lnTo>
                <a:lnTo>
                  <a:pt x="980855" y="672960"/>
                </a:lnTo>
                <a:lnTo>
                  <a:pt x="969922" y="628178"/>
                </a:lnTo>
                <a:lnTo>
                  <a:pt x="956913" y="584660"/>
                </a:lnTo>
                <a:lnTo>
                  <a:pt x="941862" y="542508"/>
                </a:lnTo>
                <a:lnTo>
                  <a:pt x="924802" y="501828"/>
                </a:lnTo>
                <a:lnTo>
                  <a:pt x="905769" y="462721"/>
                </a:lnTo>
                <a:lnTo>
                  <a:pt x="884795" y="425293"/>
                </a:lnTo>
                <a:lnTo>
                  <a:pt x="861916" y="389646"/>
                </a:lnTo>
                <a:lnTo>
                  <a:pt x="837164" y="355885"/>
                </a:lnTo>
                <a:lnTo>
                  <a:pt x="810573" y="324113"/>
                </a:lnTo>
                <a:lnTo>
                  <a:pt x="782178" y="294434"/>
                </a:lnTo>
                <a:lnTo>
                  <a:pt x="752013" y="266952"/>
                </a:lnTo>
                <a:lnTo>
                  <a:pt x="720111" y="241769"/>
                </a:lnTo>
                <a:lnTo>
                  <a:pt x="686507" y="218991"/>
                </a:lnTo>
                <a:lnTo>
                  <a:pt x="651234" y="198720"/>
                </a:lnTo>
                <a:lnTo>
                  <a:pt x="614326" y="181060"/>
                </a:lnTo>
                <a:lnTo>
                  <a:pt x="575817" y="166115"/>
                </a:lnTo>
                <a:lnTo>
                  <a:pt x="633094" y="0"/>
                </a:lnTo>
                <a:lnTo>
                  <a:pt x="671603" y="14957"/>
                </a:lnTo>
                <a:lnTo>
                  <a:pt x="708511" y="32627"/>
                </a:lnTo>
                <a:lnTo>
                  <a:pt x="743784" y="52907"/>
                </a:lnTo>
                <a:lnTo>
                  <a:pt x="777388" y="75693"/>
                </a:lnTo>
                <a:lnTo>
                  <a:pt x="809290" y="100882"/>
                </a:lnTo>
                <a:lnTo>
                  <a:pt x="839455" y="128369"/>
                </a:lnTo>
                <a:lnTo>
                  <a:pt x="867850" y="158051"/>
                </a:lnTo>
                <a:lnTo>
                  <a:pt x="894441" y="189825"/>
                </a:lnTo>
                <a:lnTo>
                  <a:pt x="919193" y="223587"/>
                </a:lnTo>
                <a:lnTo>
                  <a:pt x="942072" y="259233"/>
                </a:lnTo>
                <a:lnTo>
                  <a:pt x="963046" y="296660"/>
                </a:lnTo>
                <a:lnTo>
                  <a:pt x="982079" y="335765"/>
                </a:lnTo>
                <a:lnTo>
                  <a:pt x="999139" y="376443"/>
                </a:lnTo>
                <a:lnTo>
                  <a:pt x="1014190" y="418591"/>
                </a:lnTo>
                <a:lnTo>
                  <a:pt x="1027199" y="462106"/>
                </a:lnTo>
                <a:lnTo>
                  <a:pt x="1038132" y="506884"/>
                </a:lnTo>
                <a:lnTo>
                  <a:pt x="1046955" y="552822"/>
                </a:lnTo>
                <a:lnTo>
                  <a:pt x="1053634" y="599815"/>
                </a:lnTo>
                <a:lnTo>
                  <a:pt x="1058136" y="647760"/>
                </a:lnTo>
                <a:lnTo>
                  <a:pt x="1060425" y="696554"/>
                </a:lnTo>
                <a:lnTo>
                  <a:pt x="1060469" y="746093"/>
                </a:lnTo>
                <a:lnTo>
                  <a:pt x="1058234" y="796273"/>
                </a:lnTo>
                <a:lnTo>
                  <a:pt x="1053684" y="846992"/>
                </a:lnTo>
                <a:lnTo>
                  <a:pt x="1046787" y="898144"/>
                </a:lnTo>
                <a:lnTo>
                  <a:pt x="1037509" y="949628"/>
                </a:lnTo>
                <a:lnTo>
                  <a:pt x="1025815" y="1001338"/>
                </a:lnTo>
                <a:lnTo>
                  <a:pt x="1011671" y="1053172"/>
                </a:lnTo>
                <a:lnTo>
                  <a:pt x="995044" y="1105027"/>
                </a:lnTo>
                <a:lnTo>
                  <a:pt x="937767" y="1271142"/>
                </a:lnTo>
                <a:lnTo>
                  <a:pt x="918746" y="1322539"/>
                </a:lnTo>
                <a:lnTo>
                  <a:pt x="897690" y="1372482"/>
                </a:lnTo>
                <a:lnTo>
                  <a:pt x="874691" y="1420894"/>
                </a:lnTo>
                <a:lnTo>
                  <a:pt x="849839" y="1467695"/>
                </a:lnTo>
                <a:lnTo>
                  <a:pt x="823226" y="1512809"/>
                </a:lnTo>
                <a:lnTo>
                  <a:pt x="794943" y="1556157"/>
                </a:lnTo>
                <a:lnTo>
                  <a:pt x="765081" y="1597662"/>
                </a:lnTo>
                <a:lnTo>
                  <a:pt x="733733" y="1637244"/>
                </a:lnTo>
                <a:lnTo>
                  <a:pt x="700988" y="1674827"/>
                </a:lnTo>
                <a:lnTo>
                  <a:pt x="666938" y="1710331"/>
                </a:lnTo>
                <a:lnTo>
                  <a:pt x="631674" y="1743680"/>
                </a:lnTo>
                <a:lnTo>
                  <a:pt x="595288" y="1774794"/>
                </a:lnTo>
                <a:lnTo>
                  <a:pt x="557871" y="1803597"/>
                </a:lnTo>
                <a:lnTo>
                  <a:pt x="519515" y="1830009"/>
                </a:lnTo>
                <a:lnTo>
                  <a:pt x="480309" y="1853953"/>
                </a:lnTo>
                <a:lnTo>
                  <a:pt x="440346" y="1875351"/>
                </a:lnTo>
                <a:lnTo>
                  <a:pt x="399717" y="1894125"/>
                </a:lnTo>
                <a:lnTo>
                  <a:pt x="358514" y="1910197"/>
                </a:lnTo>
                <a:lnTo>
                  <a:pt x="316826" y="1923488"/>
                </a:lnTo>
                <a:lnTo>
                  <a:pt x="274747" y="1933921"/>
                </a:lnTo>
                <a:lnTo>
                  <a:pt x="232366" y="1941418"/>
                </a:lnTo>
                <a:lnTo>
                  <a:pt x="189775" y="1945901"/>
                </a:lnTo>
                <a:lnTo>
                  <a:pt x="147065" y="1947290"/>
                </a:lnTo>
                <a:lnTo>
                  <a:pt x="118363" y="2030348"/>
                </a:lnTo>
                <a:lnTo>
                  <a:pt x="0" y="1834895"/>
                </a:lnTo>
                <a:lnTo>
                  <a:pt x="232917" y="1698243"/>
                </a:lnTo>
                <a:lnTo>
                  <a:pt x="204342" y="1781302"/>
                </a:lnTo>
                <a:lnTo>
                  <a:pt x="247532" y="1779871"/>
                </a:lnTo>
                <a:lnTo>
                  <a:pt x="290639" y="1775266"/>
                </a:lnTo>
                <a:lnTo>
                  <a:pt x="333565" y="1767566"/>
                </a:lnTo>
                <a:lnTo>
                  <a:pt x="376212" y="1756846"/>
                </a:lnTo>
                <a:lnTo>
                  <a:pt x="418483" y="1743183"/>
                </a:lnTo>
                <a:lnTo>
                  <a:pt x="460277" y="1726654"/>
                </a:lnTo>
                <a:lnTo>
                  <a:pt x="501499" y="1707336"/>
                </a:lnTo>
                <a:lnTo>
                  <a:pt x="542049" y="1685306"/>
                </a:lnTo>
                <a:lnTo>
                  <a:pt x="581829" y="1660640"/>
                </a:lnTo>
                <a:lnTo>
                  <a:pt x="620741" y="1633416"/>
                </a:lnTo>
                <a:lnTo>
                  <a:pt x="658688" y="1603710"/>
                </a:lnTo>
                <a:lnTo>
                  <a:pt x="695570" y="1571600"/>
                </a:lnTo>
                <a:lnTo>
                  <a:pt x="731289" y="1537161"/>
                </a:lnTo>
                <a:lnTo>
                  <a:pt x="765748" y="1500472"/>
                </a:lnTo>
                <a:lnTo>
                  <a:pt x="798849" y="1461608"/>
                </a:lnTo>
                <a:lnTo>
                  <a:pt x="830492" y="1420646"/>
                </a:lnTo>
                <a:lnTo>
                  <a:pt x="860581" y="1377665"/>
                </a:lnTo>
                <a:lnTo>
                  <a:pt x="889016" y="1332739"/>
                </a:lnTo>
                <a:lnTo>
                  <a:pt x="915700" y="1285947"/>
                </a:lnTo>
                <a:lnTo>
                  <a:pt x="940535" y="1237364"/>
                </a:lnTo>
                <a:lnTo>
                  <a:pt x="963421" y="1187068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735706" y="1504441"/>
            <a:ext cx="711835" cy="1719580"/>
          </a:xfrm>
          <a:custGeom>
            <a:avLst/>
            <a:gdLst/>
            <a:ahLst/>
            <a:cxnLst/>
            <a:rect l="l" t="t" r="r" b="b"/>
            <a:pathLst>
              <a:path w="711835" h="1719580">
                <a:moveTo>
                  <a:pt x="533654" y="0"/>
                </a:moveTo>
                <a:lnTo>
                  <a:pt x="533654" y="88900"/>
                </a:lnTo>
                <a:lnTo>
                  <a:pt x="507239" y="105365"/>
                </a:lnTo>
                <a:lnTo>
                  <a:pt x="481303" y="123940"/>
                </a:lnTo>
                <a:lnTo>
                  <a:pt x="430934" y="167219"/>
                </a:lnTo>
                <a:lnTo>
                  <a:pt x="382675" y="218342"/>
                </a:lnTo>
                <a:lnTo>
                  <a:pt x="336657" y="276914"/>
                </a:lnTo>
                <a:lnTo>
                  <a:pt x="314528" y="308870"/>
                </a:lnTo>
                <a:lnTo>
                  <a:pt x="293008" y="342540"/>
                </a:lnTo>
                <a:lnTo>
                  <a:pt x="272113" y="377874"/>
                </a:lnTo>
                <a:lnTo>
                  <a:pt x="251858" y="414824"/>
                </a:lnTo>
                <a:lnTo>
                  <a:pt x="232260" y="453340"/>
                </a:lnTo>
                <a:lnTo>
                  <a:pt x="213335" y="493372"/>
                </a:lnTo>
                <a:lnTo>
                  <a:pt x="195100" y="534871"/>
                </a:lnTo>
                <a:lnTo>
                  <a:pt x="177570" y="577788"/>
                </a:lnTo>
                <a:lnTo>
                  <a:pt x="160762" y="622073"/>
                </a:lnTo>
                <a:lnTo>
                  <a:pt x="144692" y="667678"/>
                </a:lnTo>
                <a:lnTo>
                  <a:pt x="129375" y="714551"/>
                </a:lnTo>
                <a:lnTo>
                  <a:pt x="114829" y="762645"/>
                </a:lnTo>
                <a:lnTo>
                  <a:pt x="101068" y="811910"/>
                </a:lnTo>
                <a:lnTo>
                  <a:pt x="88110" y="862296"/>
                </a:lnTo>
                <a:lnTo>
                  <a:pt x="75971" y="913754"/>
                </a:lnTo>
                <a:lnTo>
                  <a:pt x="64667" y="966235"/>
                </a:lnTo>
                <a:lnTo>
                  <a:pt x="54213" y="1019689"/>
                </a:lnTo>
                <a:lnTo>
                  <a:pt x="44626" y="1074067"/>
                </a:lnTo>
                <a:lnTo>
                  <a:pt x="35923" y="1129319"/>
                </a:lnTo>
                <a:lnTo>
                  <a:pt x="28118" y="1185397"/>
                </a:lnTo>
                <a:lnTo>
                  <a:pt x="21230" y="1242250"/>
                </a:lnTo>
                <a:lnTo>
                  <a:pt x="15273" y="1299829"/>
                </a:lnTo>
                <a:lnTo>
                  <a:pt x="10263" y="1358085"/>
                </a:lnTo>
                <a:lnTo>
                  <a:pt x="6218" y="1416969"/>
                </a:lnTo>
                <a:lnTo>
                  <a:pt x="3153" y="1476431"/>
                </a:lnTo>
                <a:lnTo>
                  <a:pt x="1084" y="1536421"/>
                </a:lnTo>
                <a:lnTo>
                  <a:pt x="69" y="1594516"/>
                </a:lnTo>
                <a:lnTo>
                  <a:pt x="0" y="1657791"/>
                </a:lnTo>
                <a:lnTo>
                  <a:pt x="1016" y="1719072"/>
                </a:lnTo>
                <a:lnTo>
                  <a:pt x="3129" y="1656480"/>
                </a:lnTo>
                <a:lnTo>
                  <a:pt x="6315" y="1594516"/>
                </a:lnTo>
                <a:lnTo>
                  <a:pt x="10554" y="1533231"/>
                </a:lnTo>
                <a:lnTo>
                  <a:pt x="15827" y="1472677"/>
                </a:lnTo>
                <a:lnTo>
                  <a:pt x="22117" y="1412906"/>
                </a:lnTo>
                <a:lnTo>
                  <a:pt x="29403" y="1353969"/>
                </a:lnTo>
                <a:lnTo>
                  <a:pt x="37667" y="1295918"/>
                </a:lnTo>
                <a:lnTo>
                  <a:pt x="46890" y="1238804"/>
                </a:lnTo>
                <a:lnTo>
                  <a:pt x="57053" y="1182680"/>
                </a:lnTo>
                <a:lnTo>
                  <a:pt x="68137" y="1127597"/>
                </a:lnTo>
                <a:lnTo>
                  <a:pt x="80123" y="1073606"/>
                </a:lnTo>
                <a:lnTo>
                  <a:pt x="92992" y="1020759"/>
                </a:lnTo>
                <a:lnTo>
                  <a:pt x="106725" y="969109"/>
                </a:lnTo>
                <a:lnTo>
                  <a:pt x="121303" y="918706"/>
                </a:lnTo>
                <a:lnTo>
                  <a:pt x="136708" y="869602"/>
                </a:lnTo>
                <a:lnTo>
                  <a:pt x="152919" y="821850"/>
                </a:lnTo>
                <a:lnTo>
                  <a:pt x="169919" y="775500"/>
                </a:lnTo>
                <a:lnTo>
                  <a:pt x="187689" y="730604"/>
                </a:lnTo>
                <a:lnTo>
                  <a:pt x="206208" y="687214"/>
                </a:lnTo>
                <a:lnTo>
                  <a:pt x="225459" y="645382"/>
                </a:lnTo>
                <a:lnTo>
                  <a:pt x="245423" y="605160"/>
                </a:lnTo>
                <a:lnTo>
                  <a:pt x="266079" y="566598"/>
                </a:lnTo>
                <a:lnTo>
                  <a:pt x="287411" y="529749"/>
                </a:lnTo>
                <a:lnTo>
                  <a:pt x="309398" y="494665"/>
                </a:lnTo>
                <a:lnTo>
                  <a:pt x="332022" y="461396"/>
                </a:lnTo>
                <a:lnTo>
                  <a:pt x="355263" y="429995"/>
                </a:lnTo>
                <a:lnTo>
                  <a:pt x="403523" y="373004"/>
                </a:lnTo>
                <a:lnTo>
                  <a:pt x="454026" y="324103"/>
                </a:lnTo>
                <a:lnTo>
                  <a:pt x="506620" y="283706"/>
                </a:lnTo>
                <a:lnTo>
                  <a:pt x="533654" y="266827"/>
                </a:lnTo>
                <a:lnTo>
                  <a:pt x="602986" y="266827"/>
                </a:lnTo>
                <a:lnTo>
                  <a:pt x="711581" y="127381"/>
                </a:lnTo>
                <a:lnTo>
                  <a:pt x="533654" y="0"/>
                </a:lnTo>
                <a:close/>
              </a:path>
              <a:path w="711835" h="1719580">
                <a:moveTo>
                  <a:pt x="602986" y="266827"/>
                </a:moveTo>
                <a:lnTo>
                  <a:pt x="533654" y="266827"/>
                </a:lnTo>
                <a:lnTo>
                  <a:pt x="533654" y="355854"/>
                </a:lnTo>
                <a:lnTo>
                  <a:pt x="602986" y="266827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735579" y="3134614"/>
            <a:ext cx="711835" cy="1769745"/>
          </a:xfrm>
          <a:custGeom>
            <a:avLst/>
            <a:gdLst/>
            <a:ahLst/>
            <a:cxnLst/>
            <a:rect l="l" t="t" r="r" b="b"/>
            <a:pathLst>
              <a:path w="711835" h="1769745">
                <a:moveTo>
                  <a:pt x="0" y="0"/>
                </a:moveTo>
                <a:lnTo>
                  <a:pt x="0" y="177926"/>
                </a:lnTo>
                <a:lnTo>
                  <a:pt x="593" y="243538"/>
                </a:lnTo>
                <a:lnTo>
                  <a:pt x="2359" y="308474"/>
                </a:lnTo>
                <a:lnTo>
                  <a:pt x="5274" y="372683"/>
                </a:lnTo>
                <a:lnTo>
                  <a:pt x="9315" y="436114"/>
                </a:lnTo>
                <a:lnTo>
                  <a:pt x="14459" y="498716"/>
                </a:lnTo>
                <a:lnTo>
                  <a:pt x="20684" y="560437"/>
                </a:lnTo>
                <a:lnTo>
                  <a:pt x="27966" y="621227"/>
                </a:lnTo>
                <a:lnTo>
                  <a:pt x="36283" y="681034"/>
                </a:lnTo>
                <a:lnTo>
                  <a:pt x="45612" y="739808"/>
                </a:lnTo>
                <a:lnTo>
                  <a:pt x="55929" y="797496"/>
                </a:lnTo>
                <a:lnTo>
                  <a:pt x="67213" y="854048"/>
                </a:lnTo>
                <a:lnTo>
                  <a:pt x="79439" y="909412"/>
                </a:lnTo>
                <a:lnTo>
                  <a:pt x="92586" y="963538"/>
                </a:lnTo>
                <a:lnTo>
                  <a:pt x="106630" y="1016374"/>
                </a:lnTo>
                <a:lnTo>
                  <a:pt x="121548" y="1067868"/>
                </a:lnTo>
                <a:lnTo>
                  <a:pt x="137318" y="1117970"/>
                </a:lnTo>
                <a:lnTo>
                  <a:pt x="153916" y="1166629"/>
                </a:lnTo>
                <a:lnTo>
                  <a:pt x="171320" y="1213793"/>
                </a:lnTo>
                <a:lnTo>
                  <a:pt x="189507" y="1259411"/>
                </a:lnTo>
                <a:lnTo>
                  <a:pt x="208454" y="1303432"/>
                </a:lnTo>
                <a:lnTo>
                  <a:pt x="228138" y="1345805"/>
                </a:lnTo>
                <a:lnTo>
                  <a:pt x="248536" y="1386478"/>
                </a:lnTo>
                <a:lnTo>
                  <a:pt x="269625" y="1425401"/>
                </a:lnTo>
                <a:lnTo>
                  <a:pt x="291382" y="1462521"/>
                </a:lnTo>
                <a:lnTo>
                  <a:pt x="313785" y="1497789"/>
                </a:lnTo>
                <a:lnTo>
                  <a:pt x="336810" y="1531152"/>
                </a:lnTo>
                <a:lnTo>
                  <a:pt x="360435" y="1562560"/>
                </a:lnTo>
                <a:lnTo>
                  <a:pt x="409392" y="1619304"/>
                </a:lnTo>
                <a:lnTo>
                  <a:pt x="460473" y="1667612"/>
                </a:lnTo>
                <a:lnTo>
                  <a:pt x="513495" y="1707074"/>
                </a:lnTo>
                <a:lnTo>
                  <a:pt x="568274" y="1737281"/>
                </a:lnTo>
                <a:lnTo>
                  <a:pt x="624627" y="1757823"/>
                </a:lnTo>
                <a:lnTo>
                  <a:pt x="682371" y="1768290"/>
                </a:lnTo>
                <a:lnTo>
                  <a:pt x="711707" y="1769618"/>
                </a:lnTo>
                <a:lnTo>
                  <a:pt x="711707" y="1591691"/>
                </a:lnTo>
                <a:lnTo>
                  <a:pt x="682371" y="1590363"/>
                </a:lnTo>
                <a:lnTo>
                  <a:pt x="653336" y="1586414"/>
                </a:lnTo>
                <a:lnTo>
                  <a:pt x="596265" y="1570859"/>
                </a:lnTo>
                <a:lnTo>
                  <a:pt x="540676" y="1545433"/>
                </a:lnTo>
                <a:lnTo>
                  <a:pt x="486753" y="1510548"/>
                </a:lnTo>
                <a:lnTo>
                  <a:pt x="434679" y="1466611"/>
                </a:lnTo>
                <a:lnTo>
                  <a:pt x="384637" y="1414034"/>
                </a:lnTo>
                <a:lnTo>
                  <a:pt x="336810" y="1353225"/>
                </a:lnTo>
                <a:lnTo>
                  <a:pt x="313785" y="1319862"/>
                </a:lnTo>
                <a:lnTo>
                  <a:pt x="291382" y="1284594"/>
                </a:lnTo>
                <a:lnTo>
                  <a:pt x="269625" y="1247474"/>
                </a:lnTo>
                <a:lnTo>
                  <a:pt x="248536" y="1208551"/>
                </a:lnTo>
                <a:lnTo>
                  <a:pt x="228138" y="1167878"/>
                </a:lnTo>
                <a:lnTo>
                  <a:pt x="208454" y="1125505"/>
                </a:lnTo>
                <a:lnTo>
                  <a:pt x="189507" y="1081484"/>
                </a:lnTo>
                <a:lnTo>
                  <a:pt x="171320" y="1035866"/>
                </a:lnTo>
                <a:lnTo>
                  <a:pt x="153916" y="988702"/>
                </a:lnTo>
                <a:lnTo>
                  <a:pt x="137318" y="940043"/>
                </a:lnTo>
                <a:lnTo>
                  <a:pt x="121548" y="889941"/>
                </a:lnTo>
                <a:lnTo>
                  <a:pt x="106630" y="838447"/>
                </a:lnTo>
                <a:lnTo>
                  <a:pt x="92586" y="785611"/>
                </a:lnTo>
                <a:lnTo>
                  <a:pt x="79439" y="731485"/>
                </a:lnTo>
                <a:lnTo>
                  <a:pt x="67213" y="676121"/>
                </a:lnTo>
                <a:lnTo>
                  <a:pt x="55929" y="619569"/>
                </a:lnTo>
                <a:lnTo>
                  <a:pt x="45612" y="561881"/>
                </a:lnTo>
                <a:lnTo>
                  <a:pt x="36283" y="503107"/>
                </a:lnTo>
                <a:lnTo>
                  <a:pt x="27966" y="443300"/>
                </a:lnTo>
                <a:lnTo>
                  <a:pt x="20684" y="382510"/>
                </a:lnTo>
                <a:lnTo>
                  <a:pt x="14459" y="320789"/>
                </a:lnTo>
                <a:lnTo>
                  <a:pt x="9315" y="258187"/>
                </a:lnTo>
                <a:lnTo>
                  <a:pt x="5274" y="194756"/>
                </a:lnTo>
                <a:lnTo>
                  <a:pt x="2359" y="130547"/>
                </a:lnTo>
                <a:lnTo>
                  <a:pt x="593" y="65611"/>
                </a:lnTo>
                <a:lnTo>
                  <a:pt x="0" y="0"/>
                </a:lnTo>
                <a:close/>
              </a:path>
            </a:pathLst>
          </a:custGeom>
          <a:solidFill>
            <a:srgbClr val="375C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735579" y="1504441"/>
            <a:ext cx="711835" cy="3399790"/>
          </a:xfrm>
          <a:custGeom>
            <a:avLst/>
            <a:gdLst/>
            <a:ahLst/>
            <a:cxnLst/>
            <a:rect l="l" t="t" r="r" b="b"/>
            <a:pathLst>
              <a:path w="711835" h="3399790">
                <a:moveTo>
                  <a:pt x="0" y="1630172"/>
                </a:moveTo>
                <a:lnTo>
                  <a:pt x="593" y="1695783"/>
                </a:lnTo>
                <a:lnTo>
                  <a:pt x="2359" y="1760719"/>
                </a:lnTo>
                <a:lnTo>
                  <a:pt x="5274" y="1824928"/>
                </a:lnTo>
                <a:lnTo>
                  <a:pt x="9315" y="1888359"/>
                </a:lnTo>
                <a:lnTo>
                  <a:pt x="14459" y="1950961"/>
                </a:lnTo>
                <a:lnTo>
                  <a:pt x="20684" y="2012682"/>
                </a:lnTo>
                <a:lnTo>
                  <a:pt x="27966" y="2073472"/>
                </a:lnTo>
                <a:lnTo>
                  <a:pt x="36283" y="2133279"/>
                </a:lnTo>
                <a:lnTo>
                  <a:pt x="45612" y="2192053"/>
                </a:lnTo>
                <a:lnTo>
                  <a:pt x="55929" y="2249741"/>
                </a:lnTo>
                <a:lnTo>
                  <a:pt x="67213" y="2306293"/>
                </a:lnTo>
                <a:lnTo>
                  <a:pt x="79439" y="2361657"/>
                </a:lnTo>
                <a:lnTo>
                  <a:pt x="92586" y="2415783"/>
                </a:lnTo>
                <a:lnTo>
                  <a:pt x="106630" y="2468619"/>
                </a:lnTo>
                <a:lnTo>
                  <a:pt x="121548" y="2520113"/>
                </a:lnTo>
                <a:lnTo>
                  <a:pt x="137318" y="2570215"/>
                </a:lnTo>
                <a:lnTo>
                  <a:pt x="153916" y="2618874"/>
                </a:lnTo>
                <a:lnTo>
                  <a:pt x="171320" y="2666038"/>
                </a:lnTo>
                <a:lnTo>
                  <a:pt x="189507" y="2711656"/>
                </a:lnTo>
                <a:lnTo>
                  <a:pt x="208454" y="2755677"/>
                </a:lnTo>
                <a:lnTo>
                  <a:pt x="228138" y="2798050"/>
                </a:lnTo>
                <a:lnTo>
                  <a:pt x="248536" y="2838723"/>
                </a:lnTo>
                <a:lnTo>
                  <a:pt x="269625" y="2877646"/>
                </a:lnTo>
                <a:lnTo>
                  <a:pt x="291382" y="2914766"/>
                </a:lnTo>
                <a:lnTo>
                  <a:pt x="313785" y="2950034"/>
                </a:lnTo>
                <a:lnTo>
                  <a:pt x="336810" y="2983397"/>
                </a:lnTo>
                <a:lnTo>
                  <a:pt x="360435" y="3014805"/>
                </a:lnTo>
                <a:lnTo>
                  <a:pt x="409392" y="3071549"/>
                </a:lnTo>
                <a:lnTo>
                  <a:pt x="460473" y="3119857"/>
                </a:lnTo>
                <a:lnTo>
                  <a:pt x="513495" y="3159319"/>
                </a:lnTo>
                <a:lnTo>
                  <a:pt x="568274" y="3189526"/>
                </a:lnTo>
                <a:lnTo>
                  <a:pt x="624627" y="3210068"/>
                </a:lnTo>
                <a:lnTo>
                  <a:pt x="682371" y="3220535"/>
                </a:lnTo>
                <a:lnTo>
                  <a:pt x="711707" y="3221863"/>
                </a:lnTo>
                <a:lnTo>
                  <a:pt x="711707" y="3399790"/>
                </a:lnTo>
                <a:lnTo>
                  <a:pt x="653336" y="3394513"/>
                </a:lnTo>
                <a:lnTo>
                  <a:pt x="596265" y="3378958"/>
                </a:lnTo>
                <a:lnTo>
                  <a:pt x="540676" y="3353532"/>
                </a:lnTo>
                <a:lnTo>
                  <a:pt x="486753" y="3318647"/>
                </a:lnTo>
                <a:lnTo>
                  <a:pt x="434679" y="3274710"/>
                </a:lnTo>
                <a:lnTo>
                  <a:pt x="384637" y="3222133"/>
                </a:lnTo>
                <a:lnTo>
                  <a:pt x="336810" y="3161324"/>
                </a:lnTo>
                <a:lnTo>
                  <a:pt x="313785" y="3127961"/>
                </a:lnTo>
                <a:lnTo>
                  <a:pt x="291382" y="3092693"/>
                </a:lnTo>
                <a:lnTo>
                  <a:pt x="269625" y="3055573"/>
                </a:lnTo>
                <a:lnTo>
                  <a:pt x="248536" y="3016650"/>
                </a:lnTo>
                <a:lnTo>
                  <a:pt x="228138" y="2975977"/>
                </a:lnTo>
                <a:lnTo>
                  <a:pt x="208454" y="2933604"/>
                </a:lnTo>
                <a:lnTo>
                  <a:pt x="189507" y="2889583"/>
                </a:lnTo>
                <a:lnTo>
                  <a:pt x="171320" y="2843965"/>
                </a:lnTo>
                <a:lnTo>
                  <a:pt x="153916" y="2796801"/>
                </a:lnTo>
                <a:lnTo>
                  <a:pt x="137318" y="2748142"/>
                </a:lnTo>
                <a:lnTo>
                  <a:pt x="121548" y="2698040"/>
                </a:lnTo>
                <a:lnTo>
                  <a:pt x="106630" y="2646546"/>
                </a:lnTo>
                <a:lnTo>
                  <a:pt x="92586" y="2593710"/>
                </a:lnTo>
                <a:lnTo>
                  <a:pt x="79439" y="2539584"/>
                </a:lnTo>
                <a:lnTo>
                  <a:pt x="67213" y="2484220"/>
                </a:lnTo>
                <a:lnTo>
                  <a:pt x="55929" y="2427668"/>
                </a:lnTo>
                <a:lnTo>
                  <a:pt x="45612" y="2369980"/>
                </a:lnTo>
                <a:lnTo>
                  <a:pt x="36283" y="2311206"/>
                </a:lnTo>
                <a:lnTo>
                  <a:pt x="27966" y="2251399"/>
                </a:lnTo>
                <a:lnTo>
                  <a:pt x="20684" y="2190609"/>
                </a:lnTo>
                <a:lnTo>
                  <a:pt x="14459" y="2128888"/>
                </a:lnTo>
                <a:lnTo>
                  <a:pt x="9315" y="2066286"/>
                </a:lnTo>
                <a:lnTo>
                  <a:pt x="5274" y="2002855"/>
                </a:lnTo>
                <a:lnTo>
                  <a:pt x="2359" y="1938646"/>
                </a:lnTo>
                <a:lnTo>
                  <a:pt x="593" y="1873710"/>
                </a:lnTo>
                <a:lnTo>
                  <a:pt x="0" y="1808099"/>
                </a:lnTo>
                <a:lnTo>
                  <a:pt x="0" y="1630172"/>
                </a:lnTo>
                <a:lnTo>
                  <a:pt x="534" y="1568193"/>
                </a:lnTo>
                <a:lnTo>
                  <a:pt x="2127" y="1506715"/>
                </a:lnTo>
                <a:lnTo>
                  <a:pt x="4761" y="1445787"/>
                </a:lnTo>
                <a:lnTo>
                  <a:pt x="8417" y="1385460"/>
                </a:lnTo>
                <a:lnTo>
                  <a:pt x="13079" y="1325785"/>
                </a:lnTo>
                <a:lnTo>
                  <a:pt x="18729" y="1266813"/>
                </a:lnTo>
                <a:lnTo>
                  <a:pt x="25350" y="1208592"/>
                </a:lnTo>
                <a:lnTo>
                  <a:pt x="32923" y="1151175"/>
                </a:lnTo>
                <a:lnTo>
                  <a:pt x="41433" y="1094612"/>
                </a:lnTo>
                <a:lnTo>
                  <a:pt x="50860" y="1038952"/>
                </a:lnTo>
                <a:lnTo>
                  <a:pt x="61188" y="984247"/>
                </a:lnTo>
                <a:lnTo>
                  <a:pt x="72400" y="930547"/>
                </a:lnTo>
                <a:lnTo>
                  <a:pt x="84476" y="877902"/>
                </a:lnTo>
                <a:lnTo>
                  <a:pt x="97401" y="826363"/>
                </a:lnTo>
                <a:lnTo>
                  <a:pt x="111157" y="775981"/>
                </a:lnTo>
                <a:lnTo>
                  <a:pt x="125726" y="726805"/>
                </a:lnTo>
                <a:lnTo>
                  <a:pt x="141091" y="678887"/>
                </a:lnTo>
                <a:lnTo>
                  <a:pt x="157233" y="632276"/>
                </a:lnTo>
                <a:lnTo>
                  <a:pt x="174137" y="587024"/>
                </a:lnTo>
                <a:lnTo>
                  <a:pt x="191784" y="543180"/>
                </a:lnTo>
                <a:lnTo>
                  <a:pt x="210156" y="500796"/>
                </a:lnTo>
                <a:lnTo>
                  <a:pt x="229237" y="459921"/>
                </a:lnTo>
                <a:lnTo>
                  <a:pt x="249008" y="420607"/>
                </a:lnTo>
                <a:lnTo>
                  <a:pt x="269453" y="382903"/>
                </a:lnTo>
                <a:lnTo>
                  <a:pt x="290554" y="346861"/>
                </a:lnTo>
                <a:lnTo>
                  <a:pt x="312293" y="312529"/>
                </a:lnTo>
                <a:lnTo>
                  <a:pt x="334652" y="279960"/>
                </a:lnTo>
                <a:lnTo>
                  <a:pt x="357615" y="249204"/>
                </a:lnTo>
                <a:lnTo>
                  <a:pt x="405281" y="193331"/>
                </a:lnTo>
                <a:lnTo>
                  <a:pt x="455151" y="145313"/>
                </a:lnTo>
                <a:lnTo>
                  <a:pt x="507084" y="105555"/>
                </a:lnTo>
                <a:lnTo>
                  <a:pt x="533781" y="88900"/>
                </a:lnTo>
                <a:lnTo>
                  <a:pt x="533781" y="0"/>
                </a:lnTo>
                <a:lnTo>
                  <a:pt x="711707" y="127381"/>
                </a:lnTo>
                <a:lnTo>
                  <a:pt x="533781" y="355854"/>
                </a:lnTo>
                <a:lnTo>
                  <a:pt x="533781" y="266827"/>
                </a:lnTo>
                <a:lnTo>
                  <a:pt x="506746" y="283706"/>
                </a:lnTo>
                <a:lnTo>
                  <a:pt x="454152" y="324103"/>
                </a:lnTo>
                <a:lnTo>
                  <a:pt x="403649" y="373004"/>
                </a:lnTo>
                <a:lnTo>
                  <a:pt x="355389" y="429995"/>
                </a:lnTo>
                <a:lnTo>
                  <a:pt x="332148" y="461396"/>
                </a:lnTo>
                <a:lnTo>
                  <a:pt x="309524" y="494665"/>
                </a:lnTo>
                <a:lnTo>
                  <a:pt x="287537" y="529749"/>
                </a:lnTo>
                <a:lnTo>
                  <a:pt x="266206" y="566598"/>
                </a:lnTo>
                <a:lnTo>
                  <a:pt x="245549" y="605160"/>
                </a:lnTo>
                <a:lnTo>
                  <a:pt x="225585" y="645382"/>
                </a:lnTo>
                <a:lnTo>
                  <a:pt x="206334" y="687214"/>
                </a:lnTo>
                <a:lnTo>
                  <a:pt x="187815" y="730604"/>
                </a:lnTo>
                <a:lnTo>
                  <a:pt x="170046" y="775500"/>
                </a:lnTo>
                <a:lnTo>
                  <a:pt x="153046" y="821850"/>
                </a:lnTo>
                <a:lnTo>
                  <a:pt x="136834" y="869602"/>
                </a:lnTo>
                <a:lnTo>
                  <a:pt x="121430" y="918706"/>
                </a:lnTo>
                <a:lnTo>
                  <a:pt x="106851" y="969109"/>
                </a:lnTo>
                <a:lnTo>
                  <a:pt x="93118" y="1020759"/>
                </a:lnTo>
                <a:lnTo>
                  <a:pt x="80249" y="1073606"/>
                </a:lnTo>
                <a:lnTo>
                  <a:pt x="68263" y="1127597"/>
                </a:lnTo>
                <a:lnTo>
                  <a:pt x="57180" y="1182680"/>
                </a:lnTo>
                <a:lnTo>
                  <a:pt x="47017" y="1238804"/>
                </a:lnTo>
                <a:lnTo>
                  <a:pt x="37794" y="1295918"/>
                </a:lnTo>
                <a:lnTo>
                  <a:pt x="29529" y="1353969"/>
                </a:lnTo>
                <a:lnTo>
                  <a:pt x="22243" y="1412906"/>
                </a:lnTo>
                <a:lnTo>
                  <a:pt x="15954" y="1472677"/>
                </a:lnTo>
                <a:lnTo>
                  <a:pt x="10680" y="1533231"/>
                </a:lnTo>
                <a:lnTo>
                  <a:pt x="6441" y="1594516"/>
                </a:lnTo>
                <a:lnTo>
                  <a:pt x="3255" y="1656480"/>
                </a:lnTo>
                <a:lnTo>
                  <a:pt x="1143" y="1719072"/>
                </a:lnTo>
              </a:path>
            </a:pathLst>
          </a:custGeom>
          <a:ln w="12192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083970" y="5976924"/>
            <a:ext cx="360743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coins[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dirty="0">
                <a:latin typeface="Consolas"/>
                <a:cs typeface="Consolas"/>
              </a:rPr>
              <a:t>]=107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998334" y="5915355"/>
            <a:ext cx="38315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shares[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dirty="0">
                <a:latin typeface="Consolas"/>
                <a:cs typeface="Consolas"/>
              </a:rPr>
              <a:t>]=100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043939" y="1557527"/>
            <a:ext cx="1478280" cy="11079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76657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How </a:t>
            </a:r>
            <a:r>
              <a:rPr spc="-20" dirty="0"/>
              <a:t>to steal </a:t>
            </a:r>
            <a:r>
              <a:rPr dirty="0"/>
              <a:t>$50M – the </a:t>
            </a:r>
            <a:r>
              <a:rPr spc="-30" dirty="0"/>
              <a:t>DAO </a:t>
            </a:r>
            <a:r>
              <a:rPr dirty="0"/>
              <a:t>bug</a:t>
            </a:r>
          </a:p>
        </p:txBody>
      </p:sp>
      <p:sp>
        <p:nvSpPr>
          <p:cNvPr id="3" name="object 3"/>
          <p:cNvSpPr/>
          <p:nvPr/>
        </p:nvSpPr>
        <p:spPr>
          <a:xfrm>
            <a:off x="679704" y="4032503"/>
            <a:ext cx="2180085" cy="19198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391027" y="1472006"/>
            <a:ext cx="4903470" cy="38125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5B9BD4"/>
                </a:solidFill>
                <a:latin typeface="Consolas"/>
                <a:cs typeface="Consolas"/>
              </a:rPr>
              <a:t>DAO</a:t>
            </a:r>
            <a:r>
              <a:rPr sz="2400" dirty="0">
                <a:latin typeface="Consolas"/>
                <a:cs typeface="Consolas"/>
              </a:rPr>
              <a:t>::withdraw(to)</a:t>
            </a:r>
            <a:r>
              <a:rPr sz="2400" spc="1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{</a:t>
            </a:r>
            <a:endParaRPr sz="2400">
              <a:latin typeface="Consolas"/>
              <a:cs typeface="Consolas"/>
            </a:endParaRPr>
          </a:p>
          <a:p>
            <a:pPr marL="347980" marR="5080" indent="-16764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Consolas"/>
                <a:cs typeface="Consolas"/>
              </a:rPr>
              <a:t>if shares[to] &gt; 0 {  </a:t>
            </a:r>
            <a:r>
              <a:rPr sz="2400" spc="5" dirty="0">
                <a:latin typeface="Consolas"/>
                <a:cs typeface="Consolas"/>
              </a:rPr>
              <a:t>transferTo(to,</a:t>
            </a:r>
            <a:r>
              <a:rPr sz="2400" spc="-40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shares[to]);  shares[to] =</a:t>
            </a:r>
            <a:r>
              <a:rPr sz="2400" spc="2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0;</a:t>
            </a:r>
            <a:endParaRPr sz="2400">
              <a:latin typeface="Consolas"/>
              <a:cs typeface="Consolas"/>
            </a:endParaRPr>
          </a:p>
          <a:p>
            <a:pPr marL="179705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2400" b="1" dirty="0">
                <a:latin typeface="Consolas"/>
                <a:cs typeface="Consolas"/>
              </a:rPr>
              <a:t>::</a:t>
            </a:r>
            <a:r>
              <a:rPr sz="2400" dirty="0">
                <a:latin typeface="Consolas"/>
                <a:cs typeface="Consolas"/>
              </a:rPr>
              <a:t>uponTransfer(a) {</a:t>
            </a:r>
            <a:endParaRPr sz="2400">
              <a:latin typeface="Consolas"/>
              <a:cs typeface="Consolas"/>
            </a:endParaRPr>
          </a:p>
          <a:p>
            <a:pPr marL="179705">
              <a:lnSpc>
                <a:spcPct val="100000"/>
              </a:lnSpc>
            </a:pPr>
            <a:r>
              <a:rPr sz="2400" b="1" dirty="0">
                <a:solidFill>
                  <a:srgbClr val="5B9BD4"/>
                </a:solidFill>
                <a:latin typeface="Consolas"/>
                <a:cs typeface="Consolas"/>
              </a:rPr>
              <a:t>DAO</a:t>
            </a:r>
            <a:r>
              <a:rPr sz="2400" dirty="0">
                <a:latin typeface="Consolas"/>
                <a:cs typeface="Consolas"/>
              </a:rPr>
              <a:t>::withdraw(</a:t>
            </a:r>
            <a:r>
              <a:rPr sz="24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2400" dirty="0">
                <a:latin typeface="Consolas"/>
                <a:cs typeface="Consolas"/>
              </a:rPr>
              <a:t>)</a:t>
            </a:r>
            <a:endParaRPr sz="2400">
              <a:latin typeface="Consolas"/>
              <a:cs typeface="Consolas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8334" y="5915355"/>
            <a:ext cx="38315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shares[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dirty="0">
                <a:latin typeface="Consolas"/>
                <a:cs typeface="Consolas"/>
              </a:rPr>
              <a:t>]=100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067811" y="2275332"/>
            <a:ext cx="487680" cy="360045"/>
          </a:xfrm>
          <a:custGeom>
            <a:avLst/>
            <a:gdLst/>
            <a:ahLst/>
            <a:cxnLst/>
            <a:rect l="l" t="t" r="r" b="b"/>
            <a:pathLst>
              <a:path w="487679" h="360044">
                <a:moveTo>
                  <a:pt x="307848" y="0"/>
                </a:moveTo>
                <a:lnTo>
                  <a:pt x="307848" y="89915"/>
                </a:lnTo>
                <a:lnTo>
                  <a:pt x="0" y="89915"/>
                </a:lnTo>
                <a:lnTo>
                  <a:pt x="0" y="269747"/>
                </a:lnTo>
                <a:lnTo>
                  <a:pt x="307848" y="269747"/>
                </a:lnTo>
                <a:lnTo>
                  <a:pt x="307848" y="359663"/>
                </a:lnTo>
                <a:lnTo>
                  <a:pt x="487679" y="179831"/>
                </a:lnTo>
                <a:lnTo>
                  <a:pt x="307848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067811" y="2275332"/>
            <a:ext cx="487680" cy="360045"/>
          </a:xfrm>
          <a:custGeom>
            <a:avLst/>
            <a:gdLst/>
            <a:ahLst/>
            <a:cxnLst/>
            <a:rect l="l" t="t" r="r" b="b"/>
            <a:pathLst>
              <a:path w="487679" h="360044">
                <a:moveTo>
                  <a:pt x="307848" y="0"/>
                </a:moveTo>
                <a:lnTo>
                  <a:pt x="487679" y="179831"/>
                </a:lnTo>
                <a:lnTo>
                  <a:pt x="307848" y="359663"/>
                </a:lnTo>
                <a:lnTo>
                  <a:pt x="307848" y="269747"/>
                </a:lnTo>
                <a:lnTo>
                  <a:pt x="0" y="269747"/>
                </a:lnTo>
                <a:lnTo>
                  <a:pt x="0" y="89915"/>
                </a:lnTo>
                <a:lnTo>
                  <a:pt x="307848" y="89915"/>
                </a:lnTo>
                <a:lnTo>
                  <a:pt x="307848" y="0"/>
                </a:lnTo>
                <a:close/>
              </a:path>
            </a:pathLst>
          </a:custGeom>
          <a:ln w="12192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709789" y="3599307"/>
            <a:ext cx="963930" cy="843280"/>
          </a:xfrm>
          <a:custGeom>
            <a:avLst/>
            <a:gdLst/>
            <a:ahLst/>
            <a:cxnLst/>
            <a:rect l="l" t="t" r="r" b="b"/>
            <a:pathLst>
              <a:path w="963929" h="843279">
                <a:moveTo>
                  <a:pt x="232917" y="511174"/>
                </a:moveTo>
                <a:lnTo>
                  <a:pt x="0" y="647826"/>
                </a:lnTo>
                <a:lnTo>
                  <a:pt x="118363" y="843279"/>
                </a:lnTo>
                <a:lnTo>
                  <a:pt x="146938" y="760221"/>
                </a:lnTo>
                <a:lnTo>
                  <a:pt x="189288" y="758863"/>
                </a:lnTo>
                <a:lnTo>
                  <a:pt x="231484" y="754475"/>
                </a:lnTo>
                <a:lnTo>
                  <a:pt x="273440" y="747137"/>
                </a:lnTo>
                <a:lnTo>
                  <a:pt x="315073" y="736928"/>
                </a:lnTo>
                <a:lnTo>
                  <a:pt x="356296" y="723928"/>
                </a:lnTo>
                <a:lnTo>
                  <a:pt x="397025" y="708216"/>
                </a:lnTo>
                <a:lnTo>
                  <a:pt x="437173" y="689871"/>
                </a:lnTo>
                <a:lnTo>
                  <a:pt x="476657" y="668973"/>
                </a:lnTo>
                <a:lnTo>
                  <a:pt x="515389" y="645601"/>
                </a:lnTo>
                <a:lnTo>
                  <a:pt x="553286" y="619835"/>
                </a:lnTo>
                <a:lnTo>
                  <a:pt x="586997" y="594232"/>
                </a:lnTo>
                <a:lnTo>
                  <a:pt x="204342" y="594232"/>
                </a:lnTo>
                <a:lnTo>
                  <a:pt x="232917" y="511174"/>
                </a:lnTo>
                <a:close/>
              </a:path>
              <a:path w="963929" h="843279">
                <a:moveTo>
                  <a:pt x="963421" y="0"/>
                </a:moveTo>
                <a:lnTo>
                  <a:pt x="940535" y="50295"/>
                </a:lnTo>
                <a:lnTo>
                  <a:pt x="915700" y="98878"/>
                </a:lnTo>
                <a:lnTo>
                  <a:pt x="889016" y="145670"/>
                </a:lnTo>
                <a:lnTo>
                  <a:pt x="860581" y="190596"/>
                </a:lnTo>
                <a:lnTo>
                  <a:pt x="830492" y="233577"/>
                </a:lnTo>
                <a:lnTo>
                  <a:pt x="798849" y="274539"/>
                </a:lnTo>
                <a:lnTo>
                  <a:pt x="765748" y="313403"/>
                </a:lnTo>
                <a:lnTo>
                  <a:pt x="731289" y="350092"/>
                </a:lnTo>
                <a:lnTo>
                  <a:pt x="695570" y="384531"/>
                </a:lnTo>
                <a:lnTo>
                  <a:pt x="658688" y="416641"/>
                </a:lnTo>
                <a:lnTo>
                  <a:pt x="620741" y="446347"/>
                </a:lnTo>
                <a:lnTo>
                  <a:pt x="581829" y="473571"/>
                </a:lnTo>
                <a:lnTo>
                  <a:pt x="542049" y="498237"/>
                </a:lnTo>
                <a:lnTo>
                  <a:pt x="501499" y="520267"/>
                </a:lnTo>
                <a:lnTo>
                  <a:pt x="460277" y="539585"/>
                </a:lnTo>
                <a:lnTo>
                  <a:pt x="418483" y="556114"/>
                </a:lnTo>
                <a:lnTo>
                  <a:pt x="376212" y="569777"/>
                </a:lnTo>
                <a:lnTo>
                  <a:pt x="333565" y="580497"/>
                </a:lnTo>
                <a:lnTo>
                  <a:pt x="290639" y="588197"/>
                </a:lnTo>
                <a:lnTo>
                  <a:pt x="247532" y="592802"/>
                </a:lnTo>
                <a:lnTo>
                  <a:pt x="204342" y="594232"/>
                </a:lnTo>
                <a:lnTo>
                  <a:pt x="586997" y="594232"/>
                </a:lnTo>
                <a:lnTo>
                  <a:pt x="626230" y="561436"/>
                </a:lnTo>
                <a:lnTo>
                  <a:pt x="661107" y="528963"/>
                </a:lnTo>
                <a:lnTo>
                  <a:pt x="694807" y="494413"/>
                </a:lnTo>
                <a:lnTo>
                  <a:pt x="727244" y="457866"/>
                </a:lnTo>
                <a:lnTo>
                  <a:pt x="758334" y="419401"/>
                </a:lnTo>
                <a:lnTo>
                  <a:pt x="787991" y="379096"/>
                </a:lnTo>
                <a:lnTo>
                  <a:pt x="816129" y="337033"/>
                </a:lnTo>
                <a:lnTo>
                  <a:pt x="842664" y="293290"/>
                </a:lnTo>
                <a:lnTo>
                  <a:pt x="867510" y="247946"/>
                </a:lnTo>
                <a:lnTo>
                  <a:pt x="890582" y="201081"/>
                </a:lnTo>
                <a:lnTo>
                  <a:pt x="911794" y="152775"/>
                </a:lnTo>
                <a:lnTo>
                  <a:pt x="931062" y="103106"/>
                </a:lnTo>
                <a:lnTo>
                  <a:pt x="948299" y="52155"/>
                </a:lnTo>
                <a:lnTo>
                  <a:pt x="963421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285606" y="2412238"/>
            <a:ext cx="485140" cy="1271270"/>
          </a:xfrm>
          <a:custGeom>
            <a:avLst/>
            <a:gdLst/>
            <a:ahLst/>
            <a:cxnLst/>
            <a:rect l="l" t="t" r="r" b="b"/>
            <a:pathLst>
              <a:path w="485140" h="1271270">
                <a:moveTo>
                  <a:pt x="57276" y="0"/>
                </a:moveTo>
                <a:lnTo>
                  <a:pt x="0" y="166115"/>
                </a:lnTo>
                <a:lnTo>
                  <a:pt x="38508" y="181060"/>
                </a:lnTo>
                <a:lnTo>
                  <a:pt x="75416" y="198720"/>
                </a:lnTo>
                <a:lnTo>
                  <a:pt x="110689" y="218991"/>
                </a:lnTo>
                <a:lnTo>
                  <a:pt x="144293" y="241769"/>
                </a:lnTo>
                <a:lnTo>
                  <a:pt x="176195" y="266952"/>
                </a:lnTo>
                <a:lnTo>
                  <a:pt x="206360" y="294434"/>
                </a:lnTo>
                <a:lnTo>
                  <a:pt x="234755" y="324113"/>
                </a:lnTo>
                <a:lnTo>
                  <a:pt x="261346" y="355885"/>
                </a:lnTo>
                <a:lnTo>
                  <a:pt x="286098" y="389646"/>
                </a:lnTo>
                <a:lnTo>
                  <a:pt x="308977" y="425293"/>
                </a:lnTo>
                <a:lnTo>
                  <a:pt x="329951" y="462721"/>
                </a:lnTo>
                <a:lnTo>
                  <a:pt x="348984" y="501828"/>
                </a:lnTo>
                <a:lnTo>
                  <a:pt x="366044" y="542508"/>
                </a:lnTo>
                <a:lnTo>
                  <a:pt x="381095" y="584660"/>
                </a:lnTo>
                <a:lnTo>
                  <a:pt x="394104" y="628178"/>
                </a:lnTo>
                <a:lnTo>
                  <a:pt x="405037" y="672960"/>
                </a:lnTo>
                <a:lnTo>
                  <a:pt x="413860" y="718902"/>
                </a:lnTo>
                <a:lnTo>
                  <a:pt x="420539" y="765899"/>
                </a:lnTo>
                <a:lnTo>
                  <a:pt x="425041" y="813849"/>
                </a:lnTo>
                <a:lnTo>
                  <a:pt x="427330" y="862648"/>
                </a:lnTo>
                <a:lnTo>
                  <a:pt x="427374" y="912191"/>
                </a:lnTo>
                <a:lnTo>
                  <a:pt x="425139" y="962375"/>
                </a:lnTo>
                <a:lnTo>
                  <a:pt x="420589" y="1013098"/>
                </a:lnTo>
                <a:lnTo>
                  <a:pt x="413692" y="1064254"/>
                </a:lnTo>
                <a:lnTo>
                  <a:pt x="404414" y="1115740"/>
                </a:lnTo>
                <a:lnTo>
                  <a:pt x="392720" y="1167452"/>
                </a:lnTo>
                <a:lnTo>
                  <a:pt x="378576" y="1219288"/>
                </a:lnTo>
                <a:lnTo>
                  <a:pt x="361950" y="1271143"/>
                </a:lnTo>
                <a:lnTo>
                  <a:pt x="419226" y="1105027"/>
                </a:lnTo>
                <a:lnTo>
                  <a:pt x="435853" y="1053172"/>
                </a:lnTo>
                <a:lnTo>
                  <a:pt x="449997" y="1001338"/>
                </a:lnTo>
                <a:lnTo>
                  <a:pt x="461691" y="949628"/>
                </a:lnTo>
                <a:lnTo>
                  <a:pt x="470969" y="898144"/>
                </a:lnTo>
                <a:lnTo>
                  <a:pt x="477866" y="846992"/>
                </a:lnTo>
                <a:lnTo>
                  <a:pt x="482416" y="796273"/>
                </a:lnTo>
                <a:lnTo>
                  <a:pt x="484651" y="746093"/>
                </a:lnTo>
                <a:lnTo>
                  <a:pt x="484607" y="696554"/>
                </a:lnTo>
                <a:lnTo>
                  <a:pt x="482318" y="647760"/>
                </a:lnTo>
                <a:lnTo>
                  <a:pt x="477816" y="599815"/>
                </a:lnTo>
                <a:lnTo>
                  <a:pt x="471137" y="552822"/>
                </a:lnTo>
                <a:lnTo>
                  <a:pt x="462314" y="506884"/>
                </a:lnTo>
                <a:lnTo>
                  <a:pt x="451381" y="462106"/>
                </a:lnTo>
                <a:lnTo>
                  <a:pt x="438372" y="418592"/>
                </a:lnTo>
                <a:lnTo>
                  <a:pt x="423321" y="376443"/>
                </a:lnTo>
                <a:lnTo>
                  <a:pt x="406261" y="335765"/>
                </a:lnTo>
                <a:lnTo>
                  <a:pt x="387228" y="296660"/>
                </a:lnTo>
                <a:lnTo>
                  <a:pt x="366254" y="259233"/>
                </a:lnTo>
                <a:lnTo>
                  <a:pt x="343375" y="223587"/>
                </a:lnTo>
                <a:lnTo>
                  <a:pt x="318623" y="189825"/>
                </a:lnTo>
                <a:lnTo>
                  <a:pt x="292032" y="158051"/>
                </a:lnTo>
                <a:lnTo>
                  <a:pt x="263637" y="128369"/>
                </a:lnTo>
                <a:lnTo>
                  <a:pt x="233472" y="100882"/>
                </a:lnTo>
                <a:lnTo>
                  <a:pt x="201570" y="75693"/>
                </a:lnTo>
                <a:lnTo>
                  <a:pt x="167966" y="52907"/>
                </a:lnTo>
                <a:lnTo>
                  <a:pt x="132693" y="32627"/>
                </a:lnTo>
                <a:lnTo>
                  <a:pt x="95785" y="14957"/>
                </a:lnTo>
                <a:lnTo>
                  <a:pt x="57276" y="0"/>
                </a:lnTo>
                <a:close/>
              </a:path>
            </a:pathLst>
          </a:custGeom>
          <a:solidFill>
            <a:srgbClr val="375C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709789" y="2412238"/>
            <a:ext cx="1061085" cy="2030730"/>
          </a:xfrm>
          <a:custGeom>
            <a:avLst/>
            <a:gdLst/>
            <a:ahLst/>
            <a:cxnLst/>
            <a:rect l="l" t="t" r="r" b="b"/>
            <a:pathLst>
              <a:path w="1061084" h="2030729">
                <a:moveTo>
                  <a:pt x="937767" y="1271143"/>
                </a:moveTo>
                <a:lnTo>
                  <a:pt x="954394" y="1219288"/>
                </a:lnTo>
                <a:lnTo>
                  <a:pt x="968538" y="1167452"/>
                </a:lnTo>
                <a:lnTo>
                  <a:pt x="980232" y="1115740"/>
                </a:lnTo>
                <a:lnTo>
                  <a:pt x="989510" y="1064254"/>
                </a:lnTo>
                <a:lnTo>
                  <a:pt x="996407" y="1013098"/>
                </a:lnTo>
                <a:lnTo>
                  <a:pt x="1000957" y="962375"/>
                </a:lnTo>
                <a:lnTo>
                  <a:pt x="1003192" y="912191"/>
                </a:lnTo>
                <a:lnTo>
                  <a:pt x="1003148" y="862648"/>
                </a:lnTo>
                <a:lnTo>
                  <a:pt x="1000859" y="813849"/>
                </a:lnTo>
                <a:lnTo>
                  <a:pt x="996357" y="765899"/>
                </a:lnTo>
                <a:lnTo>
                  <a:pt x="989678" y="718902"/>
                </a:lnTo>
                <a:lnTo>
                  <a:pt x="980855" y="672960"/>
                </a:lnTo>
                <a:lnTo>
                  <a:pt x="969922" y="628178"/>
                </a:lnTo>
                <a:lnTo>
                  <a:pt x="956913" y="584660"/>
                </a:lnTo>
                <a:lnTo>
                  <a:pt x="941862" y="542508"/>
                </a:lnTo>
                <a:lnTo>
                  <a:pt x="924802" y="501828"/>
                </a:lnTo>
                <a:lnTo>
                  <a:pt x="905769" y="462721"/>
                </a:lnTo>
                <a:lnTo>
                  <a:pt x="884795" y="425293"/>
                </a:lnTo>
                <a:lnTo>
                  <a:pt x="861916" y="389646"/>
                </a:lnTo>
                <a:lnTo>
                  <a:pt x="837164" y="355885"/>
                </a:lnTo>
                <a:lnTo>
                  <a:pt x="810573" y="324113"/>
                </a:lnTo>
                <a:lnTo>
                  <a:pt x="782178" y="294434"/>
                </a:lnTo>
                <a:lnTo>
                  <a:pt x="752013" y="266952"/>
                </a:lnTo>
                <a:lnTo>
                  <a:pt x="720111" y="241769"/>
                </a:lnTo>
                <a:lnTo>
                  <a:pt x="686507" y="218991"/>
                </a:lnTo>
                <a:lnTo>
                  <a:pt x="651234" y="198720"/>
                </a:lnTo>
                <a:lnTo>
                  <a:pt x="614326" y="181060"/>
                </a:lnTo>
                <a:lnTo>
                  <a:pt x="575817" y="166115"/>
                </a:lnTo>
                <a:lnTo>
                  <a:pt x="633094" y="0"/>
                </a:lnTo>
                <a:lnTo>
                  <a:pt x="671603" y="14957"/>
                </a:lnTo>
                <a:lnTo>
                  <a:pt x="708511" y="32627"/>
                </a:lnTo>
                <a:lnTo>
                  <a:pt x="743784" y="52907"/>
                </a:lnTo>
                <a:lnTo>
                  <a:pt x="777388" y="75693"/>
                </a:lnTo>
                <a:lnTo>
                  <a:pt x="809290" y="100882"/>
                </a:lnTo>
                <a:lnTo>
                  <a:pt x="839455" y="128369"/>
                </a:lnTo>
                <a:lnTo>
                  <a:pt x="867850" y="158051"/>
                </a:lnTo>
                <a:lnTo>
                  <a:pt x="894441" y="189825"/>
                </a:lnTo>
                <a:lnTo>
                  <a:pt x="919193" y="223587"/>
                </a:lnTo>
                <a:lnTo>
                  <a:pt x="942072" y="259233"/>
                </a:lnTo>
                <a:lnTo>
                  <a:pt x="963046" y="296660"/>
                </a:lnTo>
                <a:lnTo>
                  <a:pt x="982079" y="335765"/>
                </a:lnTo>
                <a:lnTo>
                  <a:pt x="999139" y="376443"/>
                </a:lnTo>
                <a:lnTo>
                  <a:pt x="1014190" y="418592"/>
                </a:lnTo>
                <a:lnTo>
                  <a:pt x="1027199" y="462106"/>
                </a:lnTo>
                <a:lnTo>
                  <a:pt x="1038132" y="506884"/>
                </a:lnTo>
                <a:lnTo>
                  <a:pt x="1046955" y="552822"/>
                </a:lnTo>
                <a:lnTo>
                  <a:pt x="1053634" y="599815"/>
                </a:lnTo>
                <a:lnTo>
                  <a:pt x="1058136" y="647760"/>
                </a:lnTo>
                <a:lnTo>
                  <a:pt x="1060425" y="696554"/>
                </a:lnTo>
                <a:lnTo>
                  <a:pt x="1060469" y="746093"/>
                </a:lnTo>
                <a:lnTo>
                  <a:pt x="1058234" y="796273"/>
                </a:lnTo>
                <a:lnTo>
                  <a:pt x="1053684" y="846992"/>
                </a:lnTo>
                <a:lnTo>
                  <a:pt x="1046787" y="898144"/>
                </a:lnTo>
                <a:lnTo>
                  <a:pt x="1037509" y="949628"/>
                </a:lnTo>
                <a:lnTo>
                  <a:pt x="1025815" y="1001338"/>
                </a:lnTo>
                <a:lnTo>
                  <a:pt x="1011671" y="1053172"/>
                </a:lnTo>
                <a:lnTo>
                  <a:pt x="995044" y="1105027"/>
                </a:lnTo>
                <a:lnTo>
                  <a:pt x="937767" y="1271143"/>
                </a:lnTo>
                <a:lnTo>
                  <a:pt x="918746" y="1322539"/>
                </a:lnTo>
                <a:lnTo>
                  <a:pt x="897690" y="1372482"/>
                </a:lnTo>
                <a:lnTo>
                  <a:pt x="874691" y="1420894"/>
                </a:lnTo>
                <a:lnTo>
                  <a:pt x="849838" y="1467695"/>
                </a:lnTo>
                <a:lnTo>
                  <a:pt x="823225" y="1512809"/>
                </a:lnTo>
                <a:lnTo>
                  <a:pt x="794941" y="1556157"/>
                </a:lnTo>
                <a:lnTo>
                  <a:pt x="765078" y="1597662"/>
                </a:lnTo>
                <a:lnTo>
                  <a:pt x="733727" y="1637244"/>
                </a:lnTo>
                <a:lnTo>
                  <a:pt x="700980" y="1674827"/>
                </a:lnTo>
                <a:lnTo>
                  <a:pt x="666927" y="1710331"/>
                </a:lnTo>
                <a:lnTo>
                  <a:pt x="631660" y="1743680"/>
                </a:lnTo>
                <a:lnTo>
                  <a:pt x="595270" y="1774794"/>
                </a:lnTo>
                <a:lnTo>
                  <a:pt x="557848" y="1803597"/>
                </a:lnTo>
                <a:lnTo>
                  <a:pt x="519486" y="1830009"/>
                </a:lnTo>
                <a:lnTo>
                  <a:pt x="480274" y="1853953"/>
                </a:lnTo>
                <a:lnTo>
                  <a:pt x="440304" y="1875351"/>
                </a:lnTo>
                <a:lnTo>
                  <a:pt x="399666" y="1894125"/>
                </a:lnTo>
                <a:lnTo>
                  <a:pt x="358453" y="1910197"/>
                </a:lnTo>
                <a:lnTo>
                  <a:pt x="316755" y="1923488"/>
                </a:lnTo>
                <a:lnTo>
                  <a:pt x="274663" y="1933921"/>
                </a:lnTo>
                <a:lnTo>
                  <a:pt x="232269" y="1941418"/>
                </a:lnTo>
                <a:lnTo>
                  <a:pt x="189664" y="1945901"/>
                </a:lnTo>
                <a:lnTo>
                  <a:pt x="146938" y="1947291"/>
                </a:lnTo>
                <a:lnTo>
                  <a:pt x="118363" y="2030349"/>
                </a:lnTo>
                <a:lnTo>
                  <a:pt x="0" y="1834895"/>
                </a:lnTo>
                <a:lnTo>
                  <a:pt x="232917" y="1698244"/>
                </a:lnTo>
                <a:lnTo>
                  <a:pt x="204342" y="1781302"/>
                </a:lnTo>
                <a:lnTo>
                  <a:pt x="247532" y="1779871"/>
                </a:lnTo>
                <a:lnTo>
                  <a:pt x="290639" y="1775266"/>
                </a:lnTo>
                <a:lnTo>
                  <a:pt x="333565" y="1767566"/>
                </a:lnTo>
                <a:lnTo>
                  <a:pt x="376212" y="1756846"/>
                </a:lnTo>
                <a:lnTo>
                  <a:pt x="418483" y="1743183"/>
                </a:lnTo>
                <a:lnTo>
                  <a:pt x="460277" y="1726654"/>
                </a:lnTo>
                <a:lnTo>
                  <a:pt x="501499" y="1707336"/>
                </a:lnTo>
                <a:lnTo>
                  <a:pt x="542049" y="1685306"/>
                </a:lnTo>
                <a:lnTo>
                  <a:pt x="581829" y="1660640"/>
                </a:lnTo>
                <a:lnTo>
                  <a:pt x="620741" y="1633416"/>
                </a:lnTo>
                <a:lnTo>
                  <a:pt x="658688" y="1603710"/>
                </a:lnTo>
                <a:lnTo>
                  <a:pt x="695570" y="1571600"/>
                </a:lnTo>
                <a:lnTo>
                  <a:pt x="731289" y="1537161"/>
                </a:lnTo>
                <a:lnTo>
                  <a:pt x="765748" y="1500472"/>
                </a:lnTo>
                <a:lnTo>
                  <a:pt x="798849" y="1461608"/>
                </a:lnTo>
                <a:lnTo>
                  <a:pt x="830492" y="1420646"/>
                </a:lnTo>
                <a:lnTo>
                  <a:pt x="860581" y="1377665"/>
                </a:lnTo>
                <a:lnTo>
                  <a:pt x="889016" y="1332739"/>
                </a:lnTo>
                <a:lnTo>
                  <a:pt x="915700" y="1285947"/>
                </a:lnTo>
                <a:lnTo>
                  <a:pt x="940535" y="1237364"/>
                </a:lnTo>
                <a:lnTo>
                  <a:pt x="963421" y="1187069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735706" y="1504441"/>
            <a:ext cx="711835" cy="1719580"/>
          </a:xfrm>
          <a:custGeom>
            <a:avLst/>
            <a:gdLst/>
            <a:ahLst/>
            <a:cxnLst/>
            <a:rect l="l" t="t" r="r" b="b"/>
            <a:pathLst>
              <a:path w="711835" h="1719580">
                <a:moveTo>
                  <a:pt x="533654" y="0"/>
                </a:moveTo>
                <a:lnTo>
                  <a:pt x="533654" y="88900"/>
                </a:lnTo>
                <a:lnTo>
                  <a:pt x="507239" y="105365"/>
                </a:lnTo>
                <a:lnTo>
                  <a:pt x="481303" y="123940"/>
                </a:lnTo>
                <a:lnTo>
                  <a:pt x="430934" y="167219"/>
                </a:lnTo>
                <a:lnTo>
                  <a:pt x="382675" y="218342"/>
                </a:lnTo>
                <a:lnTo>
                  <a:pt x="336657" y="276914"/>
                </a:lnTo>
                <a:lnTo>
                  <a:pt x="314528" y="308870"/>
                </a:lnTo>
                <a:lnTo>
                  <a:pt x="293008" y="342540"/>
                </a:lnTo>
                <a:lnTo>
                  <a:pt x="272113" y="377874"/>
                </a:lnTo>
                <a:lnTo>
                  <a:pt x="251858" y="414824"/>
                </a:lnTo>
                <a:lnTo>
                  <a:pt x="232260" y="453340"/>
                </a:lnTo>
                <a:lnTo>
                  <a:pt x="213335" y="493372"/>
                </a:lnTo>
                <a:lnTo>
                  <a:pt x="195100" y="534871"/>
                </a:lnTo>
                <a:lnTo>
                  <a:pt x="177570" y="577788"/>
                </a:lnTo>
                <a:lnTo>
                  <a:pt x="160762" y="622073"/>
                </a:lnTo>
                <a:lnTo>
                  <a:pt x="144692" y="667678"/>
                </a:lnTo>
                <a:lnTo>
                  <a:pt x="129375" y="714551"/>
                </a:lnTo>
                <a:lnTo>
                  <a:pt x="114829" y="762645"/>
                </a:lnTo>
                <a:lnTo>
                  <a:pt x="101068" y="811910"/>
                </a:lnTo>
                <a:lnTo>
                  <a:pt x="88110" y="862296"/>
                </a:lnTo>
                <a:lnTo>
                  <a:pt x="75971" y="913754"/>
                </a:lnTo>
                <a:lnTo>
                  <a:pt x="64667" y="966235"/>
                </a:lnTo>
                <a:lnTo>
                  <a:pt x="54213" y="1019689"/>
                </a:lnTo>
                <a:lnTo>
                  <a:pt x="44626" y="1074067"/>
                </a:lnTo>
                <a:lnTo>
                  <a:pt x="35923" y="1129319"/>
                </a:lnTo>
                <a:lnTo>
                  <a:pt x="28118" y="1185397"/>
                </a:lnTo>
                <a:lnTo>
                  <a:pt x="21230" y="1242250"/>
                </a:lnTo>
                <a:lnTo>
                  <a:pt x="15273" y="1299829"/>
                </a:lnTo>
                <a:lnTo>
                  <a:pt x="10263" y="1358085"/>
                </a:lnTo>
                <a:lnTo>
                  <a:pt x="6218" y="1416969"/>
                </a:lnTo>
                <a:lnTo>
                  <a:pt x="3153" y="1476431"/>
                </a:lnTo>
                <a:lnTo>
                  <a:pt x="1084" y="1536421"/>
                </a:lnTo>
                <a:lnTo>
                  <a:pt x="69" y="1594516"/>
                </a:lnTo>
                <a:lnTo>
                  <a:pt x="0" y="1657791"/>
                </a:lnTo>
                <a:lnTo>
                  <a:pt x="1016" y="1719072"/>
                </a:lnTo>
                <a:lnTo>
                  <a:pt x="3129" y="1656480"/>
                </a:lnTo>
                <a:lnTo>
                  <a:pt x="6315" y="1594516"/>
                </a:lnTo>
                <a:lnTo>
                  <a:pt x="10554" y="1533231"/>
                </a:lnTo>
                <a:lnTo>
                  <a:pt x="15827" y="1472677"/>
                </a:lnTo>
                <a:lnTo>
                  <a:pt x="22117" y="1412906"/>
                </a:lnTo>
                <a:lnTo>
                  <a:pt x="29403" y="1353969"/>
                </a:lnTo>
                <a:lnTo>
                  <a:pt x="37667" y="1295918"/>
                </a:lnTo>
                <a:lnTo>
                  <a:pt x="46890" y="1238804"/>
                </a:lnTo>
                <a:lnTo>
                  <a:pt x="57053" y="1182680"/>
                </a:lnTo>
                <a:lnTo>
                  <a:pt x="68137" y="1127597"/>
                </a:lnTo>
                <a:lnTo>
                  <a:pt x="80123" y="1073606"/>
                </a:lnTo>
                <a:lnTo>
                  <a:pt x="92992" y="1020759"/>
                </a:lnTo>
                <a:lnTo>
                  <a:pt x="106725" y="969109"/>
                </a:lnTo>
                <a:lnTo>
                  <a:pt x="121303" y="918706"/>
                </a:lnTo>
                <a:lnTo>
                  <a:pt x="136708" y="869602"/>
                </a:lnTo>
                <a:lnTo>
                  <a:pt x="152919" y="821850"/>
                </a:lnTo>
                <a:lnTo>
                  <a:pt x="169919" y="775500"/>
                </a:lnTo>
                <a:lnTo>
                  <a:pt x="187689" y="730604"/>
                </a:lnTo>
                <a:lnTo>
                  <a:pt x="206208" y="687214"/>
                </a:lnTo>
                <a:lnTo>
                  <a:pt x="225459" y="645382"/>
                </a:lnTo>
                <a:lnTo>
                  <a:pt x="245423" y="605160"/>
                </a:lnTo>
                <a:lnTo>
                  <a:pt x="266079" y="566598"/>
                </a:lnTo>
                <a:lnTo>
                  <a:pt x="287411" y="529749"/>
                </a:lnTo>
                <a:lnTo>
                  <a:pt x="309398" y="494665"/>
                </a:lnTo>
                <a:lnTo>
                  <a:pt x="332022" y="461396"/>
                </a:lnTo>
                <a:lnTo>
                  <a:pt x="355263" y="429995"/>
                </a:lnTo>
                <a:lnTo>
                  <a:pt x="403523" y="373004"/>
                </a:lnTo>
                <a:lnTo>
                  <a:pt x="454026" y="324103"/>
                </a:lnTo>
                <a:lnTo>
                  <a:pt x="506620" y="283706"/>
                </a:lnTo>
                <a:lnTo>
                  <a:pt x="533654" y="266827"/>
                </a:lnTo>
                <a:lnTo>
                  <a:pt x="602986" y="266827"/>
                </a:lnTo>
                <a:lnTo>
                  <a:pt x="711581" y="127381"/>
                </a:lnTo>
                <a:lnTo>
                  <a:pt x="533654" y="0"/>
                </a:lnTo>
                <a:close/>
              </a:path>
              <a:path w="711835" h="1719580">
                <a:moveTo>
                  <a:pt x="602986" y="266827"/>
                </a:moveTo>
                <a:lnTo>
                  <a:pt x="533654" y="266827"/>
                </a:lnTo>
                <a:lnTo>
                  <a:pt x="533654" y="355854"/>
                </a:lnTo>
                <a:lnTo>
                  <a:pt x="602986" y="266827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735579" y="3134614"/>
            <a:ext cx="711835" cy="1769745"/>
          </a:xfrm>
          <a:custGeom>
            <a:avLst/>
            <a:gdLst/>
            <a:ahLst/>
            <a:cxnLst/>
            <a:rect l="l" t="t" r="r" b="b"/>
            <a:pathLst>
              <a:path w="711835" h="1769745">
                <a:moveTo>
                  <a:pt x="0" y="0"/>
                </a:moveTo>
                <a:lnTo>
                  <a:pt x="0" y="177926"/>
                </a:lnTo>
                <a:lnTo>
                  <a:pt x="593" y="243538"/>
                </a:lnTo>
                <a:lnTo>
                  <a:pt x="2359" y="308474"/>
                </a:lnTo>
                <a:lnTo>
                  <a:pt x="5274" y="372683"/>
                </a:lnTo>
                <a:lnTo>
                  <a:pt x="9315" y="436114"/>
                </a:lnTo>
                <a:lnTo>
                  <a:pt x="14459" y="498716"/>
                </a:lnTo>
                <a:lnTo>
                  <a:pt x="20684" y="560437"/>
                </a:lnTo>
                <a:lnTo>
                  <a:pt x="27966" y="621227"/>
                </a:lnTo>
                <a:lnTo>
                  <a:pt x="36283" y="681034"/>
                </a:lnTo>
                <a:lnTo>
                  <a:pt x="45612" y="739808"/>
                </a:lnTo>
                <a:lnTo>
                  <a:pt x="55929" y="797496"/>
                </a:lnTo>
                <a:lnTo>
                  <a:pt x="67213" y="854048"/>
                </a:lnTo>
                <a:lnTo>
                  <a:pt x="79439" y="909412"/>
                </a:lnTo>
                <a:lnTo>
                  <a:pt x="92586" y="963538"/>
                </a:lnTo>
                <a:lnTo>
                  <a:pt x="106630" y="1016374"/>
                </a:lnTo>
                <a:lnTo>
                  <a:pt x="121548" y="1067868"/>
                </a:lnTo>
                <a:lnTo>
                  <a:pt x="137318" y="1117970"/>
                </a:lnTo>
                <a:lnTo>
                  <a:pt x="153916" y="1166629"/>
                </a:lnTo>
                <a:lnTo>
                  <a:pt x="171320" y="1213793"/>
                </a:lnTo>
                <a:lnTo>
                  <a:pt x="189507" y="1259411"/>
                </a:lnTo>
                <a:lnTo>
                  <a:pt x="208454" y="1303432"/>
                </a:lnTo>
                <a:lnTo>
                  <a:pt x="228138" y="1345805"/>
                </a:lnTo>
                <a:lnTo>
                  <a:pt x="248536" y="1386478"/>
                </a:lnTo>
                <a:lnTo>
                  <a:pt x="269625" y="1425401"/>
                </a:lnTo>
                <a:lnTo>
                  <a:pt x="291382" y="1462521"/>
                </a:lnTo>
                <a:lnTo>
                  <a:pt x="313785" y="1497789"/>
                </a:lnTo>
                <a:lnTo>
                  <a:pt x="336810" y="1531152"/>
                </a:lnTo>
                <a:lnTo>
                  <a:pt x="360435" y="1562560"/>
                </a:lnTo>
                <a:lnTo>
                  <a:pt x="409392" y="1619304"/>
                </a:lnTo>
                <a:lnTo>
                  <a:pt x="460473" y="1667612"/>
                </a:lnTo>
                <a:lnTo>
                  <a:pt x="513495" y="1707074"/>
                </a:lnTo>
                <a:lnTo>
                  <a:pt x="568274" y="1737281"/>
                </a:lnTo>
                <a:lnTo>
                  <a:pt x="624627" y="1757823"/>
                </a:lnTo>
                <a:lnTo>
                  <a:pt x="682371" y="1768290"/>
                </a:lnTo>
                <a:lnTo>
                  <a:pt x="711707" y="1769618"/>
                </a:lnTo>
                <a:lnTo>
                  <a:pt x="711707" y="1591691"/>
                </a:lnTo>
                <a:lnTo>
                  <a:pt x="682371" y="1590363"/>
                </a:lnTo>
                <a:lnTo>
                  <a:pt x="653336" y="1586414"/>
                </a:lnTo>
                <a:lnTo>
                  <a:pt x="596265" y="1570859"/>
                </a:lnTo>
                <a:lnTo>
                  <a:pt x="540676" y="1545433"/>
                </a:lnTo>
                <a:lnTo>
                  <a:pt x="486753" y="1510548"/>
                </a:lnTo>
                <a:lnTo>
                  <a:pt x="434679" y="1466611"/>
                </a:lnTo>
                <a:lnTo>
                  <a:pt x="384637" y="1414034"/>
                </a:lnTo>
                <a:lnTo>
                  <a:pt x="336810" y="1353225"/>
                </a:lnTo>
                <a:lnTo>
                  <a:pt x="313785" y="1319862"/>
                </a:lnTo>
                <a:lnTo>
                  <a:pt x="291382" y="1284594"/>
                </a:lnTo>
                <a:lnTo>
                  <a:pt x="269625" y="1247474"/>
                </a:lnTo>
                <a:lnTo>
                  <a:pt x="248536" y="1208551"/>
                </a:lnTo>
                <a:lnTo>
                  <a:pt x="228138" y="1167878"/>
                </a:lnTo>
                <a:lnTo>
                  <a:pt x="208454" y="1125505"/>
                </a:lnTo>
                <a:lnTo>
                  <a:pt x="189507" y="1081484"/>
                </a:lnTo>
                <a:lnTo>
                  <a:pt x="171320" y="1035866"/>
                </a:lnTo>
                <a:lnTo>
                  <a:pt x="153916" y="988702"/>
                </a:lnTo>
                <a:lnTo>
                  <a:pt x="137318" y="940043"/>
                </a:lnTo>
                <a:lnTo>
                  <a:pt x="121548" y="889941"/>
                </a:lnTo>
                <a:lnTo>
                  <a:pt x="106630" y="838447"/>
                </a:lnTo>
                <a:lnTo>
                  <a:pt x="92586" y="785611"/>
                </a:lnTo>
                <a:lnTo>
                  <a:pt x="79439" y="731485"/>
                </a:lnTo>
                <a:lnTo>
                  <a:pt x="67213" y="676121"/>
                </a:lnTo>
                <a:lnTo>
                  <a:pt x="55929" y="619569"/>
                </a:lnTo>
                <a:lnTo>
                  <a:pt x="45612" y="561881"/>
                </a:lnTo>
                <a:lnTo>
                  <a:pt x="36283" y="503107"/>
                </a:lnTo>
                <a:lnTo>
                  <a:pt x="27966" y="443300"/>
                </a:lnTo>
                <a:lnTo>
                  <a:pt x="20684" y="382510"/>
                </a:lnTo>
                <a:lnTo>
                  <a:pt x="14459" y="320789"/>
                </a:lnTo>
                <a:lnTo>
                  <a:pt x="9315" y="258187"/>
                </a:lnTo>
                <a:lnTo>
                  <a:pt x="5274" y="194756"/>
                </a:lnTo>
                <a:lnTo>
                  <a:pt x="2359" y="130547"/>
                </a:lnTo>
                <a:lnTo>
                  <a:pt x="593" y="65611"/>
                </a:lnTo>
                <a:lnTo>
                  <a:pt x="0" y="0"/>
                </a:lnTo>
                <a:close/>
              </a:path>
            </a:pathLst>
          </a:custGeom>
          <a:solidFill>
            <a:srgbClr val="375C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735579" y="1504441"/>
            <a:ext cx="711835" cy="3399790"/>
          </a:xfrm>
          <a:custGeom>
            <a:avLst/>
            <a:gdLst/>
            <a:ahLst/>
            <a:cxnLst/>
            <a:rect l="l" t="t" r="r" b="b"/>
            <a:pathLst>
              <a:path w="711835" h="3399790">
                <a:moveTo>
                  <a:pt x="0" y="1630172"/>
                </a:moveTo>
                <a:lnTo>
                  <a:pt x="593" y="1695783"/>
                </a:lnTo>
                <a:lnTo>
                  <a:pt x="2359" y="1760719"/>
                </a:lnTo>
                <a:lnTo>
                  <a:pt x="5274" y="1824928"/>
                </a:lnTo>
                <a:lnTo>
                  <a:pt x="9315" y="1888359"/>
                </a:lnTo>
                <a:lnTo>
                  <a:pt x="14459" y="1950961"/>
                </a:lnTo>
                <a:lnTo>
                  <a:pt x="20684" y="2012682"/>
                </a:lnTo>
                <a:lnTo>
                  <a:pt x="27966" y="2073472"/>
                </a:lnTo>
                <a:lnTo>
                  <a:pt x="36283" y="2133279"/>
                </a:lnTo>
                <a:lnTo>
                  <a:pt x="45612" y="2192053"/>
                </a:lnTo>
                <a:lnTo>
                  <a:pt x="55929" y="2249741"/>
                </a:lnTo>
                <a:lnTo>
                  <a:pt x="67213" y="2306293"/>
                </a:lnTo>
                <a:lnTo>
                  <a:pt x="79439" y="2361657"/>
                </a:lnTo>
                <a:lnTo>
                  <a:pt x="92586" y="2415783"/>
                </a:lnTo>
                <a:lnTo>
                  <a:pt x="106630" y="2468619"/>
                </a:lnTo>
                <a:lnTo>
                  <a:pt x="121548" y="2520113"/>
                </a:lnTo>
                <a:lnTo>
                  <a:pt x="137318" y="2570215"/>
                </a:lnTo>
                <a:lnTo>
                  <a:pt x="153916" y="2618874"/>
                </a:lnTo>
                <a:lnTo>
                  <a:pt x="171320" y="2666038"/>
                </a:lnTo>
                <a:lnTo>
                  <a:pt x="189507" y="2711656"/>
                </a:lnTo>
                <a:lnTo>
                  <a:pt x="208454" y="2755677"/>
                </a:lnTo>
                <a:lnTo>
                  <a:pt x="228138" y="2798050"/>
                </a:lnTo>
                <a:lnTo>
                  <a:pt x="248536" y="2838723"/>
                </a:lnTo>
                <a:lnTo>
                  <a:pt x="269625" y="2877646"/>
                </a:lnTo>
                <a:lnTo>
                  <a:pt x="291382" y="2914766"/>
                </a:lnTo>
                <a:lnTo>
                  <a:pt x="313785" y="2950034"/>
                </a:lnTo>
                <a:lnTo>
                  <a:pt x="336810" y="2983397"/>
                </a:lnTo>
                <a:lnTo>
                  <a:pt x="360435" y="3014805"/>
                </a:lnTo>
                <a:lnTo>
                  <a:pt x="409392" y="3071549"/>
                </a:lnTo>
                <a:lnTo>
                  <a:pt x="460473" y="3119857"/>
                </a:lnTo>
                <a:lnTo>
                  <a:pt x="513495" y="3159319"/>
                </a:lnTo>
                <a:lnTo>
                  <a:pt x="568274" y="3189526"/>
                </a:lnTo>
                <a:lnTo>
                  <a:pt x="624627" y="3210068"/>
                </a:lnTo>
                <a:lnTo>
                  <a:pt x="682371" y="3220535"/>
                </a:lnTo>
                <a:lnTo>
                  <a:pt x="711707" y="3221863"/>
                </a:lnTo>
                <a:lnTo>
                  <a:pt x="711707" y="3399790"/>
                </a:lnTo>
                <a:lnTo>
                  <a:pt x="653336" y="3394513"/>
                </a:lnTo>
                <a:lnTo>
                  <a:pt x="596265" y="3378958"/>
                </a:lnTo>
                <a:lnTo>
                  <a:pt x="540676" y="3353532"/>
                </a:lnTo>
                <a:lnTo>
                  <a:pt x="486753" y="3318647"/>
                </a:lnTo>
                <a:lnTo>
                  <a:pt x="434679" y="3274710"/>
                </a:lnTo>
                <a:lnTo>
                  <a:pt x="384637" y="3222133"/>
                </a:lnTo>
                <a:lnTo>
                  <a:pt x="336810" y="3161324"/>
                </a:lnTo>
                <a:lnTo>
                  <a:pt x="313785" y="3127961"/>
                </a:lnTo>
                <a:lnTo>
                  <a:pt x="291382" y="3092693"/>
                </a:lnTo>
                <a:lnTo>
                  <a:pt x="269625" y="3055573"/>
                </a:lnTo>
                <a:lnTo>
                  <a:pt x="248536" y="3016650"/>
                </a:lnTo>
                <a:lnTo>
                  <a:pt x="228138" y="2975977"/>
                </a:lnTo>
                <a:lnTo>
                  <a:pt x="208454" y="2933604"/>
                </a:lnTo>
                <a:lnTo>
                  <a:pt x="189507" y="2889583"/>
                </a:lnTo>
                <a:lnTo>
                  <a:pt x="171320" y="2843965"/>
                </a:lnTo>
                <a:lnTo>
                  <a:pt x="153916" y="2796801"/>
                </a:lnTo>
                <a:lnTo>
                  <a:pt x="137318" y="2748142"/>
                </a:lnTo>
                <a:lnTo>
                  <a:pt x="121548" y="2698040"/>
                </a:lnTo>
                <a:lnTo>
                  <a:pt x="106630" y="2646546"/>
                </a:lnTo>
                <a:lnTo>
                  <a:pt x="92586" y="2593710"/>
                </a:lnTo>
                <a:lnTo>
                  <a:pt x="79439" y="2539584"/>
                </a:lnTo>
                <a:lnTo>
                  <a:pt x="67213" y="2484220"/>
                </a:lnTo>
                <a:lnTo>
                  <a:pt x="55929" y="2427668"/>
                </a:lnTo>
                <a:lnTo>
                  <a:pt x="45612" y="2369980"/>
                </a:lnTo>
                <a:lnTo>
                  <a:pt x="36283" y="2311206"/>
                </a:lnTo>
                <a:lnTo>
                  <a:pt x="27966" y="2251399"/>
                </a:lnTo>
                <a:lnTo>
                  <a:pt x="20684" y="2190609"/>
                </a:lnTo>
                <a:lnTo>
                  <a:pt x="14459" y="2128888"/>
                </a:lnTo>
                <a:lnTo>
                  <a:pt x="9315" y="2066286"/>
                </a:lnTo>
                <a:lnTo>
                  <a:pt x="5274" y="2002855"/>
                </a:lnTo>
                <a:lnTo>
                  <a:pt x="2359" y="1938646"/>
                </a:lnTo>
                <a:lnTo>
                  <a:pt x="593" y="1873710"/>
                </a:lnTo>
                <a:lnTo>
                  <a:pt x="0" y="1808099"/>
                </a:lnTo>
                <a:lnTo>
                  <a:pt x="0" y="1630172"/>
                </a:lnTo>
                <a:lnTo>
                  <a:pt x="534" y="1568193"/>
                </a:lnTo>
                <a:lnTo>
                  <a:pt x="2127" y="1506715"/>
                </a:lnTo>
                <a:lnTo>
                  <a:pt x="4761" y="1445787"/>
                </a:lnTo>
                <a:lnTo>
                  <a:pt x="8417" y="1385460"/>
                </a:lnTo>
                <a:lnTo>
                  <a:pt x="13079" y="1325785"/>
                </a:lnTo>
                <a:lnTo>
                  <a:pt x="18729" y="1266813"/>
                </a:lnTo>
                <a:lnTo>
                  <a:pt x="25350" y="1208592"/>
                </a:lnTo>
                <a:lnTo>
                  <a:pt x="32923" y="1151175"/>
                </a:lnTo>
                <a:lnTo>
                  <a:pt x="41433" y="1094612"/>
                </a:lnTo>
                <a:lnTo>
                  <a:pt x="50860" y="1038952"/>
                </a:lnTo>
                <a:lnTo>
                  <a:pt x="61188" y="984247"/>
                </a:lnTo>
                <a:lnTo>
                  <a:pt x="72400" y="930547"/>
                </a:lnTo>
                <a:lnTo>
                  <a:pt x="84476" y="877902"/>
                </a:lnTo>
                <a:lnTo>
                  <a:pt x="97401" y="826363"/>
                </a:lnTo>
                <a:lnTo>
                  <a:pt x="111157" y="775981"/>
                </a:lnTo>
                <a:lnTo>
                  <a:pt x="125726" y="726805"/>
                </a:lnTo>
                <a:lnTo>
                  <a:pt x="141091" y="678887"/>
                </a:lnTo>
                <a:lnTo>
                  <a:pt x="157233" y="632276"/>
                </a:lnTo>
                <a:lnTo>
                  <a:pt x="174137" y="587024"/>
                </a:lnTo>
                <a:lnTo>
                  <a:pt x="191784" y="543180"/>
                </a:lnTo>
                <a:lnTo>
                  <a:pt x="210156" y="500796"/>
                </a:lnTo>
                <a:lnTo>
                  <a:pt x="229237" y="459921"/>
                </a:lnTo>
                <a:lnTo>
                  <a:pt x="249008" y="420607"/>
                </a:lnTo>
                <a:lnTo>
                  <a:pt x="269453" y="382903"/>
                </a:lnTo>
                <a:lnTo>
                  <a:pt x="290554" y="346861"/>
                </a:lnTo>
                <a:lnTo>
                  <a:pt x="312293" y="312529"/>
                </a:lnTo>
                <a:lnTo>
                  <a:pt x="334652" y="279960"/>
                </a:lnTo>
                <a:lnTo>
                  <a:pt x="357615" y="249204"/>
                </a:lnTo>
                <a:lnTo>
                  <a:pt x="405281" y="193331"/>
                </a:lnTo>
                <a:lnTo>
                  <a:pt x="455151" y="145313"/>
                </a:lnTo>
                <a:lnTo>
                  <a:pt x="507084" y="105555"/>
                </a:lnTo>
                <a:lnTo>
                  <a:pt x="533781" y="88900"/>
                </a:lnTo>
                <a:lnTo>
                  <a:pt x="533781" y="0"/>
                </a:lnTo>
                <a:lnTo>
                  <a:pt x="711707" y="127381"/>
                </a:lnTo>
                <a:lnTo>
                  <a:pt x="533781" y="355854"/>
                </a:lnTo>
                <a:lnTo>
                  <a:pt x="533781" y="266827"/>
                </a:lnTo>
                <a:lnTo>
                  <a:pt x="506746" y="283706"/>
                </a:lnTo>
                <a:lnTo>
                  <a:pt x="454152" y="324103"/>
                </a:lnTo>
                <a:lnTo>
                  <a:pt x="403649" y="373004"/>
                </a:lnTo>
                <a:lnTo>
                  <a:pt x="355389" y="429995"/>
                </a:lnTo>
                <a:lnTo>
                  <a:pt x="332148" y="461396"/>
                </a:lnTo>
                <a:lnTo>
                  <a:pt x="309524" y="494665"/>
                </a:lnTo>
                <a:lnTo>
                  <a:pt x="287537" y="529749"/>
                </a:lnTo>
                <a:lnTo>
                  <a:pt x="266206" y="566598"/>
                </a:lnTo>
                <a:lnTo>
                  <a:pt x="245549" y="605160"/>
                </a:lnTo>
                <a:lnTo>
                  <a:pt x="225585" y="645382"/>
                </a:lnTo>
                <a:lnTo>
                  <a:pt x="206334" y="687214"/>
                </a:lnTo>
                <a:lnTo>
                  <a:pt x="187815" y="730604"/>
                </a:lnTo>
                <a:lnTo>
                  <a:pt x="170046" y="775500"/>
                </a:lnTo>
                <a:lnTo>
                  <a:pt x="153046" y="821850"/>
                </a:lnTo>
                <a:lnTo>
                  <a:pt x="136834" y="869602"/>
                </a:lnTo>
                <a:lnTo>
                  <a:pt x="121430" y="918706"/>
                </a:lnTo>
                <a:lnTo>
                  <a:pt x="106851" y="969109"/>
                </a:lnTo>
                <a:lnTo>
                  <a:pt x="93118" y="1020759"/>
                </a:lnTo>
                <a:lnTo>
                  <a:pt x="80249" y="1073606"/>
                </a:lnTo>
                <a:lnTo>
                  <a:pt x="68263" y="1127597"/>
                </a:lnTo>
                <a:lnTo>
                  <a:pt x="57180" y="1182680"/>
                </a:lnTo>
                <a:lnTo>
                  <a:pt x="47017" y="1238804"/>
                </a:lnTo>
                <a:lnTo>
                  <a:pt x="37794" y="1295918"/>
                </a:lnTo>
                <a:lnTo>
                  <a:pt x="29529" y="1353969"/>
                </a:lnTo>
                <a:lnTo>
                  <a:pt x="22243" y="1412906"/>
                </a:lnTo>
                <a:lnTo>
                  <a:pt x="15954" y="1472677"/>
                </a:lnTo>
                <a:lnTo>
                  <a:pt x="10680" y="1533231"/>
                </a:lnTo>
                <a:lnTo>
                  <a:pt x="6441" y="1594516"/>
                </a:lnTo>
                <a:lnTo>
                  <a:pt x="3255" y="1656480"/>
                </a:lnTo>
                <a:lnTo>
                  <a:pt x="1143" y="1719072"/>
                </a:lnTo>
              </a:path>
            </a:pathLst>
          </a:custGeom>
          <a:ln w="12192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26948" y="5762243"/>
            <a:ext cx="2078736" cy="109575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069592" y="5762243"/>
            <a:ext cx="1856232" cy="109575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189732" y="5762243"/>
            <a:ext cx="1182623" cy="10957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636264" y="5762243"/>
            <a:ext cx="1406652" cy="109575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083970" y="5976924"/>
            <a:ext cx="360743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coins[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dirty="0">
                <a:latin typeface="Consolas"/>
                <a:cs typeface="Consolas"/>
              </a:rPr>
              <a:t>]=207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043939" y="1557527"/>
            <a:ext cx="1478280" cy="110794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0844" y="3541903"/>
            <a:ext cx="496189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626235" algn="l"/>
              </a:tabLst>
            </a:pPr>
            <a:r>
              <a:rPr sz="6000" dirty="0"/>
              <a:t>Final	</a:t>
            </a:r>
            <a:r>
              <a:rPr sz="6000" spc="-5" dirty="0"/>
              <a:t>Com</a:t>
            </a:r>
            <a:r>
              <a:rPr sz="6000" spc="10" dirty="0"/>
              <a:t>m</a:t>
            </a:r>
            <a:r>
              <a:rPr sz="6000" spc="-5" dirty="0"/>
              <a:t>e</a:t>
            </a:r>
            <a:r>
              <a:rPr sz="6000" spc="-65" dirty="0"/>
              <a:t>n</a:t>
            </a:r>
            <a:r>
              <a:rPr sz="6000" dirty="0"/>
              <a:t>ts</a:t>
            </a:r>
            <a:endParaRPr sz="60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795972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Something </a:t>
            </a:r>
            <a:r>
              <a:rPr spc="-10" dirty="0"/>
              <a:t>Completely </a:t>
            </a:r>
            <a:r>
              <a:rPr spc="-35" dirty="0"/>
              <a:t>Different</a:t>
            </a:r>
            <a:r>
              <a:rPr spc="-40" dirty="0"/>
              <a:t> </a:t>
            </a:r>
            <a:r>
              <a:rPr spc="-5" dirty="0"/>
              <a:t>OS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561588" y="5673852"/>
            <a:ext cx="2170430" cy="710565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38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605"/>
              </a:spcBef>
            </a:pP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CPU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16752" y="5673852"/>
            <a:ext cx="2170430" cy="710565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3835" rIns="0" bIns="0" rtlCol="0">
            <a:spAutoFit/>
          </a:bodyPr>
          <a:lstStyle/>
          <a:p>
            <a:pPr marL="687070">
              <a:lnSpc>
                <a:spcPct val="100000"/>
              </a:lnSpc>
              <a:spcBef>
                <a:spcPts val="1605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Memory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61588" y="3630167"/>
            <a:ext cx="2170430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32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600"/>
              </a:spcBef>
            </a:pP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Process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16752" y="3630167"/>
            <a:ext cx="2170430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3200" rIns="0" bIns="0" rtlCol="0">
            <a:spAutoFit/>
          </a:bodyPr>
          <a:lstStyle/>
          <a:p>
            <a:pPr marL="350520">
              <a:lnSpc>
                <a:spcPct val="100000"/>
              </a:lnSpc>
              <a:spcBef>
                <a:spcPts val="1600"/>
              </a:spcBef>
            </a:pP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Virtual</a:t>
            </a:r>
            <a:r>
              <a:rPr sz="18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Memory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61588" y="4677155"/>
            <a:ext cx="4625340" cy="68453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1905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500"/>
              </a:spcBef>
            </a:pP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Hardware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61588" y="2538983"/>
            <a:ext cx="4625340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2565" rIns="0" bIns="0" rtlCol="0">
            <a:spAutoFit/>
          </a:bodyPr>
          <a:lstStyle/>
          <a:p>
            <a:pPr marL="1494155">
              <a:lnSpc>
                <a:spcPct val="100000"/>
              </a:lnSpc>
              <a:spcBef>
                <a:spcPts val="1595"/>
              </a:spcBef>
            </a:pP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Operating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System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61588" y="1505711"/>
            <a:ext cx="1321435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1930" rIns="0" bIns="0" rtlCol="0">
            <a:spAutoFit/>
          </a:bodyPr>
          <a:lstStyle/>
          <a:p>
            <a:pPr marL="389890">
              <a:lnSpc>
                <a:spcPct val="100000"/>
              </a:lnSpc>
              <a:spcBef>
                <a:spcPts val="1590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App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865619" y="1508760"/>
            <a:ext cx="1321435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2565" rIns="0" bIns="0" rtlCol="0">
            <a:spAutoFit/>
          </a:bodyPr>
          <a:lstStyle/>
          <a:p>
            <a:pPr marL="391160">
              <a:lnSpc>
                <a:spcPct val="100000"/>
              </a:lnSpc>
              <a:spcBef>
                <a:spcPts val="1595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App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213603" y="1505711"/>
            <a:ext cx="1321435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1930" rIns="0" bIns="0" rtlCol="0">
            <a:spAutoFit/>
          </a:bodyPr>
          <a:lstStyle/>
          <a:p>
            <a:pPr marL="390525">
              <a:lnSpc>
                <a:spcPct val="100000"/>
              </a:lnSpc>
              <a:spcBef>
                <a:spcPts val="1590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App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167485" y="1997202"/>
            <a:ext cx="149161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libri"/>
                <a:cs typeface="Calibri"/>
              </a:rPr>
              <a:t>Gua</a:t>
            </a:r>
            <a:r>
              <a:rPr sz="2400" spc="-50" dirty="0">
                <a:latin typeface="Calibri"/>
                <a:cs typeface="Calibri"/>
              </a:rPr>
              <a:t>r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25" dirty="0">
                <a:latin typeface="Calibri"/>
                <a:cs typeface="Calibri"/>
              </a:rPr>
              <a:t>nt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5" dirty="0">
                <a:latin typeface="Calibri"/>
                <a:cs typeface="Calibri"/>
              </a:rPr>
              <a:t>e</a:t>
            </a:r>
            <a:r>
              <a:rPr sz="2400" dirty="0">
                <a:latin typeface="Calibri"/>
                <a:cs typeface="Calibri"/>
              </a:rPr>
              <a:t>d  </a:t>
            </a:r>
            <a:r>
              <a:rPr sz="2400" spc="-5" dirty="0">
                <a:latin typeface="Calibri"/>
                <a:cs typeface="Calibri"/>
              </a:rPr>
              <a:t>semantic  isolation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465576" y="4588764"/>
            <a:ext cx="4794885" cy="1899285"/>
          </a:xfrm>
          <a:custGeom>
            <a:avLst/>
            <a:gdLst/>
            <a:ahLst/>
            <a:cxnLst/>
            <a:rect l="l" t="t" r="r" b="b"/>
            <a:pathLst>
              <a:path w="4794884" h="1899285">
                <a:moveTo>
                  <a:pt x="0" y="1898904"/>
                </a:moveTo>
                <a:lnTo>
                  <a:pt x="4794504" y="1898904"/>
                </a:lnTo>
                <a:lnTo>
                  <a:pt x="4794504" y="0"/>
                </a:lnTo>
                <a:lnTo>
                  <a:pt x="0" y="0"/>
                </a:lnTo>
                <a:lnTo>
                  <a:pt x="0" y="1898904"/>
                </a:lnTo>
                <a:close/>
              </a:path>
            </a:pathLst>
          </a:custGeom>
          <a:ln w="57912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241554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Blockchain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561588" y="4623815"/>
            <a:ext cx="4625340" cy="68453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191135" rIns="0" bIns="0" rtlCol="0">
            <a:spAutoFit/>
          </a:bodyPr>
          <a:lstStyle/>
          <a:p>
            <a:pPr marL="1207770">
              <a:lnSpc>
                <a:spcPct val="100000"/>
              </a:lnSpc>
              <a:spcBef>
                <a:spcPts val="1505"/>
              </a:spcBef>
            </a:pP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Append-only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shared</a:t>
            </a:r>
            <a:r>
              <a:rPr sz="18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log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561588" y="2487167"/>
            <a:ext cx="4625340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1930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590"/>
              </a:spcBef>
            </a:pP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Protocol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61588" y="1452372"/>
            <a:ext cx="1321435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2565" rIns="0" bIns="0" rtlCol="0">
            <a:spAutoFit/>
          </a:bodyPr>
          <a:lstStyle/>
          <a:p>
            <a:pPr marL="361315">
              <a:lnSpc>
                <a:spcPct val="100000"/>
              </a:lnSpc>
              <a:spcBef>
                <a:spcPts val="1595"/>
              </a:spcBef>
            </a:pPr>
            <a:r>
              <a:rPr sz="1800" spc="-20" dirty="0">
                <a:solidFill>
                  <a:srgbClr val="FFFFFF"/>
                </a:solidFill>
                <a:latin typeface="Calibri"/>
                <a:cs typeface="Calibri"/>
              </a:rPr>
              <a:t>Wallet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865619" y="1456944"/>
            <a:ext cx="1321435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64769" rIns="0" bIns="0" rtlCol="0">
            <a:spAutoFit/>
          </a:bodyPr>
          <a:lstStyle/>
          <a:p>
            <a:pPr marL="412750" marR="341630" indent="-62865">
              <a:lnSpc>
                <a:spcPct val="100000"/>
              </a:lnSpc>
              <a:spcBef>
                <a:spcPts val="509"/>
              </a:spcBef>
            </a:pP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Su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ply 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chain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13603" y="1452372"/>
            <a:ext cx="1321435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2565" rIns="0" bIns="0" rtlCol="0">
            <a:spAutoFit/>
          </a:bodyPr>
          <a:lstStyle/>
          <a:p>
            <a:pPr marL="302260">
              <a:lnSpc>
                <a:spcPct val="100000"/>
              </a:lnSpc>
              <a:spcBef>
                <a:spcPts val="1595"/>
              </a:spcBef>
            </a:pP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Auction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67485" y="1707260"/>
            <a:ext cx="184023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libri"/>
                <a:cs typeface="Calibri"/>
              </a:rPr>
              <a:t>Guaranteed  </a:t>
            </a:r>
            <a:r>
              <a:rPr sz="2400" spc="-5" dirty="0">
                <a:latin typeface="Calibri"/>
                <a:cs typeface="Calibri"/>
              </a:rPr>
              <a:t>global view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for  </a:t>
            </a:r>
            <a:r>
              <a:rPr sz="2400" spc="-10" dirty="0">
                <a:latin typeface="Calibri"/>
                <a:cs typeface="Calibri"/>
              </a:rPr>
              <a:t>isolated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users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61588" y="3555491"/>
            <a:ext cx="4625340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6540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515"/>
              </a:spcBef>
            </a:pP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Transaction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types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Bitcoin, </a:t>
            </a:r>
            <a:r>
              <a:rPr sz="1800" spc="-35" dirty="0">
                <a:solidFill>
                  <a:srgbClr val="FFFFFF"/>
                </a:solidFill>
                <a:latin typeface="Calibri"/>
                <a:cs typeface="Calibri"/>
              </a:rPr>
              <a:t>Ether, </a:t>
            </a:r>
            <a:r>
              <a:rPr sz="1800" spc="-30" dirty="0">
                <a:solidFill>
                  <a:srgbClr val="FFFFFF"/>
                </a:solidFill>
                <a:latin typeface="Calibri"/>
                <a:cs typeface="Calibri"/>
              </a:rPr>
              <a:t>Dollar, 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Smart</a:t>
            </a:r>
            <a:r>
              <a:rPr sz="1800" spc="1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Contract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663696" y="5612891"/>
            <a:ext cx="737870" cy="708660"/>
          </a:xfrm>
          <a:custGeom>
            <a:avLst/>
            <a:gdLst/>
            <a:ahLst/>
            <a:cxnLst/>
            <a:rect l="l" t="t" r="r" b="b"/>
            <a:pathLst>
              <a:path w="737870" h="708660">
                <a:moveTo>
                  <a:pt x="0" y="708659"/>
                </a:moveTo>
                <a:lnTo>
                  <a:pt x="737615" y="708659"/>
                </a:lnTo>
                <a:lnTo>
                  <a:pt x="737615" y="0"/>
                </a:lnTo>
                <a:lnTo>
                  <a:pt x="0" y="0"/>
                </a:lnTo>
                <a:lnTo>
                  <a:pt x="0" y="708659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663696" y="5612891"/>
            <a:ext cx="737870" cy="708660"/>
          </a:xfrm>
          <a:custGeom>
            <a:avLst/>
            <a:gdLst/>
            <a:ahLst/>
            <a:cxnLst/>
            <a:rect l="l" t="t" r="r" b="b"/>
            <a:pathLst>
              <a:path w="737870" h="708660">
                <a:moveTo>
                  <a:pt x="0" y="708659"/>
                </a:moveTo>
                <a:lnTo>
                  <a:pt x="737615" y="708659"/>
                </a:lnTo>
                <a:lnTo>
                  <a:pt x="737615" y="0"/>
                </a:lnTo>
                <a:lnTo>
                  <a:pt x="0" y="0"/>
                </a:lnTo>
                <a:lnTo>
                  <a:pt x="0" y="708659"/>
                </a:lnTo>
                <a:close/>
              </a:path>
            </a:pathLst>
          </a:custGeom>
          <a:ln w="12192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561588" y="5542788"/>
            <a:ext cx="951230" cy="848994"/>
          </a:xfrm>
          <a:custGeom>
            <a:avLst/>
            <a:gdLst/>
            <a:ahLst/>
            <a:cxnLst/>
            <a:rect l="l" t="t" r="r" b="b"/>
            <a:pathLst>
              <a:path w="951229" h="848995">
                <a:moveTo>
                  <a:pt x="0" y="848868"/>
                </a:moveTo>
                <a:lnTo>
                  <a:pt x="950976" y="848868"/>
                </a:lnTo>
                <a:lnTo>
                  <a:pt x="950976" y="0"/>
                </a:lnTo>
                <a:lnTo>
                  <a:pt x="0" y="0"/>
                </a:lnTo>
                <a:lnTo>
                  <a:pt x="0" y="848868"/>
                </a:lnTo>
                <a:close/>
              </a:path>
            </a:pathLst>
          </a:custGeom>
          <a:ln w="57912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96000" y="5612891"/>
            <a:ext cx="737870" cy="708660"/>
          </a:xfrm>
          <a:custGeom>
            <a:avLst/>
            <a:gdLst/>
            <a:ahLst/>
            <a:cxnLst/>
            <a:rect l="l" t="t" r="r" b="b"/>
            <a:pathLst>
              <a:path w="737870" h="708660">
                <a:moveTo>
                  <a:pt x="0" y="708659"/>
                </a:moveTo>
                <a:lnTo>
                  <a:pt x="737616" y="708659"/>
                </a:lnTo>
                <a:lnTo>
                  <a:pt x="737616" y="0"/>
                </a:lnTo>
                <a:lnTo>
                  <a:pt x="0" y="0"/>
                </a:lnTo>
                <a:lnTo>
                  <a:pt x="0" y="708659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096000" y="5612891"/>
            <a:ext cx="737870" cy="708660"/>
          </a:xfrm>
          <a:custGeom>
            <a:avLst/>
            <a:gdLst/>
            <a:ahLst/>
            <a:cxnLst/>
            <a:rect l="l" t="t" r="r" b="b"/>
            <a:pathLst>
              <a:path w="737870" h="708660">
                <a:moveTo>
                  <a:pt x="0" y="708659"/>
                </a:moveTo>
                <a:lnTo>
                  <a:pt x="737616" y="708659"/>
                </a:lnTo>
                <a:lnTo>
                  <a:pt x="737616" y="0"/>
                </a:lnTo>
                <a:lnTo>
                  <a:pt x="0" y="0"/>
                </a:lnTo>
                <a:lnTo>
                  <a:pt x="0" y="708659"/>
                </a:lnTo>
                <a:close/>
              </a:path>
            </a:pathLst>
          </a:custGeom>
          <a:ln w="12192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993891" y="5542788"/>
            <a:ext cx="949960" cy="848994"/>
          </a:xfrm>
          <a:custGeom>
            <a:avLst/>
            <a:gdLst/>
            <a:ahLst/>
            <a:cxnLst/>
            <a:rect l="l" t="t" r="r" b="b"/>
            <a:pathLst>
              <a:path w="949959" h="848995">
                <a:moveTo>
                  <a:pt x="0" y="848868"/>
                </a:moveTo>
                <a:lnTo>
                  <a:pt x="949452" y="848868"/>
                </a:lnTo>
                <a:lnTo>
                  <a:pt x="949452" y="0"/>
                </a:lnTo>
                <a:lnTo>
                  <a:pt x="0" y="0"/>
                </a:lnTo>
                <a:lnTo>
                  <a:pt x="0" y="848868"/>
                </a:lnTo>
                <a:close/>
              </a:path>
            </a:pathLst>
          </a:custGeom>
          <a:ln w="57912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338059" y="5612891"/>
            <a:ext cx="739140" cy="708660"/>
          </a:xfrm>
          <a:custGeom>
            <a:avLst/>
            <a:gdLst/>
            <a:ahLst/>
            <a:cxnLst/>
            <a:rect l="l" t="t" r="r" b="b"/>
            <a:pathLst>
              <a:path w="739140" h="708660">
                <a:moveTo>
                  <a:pt x="0" y="708659"/>
                </a:moveTo>
                <a:lnTo>
                  <a:pt x="739140" y="708659"/>
                </a:lnTo>
                <a:lnTo>
                  <a:pt x="739140" y="0"/>
                </a:lnTo>
                <a:lnTo>
                  <a:pt x="0" y="0"/>
                </a:lnTo>
                <a:lnTo>
                  <a:pt x="0" y="708659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338059" y="5612891"/>
            <a:ext cx="739140" cy="708660"/>
          </a:xfrm>
          <a:custGeom>
            <a:avLst/>
            <a:gdLst/>
            <a:ahLst/>
            <a:cxnLst/>
            <a:rect l="l" t="t" r="r" b="b"/>
            <a:pathLst>
              <a:path w="739140" h="708660">
                <a:moveTo>
                  <a:pt x="0" y="708659"/>
                </a:moveTo>
                <a:lnTo>
                  <a:pt x="739140" y="708659"/>
                </a:lnTo>
                <a:lnTo>
                  <a:pt x="739140" y="0"/>
                </a:lnTo>
                <a:lnTo>
                  <a:pt x="0" y="0"/>
                </a:lnTo>
                <a:lnTo>
                  <a:pt x="0" y="708659"/>
                </a:lnTo>
                <a:close/>
              </a:path>
            </a:pathLst>
          </a:custGeom>
          <a:ln w="12192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235952" y="5542788"/>
            <a:ext cx="951230" cy="848994"/>
          </a:xfrm>
          <a:custGeom>
            <a:avLst/>
            <a:gdLst/>
            <a:ahLst/>
            <a:cxnLst/>
            <a:rect l="l" t="t" r="r" b="b"/>
            <a:pathLst>
              <a:path w="951229" h="848995">
                <a:moveTo>
                  <a:pt x="0" y="848868"/>
                </a:moveTo>
                <a:lnTo>
                  <a:pt x="950976" y="848868"/>
                </a:lnTo>
                <a:lnTo>
                  <a:pt x="950976" y="0"/>
                </a:lnTo>
                <a:lnTo>
                  <a:pt x="0" y="0"/>
                </a:lnTo>
                <a:lnTo>
                  <a:pt x="0" y="848868"/>
                </a:lnTo>
                <a:close/>
              </a:path>
            </a:pathLst>
          </a:custGeom>
          <a:ln w="57912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907279" y="5612891"/>
            <a:ext cx="737870" cy="708660"/>
          </a:xfrm>
          <a:custGeom>
            <a:avLst/>
            <a:gdLst/>
            <a:ahLst/>
            <a:cxnLst/>
            <a:rect l="l" t="t" r="r" b="b"/>
            <a:pathLst>
              <a:path w="737870" h="708660">
                <a:moveTo>
                  <a:pt x="0" y="708659"/>
                </a:moveTo>
                <a:lnTo>
                  <a:pt x="737615" y="708659"/>
                </a:lnTo>
                <a:lnTo>
                  <a:pt x="737615" y="0"/>
                </a:lnTo>
                <a:lnTo>
                  <a:pt x="0" y="0"/>
                </a:lnTo>
                <a:lnTo>
                  <a:pt x="0" y="708659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907279" y="5612891"/>
            <a:ext cx="737870" cy="708660"/>
          </a:xfrm>
          <a:custGeom>
            <a:avLst/>
            <a:gdLst/>
            <a:ahLst/>
            <a:cxnLst/>
            <a:rect l="l" t="t" r="r" b="b"/>
            <a:pathLst>
              <a:path w="737870" h="708660">
                <a:moveTo>
                  <a:pt x="0" y="708659"/>
                </a:moveTo>
                <a:lnTo>
                  <a:pt x="737615" y="708659"/>
                </a:lnTo>
                <a:lnTo>
                  <a:pt x="737615" y="0"/>
                </a:lnTo>
                <a:lnTo>
                  <a:pt x="0" y="0"/>
                </a:lnTo>
                <a:lnTo>
                  <a:pt x="0" y="708659"/>
                </a:lnTo>
                <a:close/>
              </a:path>
            </a:pathLst>
          </a:custGeom>
          <a:ln w="12192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805171" y="5542788"/>
            <a:ext cx="951230" cy="848994"/>
          </a:xfrm>
          <a:custGeom>
            <a:avLst/>
            <a:gdLst/>
            <a:ahLst/>
            <a:cxnLst/>
            <a:rect l="l" t="t" r="r" b="b"/>
            <a:pathLst>
              <a:path w="951229" h="848995">
                <a:moveTo>
                  <a:pt x="0" y="848868"/>
                </a:moveTo>
                <a:lnTo>
                  <a:pt x="950976" y="848868"/>
                </a:lnTo>
                <a:lnTo>
                  <a:pt x="950976" y="0"/>
                </a:lnTo>
                <a:lnTo>
                  <a:pt x="0" y="0"/>
                </a:lnTo>
                <a:lnTo>
                  <a:pt x="0" y="848868"/>
                </a:lnTo>
                <a:close/>
              </a:path>
            </a:pathLst>
          </a:custGeom>
          <a:ln w="57912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847280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Some </a:t>
            </a:r>
            <a:r>
              <a:rPr spc="-20" dirty="0"/>
              <a:t>Early </a:t>
            </a:r>
            <a:r>
              <a:rPr spc="-10" dirty="0"/>
              <a:t>Applications </a:t>
            </a:r>
            <a:r>
              <a:rPr dirty="0"/>
              <a:t>of</a:t>
            </a:r>
            <a:r>
              <a:rPr spc="-15" dirty="0"/>
              <a:t> Blockchain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86511" y="1658188"/>
            <a:ext cx="10345420" cy="365061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241300" marR="400685" indent="-228600">
              <a:lnSpc>
                <a:spcPts val="3030"/>
              </a:lnSpc>
              <a:spcBef>
                <a:spcPts val="47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Banking services </a:t>
            </a:r>
            <a:r>
              <a:rPr sz="2800" spc="-25" dirty="0">
                <a:latin typeface="Calibri"/>
                <a:cs typeface="Calibri"/>
              </a:rPr>
              <a:t>for </a:t>
            </a:r>
            <a:r>
              <a:rPr sz="2800" spc="-5" dirty="0">
                <a:latin typeface="Calibri"/>
                <a:cs typeface="Calibri"/>
              </a:rPr>
              <a:t>those who </a:t>
            </a:r>
            <a:r>
              <a:rPr sz="2800" spc="-15" dirty="0">
                <a:latin typeface="Calibri"/>
                <a:cs typeface="Calibri"/>
              </a:rPr>
              <a:t>are </a:t>
            </a:r>
            <a:r>
              <a:rPr sz="2800" spc="-5" dirty="0">
                <a:latin typeface="Calibri"/>
                <a:cs typeface="Calibri"/>
              </a:rPr>
              <a:t>not </a:t>
            </a:r>
            <a:r>
              <a:rPr sz="2800" spc="-10" dirty="0">
                <a:latin typeface="Calibri"/>
                <a:cs typeface="Calibri"/>
              </a:rPr>
              <a:t>eligible </a:t>
            </a:r>
            <a:r>
              <a:rPr sz="2800" spc="-25" dirty="0">
                <a:latin typeface="Calibri"/>
                <a:cs typeface="Calibri"/>
              </a:rPr>
              <a:t>for </a:t>
            </a:r>
            <a:r>
              <a:rPr sz="2800" spc="-5" dirty="0">
                <a:latin typeface="Calibri"/>
                <a:cs typeface="Calibri"/>
              </a:rPr>
              <a:t>bank </a:t>
            </a:r>
            <a:r>
              <a:rPr sz="2800" spc="-10" dirty="0">
                <a:latin typeface="Calibri"/>
                <a:cs typeface="Calibri"/>
              </a:rPr>
              <a:t>accounts </a:t>
            </a:r>
            <a:r>
              <a:rPr sz="2800" spc="-5" dirty="0">
                <a:latin typeface="Calibri"/>
                <a:cs typeface="Calibri"/>
              </a:rPr>
              <a:t>in  their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country</a:t>
            </a:r>
            <a:endParaRPr sz="2800">
              <a:latin typeface="Calibri"/>
              <a:cs typeface="Calibri"/>
            </a:endParaRPr>
          </a:p>
          <a:p>
            <a:pPr marL="321945" indent="-309245">
              <a:lnSpc>
                <a:spcPct val="100000"/>
              </a:lnSpc>
              <a:spcBef>
                <a:spcPts val="620"/>
              </a:spcBef>
              <a:buFont typeface="Arial"/>
              <a:buChar char="•"/>
              <a:tabLst>
                <a:tab pos="321945" algn="l"/>
                <a:tab pos="322580" algn="l"/>
              </a:tabLst>
            </a:pPr>
            <a:r>
              <a:rPr sz="2800" spc="-5" dirty="0">
                <a:latin typeface="Calibri"/>
                <a:cs typeface="Calibri"/>
              </a:rPr>
              <a:t>Music</a:t>
            </a:r>
            <a:r>
              <a:rPr sz="2800" spc="3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sales</a:t>
            </a:r>
            <a:endParaRPr sz="2800">
              <a:latin typeface="Calibri"/>
              <a:cs typeface="Calibri"/>
            </a:endParaRPr>
          </a:p>
          <a:p>
            <a:pPr marL="241300" marR="5933440" indent="-228600">
              <a:lnSpc>
                <a:spcPts val="3030"/>
              </a:lnSpc>
              <a:spcBef>
                <a:spcPts val="103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Smarter web advertisements  </a:t>
            </a:r>
            <a:r>
              <a:rPr sz="2800" spc="-15" dirty="0">
                <a:latin typeface="Calibri"/>
                <a:cs typeface="Calibri"/>
              </a:rPr>
              <a:t>protecting </a:t>
            </a:r>
            <a:r>
              <a:rPr sz="2800" spc="-10" dirty="0">
                <a:latin typeface="Calibri"/>
                <a:cs typeface="Calibri"/>
              </a:rPr>
              <a:t>user</a:t>
            </a:r>
            <a:r>
              <a:rPr sz="2800" spc="2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anonymity</a:t>
            </a:r>
            <a:endParaRPr sz="2800">
              <a:latin typeface="Calibri"/>
              <a:cs typeface="Calibri"/>
            </a:endParaRPr>
          </a:p>
          <a:p>
            <a:pPr marL="241300" marR="5080" indent="-228600">
              <a:lnSpc>
                <a:spcPts val="3020"/>
              </a:lnSpc>
              <a:spcBef>
                <a:spcPts val="994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45" dirty="0">
                <a:latin typeface="Calibri"/>
                <a:cs typeface="Calibri"/>
              </a:rPr>
              <a:t>UN’s </a:t>
            </a:r>
            <a:r>
              <a:rPr sz="2800" spc="-30" dirty="0">
                <a:latin typeface="Calibri"/>
                <a:cs typeface="Calibri"/>
              </a:rPr>
              <a:t>World </a:t>
            </a:r>
            <a:r>
              <a:rPr sz="2800" spc="-15" dirty="0">
                <a:latin typeface="Calibri"/>
                <a:cs typeface="Calibri"/>
              </a:rPr>
              <a:t>Food </a:t>
            </a:r>
            <a:r>
              <a:rPr sz="2800" spc="-20" dirty="0">
                <a:latin typeface="Calibri"/>
                <a:cs typeface="Calibri"/>
              </a:rPr>
              <a:t>Programm </a:t>
            </a:r>
            <a:r>
              <a:rPr sz="2800" spc="-10" dirty="0">
                <a:latin typeface="Calibri"/>
                <a:cs typeface="Calibri"/>
              </a:rPr>
              <a:t>uses </a:t>
            </a:r>
            <a:r>
              <a:rPr sz="2800" spc="-15" dirty="0">
                <a:latin typeface="Calibri"/>
                <a:cs typeface="Calibri"/>
              </a:rPr>
              <a:t>blockchain </a:t>
            </a:r>
            <a:r>
              <a:rPr sz="2800" spc="-20" dirty="0">
                <a:latin typeface="Calibri"/>
                <a:cs typeface="Calibri"/>
              </a:rPr>
              <a:t>to </a:t>
            </a:r>
            <a:r>
              <a:rPr sz="2800" spc="-15" dirty="0">
                <a:latin typeface="Calibri"/>
                <a:cs typeface="Calibri"/>
              </a:rPr>
              <a:t>eliminate costs </a:t>
            </a:r>
            <a:r>
              <a:rPr sz="2800" spc="-20" dirty="0">
                <a:latin typeface="Calibri"/>
                <a:cs typeface="Calibri"/>
              </a:rPr>
              <a:t>related  to fair </a:t>
            </a:r>
            <a:r>
              <a:rPr sz="2800" spc="-10" dirty="0">
                <a:latin typeface="Calibri"/>
                <a:cs typeface="Calibri"/>
              </a:rPr>
              <a:t>distribution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20" dirty="0">
                <a:latin typeface="Calibri"/>
                <a:cs typeface="Calibri"/>
              </a:rPr>
              <a:t>food </a:t>
            </a:r>
            <a:r>
              <a:rPr sz="2800" spc="-5" dirty="0">
                <a:latin typeface="Calibri"/>
                <a:cs typeface="Calibri"/>
              </a:rPr>
              <a:t>and </a:t>
            </a:r>
            <a:r>
              <a:rPr sz="2800" spc="-10" dirty="0">
                <a:latin typeface="Calibri"/>
                <a:cs typeface="Calibri"/>
              </a:rPr>
              <a:t>supplies </a:t>
            </a:r>
            <a:r>
              <a:rPr sz="2800" spc="-20" dirty="0">
                <a:latin typeface="Calibri"/>
                <a:cs typeface="Calibri"/>
              </a:rPr>
              <a:t>to </a:t>
            </a:r>
            <a:r>
              <a:rPr sz="2800" spc="-10" dirty="0">
                <a:latin typeface="Calibri"/>
                <a:cs typeface="Calibri"/>
              </a:rPr>
              <a:t>Syrian</a:t>
            </a:r>
            <a:r>
              <a:rPr sz="2800" spc="21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refugees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3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Applications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20" dirty="0">
                <a:latin typeface="Calibri"/>
                <a:cs typeface="Calibri"/>
              </a:rPr>
              <a:t>private </a:t>
            </a:r>
            <a:r>
              <a:rPr sz="2800" spc="-10" dirty="0">
                <a:latin typeface="Calibri"/>
                <a:cs typeface="Calibri"/>
              </a:rPr>
              <a:t>blockchains </a:t>
            </a:r>
            <a:r>
              <a:rPr sz="2800" spc="-20" dirty="0">
                <a:latin typeface="Calibri"/>
                <a:cs typeface="Calibri"/>
              </a:rPr>
              <a:t>to </a:t>
            </a:r>
            <a:r>
              <a:rPr sz="2800" spc="-10" dirty="0">
                <a:latin typeface="Calibri"/>
                <a:cs typeface="Calibri"/>
              </a:rPr>
              <a:t>replace</a:t>
            </a:r>
            <a:r>
              <a:rPr sz="2800" spc="12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databases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388095" y="2860548"/>
            <a:ext cx="1030224" cy="9951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69508" y="2860548"/>
            <a:ext cx="2397773" cy="865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960876" y="2164079"/>
            <a:ext cx="2857500" cy="6964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76038" y="609676"/>
            <a:ext cx="24415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Challenges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241300" marR="436880" indent="-228600">
              <a:lnSpc>
                <a:spcPts val="3020"/>
              </a:lnSpc>
              <a:spcBef>
                <a:spcPts val="480"/>
              </a:spcBef>
              <a:buFont typeface="Arial"/>
              <a:buChar char="•"/>
              <a:tabLst>
                <a:tab pos="241300" algn="l"/>
              </a:tabLst>
            </a:pPr>
            <a:r>
              <a:rPr spc="-10" dirty="0"/>
              <a:t>How does </a:t>
            </a:r>
            <a:r>
              <a:rPr spc="-5" dirty="0"/>
              <a:t>the </a:t>
            </a:r>
            <a:r>
              <a:rPr spc="-10" dirty="0"/>
              <a:t>sender </a:t>
            </a:r>
            <a:r>
              <a:rPr spc="-20" dirty="0"/>
              <a:t>prevent  </a:t>
            </a:r>
            <a:r>
              <a:rPr spc="-15" dirty="0"/>
              <a:t>others </a:t>
            </a:r>
            <a:r>
              <a:rPr spc="-20" dirty="0"/>
              <a:t>to </a:t>
            </a:r>
            <a:r>
              <a:rPr spc="-15" dirty="0"/>
              <a:t>receive </a:t>
            </a:r>
            <a:r>
              <a:rPr spc="-5" dirty="0"/>
              <a:t>the</a:t>
            </a:r>
            <a:r>
              <a:rPr spc="5" dirty="0"/>
              <a:t> </a:t>
            </a:r>
            <a:r>
              <a:rPr spc="-5" dirty="0"/>
              <a:t>money?</a:t>
            </a:r>
          </a:p>
          <a:p>
            <a:pPr marL="241300" marR="5080" indent="-228600">
              <a:lnSpc>
                <a:spcPct val="90000"/>
              </a:lnSpc>
              <a:spcBef>
                <a:spcPts val="965"/>
              </a:spcBef>
              <a:buFont typeface="Arial"/>
              <a:buChar char="•"/>
              <a:tabLst>
                <a:tab pos="241300" algn="l"/>
              </a:tabLst>
            </a:pPr>
            <a:r>
              <a:rPr spc="-10" dirty="0"/>
              <a:t>Who </a:t>
            </a:r>
            <a:r>
              <a:rPr spc="-15" dirty="0"/>
              <a:t>guarantees </a:t>
            </a:r>
            <a:r>
              <a:rPr spc="-10" dirty="0"/>
              <a:t>that </a:t>
            </a:r>
            <a:r>
              <a:rPr spc="-5" dirty="0"/>
              <a:t>the </a:t>
            </a:r>
            <a:r>
              <a:rPr spc="-10" dirty="0"/>
              <a:t>sender  has </a:t>
            </a:r>
            <a:r>
              <a:rPr spc="-5" dirty="0"/>
              <a:t>the </a:t>
            </a:r>
            <a:r>
              <a:rPr spc="-10" dirty="0"/>
              <a:t>money </a:t>
            </a:r>
            <a:r>
              <a:rPr spc="-5" dirty="0"/>
              <a:t>and </a:t>
            </a:r>
            <a:r>
              <a:rPr spc="-20" dirty="0"/>
              <a:t>prevents  </a:t>
            </a:r>
            <a:r>
              <a:rPr spc="-10" dirty="0"/>
              <a:t>double spending due </a:t>
            </a:r>
            <a:r>
              <a:rPr spc="-20" dirty="0"/>
              <a:t>to </a:t>
            </a:r>
            <a:r>
              <a:rPr spc="-10" dirty="0"/>
              <a:t>network  </a:t>
            </a:r>
            <a:r>
              <a:rPr spc="-20" dirty="0"/>
              <a:t>delays?</a:t>
            </a:r>
          </a:p>
          <a:p>
            <a:pPr marL="241300" indent="-228600">
              <a:lnSpc>
                <a:spcPct val="100000"/>
              </a:lnSpc>
              <a:spcBef>
                <a:spcPts val="665"/>
              </a:spcBef>
              <a:buFont typeface="Arial"/>
              <a:buChar char="•"/>
              <a:tabLst>
                <a:tab pos="241300" algn="l"/>
              </a:tabLst>
            </a:pPr>
            <a:r>
              <a:rPr spc="-10" dirty="0"/>
              <a:t>How can new money</a:t>
            </a:r>
            <a:r>
              <a:rPr spc="25" dirty="0"/>
              <a:t> </a:t>
            </a:r>
            <a:r>
              <a:rPr spc="-15" dirty="0"/>
              <a:t>created?</a:t>
            </a:r>
          </a:p>
          <a:p>
            <a:pPr marL="241300" indent="-228600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241300" algn="l"/>
              </a:tabLst>
            </a:pPr>
            <a:r>
              <a:rPr spc="-10" dirty="0"/>
              <a:t>What </a:t>
            </a:r>
            <a:r>
              <a:rPr spc="-20" dirty="0"/>
              <a:t>are </a:t>
            </a:r>
            <a:r>
              <a:rPr spc="-10" dirty="0"/>
              <a:t>the </a:t>
            </a:r>
            <a:r>
              <a:rPr spc="-20" dirty="0"/>
              <a:t>exchange</a:t>
            </a:r>
            <a:r>
              <a:rPr spc="40" dirty="0"/>
              <a:t> </a:t>
            </a:r>
            <a:r>
              <a:rPr spc="-5" dirty="0"/>
              <a:t>rules?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251828" y="2473198"/>
            <a:ext cx="32410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0" dirty="0">
                <a:latin typeface="Calibri"/>
                <a:cs typeface="Calibri"/>
              </a:rPr>
              <a:t>Cryptography </a:t>
            </a:r>
            <a:r>
              <a:rPr sz="2800" spc="-10" dirty="0">
                <a:latin typeface="Calibri"/>
                <a:cs typeface="Calibri"/>
              </a:rPr>
              <a:t>checks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51828" y="3495497"/>
            <a:ext cx="1853564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The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miners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251828" y="4945126"/>
            <a:ext cx="4735830" cy="1047115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5" dirty="0">
                <a:latin typeface="Calibri"/>
                <a:cs typeface="Calibri"/>
              </a:rPr>
              <a:t>Rewards for</a:t>
            </a:r>
            <a:r>
              <a:rPr sz="2800" spc="2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mining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Determined </a:t>
            </a:r>
            <a:r>
              <a:rPr sz="2800" spc="-15" dirty="0">
                <a:latin typeface="Calibri"/>
                <a:cs typeface="Calibri"/>
              </a:rPr>
              <a:t>by </a:t>
            </a:r>
            <a:r>
              <a:rPr sz="2800" spc="-10" dirty="0">
                <a:solidFill>
                  <a:srgbClr val="FF0000"/>
                </a:solidFill>
                <a:latin typeface="Calibri"/>
                <a:cs typeface="Calibri"/>
              </a:rPr>
              <a:t>smart</a:t>
            </a:r>
            <a:r>
              <a:rPr sz="28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FF0000"/>
                </a:solidFill>
                <a:latin typeface="Calibri"/>
                <a:cs typeface="Calibri"/>
              </a:rPr>
              <a:t>contracts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62075" y="778256"/>
            <a:ext cx="6588759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Blockchain </a:t>
            </a:r>
            <a:r>
              <a:rPr dirty="0"/>
              <a:t>is</a:t>
            </a:r>
            <a:r>
              <a:rPr spc="15" dirty="0"/>
              <a:t> </a:t>
            </a:r>
            <a:r>
              <a:rPr spc="-10" dirty="0"/>
              <a:t>interdisciplinary</a:t>
            </a:r>
          </a:p>
        </p:txBody>
      </p:sp>
      <p:sp>
        <p:nvSpPr>
          <p:cNvPr id="3" name="object 3"/>
          <p:cNvSpPr/>
          <p:nvPr/>
        </p:nvSpPr>
        <p:spPr>
          <a:xfrm>
            <a:off x="2507014" y="2049791"/>
            <a:ext cx="4696660" cy="41249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43002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Foundational</a:t>
            </a:r>
            <a:r>
              <a:rPr spc="-55" dirty="0"/>
              <a:t> Work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07918"/>
            <a:ext cx="9861550" cy="347789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1977 </a:t>
            </a:r>
            <a:r>
              <a:rPr sz="2800" spc="-20" dirty="0">
                <a:latin typeface="Calibri"/>
                <a:cs typeface="Calibri"/>
              </a:rPr>
              <a:t>RSA: </a:t>
            </a:r>
            <a:r>
              <a:rPr sz="2800" spc="-10" dirty="0">
                <a:latin typeface="Calibri"/>
                <a:cs typeface="Calibri"/>
              </a:rPr>
              <a:t>Mention currency </a:t>
            </a:r>
            <a:r>
              <a:rPr sz="2800" spc="-5" dirty="0">
                <a:latin typeface="Calibri"/>
                <a:cs typeface="Calibri"/>
              </a:rPr>
              <a:t>an early </a:t>
            </a:r>
            <a:r>
              <a:rPr sz="2800" spc="-15" dirty="0">
                <a:latin typeface="Calibri"/>
                <a:cs typeface="Calibri"/>
              </a:rPr>
              <a:t>proposed</a:t>
            </a:r>
            <a:r>
              <a:rPr sz="2800" spc="17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application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1978 </a:t>
            </a:r>
            <a:r>
              <a:rPr sz="2800" spc="-10" dirty="0">
                <a:latin typeface="Calibri"/>
                <a:cs typeface="Calibri"/>
              </a:rPr>
              <a:t>Lamport:</a:t>
            </a:r>
            <a:r>
              <a:rPr sz="2800" spc="5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Consensus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1982 </a:t>
            </a:r>
            <a:r>
              <a:rPr sz="2800" spc="-10" dirty="0">
                <a:latin typeface="Calibri"/>
                <a:cs typeface="Calibri"/>
              </a:rPr>
              <a:t>Chaum: </a:t>
            </a:r>
            <a:r>
              <a:rPr sz="2800" spc="-15" dirty="0">
                <a:latin typeface="Calibri"/>
                <a:cs typeface="Calibri"/>
              </a:rPr>
              <a:t>Anonymous </a:t>
            </a:r>
            <a:r>
              <a:rPr sz="2800" spc="-10" dirty="0">
                <a:latin typeface="Calibri"/>
                <a:cs typeface="Calibri"/>
              </a:rPr>
              <a:t>cryptocurrency</a:t>
            </a:r>
            <a:r>
              <a:rPr sz="2800" spc="16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introduced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1993 </a:t>
            </a:r>
            <a:r>
              <a:rPr sz="2800" spc="-15" dirty="0">
                <a:latin typeface="Calibri"/>
                <a:cs typeface="Calibri"/>
              </a:rPr>
              <a:t>Dwork </a:t>
            </a:r>
            <a:r>
              <a:rPr sz="2800" spc="-5" dirty="0">
                <a:latin typeface="Calibri"/>
                <a:cs typeface="Calibri"/>
              </a:rPr>
              <a:t>and Naor: </a:t>
            </a:r>
            <a:r>
              <a:rPr sz="2800" spc="-20" dirty="0">
                <a:latin typeface="Calibri"/>
                <a:cs typeface="Calibri"/>
              </a:rPr>
              <a:t>Proofs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10" dirty="0">
                <a:latin typeface="Calibri"/>
                <a:cs typeface="Calibri"/>
              </a:rPr>
              <a:t>work </a:t>
            </a:r>
            <a:r>
              <a:rPr sz="2800" spc="-15" dirty="0">
                <a:latin typeface="Calibri"/>
                <a:cs typeface="Calibri"/>
              </a:rPr>
              <a:t>introduced (w/o </a:t>
            </a:r>
            <a:r>
              <a:rPr sz="2800" spc="-5" dirty="0">
                <a:latin typeface="Calibri"/>
                <a:cs typeface="Calibri"/>
              </a:rPr>
              <a:t>the</a:t>
            </a:r>
            <a:r>
              <a:rPr sz="2800" spc="24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name)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1996 </a:t>
            </a:r>
            <a:r>
              <a:rPr sz="2800" spc="-15" dirty="0">
                <a:latin typeface="Calibri"/>
                <a:cs typeface="Calibri"/>
              </a:rPr>
              <a:t>Rivest </a:t>
            </a:r>
            <a:r>
              <a:rPr sz="2800" spc="-5" dirty="0">
                <a:latin typeface="Calibri"/>
                <a:cs typeface="Calibri"/>
              </a:rPr>
              <a:t>and </a:t>
            </a:r>
            <a:r>
              <a:rPr sz="2800" spc="-10" dirty="0">
                <a:latin typeface="Calibri"/>
                <a:cs typeface="Calibri"/>
              </a:rPr>
              <a:t>Shamir: proof-of-work-based</a:t>
            </a:r>
            <a:r>
              <a:rPr sz="2800" spc="16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cryptocurrency</a:t>
            </a:r>
            <a:endParaRPr sz="2800">
              <a:latin typeface="Calibri"/>
              <a:cs typeface="Calibri"/>
            </a:endParaRPr>
          </a:p>
          <a:p>
            <a:pPr marL="241300" marR="5080" indent="-228600">
              <a:lnSpc>
                <a:spcPts val="3020"/>
              </a:lnSpc>
              <a:spcBef>
                <a:spcPts val="104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2002: </a:t>
            </a:r>
            <a:r>
              <a:rPr sz="2800" spc="-15" dirty="0">
                <a:latin typeface="Calibri"/>
                <a:cs typeface="Calibri"/>
              </a:rPr>
              <a:t>Vivek </a:t>
            </a:r>
            <a:r>
              <a:rPr sz="2800" spc="-30" dirty="0">
                <a:latin typeface="Calibri"/>
                <a:cs typeface="Calibri"/>
              </a:rPr>
              <a:t>Vishnumurthy, </a:t>
            </a:r>
            <a:r>
              <a:rPr sz="2800" spc="-10" dirty="0">
                <a:latin typeface="Calibri"/>
                <a:cs typeface="Calibri"/>
              </a:rPr>
              <a:t>Sangeeth </a:t>
            </a:r>
            <a:r>
              <a:rPr sz="2800" spc="-15" dirty="0">
                <a:latin typeface="Calibri"/>
                <a:cs typeface="Calibri"/>
              </a:rPr>
              <a:t>Chandrakumar </a:t>
            </a:r>
            <a:r>
              <a:rPr sz="2800" spc="-5" dirty="0">
                <a:latin typeface="Calibri"/>
                <a:cs typeface="Calibri"/>
              </a:rPr>
              <a:t>and </a:t>
            </a:r>
            <a:r>
              <a:rPr sz="2800" spc="-10" dirty="0">
                <a:latin typeface="Calibri"/>
                <a:cs typeface="Calibri"/>
              </a:rPr>
              <a:t>Emin </a:t>
            </a:r>
            <a:r>
              <a:rPr sz="2800" spc="-5" dirty="0">
                <a:latin typeface="Calibri"/>
                <a:cs typeface="Calibri"/>
              </a:rPr>
              <a:t>Gun  </a:t>
            </a:r>
            <a:r>
              <a:rPr sz="2800" spc="-15" dirty="0">
                <a:latin typeface="Calibri"/>
                <a:cs typeface="Calibri"/>
              </a:rPr>
              <a:t>Sirer: </a:t>
            </a:r>
            <a:r>
              <a:rPr sz="2800" spc="-10" dirty="0">
                <a:latin typeface="Calibri"/>
                <a:cs typeface="Calibri"/>
              </a:rPr>
              <a:t>P2P</a:t>
            </a:r>
            <a:r>
              <a:rPr sz="2800" spc="5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Currency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323334" y="735838"/>
            <a:ext cx="3677920" cy="6508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100" spc="-35" dirty="0"/>
              <a:t>Distributed</a:t>
            </a:r>
            <a:r>
              <a:rPr sz="4100" spc="-175" dirty="0"/>
              <a:t> </a:t>
            </a:r>
            <a:r>
              <a:rPr sz="4100" spc="-35" dirty="0"/>
              <a:t>DBMS</a:t>
            </a:r>
            <a:endParaRPr sz="4100"/>
          </a:p>
        </p:txBody>
      </p:sp>
      <p:sp>
        <p:nvSpPr>
          <p:cNvPr id="3" name="object 3"/>
          <p:cNvSpPr/>
          <p:nvPr/>
        </p:nvSpPr>
        <p:spPr>
          <a:xfrm>
            <a:off x="2270900" y="1763368"/>
            <a:ext cx="7212069" cy="45717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7931" y="1769364"/>
            <a:ext cx="2247900" cy="11247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05255" y="3249167"/>
            <a:ext cx="1228344" cy="11231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79704" y="496823"/>
            <a:ext cx="1161288" cy="11612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17931" y="5474208"/>
            <a:ext cx="2066544" cy="11628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31873" y="609676"/>
            <a:ext cx="812927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Limitations </a:t>
            </a:r>
            <a:r>
              <a:rPr dirty="0"/>
              <a:t>of </a:t>
            </a:r>
            <a:r>
              <a:rPr spc="-10" dirty="0"/>
              <a:t>Distributed</a:t>
            </a:r>
            <a:r>
              <a:rPr spc="-60" dirty="0"/>
              <a:t> </a:t>
            </a:r>
            <a:r>
              <a:rPr spc="-10" dirty="0"/>
              <a:t>Databases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07918"/>
            <a:ext cx="4326890" cy="156019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0" dirty="0">
                <a:latin typeface="Calibri"/>
                <a:cs typeface="Calibri"/>
              </a:rPr>
              <a:t>Centralized</a:t>
            </a:r>
            <a:endParaRPr sz="2800" dirty="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5" dirty="0">
                <a:latin typeface="Calibri"/>
                <a:cs typeface="Calibri"/>
              </a:rPr>
              <a:t>Complexity </a:t>
            </a:r>
            <a:r>
              <a:rPr sz="2800" spc="-5" dirty="0">
                <a:latin typeface="Calibri"/>
                <a:cs typeface="Calibri"/>
              </a:rPr>
              <a:t>&amp;</a:t>
            </a:r>
            <a:r>
              <a:rPr sz="2800" spc="4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Costs</a:t>
            </a:r>
            <a:endParaRPr sz="2800" dirty="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45" dirty="0">
                <a:latin typeface="Calibri"/>
                <a:cs typeface="Calibri"/>
              </a:rPr>
              <a:t>Trust </a:t>
            </a:r>
            <a:r>
              <a:rPr sz="2800" spc="-5" dirty="0">
                <a:latin typeface="Calibri"/>
                <a:cs typeface="Calibri"/>
              </a:rPr>
              <a:t>the </a:t>
            </a:r>
            <a:r>
              <a:rPr sz="2800" spc="-10" dirty="0">
                <a:latin typeface="Calibri"/>
                <a:cs typeface="Calibri"/>
              </a:rPr>
              <a:t>database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company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5562600"/>
            <a:ext cx="1036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>
                    <a:lumMod val="50000"/>
                  </a:schemeClr>
                </a:solidFill>
              </a:rPr>
              <a:t>So what if we could trust the transaction…. Hmmm?</a:t>
            </a:r>
            <a:endParaRPr 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86088" y="3139439"/>
            <a:ext cx="978408" cy="6385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258055" y="2022348"/>
            <a:ext cx="1693164" cy="11064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24611" y="1284732"/>
            <a:ext cx="2540000" cy="2540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428238" y="244856"/>
            <a:ext cx="528193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How </a:t>
            </a:r>
            <a:r>
              <a:rPr spc="-15" dirty="0"/>
              <a:t>Blockchain</a:t>
            </a:r>
            <a:r>
              <a:rPr spc="-25" dirty="0"/>
              <a:t> </a:t>
            </a:r>
            <a:r>
              <a:rPr spc="-20" dirty="0"/>
              <a:t>works?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20369" y="1064514"/>
            <a:ext cx="199453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9560" marR="5080" indent="-277495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libri"/>
                <a:cs typeface="Calibri"/>
              </a:rPr>
              <a:t>A </a:t>
            </a:r>
            <a:r>
              <a:rPr sz="2400" spc="-10" dirty="0">
                <a:latin typeface="Calibri"/>
                <a:cs typeface="Calibri"/>
              </a:rPr>
              <a:t>wants </a:t>
            </a:r>
            <a:r>
              <a:rPr sz="2400" spc="-15" dirty="0">
                <a:latin typeface="Calibri"/>
                <a:cs typeface="Calibri"/>
              </a:rPr>
              <a:t>to</a:t>
            </a:r>
            <a:r>
              <a:rPr sz="2400" spc="-1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send  money </a:t>
            </a:r>
            <a:r>
              <a:rPr sz="2400" spc="-15" dirty="0">
                <a:latin typeface="Calibri"/>
                <a:cs typeface="Calibri"/>
              </a:rPr>
              <a:t>to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78661" y="3174618"/>
            <a:ext cx="2311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libri"/>
                <a:cs typeface="Calibri"/>
              </a:rPr>
              <a:t>A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15866" y="1064514"/>
            <a:ext cx="259524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6002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libri"/>
                <a:cs typeface="Calibri"/>
              </a:rPr>
              <a:t>The transaction </a:t>
            </a:r>
            <a:r>
              <a:rPr sz="2400" dirty="0">
                <a:latin typeface="Calibri"/>
                <a:cs typeface="Calibri"/>
              </a:rPr>
              <a:t>is  </a:t>
            </a:r>
            <a:r>
              <a:rPr sz="2400" spc="-10" dirty="0">
                <a:latin typeface="Calibri"/>
                <a:cs typeface="Calibri"/>
              </a:rPr>
              <a:t>represented </a:t>
            </a:r>
            <a:r>
              <a:rPr sz="2400" dirty="0">
                <a:latin typeface="Calibri"/>
                <a:cs typeface="Calibri"/>
              </a:rPr>
              <a:t>as</a:t>
            </a:r>
            <a:r>
              <a:rPr sz="2400" spc="-9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block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14627" y="2511551"/>
            <a:ext cx="664464" cy="5212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345680" y="2502407"/>
            <a:ext cx="1188720" cy="13136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885556" y="2978023"/>
            <a:ext cx="14351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libri"/>
                <a:cs typeface="Calibri"/>
              </a:rPr>
              <a:t>?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916926" y="1044321"/>
            <a:ext cx="329565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04775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libri"/>
                <a:cs typeface="Calibri"/>
              </a:rPr>
              <a:t>The block </a:t>
            </a:r>
            <a:r>
              <a:rPr sz="2400" dirty="0">
                <a:latin typeface="Calibri"/>
                <a:cs typeface="Calibri"/>
              </a:rPr>
              <a:t>is </a:t>
            </a:r>
            <a:r>
              <a:rPr sz="2400" spc="-15" dirty="0">
                <a:latin typeface="Calibri"/>
                <a:cs typeface="Calibri"/>
              </a:rPr>
              <a:t>broadcast to  </a:t>
            </a:r>
            <a:r>
              <a:rPr sz="2400" spc="-5" dirty="0">
                <a:latin typeface="Calibri"/>
                <a:cs typeface="Calibri"/>
              </a:rPr>
              <a:t>every node </a:t>
            </a:r>
            <a:r>
              <a:rPr sz="2400" dirty="0">
                <a:latin typeface="Calibri"/>
                <a:cs typeface="Calibri"/>
              </a:rPr>
              <a:t>in the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network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646932" y="4504944"/>
            <a:ext cx="1580388" cy="17510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4415028"/>
            <a:ext cx="1552956" cy="17510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769416" y="5016195"/>
            <a:ext cx="3429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Wingdings"/>
                <a:cs typeface="Wingdings"/>
              </a:rPr>
              <a:t></a:t>
            </a:r>
            <a:endParaRPr sz="2800">
              <a:latin typeface="Wingdings"/>
              <a:cs typeface="Wingding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688592" y="5433059"/>
            <a:ext cx="1580387" cy="142493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984910" y="3990594"/>
            <a:ext cx="298704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40055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libri"/>
                <a:cs typeface="Calibri"/>
              </a:rPr>
              <a:t>Sufficient </a:t>
            </a:r>
            <a:r>
              <a:rPr sz="2400" spc="-5" dirty="0">
                <a:latin typeface="Calibri"/>
                <a:cs typeface="Calibri"/>
              </a:rPr>
              <a:t>miners  </a:t>
            </a:r>
            <a:r>
              <a:rPr sz="2400" spc="-15" dirty="0">
                <a:latin typeface="Calibri"/>
                <a:cs typeface="Calibri"/>
              </a:rPr>
              <a:t>approve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transaction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522467" y="3980433"/>
            <a:ext cx="305308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01040" marR="5080" indent="-688975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libri"/>
                <a:cs typeface="Calibri"/>
              </a:rPr>
              <a:t>The transaction </a:t>
            </a:r>
            <a:r>
              <a:rPr sz="2400" dirty="0">
                <a:latin typeface="Calibri"/>
                <a:cs typeface="Calibri"/>
              </a:rPr>
              <a:t>is</a:t>
            </a:r>
            <a:r>
              <a:rPr sz="2400" spc="-1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added 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spc="-10" dirty="0">
                <a:latin typeface="Calibri"/>
                <a:cs typeface="Calibri"/>
              </a:rPr>
              <a:t>Blockchain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444228" y="4072128"/>
            <a:ext cx="2540000" cy="2540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9389109" y="4165219"/>
            <a:ext cx="26758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libri"/>
                <a:cs typeface="Calibri"/>
              </a:rPr>
              <a:t>B </a:t>
            </a:r>
            <a:r>
              <a:rPr sz="2400" spc="-10" dirty="0">
                <a:latin typeface="Calibri"/>
                <a:cs typeface="Calibri"/>
              </a:rPr>
              <a:t>receives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money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195298" y="5209159"/>
            <a:ext cx="695325" cy="86995"/>
          </a:xfrm>
          <a:custGeom>
            <a:avLst/>
            <a:gdLst/>
            <a:ahLst/>
            <a:cxnLst/>
            <a:rect l="l" t="t" r="r" b="b"/>
            <a:pathLst>
              <a:path w="695325" h="86995">
                <a:moveTo>
                  <a:pt x="667662" y="28702"/>
                </a:moveTo>
                <a:lnTo>
                  <a:pt x="622452" y="28702"/>
                </a:lnTo>
                <a:lnTo>
                  <a:pt x="623087" y="57658"/>
                </a:lnTo>
                <a:lnTo>
                  <a:pt x="608567" y="57939"/>
                </a:lnTo>
                <a:lnTo>
                  <a:pt x="609117" y="86868"/>
                </a:lnTo>
                <a:lnTo>
                  <a:pt x="695096" y="41783"/>
                </a:lnTo>
                <a:lnTo>
                  <a:pt x="667662" y="28702"/>
                </a:lnTo>
                <a:close/>
              </a:path>
              <a:path w="695325" h="86995">
                <a:moveTo>
                  <a:pt x="608017" y="28981"/>
                </a:moveTo>
                <a:lnTo>
                  <a:pt x="0" y="40767"/>
                </a:lnTo>
                <a:lnTo>
                  <a:pt x="558" y="69723"/>
                </a:lnTo>
                <a:lnTo>
                  <a:pt x="608567" y="57939"/>
                </a:lnTo>
                <a:lnTo>
                  <a:pt x="608017" y="28981"/>
                </a:lnTo>
                <a:close/>
              </a:path>
              <a:path w="695325" h="86995">
                <a:moveTo>
                  <a:pt x="622452" y="28702"/>
                </a:moveTo>
                <a:lnTo>
                  <a:pt x="608017" y="28981"/>
                </a:lnTo>
                <a:lnTo>
                  <a:pt x="608567" y="57939"/>
                </a:lnTo>
                <a:lnTo>
                  <a:pt x="623087" y="57658"/>
                </a:lnTo>
                <a:lnTo>
                  <a:pt x="622452" y="28702"/>
                </a:lnTo>
                <a:close/>
              </a:path>
              <a:path w="695325" h="86995">
                <a:moveTo>
                  <a:pt x="607466" y="0"/>
                </a:moveTo>
                <a:lnTo>
                  <a:pt x="608017" y="28981"/>
                </a:lnTo>
                <a:lnTo>
                  <a:pt x="622452" y="28702"/>
                </a:lnTo>
                <a:lnTo>
                  <a:pt x="667662" y="28702"/>
                </a:lnTo>
                <a:lnTo>
                  <a:pt x="607466" y="0"/>
                </a:lnTo>
                <a:close/>
              </a:path>
            </a:pathLst>
          </a:custGeom>
          <a:solidFill>
            <a:srgbClr val="000000">
              <a:alpha val="8392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012185" y="5317235"/>
            <a:ext cx="890269" cy="86995"/>
          </a:xfrm>
          <a:custGeom>
            <a:avLst/>
            <a:gdLst/>
            <a:ahLst/>
            <a:cxnLst/>
            <a:rect l="l" t="t" r="r" b="b"/>
            <a:pathLst>
              <a:path w="890270" h="86995">
                <a:moveTo>
                  <a:pt x="86868" y="0"/>
                </a:moveTo>
                <a:lnTo>
                  <a:pt x="0" y="43433"/>
                </a:lnTo>
                <a:lnTo>
                  <a:pt x="86868" y="86867"/>
                </a:lnTo>
                <a:lnTo>
                  <a:pt x="86868" y="57911"/>
                </a:lnTo>
                <a:lnTo>
                  <a:pt x="72389" y="57911"/>
                </a:lnTo>
                <a:lnTo>
                  <a:pt x="72389" y="28955"/>
                </a:lnTo>
                <a:lnTo>
                  <a:pt x="86868" y="28955"/>
                </a:lnTo>
                <a:lnTo>
                  <a:pt x="86868" y="0"/>
                </a:lnTo>
                <a:close/>
              </a:path>
              <a:path w="890270" h="86995">
                <a:moveTo>
                  <a:pt x="86868" y="28955"/>
                </a:moveTo>
                <a:lnTo>
                  <a:pt x="72389" y="28955"/>
                </a:lnTo>
                <a:lnTo>
                  <a:pt x="72389" y="57911"/>
                </a:lnTo>
                <a:lnTo>
                  <a:pt x="86868" y="57911"/>
                </a:lnTo>
                <a:lnTo>
                  <a:pt x="86868" y="28955"/>
                </a:lnTo>
                <a:close/>
              </a:path>
              <a:path w="890270" h="86995">
                <a:moveTo>
                  <a:pt x="889888" y="28955"/>
                </a:moveTo>
                <a:lnTo>
                  <a:pt x="86868" y="28955"/>
                </a:lnTo>
                <a:lnTo>
                  <a:pt x="86868" y="57911"/>
                </a:lnTo>
                <a:lnTo>
                  <a:pt x="889888" y="57911"/>
                </a:lnTo>
                <a:lnTo>
                  <a:pt x="889888" y="28955"/>
                </a:lnTo>
                <a:close/>
              </a:path>
            </a:pathLst>
          </a:custGeom>
          <a:solidFill>
            <a:srgbClr val="000000">
              <a:alpha val="8392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188719" y="2560320"/>
            <a:ext cx="714756" cy="3977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682740" y="5183122"/>
            <a:ext cx="790955" cy="16017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411979" y="2391155"/>
            <a:ext cx="714755" cy="3977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839456" y="1734311"/>
            <a:ext cx="1187196" cy="13152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210800" y="1737360"/>
            <a:ext cx="1187196" cy="13152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8378443" y="2212975"/>
            <a:ext cx="251587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384425" algn="l"/>
              </a:tabLst>
            </a:pPr>
            <a:r>
              <a:rPr sz="2000" dirty="0">
                <a:latin typeface="Calibri"/>
                <a:cs typeface="Calibri"/>
              </a:rPr>
              <a:t>?	?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0648188" y="2542032"/>
            <a:ext cx="1188720" cy="13152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11188445" y="3017901"/>
            <a:ext cx="14351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libri"/>
                <a:cs typeface="Calibri"/>
              </a:rPr>
              <a:t>?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9194292" y="3366515"/>
            <a:ext cx="381000" cy="2118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8561831" y="3029711"/>
            <a:ext cx="426720" cy="84581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0605643" y="5951931"/>
            <a:ext cx="2190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libri"/>
                <a:cs typeface="Calibri"/>
              </a:rPr>
              <a:t>B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10357104" y="5317235"/>
            <a:ext cx="714755" cy="3977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9105900" y="2542032"/>
            <a:ext cx="937260" cy="47091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0136123" y="3029711"/>
            <a:ext cx="426720" cy="84581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8970264" y="1536191"/>
            <a:ext cx="1187196" cy="13152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9509252" y="2011756"/>
            <a:ext cx="14351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libri"/>
                <a:cs typeface="Calibri"/>
              </a:rPr>
              <a:t>?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1889760" y="4876800"/>
            <a:ext cx="1146047" cy="7482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999488" y="5103876"/>
            <a:ext cx="445007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404872" y="5625846"/>
            <a:ext cx="86995" cy="288290"/>
          </a:xfrm>
          <a:custGeom>
            <a:avLst/>
            <a:gdLst/>
            <a:ahLst/>
            <a:cxnLst/>
            <a:rect l="l" t="t" r="r" b="b"/>
            <a:pathLst>
              <a:path w="86994" h="288289">
                <a:moveTo>
                  <a:pt x="57911" y="72389"/>
                </a:moveTo>
                <a:lnTo>
                  <a:pt x="28955" y="72389"/>
                </a:lnTo>
                <a:lnTo>
                  <a:pt x="28955" y="288188"/>
                </a:lnTo>
                <a:lnTo>
                  <a:pt x="57911" y="288188"/>
                </a:lnTo>
                <a:lnTo>
                  <a:pt x="57911" y="72389"/>
                </a:lnTo>
                <a:close/>
              </a:path>
              <a:path w="86994" h="288289">
                <a:moveTo>
                  <a:pt x="43433" y="0"/>
                </a:moveTo>
                <a:lnTo>
                  <a:pt x="0" y="86867"/>
                </a:lnTo>
                <a:lnTo>
                  <a:pt x="28955" y="86867"/>
                </a:lnTo>
                <a:lnTo>
                  <a:pt x="28955" y="72389"/>
                </a:lnTo>
                <a:lnTo>
                  <a:pt x="79628" y="72389"/>
                </a:lnTo>
                <a:lnTo>
                  <a:pt x="43433" y="0"/>
                </a:lnTo>
                <a:close/>
              </a:path>
              <a:path w="86994" h="288289">
                <a:moveTo>
                  <a:pt x="79628" y="72389"/>
                </a:moveTo>
                <a:lnTo>
                  <a:pt x="57911" y="72389"/>
                </a:lnTo>
                <a:lnTo>
                  <a:pt x="57911" y="86867"/>
                </a:lnTo>
                <a:lnTo>
                  <a:pt x="86867" y="86867"/>
                </a:lnTo>
                <a:lnTo>
                  <a:pt x="79628" y="72389"/>
                </a:lnTo>
                <a:close/>
              </a:path>
            </a:pathLst>
          </a:custGeom>
          <a:solidFill>
            <a:srgbClr val="000000">
              <a:alpha val="8392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728459" y="4797552"/>
            <a:ext cx="673608" cy="4389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886455" y="2343911"/>
            <a:ext cx="911860" cy="414655"/>
          </a:xfrm>
          <a:custGeom>
            <a:avLst/>
            <a:gdLst/>
            <a:ahLst/>
            <a:cxnLst/>
            <a:rect l="l" t="t" r="r" b="b"/>
            <a:pathLst>
              <a:path w="911860" h="414655">
                <a:moveTo>
                  <a:pt x="704088" y="0"/>
                </a:moveTo>
                <a:lnTo>
                  <a:pt x="704088" y="103632"/>
                </a:lnTo>
                <a:lnTo>
                  <a:pt x="0" y="103632"/>
                </a:lnTo>
                <a:lnTo>
                  <a:pt x="0" y="310896"/>
                </a:lnTo>
                <a:lnTo>
                  <a:pt x="704088" y="310896"/>
                </a:lnTo>
                <a:lnTo>
                  <a:pt x="704088" y="414527"/>
                </a:lnTo>
                <a:lnTo>
                  <a:pt x="911352" y="207263"/>
                </a:lnTo>
                <a:lnTo>
                  <a:pt x="704088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886455" y="2343911"/>
            <a:ext cx="911860" cy="414655"/>
          </a:xfrm>
          <a:custGeom>
            <a:avLst/>
            <a:gdLst/>
            <a:ahLst/>
            <a:cxnLst/>
            <a:rect l="l" t="t" r="r" b="b"/>
            <a:pathLst>
              <a:path w="911860" h="414655">
                <a:moveTo>
                  <a:pt x="0" y="103632"/>
                </a:moveTo>
                <a:lnTo>
                  <a:pt x="704088" y="103632"/>
                </a:lnTo>
                <a:lnTo>
                  <a:pt x="704088" y="0"/>
                </a:lnTo>
                <a:lnTo>
                  <a:pt x="911352" y="207263"/>
                </a:lnTo>
                <a:lnTo>
                  <a:pt x="704088" y="414527"/>
                </a:lnTo>
                <a:lnTo>
                  <a:pt x="704088" y="310896"/>
                </a:lnTo>
                <a:lnTo>
                  <a:pt x="0" y="310896"/>
                </a:lnTo>
                <a:lnTo>
                  <a:pt x="0" y="103632"/>
                </a:lnTo>
                <a:close/>
              </a:path>
            </a:pathLst>
          </a:custGeom>
          <a:ln w="12192">
            <a:solidFill>
              <a:srgbClr val="AD5A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272784" y="2346960"/>
            <a:ext cx="911860" cy="414655"/>
          </a:xfrm>
          <a:custGeom>
            <a:avLst/>
            <a:gdLst/>
            <a:ahLst/>
            <a:cxnLst/>
            <a:rect l="l" t="t" r="r" b="b"/>
            <a:pathLst>
              <a:path w="911859" h="414655">
                <a:moveTo>
                  <a:pt x="704088" y="0"/>
                </a:moveTo>
                <a:lnTo>
                  <a:pt x="704088" y="103631"/>
                </a:lnTo>
                <a:lnTo>
                  <a:pt x="0" y="103631"/>
                </a:lnTo>
                <a:lnTo>
                  <a:pt x="0" y="310895"/>
                </a:lnTo>
                <a:lnTo>
                  <a:pt x="704088" y="310895"/>
                </a:lnTo>
                <a:lnTo>
                  <a:pt x="704088" y="414527"/>
                </a:lnTo>
                <a:lnTo>
                  <a:pt x="911351" y="207263"/>
                </a:lnTo>
                <a:lnTo>
                  <a:pt x="704088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272784" y="2346960"/>
            <a:ext cx="911860" cy="414655"/>
          </a:xfrm>
          <a:custGeom>
            <a:avLst/>
            <a:gdLst/>
            <a:ahLst/>
            <a:cxnLst/>
            <a:rect l="l" t="t" r="r" b="b"/>
            <a:pathLst>
              <a:path w="911859" h="414655">
                <a:moveTo>
                  <a:pt x="0" y="103631"/>
                </a:moveTo>
                <a:lnTo>
                  <a:pt x="704088" y="103631"/>
                </a:lnTo>
                <a:lnTo>
                  <a:pt x="704088" y="0"/>
                </a:lnTo>
                <a:lnTo>
                  <a:pt x="911351" y="207263"/>
                </a:lnTo>
                <a:lnTo>
                  <a:pt x="704088" y="414527"/>
                </a:lnTo>
                <a:lnTo>
                  <a:pt x="704088" y="310895"/>
                </a:lnTo>
                <a:lnTo>
                  <a:pt x="0" y="310895"/>
                </a:lnTo>
                <a:lnTo>
                  <a:pt x="0" y="103631"/>
                </a:lnTo>
                <a:close/>
              </a:path>
            </a:pathLst>
          </a:custGeom>
          <a:ln w="12192">
            <a:solidFill>
              <a:srgbClr val="AD5A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212079" y="5193791"/>
            <a:ext cx="911860" cy="414655"/>
          </a:xfrm>
          <a:custGeom>
            <a:avLst/>
            <a:gdLst/>
            <a:ahLst/>
            <a:cxnLst/>
            <a:rect l="l" t="t" r="r" b="b"/>
            <a:pathLst>
              <a:path w="911860" h="414654">
                <a:moveTo>
                  <a:pt x="704088" y="0"/>
                </a:moveTo>
                <a:lnTo>
                  <a:pt x="704088" y="103631"/>
                </a:lnTo>
                <a:lnTo>
                  <a:pt x="0" y="103631"/>
                </a:lnTo>
                <a:lnTo>
                  <a:pt x="0" y="310895"/>
                </a:lnTo>
                <a:lnTo>
                  <a:pt x="704088" y="310895"/>
                </a:lnTo>
                <a:lnTo>
                  <a:pt x="704088" y="414527"/>
                </a:lnTo>
                <a:lnTo>
                  <a:pt x="911352" y="207263"/>
                </a:lnTo>
                <a:lnTo>
                  <a:pt x="704088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212079" y="5193791"/>
            <a:ext cx="911860" cy="414655"/>
          </a:xfrm>
          <a:custGeom>
            <a:avLst/>
            <a:gdLst/>
            <a:ahLst/>
            <a:cxnLst/>
            <a:rect l="l" t="t" r="r" b="b"/>
            <a:pathLst>
              <a:path w="911860" h="414654">
                <a:moveTo>
                  <a:pt x="0" y="103631"/>
                </a:moveTo>
                <a:lnTo>
                  <a:pt x="704088" y="103631"/>
                </a:lnTo>
                <a:lnTo>
                  <a:pt x="704088" y="0"/>
                </a:lnTo>
                <a:lnTo>
                  <a:pt x="911352" y="207263"/>
                </a:lnTo>
                <a:lnTo>
                  <a:pt x="704088" y="414527"/>
                </a:lnTo>
                <a:lnTo>
                  <a:pt x="704088" y="310895"/>
                </a:lnTo>
                <a:lnTo>
                  <a:pt x="0" y="310895"/>
                </a:lnTo>
                <a:lnTo>
                  <a:pt x="0" y="103631"/>
                </a:lnTo>
                <a:close/>
              </a:path>
            </a:pathLst>
          </a:custGeom>
          <a:ln w="12192">
            <a:solidFill>
              <a:srgbClr val="AD5A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8194547" y="5172455"/>
            <a:ext cx="911860" cy="416559"/>
          </a:xfrm>
          <a:custGeom>
            <a:avLst/>
            <a:gdLst/>
            <a:ahLst/>
            <a:cxnLst/>
            <a:rect l="l" t="t" r="r" b="b"/>
            <a:pathLst>
              <a:path w="911859" h="416560">
                <a:moveTo>
                  <a:pt x="703326" y="0"/>
                </a:moveTo>
                <a:lnTo>
                  <a:pt x="703326" y="104013"/>
                </a:lnTo>
                <a:lnTo>
                  <a:pt x="0" y="104013"/>
                </a:lnTo>
                <a:lnTo>
                  <a:pt x="0" y="312039"/>
                </a:lnTo>
                <a:lnTo>
                  <a:pt x="703326" y="312039"/>
                </a:lnTo>
                <a:lnTo>
                  <a:pt x="703326" y="416052"/>
                </a:lnTo>
                <a:lnTo>
                  <a:pt x="911351" y="208026"/>
                </a:lnTo>
                <a:lnTo>
                  <a:pt x="703326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8194547" y="5172455"/>
            <a:ext cx="911860" cy="416559"/>
          </a:xfrm>
          <a:custGeom>
            <a:avLst/>
            <a:gdLst/>
            <a:ahLst/>
            <a:cxnLst/>
            <a:rect l="l" t="t" r="r" b="b"/>
            <a:pathLst>
              <a:path w="911859" h="416560">
                <a:moveTo>
                  <a:pt x="0" y="104013"/>
                </a:moveTo>
                <a:lnTo>
                  <a:pt x="703326" y="104013"/>
                </a:lnTo>
                <a:lnTo>
                  <a:pt x="703326" y="0"/>
                </a:lnTo>
                <a:lnTo>
                  <a:pt x="911351" y="208026"/>
                </a:lnTo>
                <a:lnTo>
                  <a:pt x="703326" y="416052"/>
                </a:lnTo>
                <a:lnTo>
                  <a:pt x="703326" y="312039"/>
                </a:lnTo>
                <a:lnTo>
                  <a:pt x="0" y="312039"/>
                </a:lnTo>
                <a:lnTo>
                  <a:pt x="0" y="104013"/>
                </a:lnTo>
                <a:close/>
              </a:path>
            </a:pathLst>
          </a:custGeom>
          <a:ln w="12192">
            <a:solidFill>
              <a:srgbClr val="AD5A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888994" y="3269615"/>
            <a:ext cx="3448685" cy="1104265"/>
          </a:xfrm>
          <a:custGeom>
            <a:avLst/>
            <a:gdLst/>
            <a:ahLst/>
            <a:cxnLst/>
            <a:rect l="l" t="t" r="r" b="b"/>
            <a:pathLst>
              <a:path w="3448684" h="1104264">
                <a:moveTo>
                  <a:pt x="148335" y="702310"/>
                </a:moveTo>
                <a:lnTo>
                  <a:pt x="0" y="955548"/>
                </a:lnTo>
                <a:lnTo>
                  <a:pt x="253364" y="1103884"/>
                </a:lnTo>
                <a:lnTo>
                  <a:pt x="216026" y="961009"/>
                </a:lnTo>
                <a:lnTo>
                  <a:pt x="659012" y="845185"/>
                </a:lnTo>
                <a:lnTo>
                  <a:pt x="185673" y="845185"/>
                </a:lnTo>
                <a:lnTo>
                  <a:pt x="148335" y="702310"/>
                </a:lnTo>
                <a:close/>
              </a:path>
              <a:path w="3448684" h="1104264">
                <a:moveTo>
                  <a:pt x="3418331" y="0"/>
                </a:moveTo>
                <a:lnTo>
                  <a:pt x="185673" y="845185"/>
                </a:lnTo>
                <a:lnTo>
                  <a:pt x="659012" y="845185"/>
                </a:lnTo>
                <a:lnTo>
                  <a:pt x="3448557" y="115824"/>
                </a:lnTo>
                <a:lnTo>
                  <a:pt x="3418331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888994" y="3269615"/>
            <a:ext cx="3448685" cy="1104265"/>
          </a:xfrm>
          <a:custGeom>
            <a:avLst/>
            <a:gdLst/>
            <a:ahLst/>
            <a:cxnLst/>
            <a:rect l="l" t="t" r="r" b="b"/>
            <a:pathLst>
              <a:path w="3448684" h="1104264">
                <a:moveTo>
                  <a:pt x="3448557" y="115824"/>
                </a:moveTo>
                <a:lnTo>
                  <a:pt x="216026" y="961009"/>
                </a:lnTo>
                <a:lnTo>
                  <a:pt x="253364" y="1103884"/>
                </a:lnTo>
                <a:lnTo>
                  <a:pt x="0" y="955548"/>
                </a:lnTo>
                <a:lnTo>
                  <a:pt x="148335" y="702310"/>
                </a:lnTo>
                <a:lnTo>
                  <a:pt x="185673" y="845185"/>
                </a:lnTo>
                <a:lnTo>
                  <a:pt x="3418331" y="0"/>
                </a:lnTo>
                <a:lnTo>
                  <a:pt x="3448557" y="115824"/>
                </a:lnTo>
                <a:close/>
              </a:path>
            </a:pathLst>
          </a:custGeom>
          <a:ln w="12700">
            <a:solidFill>
              <a:srgbClr val="AD5A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4170679" y="5085079"/>
            <a:ext cx="3422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Wingdings"/>
                <a:cs typeface="Wingdings"/>
              </a:rPr>
              <a:t></a:t>
            </a:r>
            <a:endParaRPr sz="2800">
              <a:latin typeface="Wingdings"/>
              <a:cs typeface="Wingdings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2317546" y="5968085"/>
            <a:ext cx="3422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Wingdings"/>
                <a:cs typeface="Wingdings"/>
              </a:rPr>
              <a:t></a:t>
            </a:r>
            <a:endParaRPr sz="2800">
              <a:latin typeface="Wingdings"/>
              <a:cs typeface="Wingdings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6774180" y="4949952"/>
            <a:ext cx="320040" cy="17830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947927" y="2072639"/>
            <a:ext cx="1283208" cy="53644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29000" y="381000"/>
            <a:ext cx="533400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0" dirty="0" smtClean="0"/>
              <a:t>Blockchain Basics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916938" y="1707918"/>
            <a:ext cx="10665462" cy="417422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1300" algn="l"/>
              </a:tabLst>
            </a:pPr>
            <a:r>
              <a:rPr lang="en-US" sz="2800" spc="-20" dirty="0" smtClean="0">
                <a:latin typeface="Calibri"/>
                <a:cs typeface="Calibri"/>
              </a:rPr>
              <a:t>Based on Hashing (recall MD-5, SHA-256)</a:t>
            </a:r>
            <a:endParaRPr sz="2800" dirty="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lang="en-US" sz="2800" spc="-15" dirty="0" smtClean="0">
                <a:latin typeface="Calibri"/>
                <a:cs typeface="Calibri"/>
              </a:rPr>
              <a:t>1000’s of transactions </a:t>
            </a:r>
          </a:p>
          <a:p>
            <a:pPr marL="698500" lvl="1" indent="-228600"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lang="en-US" sz="2800" spc="-15" dirty="0" smtClean="0">
                <a:latin typeface="Calibri"/>
                <a:cs typeface="Calibri"/>
              </a:rPr>
              <a:t>Needs lots of memory and compute power if too large</a:t>
            </a:r>
          </a:p>
          <a:p>
            <a:pPr marL="698500" lvl="1" indent="-228600"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lang="en-US" sz="2800" spc="-15" dirty="0" smtClean="0">
                <a:latin typeface="Calibri"/>
                <a:cs typeface="Calibri"/>
              </a:rPr>
              <a:t>Need to keep the transactions small </a:t>
            </a:r>
          </a:p>
          <a:p>
            <a:pPr marL="698500" lvl="1" indent="-228600"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lang="en-US" sz="2800" spc="-15" dirty="0" smtClean="0">
                <a:latin typeface="Calibri"/>
                <a:cs typeface="Calibri"/>
              </a:rPr>
              <a:t>Ensure Security</a:t>
            </a:r>
          </a:p>
          <a:p>
            <a:pPr marL="469900" lvl="1">
              <a:spcBef>
                <a:spcPts val="670"/>
              </a:spcBef>
              <a:tabLst>
                <a:tab pos="241300" algn="l"/>
              </a:tabLst>
            </a:pPr>
            <a:endParaRPr lang="en-US" sz="2800" spc="-15" dirty="0" smtClean="0">
              <a:latin typeface="Calibri"/>
              <a:cs typeface="Calibri"/>
            </a:endParaRPr>
          </a:p>
          <a:p>
            <a:pPr marL="469900" lvl="1">
              <a:spcBef>
                <a:spcPts val="670"/>
              </a:spcBef>
              <a:tabLst>
                <a:tab pos="241300" algn="l"/>
              </a:tabLst>
            </a:pPr>
            <a:endParaRPr lang="en-US" sz="2800" spc="-15" dirty="0" smtClean="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endParaRPr sz="2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740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81600" y="533400"/>
            <a:ext cx="3211956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0" dirty="0" smtClean="0"/>
              <a:t>Merkle Tree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685800" y="1295400"/>
            <a:ext cx="10665461" cy="496161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The single </a:t>
            </a:r>
            <a:r>
              <a:rPr lang="en-US" sz="2400" dirty="0"/>
              <a:t>code that a Merkle Tree produces is referred to as a Merkle Root. </a:t>
            </a:r>
            <a:endParaRPr lang="en-US" sz="2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Each </a:t>
            </a:r>
            <a:r>
              <a:rPr lang="en-US" sz="2400" dirty="0"/>
              <a:t>individual block in a blockchain has one. </a:t>
            </a:r>
            <a:endParaRPr lang="en-US" sz="2400" dirty="0" smtClean="0"/>
          </a:p>
          <a:p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Merkle </a:t>
            </a:r>
            <a:r>
              <a:rPr lang="en-US" sz="2400" dirty="0"/>
              <a:t>Trees always group all of the data inputs into pairs. </a:t>
            </a:r>
            <a:endParaRPr lang="en-US" sz="2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If </a:t>
            </a:r>
            <a:r>
              <a:rPr lang="en-US" sz="2400" dirty="0"/>
              <a:t>there happens to be an odd number of inputs, then the last input is copied and paired with itself. </a:t>
            </a:r>
            <a:endParaRPr lang="en-US" sz="2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This </a:t>
            </a:r>
            <a:r>
              <a:rPr lang="en-US" sz="2400" dirty="0"/>
              <a:t>applies to all transaction IDs written onto a block in a </a:t>
            </a:r>
            <a:r>
              <a:rPr lang="en-US" sz="2400" dirty="0" smtClean="0"/>
              <a:t>blockchain.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Calibri"/>
              </a:rPr>
              <a:t>Power?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Calibri"/>
              </a:rPr>
              <a:t>A single </a:t>
            </a:r>
            <a:r>
              <a:rPr lang="en-US" sz="2400" dirty="0">
                <a:cs typeface="Calibri"/>
              </a:rPr>
              <a:t>block contains a total of 424 transactions. </a:t>
            </a:r>
            <a:endParaRPr lang="en-US" sz="2400" dirty="0" smtClean="0"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Calibri"/>
              </a:rPr>
              <a:t>Merkle </a:t>
            </a:r>
            <a:r>
              <a:rPr lang="en-US" sz="2400" dirty="0">
                <a:cs typeface="Calibri"/>
              </a:rPr>
              <a:t>Tree </a:t>
            </a:r>
            <a:r>
              <a:rPr lang="en-US" sz="2400" dirty="0" smtClean="0">
                <a:cs typeface="Calibri"/>
              </a:rPr>
              <a:t>starts by </a:t>
            </a:r>
            <a:r>
              <a:rPr lang="en-US" sz="2400" dirty="0">
                <a:cs typeface="Calibri"/>
              </a:rPr>
              <a:t>grouping these transactions into 212 pairs. </a:t>
            </a:r>
            <a:endParaRPr lang="en-US" sz="2400" dirty="0" smtClean="0"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Calibri"/>
              </a:rPr>
              <a:t>Then, the </a:t>
            </a:r>
            <a:r>
              <a:rPr lang="en-US" sz="2400" dirty="0">
                <a:cs typeface="Calibri"/>
              </a:rPr>
              <a:t>212 transaction ID pairs to go through a hashing </a:t>
            </a:r>
            <a:r>
              <a:rPr lang="en-US" sz="2400" dirty="0" smtClean="0">
                <a:cs typeface="Calibri"/>
              </a:rPr>
              <a:t>function.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Calibri"/>
              </a:rPr>
              <a:t>This </a:t>
            </a:r>
            <a:r>
              <a:rPr lang="en-US" sz="2400" dirty="0">
                <a:cs typeface="Calibri"/>
              </a:rPr>
              <a:t>would result in 212 new 64-character codes</a:t>
            </a:r>
            <a:r>
              <a:rPr lang="en-US" sz="2800" dirty="0">
                <a:cs typeface="Calibri"/>
              </a:rPr>
              <a:t>.</a:t>
            </a:r>
            <a:endParaRPr sz="2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0635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353701"/>
            <a:ext cx="6002655" cy="1354217"/>
          </a:xfrm>
        </p:spPr>
        <p:txBody>
          <a:bodyPr/>
          <a:lstStyle/>
          <a:p>
            <a:r>
              <a:rPr lang="en-US" dirty="0" smtClean="0"/>
              <a:t>Merkle Tree Example</a:t>
            </a:r>
            <a:endParaRPr lang="en-US" dirty="0"/>
          </a:p>
        </p:txBody>
      </p:sp>
      <p:pic>
        <p:nvPicPr>
          <p:cNvPr id="1026" name="Picture 2" descr="https://selfkey.org/wp-content/uploads/2019/11/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105918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4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DE5501-223B-4A00-B80C-40810C020CA3}"/>
</file>

<file path=customXml/itemProps2.xml><?xml version="1.0" encoding="utf-8"?>
<ds:datastoreItem xmlns:ds="http://schemas.openxmlformats.org/officeDocument/2006/customXml" ds:itemID="{84F78862-5E57-47C3-AA85-08695BE8A65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Words>1402</Words>
  <Application>Microsoft Office PowerPoint</Application>
  <PresentationFormat>Widescreen</PresentationFormat>
  <Paragraphs>285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Arial</vt:lpstr>
      <vt:lpstr>Calibri</vt:lpstr>
      <vt:lpstr>Calibri Light</vt:lpstr>
      <vt:lpstr>Consolas</vt:lpstr>
      <vt:lpstr>Times New Roman</vt:lpstr>
      <vt:lpstr>Wingdings</vt:lpstr>
      <vt:lpstr>Office Theme</vt:lpstr>
      <vt:lpstr>The Blockchain Technology</vt:lpstr>
      <vt:lpstr>Traditional Online Transactions</vt:lpstr>
      <vt:lpstr>Questions</vt:lpstr>
      <vt:lpstr>Distributed DBMS</vt:lpstr>
      <vt:lpstr>Limitations of Distributed Databases</vt:lpstr>
      <vt:lpstr>How Blockchain works?</vt:lpstr>
      <vt:lpstr>Blockchain Basics</vt:lpstr>
      <vt:lpstr>Merkle Tree</vt:lpstr>
      <vt:lpstr>Merkle Tree Example</vt:lpstr>
      <vt:lpstr>Public vs. Private Blockchains</vt:lpstr>
      <vt:lpstr>The Bitcoin Blockchain</vt:lpstr>
      <vt:lpstr>Bitcoin</vt:lpstr>
      <vt:lpstr>The essence of bitcoin</vt:lpstr>
      <vt:lpstr>PowerPoint Presentation</vt:lpstr>
      <vt:lpstr>Bitcoin Blockchain</vt:lpstr>
      <vt:lpstr>Proof of Work [Naor&amp;Dwork 92]</vt:lpstr>
      <vt:lpstr>The Consensus Problem[Lamport]</vt:lpstr>
      <vt:lpstr>The FLP Theorem 1985</vt:lpstr>
      <vt:lpstr>Consensus in Bitcoin</vt:lpstr>
      <vt:lpstr>Longest Chain</vt:lpstr>
      <vt:lpstr>Longest Chain</vt:lpstr>
      <vt:lpstr>The effects of the longest chain rule</vt:lpstr>
      <vt:lpstr>Bitcoin Main Features</vt:lpstr>
      <vt:lpstr>The Ethereum Blockchain</vt:lpstr>
      <vt:lpstr>Smart Contracts</vt:lpstr>
      <vt:lpstr>Ethereum</vt:lpstr>
      <vt:lpstr>How to steal $50M – the DAO bug</vt:lpstr>
      <vt:lpstr>How to steal $50M – the DAO bug</vt:lpstr>
      <vt:lpstr>How to steal $50M – the DAO bug</vt:lpstr>
      <vt:lpstr>How to steal $50M – the DAO bug</vt:lpstr>
      <vt:lpstr>How to steal $50M – the DAO bug</vt:lpstr>
      <vt:lpstr>Final Comments</vt:lpstr>
      <vt:lpstr>Something Completely Different OS</vt:lpstr>
      <vt:lpstr>Blockchain</vt:lpstr>
      <vt:lpstr>Some Early Applications of Blockchain</vt:lpstr>
      <vt:lpstr>Challenges</vt:lpstr>
      <vt:lpstr>Blockchain is interdisciplinary</vt:lpstr>
      <vt:lpstr>Foundational 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Blockchain Technology</dc:title>
  <dc:creator>Mooly Sagiv</dc:creator>
  <cp:lastModifiedBy>Morrow, Darin</cp:lastModifiedBy>
  <cp:revision>4</cp:revision>
  <dcterms:created xsi:type="dcterms:W3CDTF">2019-06-19T17:54:31Z</dcterms:created>
  <dcterms:modified xsi:type="dcterms:W3CDTF">2020-09-05T17:30:52Z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2018-03-04T00:00:00Z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2019-06-19T00:00:00Z</vt:filetime>
  </property>
</Properties>
</file>