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19.xml" ContentType="application/vnd.openxmlformats-officedocument.presentationml.slide+xml"/>
  <Override PartName="/ppt/slides/slide10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8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15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446" y="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93139" y="2078227"/>
            <a:ext cx="3829050" cy="458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4140" y="2017267"/>
            <a:ext cx="3681095" cy="43014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0409" y="1006855"/>
            <a:ext cx="5037581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40155" y="2474452"/>
            <a:ext cx="4298315" cy="18180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88788"/>
            <a:ext cx="250190" cy="224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222246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962148" y="3677665"/>
            <a:ext cx="413194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Operating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System</a:t>
            </a:r>
            <a:r>
              <a:rPr sz="3000" spc="-85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Security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47392" y="1006855"/>
            <a:ext cx="55638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Remove Unnecessary</a:t>
            </a:r>
            <a:r>
              <a:rPr spc="-55" dirty="0"/>
              <a:t> </a:t>
            </a:r>
            <a:r>
              <a:rPr spc="-10" dirty="0"/>
              <a:t>Services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306065"/>
            <a:ext cx="7615555" cy="2402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If fewer software packages are available to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run,  the risk is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reduced.</a:t>
            </a:r>
            <a:endParaRPr sz="3000">
              <a:latin typeface="Times New Roman"/>
              <a:cs typeface="Times New Roman"/>
            </a:endParaRPr>
          </a:p>
          <a:p>
            <a:pPr marL="355600" marR="44259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planning process </a:t>
            </a:r>
            <a:r>
              <a:rPr sz="3000" spc="-5" dirty="0">
                <a:latin typeface="Times New Roman"/>
                <a:cs typeface="Times New Roman"/>
              </a:rPr>
              <a:t>should </a:t>
            </a:r>
            <a:r>
              <a:rPr sz="3000" dirty="0">
                <a:latin typeface="Times New Roman"/>
                <a:cs typeface="Times New Roman"/>
              </a:rPr>
              <a:t>identify  </a:t>
            </a:r>
            <a:r>
              <a:rPr sz="3000" spc="-5" dirty="0">
                <a:latin typeface="Times New Roman"/>
                <a:cs typeface="Times New Roman"/>
              </a:rPr>
              <a:t>what </a:t>
            </a:r>
            <a:r>
              <a:rPr sz="3000" dirty="0">
                <a:latin typeface="Times New Roman"/>
                <a:cs typeface="Times New Roman"/>
              </a:rPr>
              <a:t>is actually required for a given </a:t>
            </a:r>
            <a:r>
              <a:rPr sz="3000" spc="-5" dirty="0">
                <a:latin typeface="Times New Roman"/>
                <a:cs typeface="Times New Roman"/>
              </a:rPr>
              <a:t>system  </a:t>
            </a:r>
            <a:r>
              <a:rPr sz="3000" dirty="0">
                <a:latin typeface="Times New Roman"/>
                <a:cs typeface="Times New Roman"/>
              </a:rPr>
              <a:t>(least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privilege.)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8292" y="1006855"/>
            <a:ext cx="64033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Plan for Handling Supplied</a:t>
            </a:r>
            <a:r>
              <a:rPr spc="45" dirty="0"/>
              <a:t> </a:t>
            </a:r>
            <a:r>
              <a:rPr spc="-5" dirty="0"/>
              <a:t>Defaults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56245" cy="3073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Default configurations are set to maximize ease of  use and functionality rather than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Times New Roman"/>
                <a:cs typeface="Times New Roman"/>
              </a:rPr>
              <a:t>security.</a:t>
            </a:r>
            <a:endParaRPr sz="3000">
              <a:latin typeface="Times New Roman"/>
              <a:cs typeface="Times New Roman"/>
            </a:endParaRPr>
          </a:p>
          <a:p>
            <a:pPr marL="355600" marR="430530" indent="-3429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If additional packages are needed later they can  be installed </a:t>
            </a:r>
            <a:r>
              <a:rPr sz="3000" spc="-5" dirty="0">
                <a:latin typeface="Times New Roman"/>
                <a:cs typeface="Times New Roman"/>
              </a:rPr>
              <a:t>when </a:t>
            </a:r>
            <a:r>
              <a:rPr sz="3000" dirty="0">
                <a:latin typeface="Times New Roman"/>
                <a:cs typeface="Times New Roman"/>
              </a:rPr>
              <a:t>they are required.</a:t>
            </a:r>
            <a:endParaRPr sz="3000">
              <a:latin typeface="Times New Roman"/>
              <a:cs typeface="Times New Roman"/>
            </a:endParaRPr>
          </a:p>
          <a:p>
            <a:pPr marL="355600" marR="62865" indent="-3429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Be especially careful about default passwords and  access.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63494" y="1006855"/>
            <a:ext cx="39319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Plan for</a:t>
            </a:r>
            <a:r>
              <a:rPr spc="-100" dirty="0"/>
              <a:t> </a:t>
            </a:r>
            <a:r>
              <a:rPr spc="-5" dirty="0"/>
              <a:t>Authorization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02027"/>
            <a:ext cx="7425055" cy="32124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2796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Not </a:t>
            </a:r>
            <a:r>
              <a:rPr sz="2800" dirty="0">
                <a:latin typeface="Times New Roman"/>
                <a:cs typeface="Times New Roman"/>
              </a:rPr>
              <a:t>all </a:t>
            </a:r>
            <a:r>
              <a:rPr sz="2800" spc="-5" dirty="0">
                <a:latin typeface="Times New Roman"/>
                <a:cs typeface="Times New Roman"/>
              </a:rPr>
              <a:t>users with </a:t>
            </a:r>
            <a:r>
              <a:rPr sz="2800" dirty="0">
                <a:latin typeface="Times New Roman"/>
                <a:cs typeface="Times New Roman"/>
              </a:rPr>
              <a:t>access to a </a:t>
            </a:r>
            <a:r>
              <a:rPr sz="2800" spc="-5" dirty="0">
                <a:latin typeface="Times New Roman"/>
                <a:cs typeface="Times New Roman"/>
              </a:rPr>
              <a:t>system will have 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same </a:t>
            </a:r>
            <a:r>
              <a:rPr sz="2800" dirty="0">
                <a:latin typeface="Times New Roman"/>
                <a:cs typeface="Times New Roman"/>
              </a:rPr>
              <a:t>access to all data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resources on</a:t>
            </a:r>
            <a:r>
              <a:rPr sz="2800" spc="-1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that  </a:t>
            </a:r>
            <a:r>
              <a:rPr sz="2800" spc="-5" dirty="0">
                <a:latin typeface="Times New Roman"/>
                <a:cs typeface="Times New Roman"/>
              </a:rPr>
              <a:t>system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5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Elevated </a:t>
            </a:r>
            <a:r>
              <a:rPr sz="2800" spc="-5" dirty="0">
                <a:latin typeface="Times New Roman"/>
                <a:cs typeface="Times New Roman"/>
              </a:rPr>
              <a:t>privileges should be restricted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only  </a:t>
            </a:r>
            <a:r>
              <a:rPr sz="2800" dirty="0">
                <a:latin typeface="Times New Roman"/>
                <a:cs typeface="Times New Roman"/>
              </a:rPr>
              <a:t>those users that require them,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then only</a:t>
            </a:r>
            <a:r>
              <a:rPr sz="2800" spc="-1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when  they </a:t>
            </a:r>
            <a:r>
              <a:rPr sz="2800" spc="-5" dirty="0">
                <a:latin typeface="Times New Roman"/>
                <a:cs typeface="Times New Roman"/>
              </a:rPr>
              <a:t>are </a:t>
            </a:r>
            <a:r>
              <a:rPr sz="2800" dirty="0">
                <a:latin typeface="Times New Roman"/>
                <a:cs typeface="Times New Roman"/>
              </a:rPr>
              <a:t>needed to perform a task (least  </a:t>
            </a:r>
            <a:r>
              <a:rPr sz="2800" spc="-5" dirty="0">
                <a:latin typeface="Times New Roman"/>
                <a:cs typeface="Times New Roman"/>
              </a:rPr>
              <a:t>privilege.)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662176" y="1090676"/>
            <a:ext cx="66598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Plan for</a:t>
            </a:r>
            <a:r>
              <a:rPr spc="-35" dirty="0"/>
              <a:t> </a:t>
            </a:r>
            <a:r>
              <a:rPr spc="-5" dirty="0"/>
              <a:t>Authentication/Authorization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57654"/>
            <a:ext cx="7889240" cy="41103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ts val="3279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Categories of users on the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2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Privileges </a:t>
            </a:r>
            <a:r>
              <a:rPr sz="2800" dirty="0">
                <a:latin typeface="Times New Roman"/>
                <a:cs typeface="Times New Roman"/>
              </a:rPr>
              <a:t>they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have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2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45" dirty="0">
                <a:latin typeface="Times New Roman"/>
                <a:cs typeface="Times New Roman"/>
              </a:rPr>
              <a:t>Types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information they can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access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2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How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where </a:t>
            </a:r>
            <a:r>
              <a:rPr sz="2800" dirty="0">
                <a:latin typeface="Times New Roman"/>
                <a:cs typeface="Times New Roman"/>
              </a:rPr>
              <a:t>they </a:t>
            </a:r>
            <a:r>
              <a:rPr sz="2800" spc="-5" dirty="0">
                <a:latin typeface="Times New Roman"/>
                <a:cs typeface="Times New Roman"/>
              </a:rPr>
              <a:t>are defined and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authenticated</a:t>
            </a:r>
            <a:endParaRPr sz="2800">
              <a:latin typeface="Times New Roman"/>
              <a:cs typeface="Times New Roman"/>
            </a:endParaRPr>
          </a:p>
          <a:p>
            <a:pPr marL="355600" marR="806450" indent="-342900">
              <a:lnSpc>
                <a:spcPts val="3200"/>
              </a:lnSpc>
              <a:spcBef>
                <a:spcPts val="1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Default </a:t>
            </a:r>
            <a:r>
              <a:rPr sz="2800" dirty="0">
                <a:latin typeface="Times New Roman"/>
                <a:cs typeface="Times New Roman"/>
              </a:rPr>
              <a:t>accounts included </a:t>
            </a:r>
            <a:r>
              <a:rPr sz="2800" spc="-5" dirty="0">
                <a:latin typeface="Times New Roman"/>
                <a:cs typeface="Times New Roman"/>
              </a:rPr>
              <a:t>as part of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  </a:t>
            </a:r>
            <a:r>
              <a:rPr sz="2800" dirty="0">
                <a:latin typeface="Times New Roman"/>
                <a:cs typeface="Times New Roman"/>
              </a:rPr>
              <a:t>installation </a:t>
            </a:r>
            <a:r>
              <a:rPr sz="2800" spc="-5" dirty="0">
                <a:latin typeface="Times New Roman"/>
                <a:cs typeface="Times New Roman"/>
              </a:rPr>
              <a:t>should be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secured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Those that </a:t>
            </a:r>
            <a:r>
              <a:rPr sz="2800" spc="-5" dirty="0">
                <a:latin typeface="Times New Roman"/>
                <a:cs typeface="Times New Roman"/>
              </a:rPr>
              <a:t>are </a:t>
            </a:r>
            <a:r>
              <a:rPr sz="2800" dirty="0">
                <a:latin typeface="Times New Roman"/>
                <a:cs typeface="Times New Roman"/>
              </a:rPr>
              <a:t>not required </a:t>
            </a:r>
            <a:r>
              <a:rPr sz="2800" spc="-5" dirty="0">
                <a:latin typeface="Times New Roman"/>
                <a:cs typeface="Times New Roman"/>
              </a:rPr>
              <a:t>should </a:t>
            </a:r>
            <a:r>
              <a:rPr sz="2800" dirty="0">
                <a:latin typeface="Times New Roman"/>
                <a:cs typeface="Times New Roman"/>
              </a:rPr>
              <a:t>be either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removed  </a:t>
            </a:r>
            <a:r>
              <a:rPr sz="2800" spc="-5" dirty="0">
                <a:latin typeface="Times New Roman"/>
                <a:cs typeface="Times New Roman"/>
              </a:rPr>
              <a:t>or disabled</a:t>
            </a:r>
            <a:endParaRPr sz="2800">
              <a:latin typeface="Times New Roman"/>
              <a:cs typeface="Times New Roman"/>
            </a:endParaRPr>
          </a:p>
          <a:p>
            <a:pPr marL="355600" marR="809625" indent="-342900">
              <a:lnSpc>
                <a:spcPts val="3200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Policies that apply to authentication credentials  </a:t>
            </a:r>
            <a:r>
              <a:rPr sz="2800" dirty="0">
                <a:latin typeface="Times New Roman"/>
                <a:cs typeface="Times New Roman"/>
              </a:rPr>
              <a:t>configured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47748" y="1006855"/>
            <a:ext cx="59620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Add, Configure Security</a:t>
            </a:r>
            <a:r>
              <a:rPr spc="-130" dirty="0"/>
              <a:t> </a:t>
            </a:r>
            <a:r>
              <a:rPr dirty="0"/>
              <a:t>Controls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93139" y="2078227"/>
            <a:ext cx="3775710" cy="43783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Once </a:t>
            </a:r>
            <a:r>
              <a:rPr sz="2800" dirty="0">
                <a:latin typeface="Times New Roman"/>
                <a:cs typeface="Times New Roman"/>
              </a:rPr>
              <a:t>the users and  groups </a:t>
            </a:r>
            <a:r>
              <a:rPr sz="2800" spc="-5" dirty="0">
                <a:latin typeface="Times New Roman"/>
                <a:cs typeface="Times New Roman"/>
              </a:rPr>
              <a:t>are </a:t>
            </a:r>
            <a:r>
              <a:rPr sz="2800" dirty="0">
                <a:latin typeface="Times New Roman"/>
                <a:cs typeface="Times New Roman"/>
              </a:rPr>
              <a:t>defined, </a:t>
            </a:r>
            <a:r>
              <a:rPr sz="2800" spc="-5" dirty="0">
                <a:latin typeface="Times New Roman"/>
                <a:cs typeface="Times New Roman"/>
              </a:rPr>
              <a:t>set  appropriate permissions  on data and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resources</a:t>
            </a:r>
            <a:endParaRPr sz="2800">
              <a:latin typeface="Times New Roman"/>
              <a:cs typeface="Times New Roman"/>
            </a:endParaRPr>
          </a:p>
          <a:p>
            <a:pPr marL="355600" marR="167005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Many </a:t>
            </a:r>
            <a:r>
              <a:rPr sz="2800" dirty="0">
                <a:latin typeface="Times New Roman"/>
                <a:cs typeface="Times New Roman"/>
              </a:rPr>
              <a:t>of the </a:t>
            </a:r>
            <a:r>
              <a:rPr sz="2800" spc="-5" dirty="0">
                <a:latin typeface="Times New Roman"/>
                <a:cs typeface="Times New Roman"/>
              </a:rPr>
              <a:t>security  </a:t>
            </a:r>
            <a:r>
              <a:rPr sz="2800" dirty="0">
                <a:latin typeface="Times New Roman"/>
                <a:cs typeface="Times New Roman"/>
              </a:rPr>
              <a:t>hardening guides  provide lists of  </a:t>
            </a:r>
            <a:r>
              <a:rPr sz="2800" spc="-5" dirty="0">
                <a:latin typeface="Times New Roman"/>
                <a:cs typeface="Times New Roman"/>
              </a:rPr>
              <a:t>recommended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changes  to the default access  </a:t>
            </a:r>
            <a:r>
              <a:rPr sz="2800" dirty="0">
                <a:latin typeface="Times New Roman"/>
                <a:cs typeface="Times New Roman"/>
              </a:rPr>
              <a:t>configuration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184139" y="2078121"/>
            <a:ext cx="3881120" cy="3489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Further security  possible by installing  </a:t>
            </a:r>
            <a:r>
              <a:rPr sz="2800" dirty="0">
                <a:latin typeface="Times New Roman"/>
                <a:cs typeface="Times New Roman"/>
              </a:rPr>
              <a:t>and configuring  </a:t>
            </a:r>
            <a:r>
              <a:rPr sz="2800" spc="-5" dirty="0">
                <a:latin typeface="Times New Roman"/>
                <a:cs typeface="Times New Roman"/>
              </a:rPr>
              <a:t>additional security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tools:</a:t>
            </a:r>
            <a:endParaRPr sz="2800">
              <a:latin typeface="Times New Roman"/>
              <a:cs typeface="Times New Roman"/>
            </a:endParaRPr>
          </a:p>
          <a:p>
            <a:pPr marL="469900" marR="939165">
              <a:lnSpc>
                <a:spcPct val="120000"/>
              </a:lnSpc>
              <a:spcBef>
                <a:spcPts val="10"/>
              </a:spcBef>
            </a:pPr>
            <a:r>
              <a:rPr sz="2400" dirty="0">
                <a:latin typeface="Times New Roman"/>
                <a:cs typeface="Times New Roman"/>
              </a:rPr>
              <a:t>anti-virus </a:t>
            </a:r>
            <a:r>
              <a:rPr sz="2400" spc="-5" dirty="0">
                <a:latin typeface="Times New Roman"/>
                <a:cs typeface="Times New Roman"/>
              </a:rPr>
              <a:t>software  host-based firewalls  IDS or IPS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software</a:t>
            </a:r>
            <a:endParaRPr sz="2400">
              <a:latin typeface="Times New Roman"/>
              <a:cs typeface="Times New Roman"/>
            </a:endParaRPr>
          </a:p>
          <a:p>
            <a:pPr marL="469900">
              <a:lnSpc>
                <a:spcPct val="100000"/>
              </a:lnSpc>
              <a:spcBef>
                <a:spcPts val="575"/>
              </a:spcBef>
            </a:pPr>
            <a:r>
              <a:rPr sz="2400" dirty="0">
                <a:latin typeface="Times New Roman"/>
                <a:cs typeface="Times New Roman"/>
              </a:rPr>
              <a:t>application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white-listing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3295" y="44014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33598" y="1006855"/>
            <a:ext cx="378967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Test </a:t>
            </a:r>
            <a:r>
              <a:rPr dirty="0"/>
              <a:t>System</a:t>
            </a:r>
            <a:r>
              <a:rPr spc="-55" dirty="0"/>
              <a:t> </a:t>
            </a:r>
            <a:r>
              <a:rPr dirty="0"/>
              <a:t>Security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Final step </a:t>
            </a:r>
            <a:r>
              <a:rPr dirty="0"/>
              <a:t>in the process  </a:t>
            </a:r>
            <a:r>
              <a:rPr spc="-5" dirty="0"/>
              <a:t>of </a:t>
            </a:r>
            <a:r>
              <a:rPr dirty="0"/>
              <a:t>initially securing </a:t>
            </a:r>
            <a:r>
              <a:rPr spc="-5" dirty="0"/>
              <a:t>the  base operating system</a:t>
            </a:r>
            <a:r>
              <a:rPr spc="-120" dirty="0"/>
              <a:t> </a:t>
            </a:r>
            <a:r>
              <a:rPr dirty="0"/>
              <a:t>is  </a:t>
            </a:r>
            <a:r>
              <a:rPr spc="-5" dirty="0"/>
              <a:t>security</a:t>
            </a:r>
            <a:r>
              <a:rPr spc="-25" dirty="0"/>
              <a:t> </a:t>
            </a:r>
            <a:r>
              <a:rPr spc="-5" dirty="0"/>
              <a:t>testing</a:t>
            </a: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Goal:</a:t>
            </a:r>
          </a:p>
          <a:p>
            <a:pPr marL="755650" marR="382905" lvl="1" indent="-285750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ensure the </a:t>
            </a:r>
            <a:r>
              <a:rPr sz="2400" spc="-5" dirty="0">
                <a:latin typeface="Times New Roman"/>
                <a:cs typeface="Times New Roman"/>
              </a:rPr>
              <a:t>previous  security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configuration  </a:t>
            </a:r>
            <a:r>
              <a:rPr sz="2400" spc="-5" dirty="0">
                <a:latin typeface="Times New Roman"/>
                <a:cs typeface="Times New Roman"/>
              </a:rPr>
              <a:t>steps </a:t>
            </a:r>
            <a:r>
              <a:rPr sz="2400" dirty="0">
                <a:latin typeface="Times New Roman"/>
                <a:cs typeface="Times New Roman"/>
              </a:rPr>
              <a:t>are correctly  </a:t>
            </a:r>
            <a:r>
              <a:rPr sz="2400" spc="-5" dirty="0">
                <a:latin typeface="Times New Roman"/>
                <a:cs typeface="Times New Roman"/>
              </a:rPr>
              <a:t>implemented</a:t>
            </a:r>
            <a:endParaRPr sz="2400">
              <a:latin typeface="Times New Roman"/>
              <a:cs typeface="Times New Roman"/>
            </a:endParaRPr>
          </a:p>
          <a:p>
            <a:pPr marL="755650" marR="525145" lvl="1" indent="-28575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identify any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possible  vulnerabilities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355600" marR="574040" indent="-342900">
              <a:lnSpc>
                <a:spcPts val="2020"/>
              </a:lnSpc>
              <a:spcBef>
                <a:spcPts val="5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checklists are included in  security hardening</a:t>
            </a:r>
            <a:r>
              <a:rPr spc="-45" dirty="0"/>
              <a:t> </a:t>
            </a:r>
            <a:r>
              <a:rPr spc="-5" dirty="0"/>
              <a:t>guides</a:t>
            </a:r>
          </a:p>
          <a:p>
            <a:pPr marL="355600" marR="19050" indent="-342900">
              <a:lnSpc>
                <a:spcPts val="2020"/>
              </a:lnSpc>
              <a:spcBef>
                <a:spcPts val="12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there are </a:t>
            </a:r>
            <a:r>
              <a:rPr spc="-5" dirty="0"/>
              <a:t>programs specifically  designed</a:t>
            </a:r>
            <a:r>
              <a:rPr spc="5" dirty="0"/>
              <a:t> </a:t>
            </a:r>
            <a:r>
              <a:rPr spc="-5" dirty="0"/>
              <a:t>to:</a:t>
            </a:r>
          </a:p>
          <a:p>
            <a:pPr marL="469900" marR="281305" algn="just">
              <a:lnSpc>
                <a:spcPct val="80000"/>
              </a:lnSpc>
              <a:spcBef>
                <a:spcPts val="1255"/>
              </a:spcBef>
            </a:pPr>
            <a:r>
              <a:rPr sz="1800" dirty="0"/>
              <a:t>review a </a:t>
            </a:r>
            <a:r>
              <a:rPr sz="1800" spc="-5" dirty="0"/>
              <a:t>system </a:t>
            </a:r>
            <a:r>
              <a:rPr sz="1800" dirty="0"/>
              <a:t>to ensure that</a:t>
            </a:r>
            <a:r>
              <a:rPr sz="1800" spc="-95" dirty="0"/>
              <a:t> </a:t>
            </a:r>
            <a:r>
              <a:rPr sz="1800" dirty="0"/>
              <a:t>a  </a:t>
            </a:r>
            <a:r>
              <a:rPr sz="1800" spc="-5" dirty="0"/>
              <a:t>system </a:t>
            </a:r>
            <a:r>
              <a:rPr sz="1800" dirty="0"/>
              <a:t>meets the basic </a:t>
            </a:r>
            <a:r>
              <a:rPr sz="1800" spc="-5" dirty="0"/>
              <a:t>security  requirements</a:t>
            </a:r>
            <a:endParaRPr sz="1800"/>
          </a:p>
          <a:p>
            <a:pPr marL="469900" marR="40640">
              <a:lnSpc>
                <a:spcPct val="80000"/>
              </a:lnSpc>
              <a:spcBef>
                <a:spcPts val="1235"/>
              </a:spcBef>
            </a:pPr>
            <a:r>
              <a:rPr sz="1800" spc="-5" dirty="0"/>
              <a:t>scan for known vulnerabilities </a:t>
            </a:r>
            <a:r>
              <a:rPr sz="1800" dirty="0"/>
              <a:t>and  </a:t>
            </a:r>
            <a:r>
              <a:rPr sz="1800" spc="-5" dirty="0"/>
              <a:t>poor </a:t>
            </a:r>
            <a:r>
              <a:rPr sz="1800" dirty="0"/>
              <a:t>configuration</a:t>
            </a:r>
            <a:r>
              <a:rPr sz="1800" spc="-10" dirty="0"/>
              <a:t> </a:t>
            </a:r>
            <a:r>
              <a:rPr sz="1800" spc="-5" dirty="0"/>
              <a:t>practices</a:t>
            </a:r>
            <a:endParaRPr sz="1800"/>
          </a:p>
          <a:p>
            <a:pPr marL="355600" marR="66675" indent="-342900">
              <a:lnSpc>
                <a:spcPts val="2020"/>
              </a:lnSpc>
              <a:spcBef>
                <a:spcPts val="12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should </a:t>
            </a:r>
            <a:r>
              <a:rPr dirty="0"/>
              <a:t>be done following the  initial </a:t>
            </a:r>
            <a:r>
              <a:rPr spc="-5" dirty="0"/>
              <a:t>hardening of </a:t>
            </a:r>
            <a:r>
              <a:rPr dirty="0"/>
              <a:t>the</a:t>
            </a:r>
            <a:r>
              <a:rPr spc="-25" dirty="0"/>
              <a:t> </a:t>
            </a:r>
            <a:r>
              <a:rPr spc="-5" dirty="0"/>
              <a:t>system</a:t>
            </a:r>
          </a:p>
          <a:p>
            <a:pPr marL="355600" marR="5080" indent="-342900">
              <a:lnSpc>
                <a:spcPts val="2020"/>
              </a:lnSpc>
              <a:spcBef>
                <a:spcPts val="1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repeated periodically as part</a:t>
            </a:r>
            <a:r>
              <a:rPr spc="-40" dirty="0"/>
              <a:t> </a:t>
            </a:r>
            <a:r>
              <a:rPr dirty="0"/>
              <a:t>of  the </a:t>
            </a:r>
            <a:r>
              <a:rPr spc="-5" dirty="0"/>
              <a:t>security maintenance  process</a:t>
            </a:r>
          </a:p>
        </p:txBody>
      </p:sp>
      <p:sp>
        <p:nvSpPr>
          <p:cNvPr id="5" name="object 5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14498" y="1006855"/>
            <a:ext cx="46304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Application</a:t>
            </a:r>
            <a:r>
              <a:rPr spc="15" dirty="0"/>
              <a:t> </a:t>
            </a:r>
            <a:r>
              <a:rPr spc="-5" dirty="0"/>
              <a:t>Configuration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64540" y="2001265"/>
            <a:ext cx="8085455" cy="3958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Some applications or services may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include: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default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scripts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54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user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accounts</a:t>
            </a:r>
            <a:endParaRPr sz="2800">
              <a:latin typeface="Times New Roman"/>
              <a:cs typeface="Times New Roman"/>
            </a:endParaRPr>
          </a:p>
          <a:p>
            <a:pPr marL="355600" marR="673735" indent="-342900">
              <a:lnSpc>
                <a:spcPts val="3600"/>
              </a:lnSpc>
              <a:spcBef>
                <a:spcPts val="1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Of particular concern are remotely accessed  services such as </a:t>
            </a:r>
            <a:r>
              <a:rPr sz="3000" spc="-80" dirty="0">
                <a:latin typeface="Times New Roman"/>
                <a:cs typeface="Times New Roman"/>
              </a:rPr>
              <a:t>Web </a:t>
            </a:r>
            <a:r>
              <a:rPr sz="3000" dirty="0">
                <a:latin typeface="Times New Roman"/>
                <a:cs typeface="Times New Roman"/>
              </a:rPr>
              <a:t>and file transfer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services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36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risk from this form of </a:t>
            </a:r>
            <a:r>
              <a:rPr sz="2800" spc="-5" dirty="0">
                <a:latin typeface="Times New Roman"/>
                <a:cs typeface="Times New Roman"/>
              </a:rPr>
              <a:t>attack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reduced by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ensuring  that </a:t>
            </a:r>
            <a:r>
              <a:rPr sz="2800" spc="-5" dirty="0">
                <a:latin typeface="Times New Roman"/>
                <a:cs typeface="Times New Roman"/>
              </a:rPr>
              <a:t>most </a:t>
            </a:r>
            <a:r>
              <a:rPr sz="2800" dirty="0">
                <a:latin typeface="Times New Roman"/>
                <a:cs typeface="Times New Roman"/>
              </a:rPr>
              <a:t>of the files can only be read, but not  </a:t>
            </a:r>
            <a:r>
              <a:rPr sz="2800" spc="-5" dirty="0">
                <a:latin typeface="Times New Roman"/>
                <a:cs typeface="Times New Roman"/>
              </a:rPr>
              <a:t>written, </a:t>
            </a:r>
            <a:r>
              <a:rPr sz="2800" dirty="0">
                <a:latin typeface="Times New Roman"/>
                <a:cs typeface="Times New Roman"/>
              </a:rPr>
              <a:t>by the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server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47670" y="1006855"/>
            <a:ext cx="41649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Encryption</a:t>
            </a:r>
            <a:r>
              <a:rPr spc="-80" dirty="0"/>
              <a:t> </a:t>
            </a:r>
            <a:r>
              <a:rPr spc="-25" dirty="0"/>
              <a:t>Technology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227"/>
            <a:ext cx="7845425" cy="4122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Encryption is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key enabling technology that may be  </a:t>
            </a:r>
            <a:r>
              <a:rPr sz="2800" dirty="0">
                <a:latin typeface="Times New Roman"/>
                <a:cs typeface="Times New Roman"/>
              </a:rPr>
              <a:t>used to </a:t>
            </a:r>
            <a:r>
              <a:rPr sz="2800" spc="-5" dirty="0">
                <a:latin typeface="Times New Roman"/>
                <a:cs typeface="Times New Roman"/>
              </a:rPr>
              <a:t>secure </a:t>
            </a:r>
            <a:r>
              <a:rPr sz="2800" dirty="0">
                <a:latin typeface="Times New Roman"/>
                <a:cs typeface="Times New Roman"/>
              </a:rPr>
              <a:t>data both in transit </a:t>
            </a:r>
            <a:r>
              <a:rPr sz="2800" spc="-5" dirty="0">
                <a:latin typeface="Times New Roman"/>
                <a:cs typeface="Times New Roman"/>
              </a:rPr>
              <a:t>and when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stored</a:t>
            </a:r>
            <a:endParaRPr sz="2800">
              <a:latin typeface="Times New Roman"/>
              <a:cs typeface="Times New Roman"/>
            </a:endParaRPr>
          </a:p>
          <a:p>
            <a:pPr marL="355600" marR="68453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Encryption must be configured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appropriate  cryptographic keys created, </a:t>
            </a:r>
            <a:r>
              <a:rPr sz="2800" spc="-5" dirty="0">
                <a:latin typeface="Times New Roman"/>
                <a:cs typeface="Times New Roman"/>
              </a:rPr>
              <a:t>signed, and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secured</a:t>
            </a:r>
            <a:endParaRPr sz="2800">
              <a:latin typeface="Times New Roman"/>
              <a:cs typeface="Times New Roman"/>
            </a:endParaRPr>
          </a:p>
          <a:p>
            <a:pPr marL="355600" marR="130810" indent="-342900" algn="just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If </a:t>
            </a:r>
            <a:r>
              <a:rPr sz="2800" spc="-5" dirty="0">
                <a:latin typeface="Times New Roman"/>
                <a:cs typeface="Times New Roman"/>
              </a:rPr>
              <a:t>secure </a:t>
            </a:r>
            <a:r>
              <a:rPr sz="2800" dirty="0">
                <a:latin typeface="Times New Roman"/>
                <a:cs typeface="Times New Roman"/>
              </a:rPr>
              <a:t>network services are provided using TLS,  </a:t>
            </a:r>
            <a:r>
              <a:rPr sz="2800" spc="-5" dirty="0">
                <a:latin typeface="Times New Roman"/>
                <a:cs typeface="Times New Roman"/>
              </a:rPr>
              <a:t>SSH, </a:t>
            </a:r>
            <a:r>
              <a:rPr sz="2800" dirty="0">
                <a:latin typeface="Times New Roman"/>
                <a:cs typeface="Times New Roman"/>
              </a:rPr>
              <a:t>or IPsec </a:t>
            </a:r>
            <a:r>
              <a:rPr sz="2800" spc="-5" dirty="0">
                <a:latin typeface="Times New Roman"/>
                <a:cs typeface="Times New Roman"/>
              </a:rPr>
              <a:t>suitable </a:t>
            </a:r>
            <a:r>
              <a:rPr sz="2800" dirty="0">
                <a:latin typeface="Times New Roman"/>
                <a:cs typeface="Times New Roman"/>
              </a:rPr>
              <a:t>public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private keys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must  be generated for </a:t>
            </a:r>
            <a:r>
              <a:rPr sz="2800" dirty="0">
                <a:latin typeface="Times New Roman"/>
                <a:cs typeface="Times New Roman"/>
              </a:rPr>
              <a:t>each of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them</a:t>
            </a:r>
            <a:endParaRPr sz="2800">
              <a:latin typeface="Times New Roman"/>
              <a:cs typeface="Times New Roman"/>
            </a:endParaRPr>
          </a:p>
          <a:p>
            <a:pPr marL="355600" marR="103124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Cryptographic file systems are </a:t>
            </a:r>
            <a:r>
              <a:rPr sz="2800" dirty="0">
                <a:latin typeface="Times New Roman"/>
                <a:cs typeface="Times New Roman"/>
              </a:rPr>
              <a:t>another </a:t>
            </a:r>
            <a:r>
              <a:rPr sz="2800" spc="-5" dirty="0">
                <a:latin typeface="Times New Roman"/>
                <a:cs typeface="Times New Roman"/>
              </a:rPr>
              <a:t>use of  </a:t>
            </a:r>
            <a:r>
              <a:rPr sz="2800" dirty="0">
                <a:latin typeface="Times New Roman"/>
                <a:cs typeface="Times New Roman"/>
              </a:rPr>
              <a:t>encryption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88639" y="1006855"/>
            <a:ext cx="38811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</a:t>
            </a:r>
            <a:r>
              <a:rPr spc="-15" dirty="0"/>
              <a:t> </a:t>
            </a:r>
            <a:r>
              <a:rPr spc="-5" dirty="0"/>
              <a:t>Maintenance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9826"/>
            <a:ext cx="7893050" cy="414782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Process </a:t>
            </a:r>
            <a:r>
              <a:rPr sz="3000" dirty="0">
                <a:latin typeface="Times New Roman"/>
                <a:cs typeface="Times New Roman"/>
              </a:rPr>
              <a:t>of maintaining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is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continuous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 maintenance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includes: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monitoring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analyzing logging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information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performing regular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backups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recovering from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compromises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regularly </a:t>
            </a:r>
            <a:r>
              <a:rPr sz="2800" dirty="0">
                <a:latin typeface="Times New Roman"/>
                <a:cs typeface="Times New Roman"/>
              </a:rPr>
              <a:t>testing </a:t>
            </a:r>
            <a:r>
              <a:rPr sz="2800" spc="-5" dirty="0">
                <a:latin typeface="Times New Roman"/>
                <a:cs typeface="Times New Roman"/>
              </a:rPr>
              <a:t>system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using </a:t>
            </a:r>
            <a:r>
              <a:rPr sz="2800" dirty="0">
                <a:latin typeface="Times New Roman"/>
                <a:cs typeface="Times New Roman"/>
              </a:rPr>
              <a:t>appropriate </a:t>
            </a:r>
            <a:r>
              <a:rPr sz="2800" spc="-5" dirty="0">
                <a:latin typeface="Times New Roman"/>
                <a:cs typeface="Times New Roman"/>
              </a:rPr>
              <a:t>software </a:t>
            </a:r>
            <a:r>
              <a:rPr sz="2800" dirty="0">
                <a:latin typeface="Times New Roman"/>
                <a:cs typeface="Times New Roman"/>
              </a:rPr>
              <a:t>maintenance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processes 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patch and update all </a:t>
            </a:r>
            <a:r>
              <a:rPr sz="2800" dirty="0">
                <a:latin typeface="Times New Roman"/>
                <a:cs typeface="Times New Roman"/>
              </a:rPr>
              <a:t>critical </a:t>
            </a:r>
            <a:r>
              <a:rPr sz="2800" spc="-5" dirty="0">
                <a:latin typeface="Times New Roman"/>
                <a:cs typeface="Times New Roman"/>
              </a:rPr>
              <a:t>software, and </a:t>
            </a:r>
            <a:r>
              <a:rPr sz="2800" dirty="0">
                <a:latin typeface="Times New Roman"/>
                <a:cs typeface="Times New Roman"/>
              </a:rPr>
              <a:t>to  monitor and </a:t>
            </a:r>
            <a:r>
              <a:rPr sz="2800" spc="-5" dirty="0">
                <a:latin typeface="Times New Roman"/>
                <a:cs typeface="Times New Roman"/>
              </a:rPr>
              <a:t>revise configuration </a:t>
            </a:r>
            <a:r>
              <a:rPr sz="2800" dirty="0">
                <a:latin typeface="Times New Roman"/>
                <a:cs typeface="Times New Roman"/>
              </a:rPr>
              <a:t>as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needed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26028" y="1006855"/>
            <a:ext cx="30060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Plan for</a:t>
            </a:r>
            <a:r>
              <a:rPr spc="-25" dirty="0"/>
              <a:t> </a:t>
            </a:r>
            <a:r>
              <a:rPr spc="-5" dirty="0"/>
              <a:t>Logging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12430" cy="395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reactive control – can only tell about things</a:t>
            </a:r>
            <a:r>
              <a:rPr sz="3000" spc="-2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that  have already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happened.</a:t>
            </a:r>
            <a:endParaRPr sz="3000">
              <a:latin typeface="Times New Roman"/>
              <a:cs typeface="Times New Roman"/>
            </a:endParaRPr>
          </a:p>
          <a:p>
            <a:pPr marL="355600" marR="191135" indent="-342900" algn="just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Generates significant </a:t>
            </a:r>
            <a:r>
              <a:rPr sz="3000" dirty="0">
                <a:latin typeface="Times New Roman"/>
                <a:cs typeface="Times New Roman"/>
              </a:rPr>
              <a:t>volumes of information, </a:t>
            </a:r>
            <a:r>
              <a:rPr sz="3000" spc="-5" dirty="0">
                <a:latin typeface="Times New Roman"/>
                <a:cs typeface="Times New Roman"/>
              </a:rPr>
              <a:t>so  </a:t>
            </a:r>
            <a:r>
              <a:rPr sz="3000" dirty="0">
                <a:latin typeface="Times New Roman"/>
                <a:cs typeface="Times New Roman"/>
              </a:rPr>
              <a:t>it is important that </a:t>
            </a:r>
            <a:r>
              <a:rPr sz="3000" spc="-10" dirty="0">
                <a:latin typeface="Times New Roman"/>
                <a:cs typeface="Times New Roman"/>
              </a:rPr>
              <a:t>sufficient </a:t>
            </a:r>
            <a:r>
              <a:rPr sz="3000" spc="-5" dirty="0">
                <a:latin typeface="Times New Roman"/>
                <a:cs typeface="Times New Roman"/>
              </a:rPr>
              <a:t>space </a:t>
            </a:r>
            <a:r>
              <a:rPr sz="3000" dirty="0">
                <a:latin typeface="Times New Roman"/>
                <a:cs typeface="Times New Roman"/>
              </a:rPr>
              <a:t>is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allocated.</a:t>
            </a:r>
            <a:endParaRPr sz="3000">
              <a:latin typeface="Times New Roman"/>
              <a:cs typeface="Times New Roman"/>
            </a:endParaRPr>
          </a:p>
          <a:p>
            <a:pPr marL="355600" marR="239395" indent="-342900" algn="just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key is to ensure you capture the correct data  and then appropriately monitor and analyze this  data.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Automated </a:t>
            </a:r>
            <a:r>
              <a:rPr sz="3000" dirty="0">
                <a:latin typeface="Times New Roman"/>
                <a:cs typeface="Times New Roman"/>
              </a:rPr>
              <a:t>analysis is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preferred.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11728" y="1136396"/>
            <a:ext cx="32346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Operating</a:t>
            </a:r>
            <a:r>
              <a:rPr spc="-45" dirty="0"/>
              <a:t> </a:t>
            </a:r>
            <a:r>
              <a:rPr spc="-5" dirty="0"/>
              <a:t>System</a:t>
            </a:r>
          </a:p>
        </p:txBody>
      </p:sp>
      <p:sp>
        <p:nvSpPr>
          <p:cNvPr id="5" name="object 5"/>
          <p:cNvSpPr/>
          <p:nvPr/>
        </p:nvSpPr>
        <p:spPr>
          <a:xfrm>
            <a:off x="1905000" y="4343400"/>
            <a:ext cx="5943600" cy="563880"/>
          </a:xfrm>
          <a:custGeom>
            <a:avLst/>
            <a:gdLst/>
            <a:ahLst/>
            <a:cxnLst/>
            <a:rect l="l" t="t" r="r" b="b"/>
            <a:pathLst>
              <a:path w="5943600" h="563879">
                <a:moveTo>
                  <a:pt x="0" y="563879"/>
                </a:moveTo>
                <a:lnTo>
                  <a:pt x="5943600" y="563879"/>
                </a:lnTo>
                <a:lnTo>
                  <a:pt x="59436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FFCC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00427" y="4338828"/>
            <a:ext cx="5953760" cy="579120"/>
          </a:xfrm>
          <a:custGeom>
            <a:avLst/>
            <a:gdLst/>
            <a:ahLst/>
            <a:cxnLst/>
            <a:rect l="l" t="t" r="r" b="b"/>
            <a:pathLst>
              <a:path w="5953759" h="579120">
                <a:moveTo>
                  <a:pt x="5953506" y="576833"/>
                </a:moveTo>
                <a:lnTo>
                  <a:pt x="5953506" y="2285"/>
                </a:lnTo>
                <a:lnTo>
                  <a:pt x="59512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576834"/>
                </a:lnTo>
                <a:lnTo>
                  <a:pt x="2286" y="579120"/>
                </a:lnTo>
                <a:lnTo>
                  <a:pt x="4572" y="579120"/>
                </a:lnTo>
                <a:lnTo>
                  <a:pt x="4572" y="9906"/>
                </a:lnTo>
                <a:lnTo>
                  <a:pt x="9905" y="4572"/>
                </a:lnTo>
                <a:lnTo>
                  <a:pt x="9905" y="9906"/>
                </a:lnTo>
                <a:lnTo>
                  <a:pt x="5943600" y="9905"/>
                </a:lnTo>
                <a:lnTo>
                  <a:pt x="5943600" y="4571"/>
                </a:lnTo>
                <a:lnTo>
                  <a:pt x="5948172" y="9905"/>
                </a:lnTo>
                <a:lnTo>
                  <a:pt x="5948172" y="579119"/>
                </a:lnTo>
                <a:lnTo>
                  <a:pt x="5951220" y="579119"/>
                </a:lnTo>
                <a:lnTo>
                  <a:pt x="5953506" y="576833"/>
                </a:lnTo>
                <a:close/>
              </a:path>
              <a:path w="5953759" h="579120">
                <a:moveTo>
                  <a:pt x="9905" y="9906"/>
                </a:moveTo>
                <a:lnTo>
                  <a:pt x="9905" y="4572"/>
                </a:lnTo>
                <a:lnTo>
                  <a:pt x="4572" y="9906"/>
                </a:lnTo>
                <a:lnTo>
                  <a:pt x="9905" y="9906"/>
                </a:lnTo>
                <a:close/>
              </a:path>
              <a:path w="5953759" h="579120">
                <a:moveTo>
                  <a:pt x="9905" y="569214"/>
                </a:moveTo>
                <a:lnTo>
                  <a:pt x="9905" y="9906"/>
                </a:lnTo>
                <a:lnTo>
                  <a:pt x="4572" y="9906"/>
                </a:lnTo>
                <a:lnTo>
                  <a:pt x="4572" y="569214"/>
                </a:lnTo>
                <a:lnTo>
                  <a:pt x="9905" y="569214"/>
                </a:lnTo>
                <a:close/>
              </a:path>
              <a:path w="5953759" h="579120">
                <a:moveTo>
                  <a:pt x="5948172" y="569213"/>
                </a:moveTo>
                <a:lnTo>
                  <a:pt x="4572" y="569214"/>
                </a:lnTo>
                <a:lnTo>
                  <a:pt x="9905" y="574547"/>
                </a:lnTo>
                <a:lnTo>
                  <a:pt x="9905" y="579120"/>
                </a:lnTo>
                <a:lnTo>
                  <a:pt x="5943600" y="579119"/>
                </a:lnTo>
                <a:lnTo>
                  <a:pt x="5943600" y="574547"/>
                </a:lnTo>
                <a:lnTo>
                  <a:pt x="5948172" y="569213"/>
                </a:lnTo>
                <a:close/>
              </a:path>
              <a:path w="5953759" h="579120">
                <a:moveTo>
                  <a:pt x="9905" y="579120"/>
                </a:moveTo>
                <a:lnTo>
                  <a:pt x="9905" y="574547"/>
                </a:lnTo>
                <a:lnTo>
                  <a:pt x="4572" y="569214"/>
                </a:lnTo>
                <a:lnTo>
                  <a:pt x="4572" y="579120"/>
                </a:lnTo>
                <a:lnTo>
                  <a:pt x="9905" y="579120"/>
                </a:lnTo>
                <a:close/>
              </a:path>
              <a:path w="5953759" h="579120">
                <a:moveTo>
                  <a:pt x="5948172" y="9905"/>
                </a:moveTo>
                <a:lnTo>
                  <a:pt x="5943600" y="4571"/>
                </a:lnTo>
                <a:lnTo>
                  <a:pt x="5943600" y="9905"/>
                </a:lnTo>
                <a:lnTo>
                  <a:pt x="5948172" y="9905"/>
                </a:lnTo>
                <a:close/>
              </a:path>
              <a:path w="5953759" h="579120">
                <a:moveTo>
                  <a:pt x="5948172" y="569213"/>
                </a:moveTo>
                <a:lnTo>
                  <a:pt x="5948172" y="9905"/>
                </a:lnTo>
                <a:lnTo>
                  <a:pt x="5943600" y="9905"/>
                </a:lnTo>
                <a:lnTo>
                  <a:pt x="5943600" y="569213"/>
                </a:lnTo>
                <a:lnTo>
                  <a:pt x="5948172" y="569213"/>
                </a:lnTo>
                <a:close/>
              </a:path>
              <a:path w="5953759" h="579120">
                <a:moveTo>
                  <a:pt x="5948172" y="579119"/>
                </a:moveTo>
                <a:lnTo>
                  <a:pt x="5948172" y="569213"/>
                </a:lnTo>
                <a:lnTo>
                  <a:pt x="5943600" y="574547"/>
                </a:lnTo>
                <a:lnTo>
                  <a:pt x="5943600" y="579119"/>
                </a:lnTo>
                <a:lnTo>
                  <a:pt x="5948172" y="5791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93139" y="2077465"/>
            <a:ext cx="7702550" cy="27882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5303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Computer systems have at least three layers, of  </a:t>
            </a:r>
            <a:r>
              <a:rPr sz="3000" spc="-5" dirty="0">
                <a:latin typeface="Times New Roman"/>
                <a:cs typeface="Times New Roman"/>
              </a:rPr>
              <a:t>which </a:t>
            </a:r>
            <a:r>
              <a:rPr sz="3000" dirty="0">
                <a:latin typeface="Times New Roman"/>
                <a:cs typeface="Times New Roman"/>
              </a:rPr>
              <a:t>the operating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is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one.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Each layer needs appropriate security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measures.</a:t>
            </a:r>
            <a:endParaRPr sz="3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300">
              <a:latin typeface="Times New Roman"/>
              <a:cs typeface="Times New Roman"/>
            </a:endParaRPr>
          </a:p>
          <a:p>
            <a:pPr marL="1754505">
              <a:lnSpc>
                <a:spcPct val="100000"/>
              </a:lnSpc>
              <a:spcBef>
                <a:spcPts val="2715"/>
              </a:spcBef>
            </a:pPr>
            <a:r>
              <a:rPr sz="3100" dirty="0">
                <a:latin typeface="Arial Narrow"/>
                <a:cs typeface="Arial Narrow"/>
              </a:rPr>
              <a:t>User Applications and</a:t>
            </a:r>
            <a:r>
              <a:rPr sz="3100" spc="-150" dirty="0">
                <a:latin typeface="Arial Narrow"/>
                <a:cs typeface="Arial Narrow"/>
              </a:rPr>
              <a:t> </a:t>
            </a:r>
            <a:r>
              <a:rPr sz="3100" dirty="0">
                <a:latin typeface="Arial Narrow"/>
                <a:cs typeface="Arial Narrow"/>
              </a:rPr>
              <a:t>Utilities</a:t>
            </a:r>
            <a:endParaRPr sz="3100">
              <a:latin typeface="Arial Narrow"/>
              <a:cs typeface="Arial Narrow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905000" y="4907279"/>
            <a:ext cx="5943600" cy="569595"/>
          </a:xfrm>
          <a:custGeom>
            <a:avLst/>
            <a:gdLst/>
            <a:ahLst/>
            <a:cxnLst/>
            <a:rect l="l" t="t" r="r" b="b"/>
            <a:pathLst>
              <a:path w="5943600" h="569595">
                <a:moveTo>
                  <a:pt x="0" y="0"/>
                </a:moveTo>
                <a:lnTo>
                  <a:pt x="0" y="569214"/>
                </a:lnTo>
                <a:lnTo>
                  <a:pt x="5943600" y="569213"/>
                </a:lnTo>
                <a:lnTo>
                  <a:pt x="5943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900427" y="4902708"/>
            <a:ext cx="5953760" cy="578485"/>
          </a:xfrm>
          <a:custGeom>
            <a:avLst/>
            <a:gdLst/>
            <a:ahLst/>
            <a:cxnLst/>
            <a:rect l="l" t="t" r="r" b="b"/>
            <a:pathLst>
              <a:path w="5953759" h="578485">
                <a:moveTo>
                  <a:pt x="5953506" y="576071"/>
                </a:moveTo>
                <a:lnTo>
                  <a:pt x="5953506" y="1523"/>
                </a:lnTo>
                <a:lnTo>
                  <a:pt x="5951220" y="0"/>
                </a:lnTo>
                <a:lnTo>
                  <a:pt x="2285" y="0"/>
                </a:lnTo>
                <a:lnTo>
                  <a:pt x="0" y="1524"/>
                </a:lnTo>
                <a:lnTo>
                  <a:pt x="0" y="576072"/>
                </a:lnTo>
                <a:lnTo>
                  <a:pt x="2286" y="578358"/>
                </a:lnTo>
                <a:lnTo>
                  <a:pt x="4571" y="578358"/>
                </a:lnTo>
                <a:lnTo>
                  <a:pt x="4572" y="9144"/>
                </a:lnTo>
                <a:lnTo>
                  <a:pt x="9905" y="4572"/>
                </a:lnTo>
                <a:lnTo>
                  <a:pt x="9905" y="9144"/>
                </a:lnTo>
                <a:lnTo>
                  <a:pt x="5943600" y="9143"/>
                </a:lnTo>
                <a:lnTo>
                  <a:pt x="5943600" y="4571"/>
                </a:lnTo>
                <a:lnTo>
                  <a:pt x="5948172" y="9143"/>
                </a:lnTo>
                <a:lnTo>
                  <a:pt x="5948172" y="578357"/>
                </a:lnTo>
                <a:lnTo>
                  <a:pt x="5951220" y="578357"/>
                </a:lnTo>
                <a:lnTo>
                  <a:pt x="5953506" y="576071"/>
                </a:lnTo>
                <a:close/>
              </a:path>
              <a:path w="5953759" h="578485">
                <a:moveTo>
                  <a:pt x="9905" y="9144"/>
                </a:moveTo>
                <a:lnTo>
                  <a:pt x="9905" y="4572"/>
                </a:lnTo>
                <a:lnTo>
                  <a:pt x="4572" y="9144"/>
                </a:lnTo>
                <a:lnTo>
                  <a:pt x="9905" y="9144"/>
                </a:lnTo>
                <a:close/>
              </a:path>
              <a:path w="5953759" h="578485">
                <a:moveTo>
                  <a:pt x="9905" y="569214"/>
                </a:moveTo>
                <a:lnTo>
                  <a:pt x="9905" y="9144"/>
                </a:lnTo>
                <a:lnTo>
                  <a:pt x="4572" y="9144"/>
                </a:lnTo>
                <a:lnTo>
                  <a:pt x="4572" y="569214"/>
                </a:lnTo>
                <a:lnTo>
                  <a:pt x="9905" y="569214"/>
                </a:lnTo>
                <a:close/>
              </a:path>
              <a:path w="5953759" h="578485">
                <a:moveTo>
                  <a:pt x="5948172" y="569213"/>
                </a:moveTo>
                <a:lnTo>
                  <a:pt x="4572" y="569214"/>
                </a:lnTo>
                <a:lnTo>
                  <a:pt x="9905" y="573785"/>
                </a:lnTo>
                <a:lnTo>
                  <a:pt x="9905" y="578358"/>
                </a:lnTo>
                <a:lnTo>
                  <a:pt x="5943600" y="578357"/>
                </a:lnTo>
                <a:lnTo>
                  <a:pt x="5943600" y="573785"/>
                </a:lnTo>
                <a:lnTo>
                  <a:pt x="5948172" y="569213"/>
                </a:lnTo>
                <a:close/>
              </a:path>
              <a:path w="5953759" h="578485">
                <a:moveTo>
                  <a:pt x="9905" y="578358"/>
                </a:moveTo>
                <a:lnTo>
                  <a:pt x="9905" y="573785"/>
                </a:lnTo>
                <a:lnTo>
                  <a:pt x="4572" y="569214"/>
                </a:lnTo>
                <a:lnTo>
                  <a:pt x="4571" y="578358"/>
                </a:lnTo>
                <a:lnTo>
                  <a:pt x="9905" y="578358"/>
                </a:lnTo>
                <a:close/>
              </a:path>
              <a:path w="5953759" h="578485">
                <a:moveTo>
                  <a:pt x="5948172" y="9143"/>
                </a:moveTo>
                <a:lnTo>
                  <a:pt x="5943600" y="4571"/>
                </a:lnTo>
                <a:lnTo>
                  <a:pt x="5943600" y="9143"/>
                </a:lnTo>
                <a:lnTo>
                  <a:pt x="5948172" y="9143"/>
                </a:lnTo>
                <a:close/>
              </a:path>
              <a:path w="5953759" h="578485">
                <a:moveTo>
                  <a:pt x="5948172" y="569213"/>
                </a:moveTo>
                <a:lnTo>
                  <a:pt x="5948172" y="9143"/>
                </a:lnTo>
                <a:lnTo>
                  <a:pt x="5943600" y="9143"/>
                </a:lnTo>
                <a:lnTo>
                  <a:pt x="5943600" y="569213"/>
                </a:lnTo>
                <a:lnTo>
                  <a:pt x="5948172" y="569213"/>
                </a:lnTo>
                <a:close/>
              </a:path>
              <a:path w="5953759" h="578485">
                <a:moveTo>
                  <a:pt x="5948172" y="578357"/>
                </a:moveTo>
                <a:lnTo>
                  <a:pt x="5948172" y="569213"/>
                </a:lnTo>
                <a:lnTo>
                  <a:pt x="5943600" y="573785"/>
                </a:lnTo>
                <a:lnTo>
                  <a:pt x="5943600" y="578357"/>
                </a:lnTo>
                <a:lnTo>
                  <a:pt x="5948172" y="57835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996439" y="4930394"/>
            <a:ext cx="2598420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Arial Narrow"/>
                <a:cs typeface="Arial Narrow"/>
              </a:rPr>
              <a:t>Operating</a:t>
            </a:r>
            <a:r>
              <a:rPr sz="3100" spc="-95" dirty="0">
                <a:latin typeface="Arial Narrow"/>
                <a:cs typeface="Arial Narrow"/>
              </a:rPr>
              <a:t> </a:t>
            </a:r>
            <a:r>
              <a:rPr sz="3100" dirty="0">
                <a:latin typeface="Arial Narrow"/>
                <a:cs typeface="Arial Narrow"/>
              </a:rPr>
              <a:t>System</a:t>
            </a:r>
            <a:endParaRPr sz="3100">
              <a:latin typeface="Arial Narrow"/>
              <a:cs typeface="Arial Narrow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905000" y="5471921"/>
            <a:ext cx="5943600" cy="569595"/>
          </a:xfrm>
          <a:custGeom>
            <a:avLst/>
            <a:gdLst/>
            <a:ahLst/>
            <a:cxnLst/>
            <a:rect l="l" t="t" r="r" b="b"/>
            <a:pathLst>
              <a:path w="5943600" h="569595">
                <a:moveTo>
                  <a:pt x="0" y="0"/>
                </a:moveTo>
                <a:lnTo>
                  <a:pt x="0" y="569214"/>
                </a:lnTo>
                <a:lnTo>
                  <a:pt x="5943600" y="569213"/>
                </a:lnTo>
                <a:lnTo>
                  <a:pt x="5943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900427" y="5467350"/>
            <a:ext cx="5953760" cy="578485"/>
          </a:xfrm>
          <a:custGeom>
            <a:avLst/>
            <a:gdLst/>
            <a:ahLst/>
            <a:cxnLst/>
            <a:rect l="l" t="t" r="r" b="b"/>
            <a:pathLst>
              <a:path w="5953759" h="578485">
                <a:moveTo>
                  <a:pt x="5953506" y="576071"/>
                </a:moveTo>
                <a:lnTo>
                  <a:pt x="5953506" y="1523"/>
                </a:lnTo>
                <a:lnTo>
                  <a:pt x="5951220" y="0"/>
                </a:lnTo>
                <a:lnTo>
                  <a:pt x="2285" y="0"/>
                </a:lnTo>
                <a:lnTo>
                  <a:pt x="0" y="1524"/>
                </a:lnTo>
                <a:lnTo>
                  <a:pt x="0" y="576072"/>
                </a:lnTo>
                <a:lnTo>
                  <a:pt x="2286" y="578358"/>
                </a:lnTo>
                <a:lnTo>
                  <a:pt x="4571" y="578358"/>
                </a:lnTo>
                <a:lnTo>
                  <a:pt x="4572" y="9144"/>
                </a:lnTo>
                <a:lnTo>
                  <a:pt x="9905" y="4572"/>
                </a:lnTo>
                <a:lnTo>
                  <a:pt x="9905" y="9144"/>
                </a:lnTo>
                <a:lnTo>
                  <a:pt x="5943600" y="9143"/>
                </a:lnTo>
                <a:lnTo>
                  <a:pt x="5943600" y="4571"/>
                </a:lnTo>
                <a:lnTo>
                  <a:pt x="5948172" y="9143"/>
                </a:lnTo>
                <a:lnTo>
                  <a:pt x="5948172" y="578357"/>
                </a:lnTo>
                <a:lnTo>
                  <a:pt x="5951220" y="578357"/>
                </a:lnTo>
                <a:lnTo>
                  <a:pt x="5953506" y="576071"/>
                </a:lnTo>
                <a:close/>
              </a:path>
              <a:path w="5953759" h="578485">
                <a:moveTo>
                  <a:pt x="9905" y="9144"/>
                </a:moveTo>
                <a:lnTo>
                  <a:pt x="9905" y="4572"/>
                </a:lnTo>
                <a:lnTo>
                  <a:pt x="4572" y="9144"/>
                </a:lnTo>
                <a:lnTo>
                  <a:pt x="9905" y="9144"/>
                </a:lnTo>
                <a:close/>
              </a:path>
              <a:path w="5953759" h="578485">
                <a:moveTo>
                  <a:pt x="9905" y="569214"/>
                </a:moveTo>
                <a:lnTo>
                  <a:pt x="9905" y="9144"/>
                </a:lnTo>
                <a:lnTo>
                  <a:pt x="4572" y="9144"/>
                </a:lnTo>
                <a:lnTo>
                  <a:pt x="4572" y="569214"/>
                </a:lnTo>
                <a:lnTo>
                  <a:pt x="9905" y="569214"/>
                </a:lnTo>
                <a:close/>
              </a:path>
              <a:path w="5953759" h="578485">
                <a:moveTo>
                  <a:pt x="5948172" y="569213"/>
                </a:moveTo>
                <a:lnTo>
                  <a:pt x="4572" y="569214"/>
                </a:lnTo>
                <a:lnTo>
                  <a:pt x="9905" y="573785"/>
                </a:lnTo>
                <a:lnTo>
                  <a:pt x="9905" y="578358"/>
                </a:lnTo>
                <a:lnTo>
                  <a:pt x="5943600" y="578357"/>
                </a:lnTo>
                <a:lnTo>
                  <a:pt x="5943600" y="573785"/>
                </a:lnTo>
                <a:lnTo>
                  <a:pt x="5948172" y="569213"/>
                </a:lnTo>
                <a:close/>
              </a:path>
              <a:path w="5953759" h="578485">
                <a:moveTo>
                  <a:pt x="9905" y="578358"/>
                </a:moveTo>
                <a:lnTo>
                  <a:pt x="9905" y="573785"/>
                </a:lnTo>
                <a:lnTo>
                  <a:pt x="4572" y="569214"/>
                </a:lnTo>
                <a:lnTo>
                  <a:pt x="4571" y="578358"/>
                </a:lnTo>
                <a:lnTo>
                  <a:pt x="9905" y="578358"/>
                </a:lnTo>
                <a:close/>
              </a:path>
              <a:path w="5953759" h="578485">
                <a:moveTo>
                  <a:pt x="5948172" y="9143"/>
                </a:moveTo>
                <a:lnTo>
                  <a:pt x="5943600" y="4571"/>
                </a:lnTo>
                <a:lnTo>
                  <a:pt x="5943600" y="9143"/>
                </a:lnTo>
                <a:lnTo>
                  <a:pt x="5948172" y="9143"/>
                </a:lnTo>
                <a:close/>
              </a:path>
              <a:path w="5953759" h="578485">
                <a:moveTo>
                  <a:pt x="5948172" y="569213"/>
                </a:moveTo>
                <a:lnTo>
                  <a:pt x="5948172" y="9143"/>
                </a:lnTo>
                <a:lnTo>
                  <a:pt x="5943600" y="9143"/>
                </a:lnTo>
                <a:lnTo>
                  <a:pt x="5943600" y="569213"/>
                </a:lnTo>
                <a:lnTo>
                  <a:pt x="5948172" y="569213"/>
                </a:lnTo>
                <a:close/>
              </a:path>
              <a:path w="5953759" h="578485">
                <a:moveTo>
                  <a:pt x="5948172" y="578357"/>
                </a:moveTo>
                <a:lnTo>
                  <a:pt x="5948172" y="569213"/>
                </a:lnTo>
                <a:lnTo>
                  <a:pt x="5943600" y="573785"/>
                </a:lnTo>
                <a:lnTo>
                  <a:pt x="5943600" y="578357"/>
                </a:lnTo>
                <a:lnTo>
                  <a:pt x="5948172" y="57835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905000" y="5495035"/>
            <a:ext cx="5943600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433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Arial Narrow"/>
                <a:cs typeface="Arial Narrow"/>
              </a:rPr>
              <a:t>Physical Hardware</a:t>
            </a:r>
            <a:endParaRPr sz="3100">
              <a:latin typeface="Arial Narrow"/>
              <a:cs typeface="Arial Narrow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167628" y="5100828"/>
            <a:ext cx="1686560" cy="379095"/>
          </a:xfrm>
          <a:custGeom>
            <a:avLst/>
            <a:gdLst/>
            <a:ahLst/>
            <a:cxnLst/>
            <a:rect l="l" t="t" r="r" b="b"/>
            <a:pathLst>
              <a:path w="1686559" h="379095">
                <a:moveTo>
                  <a:pt x="1686306" y="377190"/>
                </a:moveTo>
                <a:lnTo>
                  <a:pt x="1686306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377190"/>
                </a:lnTo>
                <a:lnTo>
                  <a:pt x="2286" y="378714"/>
                </a:lnTo>
                <a:lnTo>
                  <a:pt x="4572" y="378714"/>
                </a:lnTo>
                <a:lnTo>
                  <a:pt x="4572" y="9906"/>
                </a:lnTo>
                <a:lnTo>
                  <a:pt x="9906" y="4572"/>
                </a:lnTo>
                <a:lnTo>
                  <a:pt x="9906" y="9906"/>
                </a:lnTo>
                <a:lnTo>
                  <a:pt x="1676400" y="9906"/>
                </a:lnTo>
                <a:lnTo>
                  <a:pt x="1676400" y="4572"/>
                </a:lnTo>
                <a:lnTo>
                  <a:pt x="1680972" y="9906"/>
                </a:lnTo>
                <a:lnTo>
                  <a:pt x="1680972" y="378714"/>
                </a:lnTo>
                <a:lnTo>
                  <a:pt x="1684020" y="378714"/>
                </a:lnTo>
                <a:lnTo>
                  <a:pt x="1686306" y="377190"/>
                </a:lnTo>
                <a:close/>
              </a:path>
              <a:path w="1686559" h="379095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686559" h="379095">
                <a:moveTo>
                  <a:pt x="9906" y="369570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369570"/>
                </a:lnTo>
                <a:lnTo>
                  <a:pt x="9906" y="369570"/>
                </a:lnTo>
                <a:close/>
              </a:path>
              <a:path w="1686559" h="379095">
                <a:moveTo>
                  <a:pt x="1680972" y="369570"/>
                </a:moveTo>
                <a:lnTo>
                  <a:pt x="4572" y="369570"/>
                </a:lnTo>
                <a:lnTo>
                  <a:pt x="9906" y="374142"/>
                </a:lnTo>
                <a:lnTo>
                  <a:pt x="9906" y="378714"/>
                </a:lnTo>
                <a:lnTo>
                  <a:pt x="1676400" y="378714"/>
                </a:lnTo>
                <a:lnTo>
                  <a:pt x="1676400" y="374142"/>
                </a:lnTo>
                <a:lnTo>
                  <a:pt x="1680972" y="369570"/>
                </a:lnTo>
                <a:close/>
              </a:path>
              <a:path w="1686559" h="379095">
                <a:moveTo>
                  <a:pt x="9906" y="378714"/>
                </a:moveTo>
                <a:lnTo>
                  <a:pt x="9906" y="374142"/>
                </a:lnTo>
                <a:lnTo>
                  <a:pt x="4572" y="369570"/>
                </a:lnTo>
                <a:lnTo>
                  <a:pt x="4572" y="378714"/>
                </a:lnTo>
                <a:lnTo>
                  <a:pt x="9906" y="378714"/>
                </a:lnTo>
                <a:close/>
              </a:path>
              <a:path w="1686559" h="379095">
                <a:moveTo>
                  <a:pt x="1680972" y="9906"/>
                </a:moveTo>
                <a:lnTo>
                  <a:pt x="1676400" y="4572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6559" h="379095">
                <a:moveTo>
                  <a:pt x="1680972" y="369570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369570"/>
                </a:lnTo>
                <a:lnTo>
                  <a:pt x="1680972" y="369570"/>
                </a:lnTo>
                <a:close/>
              </a:path>
              <a:path w="1686559" h="379095">
                <a:moveTo>
                  <a:pt x="1680972" y="378714"/>
                </a:moveTo>
                <a:lnTo>
                  <a:pt x="1680972" y="369570"/>
                </a:lnTo>
                <a:lnTo>
                  <a:pt x="1676400" y="374142"/>
                </a:lnTo>
                <a:lnTo>
                  <a:pt x="1676400" y="378714"/>
                </a:lnTo>
                <a:lnTo>
                  <a:pt x="1680972" y="3787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566916" y="5133847"/>
            <a:ext cx="9004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 Narrow"/>
                <a:cs typeface="Arial Narrow"/>
              </a:rPr>
              <a:t>BIOS,</a:t>
            </a:r>
            <a:r>
              <a:rPr sz="1800" b="1" spc="-45" dirty="0">
                <a:latin typeface="Arial Narrow"/>
                <a:cs typeface="Arial Narrow"/>
              </a:rPr>
              <a:t> </a:t>
            </a:r>
            <a:r>
              <a:rPr sz="1800" b="1" spc="-5" dirty="0">
                <a:latin typeface="Arial Narrow"/>
                <a:cs typeface="Arial Narrow"/>
              </a:rPr>
              <a:t>etc.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64789" y="1006855"/>
            <a:ext cx="45281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Data Backup and</a:t>
            </a:r>
            <a:r>
              <a:rPr spc="-170" dirty="0"/>
              <a:t> </a:t>
            </a:r>
            <a:r>
              <a:rPr spc="-10" dirty="0"/>
              <a:t>Archive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7920990" cy="447548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75" dirty="0">
                <a:latin typeface="Times New Roman"/>
                <a:cs typeface="Times New Roman"/>
              </a:rPr>
              <a:t>Two </a:t>
            </a:r>
            <a:r>
              <a:rPr sz="3000" dirty="0">
                <a:latin typeface="Times New Roman"/>
                <a:cs typeface="Times New Roman"/>
              </a:rPr>
              <a:t>terms, three</a:t>
            </a:r>
            <a:r>
              <a:rPr sz="3000" spc="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purposes: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Backup</a:t>
            </a:r>
            <a:endParaRPr sz="3000">
              <a:latin typeface="Times New Roman"/>
              <a:cs typeface="Times New Roman"/>
            </a:endParaRPr>
          </a:p>
          <a:p>
            <a:pPr marL="755650" marR="1052830" lvl="1" indent="-285750">
              <a:lnSpc>
                <a:spcPts val="3020"/>
              </a:lnSpc>
              <a:spcBef>
                <a:spcPts val="72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Immediate recovery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data </a:t>
            </a:r>
            <a:r>
              <a:rPr sz="2800" dirty="0">
                <a:latin typeface="Times New Roman"/>
                <a:cs typeface="Times New Roman"/>
              </a:rPr>
              <a:t>accidentally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or  maliciously </a:t>
            </a:r>
            <a:r>
              <a:rPr sz="2800" spc="-5" dirty="0">
                <a:latin typeface="Times New Roman"/>
                <a:cs typeface="Times New Roman"/>
              </a:rPr>
              <a:t>corrupted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deleted.</a:t>
            </a:r>
            <a:endParaRPr sz="2800">
              <a:latin typeface="Times New Roman"/>
              <a:cs typeface="Times New Roman"/>
            </a:endParaRPr>
          </a:p>
          <a:p>
            <a:pPr marL="755650" marR="448945" lvl="1" indent="-28575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Disaster </a:t>
            </a:r>
            <a:r>
              <a:rPr sz="2800" dirty="0">
                <a:latin typeface="Times New Roman"/>
                <a:cs typeface="Times New Roman"/>
              </a:rPr>
              <a:t>recovery in the event </a:t>
            </a:r>
            <a:r>
              <a:rPr sz="2800" spc="-5" dirty="0">
                <a:latin typeface="Times New Roman"/>
                <a:cs typeface="Times New Roman"/>
              </a:rPr>
              <a:t>of damage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 </a:t>
            </a:r>
            <a:r>
              <a:rPr sz="2800" spc="-5" dirty="0">
                <a:latin typeface="Times New Roman"/>
                <a:cs typeface="Times New Roman"/>
              </a:rPr>
              <a:t>data</a:t>
            </a:r>
            <a:r>
              <a:rPr sz="2800" spc="-25" dirty="0">
                <a:latin typeface="Times New Roman"/>
                <a:cs typeface="Times New Roman"/>
              </a:rPr>
              <a:t> center.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Archive: </a:t>
            </a:r>
            <a:r>
              <a:rPr sz="3000" dirty="0">
                <a:latin typeface="Times New Roman"/>
                <a:cs typeface="Times New Roman"/>
              </a:rPr>
              <a:t>retaining copies of data over extended  periods of time, months or years, in order to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meet  legal and operational requirements to access past  data.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81882" y="1006855"/>
            <a:ext cx="22942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Data</a:t>
            </a:r>
            <a:r>
              <a:rPr spc="-75" dirty="0"/>
              <a:t> </a:t>
            </a:r>
            <a:r>
              <a:rPr spc="-10" dirty="0"/>
              <a:t>Backup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30209" cy="3591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76454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35" dirty="0">
                <a:latin typeface="Times New Roman"/>
                <a:cs typeface="Times New Roman"/>
              </a:rPr>
              <a:t>Tension </a:t>
            </a:r>
            <a:r>
              <a:rPr sz="3000" dirty="0">
                <a:latin typeface="Times New Roman"/>
                <a:cs typeface="Times New Roman"/>
              </a:rPr>
              <a:t>between requirements for immediate  recovery and disaster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Times New Roman"/>
                <a:cs typeface="Times New Roman"/>
              </a:rPr>
              <a:t>recovery.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Immediate recovery requires accessible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backups.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Disaster recovery requires </a:t>
            </a:r>
            <a:r>
              <a:rPr sz="3000" spc="-10" dirty="0">
                <a:latin typeface="Times New Roman"/>
                <a:cs typeface="Times New Roman"/>
              </a:rPr>
              <a:t>off-site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backups.</a:t>
            </a:r>
            <a:endParaRPr sz="3000">
              <a:latin typeface="Times New Roman"/>
              <a:cs typeface="Times New Roman"/>
            </a:endParaRPr>
          </a:p>
          <a:p>
            <a:pPr marL="355600" marR="227329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It may be possible to transfer “delta” backups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by  network.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Anything taken or sent </a:t>
            </a:r>
            <a:r>
              <a:rPr sz="3000" spc="-10" dirty="0">
                <a:latin typeface="Times New Roman"/>
                <a:cs typeface="Times New Roman"/>
              </a:rPr>
              <a:t>off-site </a:t>
            </a:r>
            <a:r>
              <a:rPr sz="3000" dirty="0">
                <a:latin typeface="Times New Roman"/>
                <a:cs typeface="Times New Roman"/>
              </a:rPr>
              <a:t>must be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encrypted.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77309" y="1006855"/>
            <a:ext cx="23044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Data</a:t>
            </a:r>
            <a:r>
              <a:rPr spc="-160" dirty="0"/>
              <a:t> </a:t>
            </a:r>
            <a:r>
              <a:rPr spc="-5" dirty="0"/>
              <a:t>Archive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370445" cy="34086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94869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Meets </a:t>
            </a:r>
            <a:r>
              <a:rPr sz="3000" dirty="0">
                <a:latin typeface="Times New Roman"/>
                <a:cs typeface="Times New Roman"/>
              </a:rPr>
              <a:t>legal, </a:t>
            </a:r>
            <a:r>
              <a:rPr sz="3000" spc="-20" dirty="0">
                <a:latin typeface="Times New Roman"/>
                <a:cs typeface="Times New Roman"/>
              </a:rPr>
              <a:t>regulatory, </a:t>
            </a:r>
            <a:r>
              <a:rPr sz="3000" dirty="0">
                <a:latin typeface="Times New Roman"/>
                <a:cs typeface="Times New Roman"/>
              </a:rPr>
              <a:t>and operational  requirements.</a:t>
            </a:r>
            <a:endParaRPr sz="3000">
              <a:latin typeface="Times New Roman"/>
              <a:cs typeface="Times New Roman"/>
            </a:endParaRPr>
          </a:p>
          <a:p>
            <a:pPr marL="355600" marR="1270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It is important to be sure all required data are  captured.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Archived data that “age out” </a:t>
            </a:r>
            <a:r>
              <a:rPr sz="3000" i="1" spc="-5" dirty="0">
                <a:latin typeface="Times New Roman"/>
                <a:cs typeface="Times New Roman"/>
              </a:rPr>
              <a:t>must </a:t>
            </a:r>
            <a:r>
              <a:rPr sz="3000" dirty="0">
                <a:latin typeface="Times New Roman"/>
                <a:cs typeface="Times New Roman"/>
              </a:rPr>
              <a:t>be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securely  erased. (They </a:t>
            </a:r>
            <a:r>
              <a:rPr sz="3000" spc="-15" dirty="0">
                <a:latin typeface="Times New Roman"/>
                <a:cs typeface="Times New Roman"/>
              </a:rPr>
              <a:t>can’t </a:t>
            </a:r>
            <a:r>
              <a:rPr sz="3000" dirty="0">
                <a:latin typeface="Times New Roman"/>
                <a:cs typeface="Times New Roman"/>
              </a:rPr>
              <a:t>subpoena what you </a:t>
            </a:r>
            <a:r>
              <a:rPr sz="3000" spc="-15" dirty="0">
                <a:latin typeface="Times New Roman"/>
                <a:cs typeface="Times New Roman"/>
              </a:rPr>
              <a:t>don’t  </a:t>
            </a:r>
            <a:r>
              <a:rPr sz="3000" dirty="0">
                <a:latin typeface="Times New Roman"/>
                <a:cs typeface="Times New Roman"/>
              </a:rPr>
              <a:t>have!)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66185" y="1006855"/>
            <a:ext cx="35255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Linux/Unix</a:t>
            </a:r>
            <a:r>
              <a:rPr spc="-30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840483"/>
            <a:ext cx="7957820" cy="4335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Patch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management</a:t>
            </a:r>
            <a:endParaRPr sz="2800">
              <a:latin typeface="Times New Roman"/>
              <a:cs typeface="Times New Roman"/>
            </a:endParaRPr>
          </a:p>
          <a:p>
            <a:pPr marL="755650" marR="227965" lvl="1" indent="-285750">
              <a:lnSpc>
                <a:spcPct val="80000"/>
              </a:lnSpc>
              <a:spcBef>
                <a:spcPts val="5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200" dirty="0">
                <a:latin typeface="Times New Roman"/>
                <a:cs typeface="Times New Roman"/>
              </a:rPr>
              <a:t>keeping security patches up to date is a widely recognized</a:t>
            </a:r>
            <a:r>
              <a:rPr sz="2200" spc="-17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and  critical control for maintaining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security</a:t>
            </a:r>
            <a:endParaRPr sz="2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Application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service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configuration</a:t>
            </a:r>
            <a:endParaRPr sz="2800">
              <a:latin typeface="Times New Roman"/>
              <a:cs typeface="Times New Roman"/>
            </a:endParaRPr>
          </a:p>
          <a:p>
            <a:pPr marL="755650" marR="175895" lvl="1" indent="-285750">
              <a:lnSpc>
                <a:spcPct val="80000"/>
              </a:lnSpc>
              <a:spcBef>
                <a:spcPts val="5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200" dirty="0">
                <a:latin typeface="Times New Roman"/>
                <a:cs typeface="Times New Roman"/>
              </a:rPr>
              <a:t>most commonly implemented using separate text files for</a:t>
            </a:r>
            <a:r>
              <a:rPr sz="2200" spc="-1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each  application and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service</a:t>
            </a:r>
            <a:endParaRPr sz="22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80000"/>
              </a:lnSpc>
              <a:spcBef>
                <a:spcPts val="5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200" dirty="0">
                <a:latin typeface="Times New Roman"/>
                <a:cs typeface="Times New Roman"/>
              </a:rPr>
              <a:t>generally located either in the /etc directory or in the </a:t>
            </a:r>
            <a:r>
              <a:rPr sz="2200" spc="-5" dirty="0">
                <a:latin typeface="Times New Roman"/>
                <a:cs typeface="Times New Roman"/>
              </a:rPr>
              <a:t>installation  </a:t>
            </a:r>
            <a:r>
              <a:rPr sz="2200" dirty="0">
                <a:latin typeface="Times New Roman"/>
                <a:cs typeface="Times New Roman"/>
              </a:rPr>
              <a:t>tree for a specific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application</a:t>
            </a:r>
            <a:endParaRPr sz="2200">
              <a:latin typeface="Times New Roman"/>
              <a:cs typeface="Times New Roman"/>
            </a:endParaRPr>
          </a:p>
          <a:p>
            <a:pPr marL="755650" marR="387350" lvl="1" indent="-285750">
              <a:lnSpc>
                <a:spcPct val="80000"/>
              </a:lnSpc>
              <a:spcBef>
                <a:spcPts val="52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200" dirty="0">
                <a:latin typeface="Times New Roman"/>
                <a:cs typeface="Times New Roman"/>
              </a:rPr>
              <a:t>individual user configurations that can override the system  defaults are located in hidden “dot” files in each </a:t>
            </a:r>
            <a:r>
              <a:rPr sz="2200" spc="-10" dirty="0">
                <a:latin typeface="Times New Roman"/>
                <a:cs typeface="Times New Roman"/>
              </a:rPr>
              <a:t>user’s</a:t>
            </a:r>
            <a:r>
              <a:rPr sz="2200" spc="-1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home  directory</a:t>
            </a:r>
            <a:endParaRPr sz="2200">
              <a:latin typeface="Times New Roman"/>
              <a:cs typeface="Times New Roman"/>
            </a:endParaRPr>
          </a:p>
          <a:p>
            <a:pPr marL="755650" marR="165735" lvl="1" indent="-285750">
              <a:lnSpc>
                <a:spcPct val="80000"/>
              </a:lnSpc>
              <a:spcBef>
                <a:spcPts val="5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200" dirty="0">
                <a:latin typeface="Times New Roman"/>
                <a:cs typeface="Times New Roman"/>
              </a:rPr>
              <a:t>most important changes needed to improve </a:t>
            </a:r>
            <a:r>
              <a:rPr sz="2200" spc="-5" dirty="0">
                <a:latin typeface="Times New Roman"/>
                <a:cs typeface="Times New Roman"/>
              </a:rPr>
              <a:t>system security</a:t>
            </a:r>
            <a:r>
              <a:rPr sz="2200" spc="-1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are  to disable services and applications that are not</a:t>
            </a:r>
            <a:r>
              <a:rPr sz="2200" spc="-11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required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23</a:t>
            </a:fld>
            <a:endParaRPr spc="-5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66185" y="1006855"/>
            <a:ext cx="35255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Linux/Unix</a:t>
            </a:r>
            <a:r>
              <a:rPr spc="-30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23542"/>
            <a:ext cx="8060055" cy="41668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600" spc="-5" dirty="0">
                <a:latin typeface="Times New Roman"/>
                <a:cs typeface="Times New Roman"/>
              </a:rPr>
              <a:t>Users, groups, and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permissions</a:t>
            </a:r>
            <a:endParaRPr sz="2600">
              <a:latin typeface="Times New Roman"/>
              <a:cs typeface="Times New Roman"/>
            </a:endParaRPr>
          </a:p>
          <a:p>
            <a:pPr marL="755650" marR="115570" indent="-285750">
              <a:lnSpc>
                <a:spcPct val="8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access is </a:t>
            </a:r>
            <a:r>
              <a:rPr sz="2600" spc="-10" dirty="0">
                <a:latin typeface="Times New Roman"/>
                <a:cs typeface="Times New Roman"/>
              </a:rPr>
              <a:t>specified </a:t>
            </a:r>
            <a:r>
              <a:rPr sz="2600" spc="-5" dirty="0">
                <a:latin typeface="Times New Roman"/>
                <a:cs typeface="Times New Roman"/>
              </a:rPr>
              <a:t>as </a:t>
            </a:r>
            <a:r>
              <a:rPr sz="2600" spc="-10" dirty="0">
                <a:latin typeface="Times New Roman"/>
                <a:cs typeface="Times New Roman"/>
              </a:rPr>
              <a:t>granting </a:t>
            </a:r>
            <a:r>
              <a:rPr sz="2600" spc="-5" dirty="0">
                <a:latin typeface="Times New Roman"/>
                <a:cs typeface="Times New Roman"/>
              </a:rPr>
              <a:t>read, write, and execute  permissions to each of </a:t>
            </a:r>
            <a:r>
              <a:rPr sz="2600" spc="-20" dirty="0">
                <a:latin typeface="Times New Roman"/>
                <a:cs typeface="Times New Roman"/>
              </a:rPr>
              <a:t>owner, </a:t>
            </a:r>
            <a:r>
              <a:rPr sz="2600" spc="-5" dirty="0">
                <a:latin typeface="Times New Roman"/>
                <a:cs typeface="Times New Roman"/>
              </a:rPr>
              <a:t>group, and others for  each</a:t>
            </a:r>
            <a:r>
              <a:rPr sz="2600" spc="-10" dirty="0">
                <a:latin typeface="Times New Roman"/>
                <a:cs typeface="Times New Roman"/>
              </a:rPr>
              <a:t> resource</a:t>
            </a:r>
            <a:endParaRPr sz="2600">
              <a:latin typeface="Times New Roman"/>
              <a:cs typeface="Times New Roman"/>
            </a:endParaRPr>
          </a:p>
          <a:p>
            <a:pPr marL="755650" marR="429895" indent="-285750">
              <a:lnSpc>
                <a:spcPct val="8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guides recommend changing the access permissions  for critical </a:t>
            </a:r>
            <a:r>
              <a:rPr sz="2600" spc="-10" dirty="0">
                <a:latin typeface="Times New Roman"/>
                <a:cs typeface="Times New Roman"/>
              </a:rPr>
              <a:t>directories </a:t>
            </a:r>
            <a:r>
              <a:rPr sz="2600" spc="-5" dirty="0">
                <a:latin typeface="Times New Roman"/>
                <a:cs typeface="Times New Roman"/>
              </a:rPr>
              <a:t>and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files</a:t>
            </a:r>
            <a:endParaRPr sz="26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local exploit</a:t>
            </a:r>
            <a:endParaRPr sz="2600">
              <a:latin typeface="Times New Roman"/>
              <a:cs typeface="Times New Roman"/>
            </a:endParaRPr>
          </a:p>
          <a:p>
            <a:pPr marL="1270000" marR="5080" lvl="1" indent="-342900">
              <a:lnSpc>
                <a:spcPct val="80000"/>
              </a:lnSpc>
              <a:spcBef>
                <a:spcPts val="54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spc="-5" dirty="0">
                <a:latin typeface="Times New Roman"/>
                <a:cs typeface="Times New Roman"/>
              </a:rPr>
              <a:t>software </a:t>
            </a:r>
            <a:r>
              <a:rPr sz="2200" dirty="0">
                <a:latin typeface="Times New Roman"/>
                <a:cs typeface="Times New Roman"/>
              </a:rPr>
              <a:t>vulnerability that can be exploited by an attacker</a:t>
            </a:r>
            <a:r>
              <a:rPr sz="2200" spc="-9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to  gain elevated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privileges</a:t>
            </a:r>
            <a:endParaRPr sz="2200">
              <a:latin typeface="Times New Roman"/>
              <a:cs typeface="Times New Roman"/>
            </a:endParaRPr>
          </a:p>
          <a:p>
            <a:pPr marL="755650" indent="-285750">
              <a:lnSpc>
                <a:spcPts val="3105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remote exploit</a:t>
            </a:r>
            <a:endParaRPr sz="2600">
              <a:latin typeface="Times New Roman"/>
              <a:cs typeface="Times New Roman"/>
            </a:endParaRPr>
          </a:p>
          <a:p>
            <a:pPr marL="1270000" marR="588010" lvl="1" indent="-342900">
              <a:lnSpc>
                <a:spcPct val="80000"/>
              </a:lnSpc>
              <a:spcBef>
                <a:spcPts val="54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spc="-5" dirty="0">
                <a:latin typeface="Times New Roman"/>
                <a:cs typeface="Times New Roman"/>
              </a:rPr>
              <a:t>software </a:t>
            </a:r>
            <a:r>
              <a:rPr sz="2200" dirty="0">
                <a:latin typeface="Times New Roman"/>
                <a:cs typeface="Times New Roman"/>
              </a:rPr>
              <a:t>vulnerability in a network </a:t>
            </a:r>
            <a:r>
              <a:rPr sz="2200" spc="-5" dirty="0">
                <a:latin typeface="Times New Roman"/>
                <a:cs typeface="Times New Roman"/>
              </a:rPr>
              <a:t>server </a:t>
            </a:r>
            <a:r>
              <a:rPr sz="2200" dirty="0">
                <a:latin typeface="Times New Roman"/>
                <a:cs typeface="Times New Roman"/>
              </a:rPr>
              <a:t>that could be  triggered by a remote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attacker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035301" y="3082289"/>
            <a:ext cx="152400" cy="304800"/>
          </a:xfrm>
          <a:custGeom>
            <a:avLst/>
            <a:gdLst/>
            <a:ahLst/>
            <a:cxnLst/>
            <a:rect l="l" t="t" r="r" b="b"/>
            <a:pathLst>
              <a:path w="152400" h="304800">
                <a:moveTo>
                  <a:pt x="0" y="0"/>
                </a:moveTo>
                <a:lnTo>
                  <a:pt x="0" y="304800"/>
                </a:lnTo>
                <a:lnTo>
                  <a:pt x="152400" y="304800"/>
                </a:lnTo>
                <a:lnTo>
                  <a:pt x="152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873500" y="1006855"/>
            <a:ext cx="2311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About</a:t>
            </a:r>
            <a:r>
              <a:rPr spc="-105" dirty="0"/>
              <a:t> </a:t>
            </a:r>
            <a:r>
              <a:rPr sz="2850" spc="15" dirty="0"/>
              <a:t>SETUID</a:t>
            </a:r>
            <a:endParaRPr sz="2850"/>
          </a:p>
        </p:txBody>
      </p:sp>
      <p:sp>
        <p:nvSpPr>
          <p:cNvPr id="6" name="object 6"/>
          <p:cNvSpPr txBox="1"/>
          <p:nvPr/>
        </p:nvSpPr>
        <p:spPr>
          <a:xfrm>
            <a:off x="1220977" y="2031746"/>
            <a:ext cx="7908290" cy="4104004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41783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If the </a:t>
            </a:r>
            <a:r>
              <a:rPr sz="2400" spc="-5" dirty="0">
                <a:latin typeface="Times New Roman"/>
                <a:cs typeface="Times New Roman"/>
              </a:rPr>
              <a:t>SETUID </a:t>
            </a:r>
            <a:r>
              <a:rPr sz="3000" dirty="0">
                <a:latin typeface="Times New Roman"/>
                <a:cs typeface="Times New Roman"/>
              </a:rPr>
              <a:t>bit is on an executable file, when  run it has the permissions of the file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owner: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1150"/>
              </a:spcBef>
            </a:pPr>
            <a:r>
              <a:rPr sz="2000" b="1" spc="-5" dirty="0">
                <a:latin typeface="Courier New"/>
                <a:cs typeface="Courier New"/>
              </a:rPr>
              <a:t>-r-sr-xr-x 1 root wheel 2531 May 1</a:t>
            </a:r>
            <a:r>
              <a:rPr sz="2000" b="1" spc="45" dirty="0">
                <a:latin typeface="Courier New"/>
                <a:cs typeface="Courier New"/>
              </a:rPr>
              <a:t> </a:t>
            </a:r>
            <a:r>
              <a:rPr sz="2000" b="1" spc="-5" dirty="0">
                <a:latin typeface="Courier New"/>
                <a:cs typeface="Courier New"/>
              </a:rPr>
              <a:t>sendmail</a:t>
            </a:r>
            <a:endParaRPr sz="2000">
              <a:latin typeface="Courier New"/>
              <a:cs typeface="Courier New"/>
            </a:endParaRPr>
          </a:p>
          <a:p>
            <a:pPr marL="355600" marR="431800" indent="-342900">
              <a:lnSpc>
                <a:spcPts val="3240"/>
              </a:lnSpc>
              <a:spcBef>
                <a:spcPts val="84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Setting the </a:t>
            </a:r>
            <a:r>
              <a:rPr sz="2400" spc="-5" dirty="0">
                <a:latin typeface="Times New Roman"/>
                <a:cs typeface="Times New Roman"/>
              </a:rPr>
              <a:t>SETGID </a:t>
            </a:r>
            <a:r>
              <a:rPr sz="3000" dirty="0">
                <a:latin typeface="Times New Roman"/>
                <a:cs typeface="Times New Roman"/>
              </a:rPr>
              <a:t>bit gives the permissions of  the group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spc="-30" dirty="0">
                <a:latin typeface="Times New Roman"/>
                <a:cs typeface="Times New Roman"/>
              </a:rPr>
              <a:t>owner.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Using </a:t>
            </a:r>
            <a:r>
              <a:rPr sz="2400" spc="-5" dirty="0">
                <a:latin typeface="Times New Roman"/>
                <a:cs typeface="Times New Roman"/>
              </a:rPr>
              <a:t>SETUID </a:t>
            </a:r>
            <a:r>
              <a:rPr sz="3000" dirty="0">
                <a:latin typeface="Times New Roman"/>
                <a:cs typeface="Times New Roman"/>
              </a:rPr>
              <a:t>/ </a:t>
            </a:r>
            <a:r>
              <a:rPr sz="2400" spc="-5" dirty="0">
                <a:latin typeface="Times New Roman"/>
                <a:cs typeface="Times New Roman"/>
              </a:rPr>
              <a:t>SETGID </a:t>
            </a:r>
            <a:r>
              <a:rPr sz="3000" dirty="0">
                <a:latin typeface="Times New Roman"/>
                <a:cs typeface="Times New Roman"/>
              </a:rPr>
              <a:t>is </a:t>
            </a:r>
            <a:r>
              <a:rPr sz="3000" i="1" dirty="0">
                <a:latin typeface="Times New Roman"/>
                <a:cs typeface="Times New Roman"/>
              </a:rPr>
              <a:t>very</a:t>
            </a:r>
            <a:r>
              <a:rPr sz="3000" i="1" spc="315" dirty="0">
                <a:latin typeface="Times New Roman"/>
                <a:cs typeface="Times New Roman"/>
              </a:rPr>
              <a:t> </a:t>
            </a:r>
            <a:r>
              <a:rPr sz="3000" i="1" spc="-15" dirty="0">
                <a:latin typeface="Times New Roman"/>
                <a:cs typeface="Times New Roman"/>
              </a:rPr>
              <a:t>dangerous!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program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a vulnerability could be  exploited at a higher level of privilege if </a:t>
            </a:r>
            <a:r>
              <a:rPr sz="2400" spc="-5" dirty="0">
                <a:latin typeface="Times New Roman"/>
                <a:cs typeface="Times New Roman"/>
              </a:rPr>
              <a:t>SETUID </a:t>
            </a:r>
            <a:r>
              <a:rPr sz="3000" dirty="0">
                <a:latin typeface="Times New Roman"/>
                <a:cs typeface="Times New Roman"/>
              </a:rPr>
              <a:t>/  </a:t>
            </a:r>
            <a:r>
              <a:rPr sz="2400" spc="-5" dirty="0">
                <a:latin typeface="Times New Roman"/>
                <a:cs typeface="Times New Roman"/>
              </a:rPr>
              <a:t>SETGID </a:t>
            </a:r>
            <a:r>
              <a:rPr sz="3000" dirty="0">
                <a:latin typeface="Times New Roman"/>
                <a:cs typeface="Times New Roman"/>
              </a:rPr>
              <a:t>are</a:t>
            </a:r>
            <a:r>
              <a:rPr sz="3000" spc="1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66185" y="1006855"/>
            <a:ext cx="35255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Linux/Unix</a:t>
            </a:r>
            <a:r>
              <a:rPr spc="-30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7696834" cy="345821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Remote access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several host firewall programs </a:t>
            </a:r>
            <a:r>
              <a:rPr sz="2800" dirty="0">
                <a:latin typeface="Times New Roman"/>
                <a:cs typeface="Times New Roman"/>
              </a:rPr>
              <a:t>are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available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 algn="just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most </a:t>
            </a:r>
            <a:r>
              <a:rPr sz="2800" spc="-5" dirty="0">
                <a:latin typeface="Times New Roman"/>
                <a:cs typeface="Times New Roman"/>
              </a:rPr>
              <a:t>systems provide an </a:t>
            </a:r>
            <a:r>
              <a:rPr sz="2800" dirty="0">
                <a:latin typeface="Times New Roman"/>
                <a:cs typeface="Times New Roman"/>
              </a:rPr>
              <a:t>administrative utility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</a:t>
            </a:r>
            <a:r>
              <a:rPr sz="2800" spc="-5" dirty="0">
                <a:latin typeface="Times New Roman"/>
                <a:cs typeface="Times New Roman"/>
              </a:rPr>
              <a:t>select which services will be permitted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access 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system</a:t>
            </a:r>
            <a:endParaRPr sz="2800">
              <a:latin typeface="Times New Roman"/>
              <a:cs typeface="Times New Roman"/>
            </a:endParaRPr>
          </a:p>
          <a:p>
            <a:pPr marL="355600" marR="4191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logging and log rotation: do not assume that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the  default </a:t>
            </a:r>
            <a:r>
              <a:rPr sz="3000" spc="-5" dirty="0">
                <a:latin typeface="Times New Roman"/>
                <a:cs typeface="Times New Roman"/>
              </a:rPr>
              <a:t>setting </a:t>
            </a:r>
            <a:r>
              <a:rPr sz="3000" dirty="0">
                <a:latin typeface="Times New Roman"/>
                <a:cs typeface="Times New Roman"/>
              </a:rPr>
              <a:t>is necessarily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appropriate.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66185" y="1006855"/>
            <a:ext cx="35255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Linux/Unix</a:t>
            </a:r>
            <a:r>
              <a:rPr spc="-30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7954645" cy="433133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sz="3000" dirty="0">
                <a:latin typeface="Times New Roman"/>
                <a:cs typeface="Times New Roman"/>
              </a:rPr>
              <a:t>Chroot jail</a:t>
            </a:r>
            <a:endParaRPr sz="3000">
              <a:latin typeface="Times New Roman"/>
              <a:cs typeface="Times New Roman"/>
            </a:endParaRPr>
          </a:p>
          <a:p>
            <a:pPr marL="755650" marR="44450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restricts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10" dirty="0">
                <a:latin typeface="Times New Roman"/>
                <a:cs typeface="Times New Roman"/>
              </a:rPr>
              <a:t>server’s </a:t>
            </a:r>
            <a:r>
              <a:rPr sz="2800" dirty="0">
                <a:latin typeface="Times New Roman"/>
                <a:cs typeface="Times New Roman"/>
              </a:rPr>
              <a:t>view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file system </a:t>
            </a:r>
            <a:r>
              <a:rPr sz="2800" dirty="0">
                <a:latin typeface="Times New Roman"/>
                <a:cs typeface="Times New Roman"/>
              </a:rPr>
              <a:t>to just  a </a:t>
            </a:r>
            <a:r>
              <a:rPr sz="2800" spc="-5" dirty="0">
                <a:latin typeface="Times New Roman"/>
                <a:cs typeface="Times New Roman"/>
              </a:rPr>
              <a:t>specified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portion</a:t>
            </a:r>
            <a:endParaRPr sz="2800">
              <a:latin typeface="Times New Roman"/>
              <a:cs typeface="Times New Roman"/>
            </a:endParaRPr>
          </a:p>
          <a:p>
            <a:pPr marL="755650" marR="282575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uses chroot system call to confine a process by  mapping the </a:t>
            </a:r>
            <a:r>
              <a:rPr sz="2800" spc="-5" dirty="0">
                <a:latin typeface="Times New Roman"/>
                <a:cs typeface="Times New Roman"/>
              </a:rPr>
              <a:t>root of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filesystem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some other  </a:t>
            </a:r>
            <a:r>
              <a:rPr sz="2800" dirty="0">
                <a:latin typeface="Times New Roman"/>
                <a:cs typeface="Times New Roman"/>
              </a:rPr>
              <a:t>directory</a:t>
            </a:r>
            <a:endParaRPr sz="2800">
              <a:latin typeface="Times New Roman"/>
              <a:cs typeface="Times New Roman"/>
            </a:endParaRPr>
          </a:p>
          <a:p>
            <a:pPr marL="755650" marR="5080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file directories outside the </a:t>
            </a:r>
            <a:r>
              <a:rPr sz="2800" dirty="0">
                <a:latin typeface="Times New Roman"/>
                <a:cs typeface="Times New Roman"/>
              </a:rPr>
              <a:t>chroot jail </a:t>
            </a:r>
            <a:r>
              <a:rPr sz="2800" spc="-15" dirty="0">
                <a:latin typeface="Times New Roman"/>
                <a:cs typeface="Times New Roman"/>
              </a:rPr>
              <a:t>aren’t </a:t>
            </a:r>
            <a:r>
              <a:rPr sz="2800" dirty="0">
                <a:latin typeface="Times New Roman"/>
                <a:cs typeface="Times New Roman"/>
              </a:rPr>
              <a:t>visible  </a:t>
            </a:r>
            <a:r>
              <a:rPr sz="2800" spc="-5" dirty="0">
                <a:latin typeface="Times New Roman"/>
                <a:cs typeface="Times New Roman"/>
              </a:rPr>
              <a:t>or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reachable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main disadvantage is added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complexity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37329" y="1006855"/>
            <a:ext cx="19843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Chroot</a:t>
            </a:r>
            <a:r>
              <a:rPr spc="-85" dirty="0"/>
              <a:t> </a:t>
            </a:r>
            <a:r>
              <a:rPr spc="-5" dirty="0"/>
              <a:t>Jail</a:t>
            </a:r>
          </a:p>
        </p:txBody>
      </p:sp>
      <p:sp>
        <p:nvSpPr>
          <p:cNvPr id="3" name="object 3"/>
          <p:cNvSpPr/>
          <p:nvPr/>
        </p:nvSpPr>
        <p:spPr>
          <a:xfrm>
            <a:off x="1390650" y="2228852"/>
            <a:ext cx="7115175" cy="32293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34844" y="1006855"/>
            <a:ext cx="51879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Windows </a:t>
            </a:r>
            <a:r>
              <a:rPr dirty="0"/>
              <a:t>Patch</a:t>
            </a:r>
            <a:r>
              <a:rPr spc="-105" dirty="0"/>
              <a:t> </a:t>
            </a:r>
            <a:r>
              <a:rPr dirty="0"/>
              <a:t>Management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93380" cy="34086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“Windows </a:t>
            </a:r>
            <a:r>
              <a:rPr sz="3000" dirty="0">
                <a:latin typeface="Times New Roman"/>
                <a:cs typeface="Times New Roman"/>
              </a:rPr>
              <a:t>Update” and </a:t>
            </a:r>
            <a:r>
              <a:rPr sz="3000" spc="-15" dirty="0">
                <a:latin typeface="Times New Roman"/>
                <a:cs typeface="Times New Roman"/>
              </a:rPr>
              <a:t>“Windows </a:t>
            </a:r>
            <a:r>
              <a:rPr sz="3000" dirty="0">
                <a:latin typeface="Times New Roman"/>
                <a:cs typeface="Times New Roman"/>
              </a:rPr>
              <a:t>Server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Update  Service” assist with regular maintenance and  </a:t>
            </a:r>
            <a:r>
              <a:rPr sz="3000" spc="-5" dirty="0">
                <a:latin typeface="Times New Roman"/>
                <a:cs typeface="Times New Roman"/>
              </a:rPr>
              <a:t>should </a:t>
            </a:r>
            <a:r>
              <a:rPr sz="3000" dirty="0">
                <a:latin typeface="Times New Roman"/>
                <a:cs typeface="Times New Roman"/>
              </a:rPr>
              <a:t>be used </a:t>
            </a:r>
            <a:r>
              <a:rPr sz="3000" spc="-5" dirty="0">
                <a:latin typeface="Times New Roman"/>
                <a:cs typeface="Times New Roman"/>
              </a:rPr>
              <a:t>when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possible.</a:t>
            </a:r>
            <a:endParaRPr sz="3000">
              <a:latin typeface="Times New Roman"/>
              <a:cs typeface="Times New Roman"/>
            </a:endParaRPr>
          </a:p>
          <a:p>
            <a:pPr marL="355600" marR="128206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It may be necessary to test patches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before  deployment.</a:t>
            </a:r>
            <a:endParaRPr sz="3000">
              <a:latin typeface="Times New Roman"/>
              <a:cs typeface="Times New Roman"/>
            </a:endParaRPr>
          </a:p>
          <a:p>
            <a:pPr marL="355600" marR="124079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Most </a:t>
            </a:r>
            <a:r>
              <a:rPr sz="3000" dirty="0">
                <a:latin typeface="Times New Roman"/>
                <a:cs typeface="Times New Roman"/>
              </a:rPr>
              <a:t>third party applications also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provide  automatic update</a:t>
            </a:r>
            <a:r>
              <a:rPr sz="3000" spc="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support.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51629" y="1006855"/>
            <a:ext cx="17557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Measures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2883"/>
            <a:ext cx="7736840" cy="423227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marR="394970" indent="-342900">
              <a:lnSpc>
                <a:spcPct val="8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The 2010 </a:t>
            </a:r>
            <a:r>
              <a:rPr sz="2800" spc="-5" dirty="0">
                <a:latin typeface="Times New Roman"/>
                <a:cs typeface="Times New Roman"/>
              </a:rPr>
              <a:t>Australian </a:t>
            </a:r>
            <a:r>
              <a:rPr sz="2800" dirty="0">
                <a:latin typeface="Times New Roman"/>
                <a:cs typeface="Times New Roman"/>
              </a:rPr>
              <a:t>Defense Signals</a:t>
            </a:r>
            <a:r>
              <a:rPr sz="2800" spc="-3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Directorate  </a:t>
            </a:r>
            <a:r>
              <a:rPr sz="2800" spc="-5" dirty="0">
                <a:latin typeface="Times New Roman"/>
                <a:cs typeface="Times New Roman"/>
              </a:rPr>
              <a:t>(DSD) </a:t>
            </a:r>
            <a:r>
              <a:rPr sz="2800" dirty="0">
                <a:latin typeface="Times New Roman"/>
                <a:cs typeface="Times New Roman"/>
              </a:rPr>
              <a:t>list the </a:t>
            </a:r>
            <a:r>
              <a:rPr sz="2800" spc="-55" dirty="0">
                <a:latin typeface="Times New Roman"/>
                <a:cs typeface="Times New Roman"/>
              </a:rPr>
              <a:t>“Top </a:t>
            </a:r>
            <a:r>
              <a:rPr sz="2800" spc="-5" dirty="0">
                <a:latin typeface="Times New Roman"/>
                <a:cs typeface="Times New Roman"/>
              </a:rPr>
              <a:t>35 Mitigation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Strategies”</a:t>
            </a:r>
            <a:endParaRPr sz="2800">
              <a:latin typeface="Times New Roman"/>
              <a:cs typeface="Times New Roman"/>
            </a:endParaRPr>
          </a:p>
          <a:p>
            <a:pPr marL="355600" marR="847090" indent="-342900">
              <a:lnSpc>
                <a:spcPct val="8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Over 70% of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targeted cyber </a:t>
            </a:r>
            <a:r>
              <a:rPr sz="2800" dirty="0">
                <a:latin typeface="Times New Roman"/>
                <a:cs typeface="Times New Roman"/>
              </a:rPr>
              <a:t>intrusions  investigated by </a:t>
            </a:r>
            <a:r>
              <a:rPr sz="2800" spc="-5" dirty="0">
                <a:latin typeface="Times New Roman"/>
                <a:cs typeface="Times New Roman"/>
              </a:rPr>
              <a:t>DSD </a:t>
            </a:r>
            <a:r>
              <a:rPr sz="2800" dirty="0">
                <a:latin typeface="Times New Roman"/>
                <a:cs typeface="Times New Roman"/>
              </a:rPr>
              <a:t>in 2009 could have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been  </a:t>
            </a:r>
            <a:r>
              <a:rPr sz="2800" spc="-5" dirty="0">
                <a:latin typeface="Times New Roman"/>
                <a:cs typeface="Times New Roman"/>
              </a:rPr>
              <a:t>prevented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The top four measures for prevention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are: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8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patch operating </a:t>
            </a:r>
            <a:r>
              <a:rPr sz="2600" spc="-10" dirty="0">
                <a:latin typeface="Times New Roman"/>
                <a:cs typeface="Times New Roman"/>
              </a:rPr>
              <a:t>systems </a:t>
            </a:r>
            <a:r>
              <a:rPr sz="2600" spc="-5" dirty="0">
                <a:latin typeface="Times New Roman"/>
                <a:cs typeface="Times New Roman"/>
              </a:rPr>
              <a:t>and applications using auto-  update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patch third-party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applications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restrict admin privileges to users who need</a:t>
            </a:r>
            <a:r>
              <a:rPr sz="2600" spc="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them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white-list </a:t>
            </a:r>
            <a:r>
              <a:rPr sz="2600" spc="-5" dirty="0">
                <a:latin typeface="Times New Roman"/>
                <a:cs typeface="Times New Roman"/>
              </a:rPr>
              <a:t>approved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applications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49527" y="1038098"/>
            <a:ext cx="79609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10" dirty="0"/>
              <a:t>Windows </a:t>
            </a:r>
            <a:r>
              <a:rPr sz="3200" spc="-5" dirty="0"/>
              <a:t>User Administration and Access</a:t>
            </a:r>
            <a:r>
              <a:rPr sz="3200" spc="-110" dirty="0"/>
              <a:t> </a:t>
            </a:r>
            <a:r>
              <a:rPr sz="3200" spc="-5" dirty="0"/>
              <a:t>Control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1220977" y="2077465"/>
            <a:ext cx="7411720" cy="4336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6515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0" dirty="0">
                <a:latin typeface="Times New Roman"/>
                <a:cs typeface="Times New Roman"/>
              </a:rPr>
              <a:t>Windows </a:t>
            </a:r>
            <a:r>
              <a:rPr sz="3000" dirty="0">
                <a:latin typeface="Times New Roman"/>
                <a:cs typeface="Times New Roman"/>
              </a:rPr>
              <a:t>implements discretionary access  control for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resources</a:t>
            </a:r>
            <a:endParaRPr sz="3000">
              <a:latin typeface="Times New Roman"/>
              <a:cs typeface="Times New Roman"/>
            </a:endParaRPr>
          </a:p>
          <a:p>
            <a:pPr marL="355600" marR="59563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40" dirty="0">
                <a:latin typeface="Times New Roman"/>
                <a:cs typeface="Times New Roman"/>
              </a:rPr>
              <a:t>Vista </a:t>
            </a:r>
            <a:r>
              <a:rPr sz="3000" dirty="0">
                <a:latin typeface="Times New Roman"/>
                <a:cs typeface="Times New Roman"/>
              </a:rPr>
              <a:t>and later systems include mandatory  integrity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</a:t>
            </a:r>
            <a:endParaRPr sz="3000">
              <a:latin typeface="Times New Roman"/>
              <a:cs typeface="Times New Roman"/>
            </a:endParaRPr>
          </a:p>
          <a:p>
            <a:pPr marL="755650" marR="324485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objects are </a:t>
            </a:r>
            <a:r>
              <a:rPr sz="2800" dirty="0">
                <a:latin typeface="Times New Roman"/>
                <a:cs typeface="Times New Roman"/>
              </a:rPr>
              <a:t>labeled </a:t>
            </a:r>
            <a:r>
              <a:rPr sz="2800" spc="-5" dirty="0">
                <a:latin typeface="Times New Roman"/>
                <a:cs typeface="Times New Roman"/>
              </a:rPr>
              <a:t>as being of </a:t>
            </a:r>
            <a:r>
              <a:rPr sz="2800" spc="-50" dirty="0">
                <a:latin typeface="Times New Roman"/>
                <a:cs typeface="Times New Roman"/>
              </a:rPr>
              <a:t>low, </a:t>
            </a:r>
            <a:r>
              <a:rPr sz="2800" dirty="0">
                <a:latin typeface="Times New Roman"/>
                <a:cs typeface="Times New Roman"/>
              </a:rPr>
              <a:t>medium,  high, or </a:t>
            </a:r>
            <a:r>
              <a:rPr sz="2800" spc="-5" dirty="0">
                <a:latin typeface="Times New Roman"/>
                <a:cs typeface="Times New Roman"/>
              </a:rPr>
              <a:t>system </a:t>
            </a:r>
            <a:r>
              <a:rPr sz="2800" dirty="0">
                <a:latin typeface="Times New Roman"/>
                <a:cs typeface="Times New Roman"/>
              </a:rPr>
              <a:t>integrity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level</a:t>
            </a:r>
            <a:endParaRPr sz="2800">
              <a:latin typeface="Times New Roman"/>
              <a:cs typeface="Times New Roman"/>
            </a:endParaRPr>
          </a:p>
          <a:p>
            <a:pPr marL="755650" marR="17653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system ensures the </a:t>
            </a:r>
            <a:r>
              <a:rPr sz="2800" spc="-20" dirty="0">
                <a:latin typeface="Times New Roman"/>
                <a:cs typeface="Times New Roman"/>
              </a:rPr>
              <a:t>subject’s </a:t>
            </a:r>
            <a:r>
              <a:rPr sz="2800" dirty="0">
                <a:latin typeface="Times New Roman"/>
                <a:cs typeface="Times New Roman"/>
              </a:rPr>
              <a:t>integrity is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equal  or higher than the </a:t>
            </a:r>
            <a:r>
              <a:rPr sz="2800" spc="-20" dirty="0">
                <a:latin typeface="Times New Roman"/>
                <a:cs typeface="Times New Roman"/>
              </a:rPr>
              <a:t>object’s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level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implements a </a:t>
            </a:r>
            <a:r>
              <a:rPr sz="2800" spc="-5" dirty="0">
                <a:latin typeface="Times New Roman"/>
                <a:cs typeface="Times New Roman"/>
              </a:rPr>
              <a:t>form of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Biba Integrity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model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689607" y="771397"/>
            <a:ext cx="6681470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54935" marR="5080" indent="-2642870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Windows User Administration and</a:t>
            </a:r>
            <a:r>
              <a:rPr sz="3200" spc="-180" dirty="0"/>
              <a:t> </a:t>
            </a:r>
            <a:r>
              <a:rPr sz="3200" spc="-5" dirty="0"/>
              <a:t>Access  Controls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1220977" y="1879346"/>
            <a:ext cx="7500620" cy="448818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709295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0" dirty="0">
                <a:latin typeface="Times New Roman"/>
                <a:cs typeface="Times New Roman"/>
              </a:rPr>
              <a:t>Windows </a:t>
            </a:r>
            <a:r>
              <a:rPr sz="3000" spc="-5" dirty="0">
                <a:latin typeface="Times New Roman"/>
                <a:cs typeface="Times New Roman"/>
              </a:rPr>
              <a:t>systems </a:t>
            </a:r>
            <a:r>
              <a:rPr sz="3000" dirty="0">
                <a:latin typeface="Times New Roman"/>
                <a:cs typeface="Times New Roman"/>
              </a:rPr>
              <a:t>also define privileges  </a:t>
            </a:r>
            <a:r>
              <a:rPr sz="3000" spc="-5" dirty="0">
                <a:latin typeface="Times New Roman"/>
                <a:cs typeface="Times New Roman"/>
              </a:rPr>
              <a:t>system wide </a:t>
            </a:r>
            <a:r>
              <a:rPr sz="3000" dirty="0">
                <a:latin typeface="Times New Roman"/>
                <a:cs typeface="Times New Roman"/>
              </a:rPr>
              <a:t>and granted to user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accounts.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ts val="303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User </a:t>
            </a:r>
            <a:r>
              <a:rPr sz="3000" spc="-5" dirty="0">
                <a:latin typeface="Times New Roman"/>
                <a:cs typeface="Times New Roman"/>
              </a:rPr>
              <a:t>Account </a:t>
            </a:r>
            <a:r>
              <a:rPr sz="3000" dirty="0">
                <a:latin typeface="Times New Roman"/>
                <a:cs typeface="Times New Roman"/>
              </a:rPr>
              <a:t>Control</a:t>
            </a:r>
            <a:r>
              <a:rPr sz="3000" spc="-1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(UAC)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03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provided in </a:t>
            </a:r>
            <a:r>
              <a:rPr sz="2800" spc="-35" dirty="0">
                <a:latin typeface="Times New Roman"/>
                <a:cs typeface="Times New Roman"/>
              </a:rPr>
              <a:t>Vista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later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systems</a:t>
            </a:r>
            <a:endParaRPr sz="2800">
              <a:latin typeface="Times New Roman"/>
              <a:cs typeface="Times New Roman"/>
            </a:endParaRPr>
          </a:p>
          <a:p>
            <a:pPr marL="755650" marR="132715" lvl="1" indent="-285750" algn="just">
              <a:lnSpc>
                <a:spcPts val="3020"/>
              </a:lnSpc>
              <a:spcBef>
                <a:spcPts val="215"/>
              </a:spcBef>
              <a:buFont typeface="Arial"/>
              <a:buChar char="•"/>
              <a:tabLst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assists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ensuring </a:t>
            </a:r>
            <a:r>
              <a:rPr sz="2800" spc="-5" dirty="0">
                <a:latin typeface="Times New Roman"/>
                <a:cs typeface="Times New Roman"/>
              </a:rPr>
              <a:t>users with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administrative  rights only use them </a:t>
            </a:r>
            <a:r>
              <a:rPr sz="2800" spc="-5" dirty="0">
                <a:latin typeface="Times New Roman"/>
                <a:cs typeface="Times New Roman"/>
              </a:rPr>
              <a:t>when </a:t>
            </a:r>
            <a:r>
              <a:rPr sz="2800" dirty="0">
                <a:latin typeface="Times New Roman"/>
                <a:cs typeface="Times New Roman"/>
              </a:rPr>
              <a:t>required, otherwise  </a:t>
            </a:r>
            <a:r>
              <a:rPr sz="2800" spc="-5" dirty="0">
                <a:latin typeface="Times New Roman"/>
                <a:cs typeface="Times New Roman"/>
              </a:rPr>
              <a:t>accesses the system as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normal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user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Combination of </a:t>
            </a:r>
            <a:r>
              <a:rPr sz="3000" spc="-5" dirty="0">
                <a:latin typeface="Times New Roman"/>
                <a:cs typeface="Times New Roman"/>
              </a:rPr>
              <a:t>share </a:t>
            </a:r>
            <a:r>
              <a:rPr sz="3000" dirty="0">
                <a:latin typeface="Times New Roman"/>
                <a:cs typeface="Times New Roman"/>
              </a:rPr>
              <a:t>and </a:t>
            </a:r>
            <a:r>
              <a:rPr sz="3000" spc="-5" dirty="0">
                <a:latin typeface="Times New Roman"/>
                <a:cs typeface="Times New Roman"/>
              </a:rPr>
              <a:t>NTFS </a:t>
            </a:r>
            <a:r>
              <a:rPr sz="3000" dirty="0">
                <a:latin typeface="Times New Roman"/>
                <a:cs typeface="Times New Roman"/>
              </a:rPr>
              <a:t>permissions  may be used to provide additional security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  granularity </a:t>
            </a:r>
            <a:r>
              <a:rPr sz="3000" spc="-5" dirty="0">
                <a:latin typeface="Times New Roman"/>
                <a:cs typeface="Times New Roman"/>
              </a:rPr>
              <a:t>when </a:t>
            </a:r>
            <a:r>
              <a:rPr sz="3000" dirty="0">
                <a:latin typeface="Times New Roman"/>
                <a:cs typeface="Times New Roman"/>
              </a:rPr>
              <a:t>accessing files on a shared  resource.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40027" y="794258"/>
            <a:ext cx="7579359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Windows Application and service</a:t>
            </a:r>
            <a:r>
              <a:rPr sz="3200" spc="-70" dirty="0"/>
              <a:t> </a:t>
            </a:r>
            <a:r>
              <a:rPr sz="3200" spc="-5" dirty="0"/>
              <a:t>Configuration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1220977" y="1925065"/>
            <a:ext cx="7501890" cy="3865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Much of the configuration information is  centralized in the </a:t>
            </a:r>
            <a:r>
              <a:rPr sz="3000" spc="-25" dirty="0">
                <a:latin typeface="Times New Roman"/>
                <a:cs typeface="Times New Roman"/>
              </a:rPr>
              <a:t>Registry, </a:t>
            </a:r>
            <a:r>
              <a:rPr sz="3000" dirty="0">
                <a:latin typeface="Times New Roman"/>
                <a:cs typeface="Times New Roman"/>
              </a:rPr>
              <a:t>a database of keys  and values that may be queried and interpreted  by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applications</a:t>
            </a:r>
            <a:endParaRPr sz="3000">
              <a:latin typeface="Times New Roman"/>
              <a:cs typeface="Times New Roman"/>
            </a:endParaRPr>
          </a:p>
          <a:p>
            <a:pPr marL="355600" marR="31369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Registry keys can be directly modified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using  the “Registry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Editor”</a:t>
            </a:r>
            <a:endParaRPr sz="3000">
              <a:latin typeface="Times New Roman"/>
              <a:cs typeface="Times New Roman"/>
            </a:endParaRPr>
          </a:p>
          <a:p>
            <a:pPr marL="355600" marR="68262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Many system services </a:t>
            </a:r>
            <a:r>
              <a:rPr sz="3000" dirty="0">
                <a:latin typeface="Times New Roman"/>
                <a:cs typeface="Times New Roman"/>
              </a:rPr>
              <a:t>now run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lower  privileges.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32</a:t>
            </a:fld>
            <a:endParaRPr spc="-5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02584" y="1006855"/>
            <a:ext cx="32531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Windows</a:t>
            </a:r>
            <a:r>
              <a:rPr spc="-95" dirty="0"/>
              <a:t> </a:t>
            </a:r>
            <a:r>
              <a:rPr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64540" y="2058415"/>
            <a:ext cx="8473440" cy="365760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3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Times New Roman"/>
                <a:cs typeface="Times New Roman"/>
              </a:rPr>
              <a:t>Other security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controls</a:t>
            </a:r>
            <a:endParaRPr sz="2400">
              <a:latin typeface="Times New Roman"/>
              <a:cs typeface="Times New Roman"/>
            </a:endParaRPr>
          </a:p>
          <a:p>
            <a:pPr marL="755650" marR="358775" lvl="1" indent="-285750">
              <a:lnSpc>
                <a:spcPct val="100000"/>
              </a:lnSpc>
              <a:spcBef>
                <a:spcPts val="229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essential that anti-virus, anti-spyware, </a:t>
            </a:r>
            <a:r>
              <a:rPr sz="2400" spc="-5" dirty="0">
                <a:latin typeface="Times New Roman"/>
                <a:cs typeface="Times New Roman"/>
              </a:rPr>
              <a:t>personal firewall,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  </a:t>
            </a:r>
            <a:r>
              <a:rPr sz="2400" dirty="0">
                <a:latin typeface="Times New Roman"/>
                <a:cs typeface="Times New Roman"/>
              </a:rPr>
              <a:t>other malware and attack detection and handling </a:t>
            </a:r>
            <a:r>
              <a:rPr sz="2400" spc="-5" dirty="0">
                <a:latin typeface="Times New Roman"/>
                <a:cs typeface="Times New Roman"/>
              </a:rPr>
              <a:t>software  packages </a:t>
            </a:r>
            <a:r>
              <a:rPr sz="2400" dirty="0">
                <a:latin typeface="Times New Roman"/>
                <a:cs typeface="Times New Roman"/>
              </a:rPr>
              <a:t>are installed and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configured</a:t>
            </a:r>
            <a:endParaRPr sz="24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current </a:t>
            </a:r>
            <a:r>
              <a:rPr sz="2400" spc="-5" dirty="0">
                <a:latin typeface="Times New Roman"/>
                <a:cs typeface="Times New Roman"/>
              </a:rPr>
              <a:t>generation </a:t>
            </a:r>
            <a:r>
              <a:rPr sz="2400" spc="-20" dirty="0">
                <a:latin typeface="Times New Roman"/>
                <a:cs typeface="Times New Roman"/>
              </a:rPr>
              <a:t>Windows </a:t>
            </a:r>
            <a:r>
              <a:rPr sz="2400" spc="-5" dirty="0">
                <a:latin typeface="Times New Roman"/>
                <a:cs typeface="Times New Roman"/>
              </a:rPr>
              <a:t>systems </a:t>
            </a:r>
            <a:r>
              <a:rPr sz="2400" dirty="0">
                <a:latin typeface="Times New Roman"/>
                <a:cs typeface="Times New Roman"/>
              </a:rPr>
              <a:t>include basic </a:t>
            </a:r>
            <a:r>
              <a:rPr sz="2400" spc="-5" dirty="0">
                <a:latin typeface="Times New Roman"/>
                <a:cs typeface="Times New Roman"/>
              </a:rPr>
              <a:t>firewall </a:t>
            </a:r>
            <a:r>
              <a:rPr sz="2400" dirty="0">
                <a:latin typeface="Times New Roman"/>
                <a:cs typeface="Times New Roman"/>
              </a:rPr>
              <a:t>and  malware countermeasure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capabilities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important </a:t>
            </a:r>
            <a:r>
              <a:rPr sz="2400" spc="-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ensure the </a:t>
            </a:r>
            <a:r>
              <a:rPr sz="2400" spc="-5" dirty="0">
                <a:latin typeface="Times New Roman"/>
                <a:cs typeface="Times New Roman"/>
              </a:rPr>
              <a:t>set of products </a:t>
            </a:r>
            <a:r>
              <a:rPr sz="2400" dirty="0">
                <a:latin typeface="Times New Roman"/>
                <a:cs typeface="Times New Roman"/>
              </a:rPr>
              <a:t>in </a:t>
            </a:r>
            <a:r>
              <a:rPr sz="2400" spc="-5" dirty="0">
                <a:latin typeface="Times New Roman"/>
                <a:cs typeface="Times New Roman"/>
              </a:rPr>
              <a:t>use </a:t>
            </a:r>
            <a:r>
              <a:rPr sz="2400" dirty="0">
                <a:latin typeface="Times New Roman"/>
                <a:cs typeface="Times New Roman"/>
              </a:rPr>
              <a:t>are</a:t>
            </a:r>
            <a:r>
              <a:rPr sz="2400" spc="-9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compatible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“Microsoft Baseline </a:t>
            </a:r>
            <a:r>
              <a:rPr sz="2400" spc="-5" dirty="0">
                <a:latin typeface="Times New Roman"/>
                <a:cs typeface="Times New Roman"/>
              </a:rPr>
              <a:t>Security</a:t>
            </a:r>
            <a:r>
              <a:rPr sz="2400" spc="-1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Analyzer”</a:t>
            </a:r>
            <a:endParaRPr sz="2400">
              <a:latin typeface="Times New Roman"/>
              <a:cs typeface="Times New Roman"/>
            </a:endParaRPr>
          </a:p>
          <a:p>
            <a:pPr marL="755015" marR="220345" lvl="1" indent="-285115">
              <a:lnSpc>
                <a:spcPct val="100000"/>
              </a:lnSpc>
              <a:spcBef>
                <a:spcPts val="2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000" spc="-5" dirty="0">
                <a:latin typeface="Times New Roman"/>
                <a:cs typeface="Times New Roman"/>
              </a:rPr>
              <a:t>free, easy to use tool that checks for compliance with </a:t>
            </a:r>
            <a:r>
              <a:rPr sz="2000" spc="-15" dirty="0">
                <a:latin typeface="Times New Roman"/>
                <a:cs typeface="Times New Roman"/>
              </a:rPr>
              <a:t>Microsoft’s </a:t>
            </a:r>
            <a:r>
              <a:rPr sz="2000" spc="-10" dirty="0">
                <a:latin typeface="Times New Roman"/>
                <a:cs typeface="Times New Roman"/>
              </a:rPr>
              <a:t>security  </a:t>
            </a:r>
            <a:r>
              <a:rPr sz="2000" spc="-5" dirty="0">
                <a:latin typeface="Times New Roman"/>
                <a:cs typeface="Times New Roman"/>
              </a:rPr>
              <a:t>recommendations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33</a:t>
            </a:fld>
            <a:endParaRPr spc="-5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78505" y="1006855"/>
            <a:ext cx="45021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Windows </a:t>
            </a:r>
            <a:r>
              <a:rPr dirty="0"/>
              <a:t>and</a:t>
            </a:r>
            <a:r>
              <a:rPr spc="-114" dirty="0"/>
              <a:t> </a:t>
            </a:r>
            <a:r>
              <a:rPr dirty="0"/>
              <a:t>Encryption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435215" cy="2939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75565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0" dirty="0">
                <a:latin typeface="Times New Roman"/>
                <a:cs typeface="Times New Roman"/>
              </a:rPr>
              <a:t>Windows </a:t>
            </a:r>
            <a:r>
              <a:rPr sz="3000" spc="-5" dirty="0">
                <a:latin typeface="Times New Roman"/>
                <a:cs typeface="Times New Roman"/>
              </a:rPr>
              <a:t>systems </a:t>
            </a:r>
            <a:r>
              <a:rPr sz="3000" dirty="0">
                <a:latin typeface="Times New Roman"/>
                <a:cs typeface="Times New Roman"/>
              </a:rPr>
              <a:t>also </a:t>
            </a:r>
            <a:r>
              <a:rPr sz="3000" spc="-5" dirty="0">
                <a:latin typeface="Times New Roman"/>
                <a:cs typeface="Times New Roman"/>
              </a:rPr>
              <a:t>support </a:t>
            </a:r>
            <a:r>
              <a:rPr sz="3000" dirty="0">
                <a:latin typeface="Times New Roman"/>
                <a:cs typeface="Times New Roman"/>
              </a:rPr>
              <a:t>a range of  cryptographic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functions:</a:t>
            </a:r>
            <a:endParaRPr sz="3000">
              <a:latin typeface="Times New Roman"/>
              <a:cs typeface="Times New Roman"/>
            </a:endParaRPr>
          </a:p>
          <a:p>
            <a:pPr marL="755650" marR="87884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encrypting files and directories using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 Encrypting </a:t>
            </a:r>
            <a:r>
              <a:rPr sz="2800" spc="-5" dirty="0">
                <a:latin typeface="Times New Roman"/>
                <a:cs typeface="Times New Roman"/>
              </a:rPr>
              <a:t>File </a:t>
            </a:r>
            <a:r>
              <a:rPr sz="2800" dirty="0">
                <a:latin typeface="Times New Roman"/>
                <a:cs typeface="Times New Roman"/>
              </a:rPr>
              <a:t>System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(EFS)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full-disk encryption </a:t>
            </a:r>
            <a:r>
              <a:rPr sz="2800" spc="-5" dirty="0">
                <a:latin typeface="Times New Roman"/>
                <a:cs typeface="Times New Roman"/>
              </a:rPr>
              <a:t>with AES </a:t>
            </a:r>
            <a:r>
              <a:rPr sz="2800" dirty="0">
                <a:latin typeface="Times New Roman"/>
                <a:cs typeface="Times New Roman"/>
              </a:rPr>
              <a:t>using</a:t>
            </a:r>
            <a:r>
              <a:rPr sz="2800" spc="-2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BitLocker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Add-on </a:t>
            </a:r>
            <a:r>
              <a:rPr sz="3000" dirty="0">
                <a:latin typeface="Times New Roman"/>
                <a:cs typeface="Times New Roman"/>
              </a:rPr>
              <a:t>encryption, </a:t>
            </a:r>
            <a:r>
              <a:rPr sz="3000" spc="-5" dirty="0">
                <a:latin typeface="Times New Roman"/>
                <a:cs typeface="Times New Roman"/>
              </a:rPr>
              <a:t>such </a:t>
            </a:r>
            <a:r>
              <a:rPr sz="3000" dirty="0">
                <a:latin typeface="Times New Roman"/>
                <a:cs typeface="Times New Roman"/>
              </a:rPr>
              <a:t>as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spc="-35" dirty="0">
                <a:latin typeface="Times New Roman"/>
                <a:cs typeface="Times New Roman"/>
              </a:rPr>
              <a:t>VeraCrypt.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34</a:t>
            </a:fld>
            <a:endParaRPr spc="-5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19148" y="1006855"/>
            <a:ext cx="64185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One </a:t>
            </a:r>
            <a:r>
              <a:rPr spc="-20" dirty="0"/>
              <a:t>Computer, </a:t>
            </a:r>
            <a:r>
              <a:rPr dirty="0"/>
              <a:t>More Than </a:t>
            </a:r>
            <a:r>
              <a:rPr spc="-5" dirty="0"/>
              <a:t>One</a:t>
            </a:r>
            <a:r>
              <a:rPr spc="-70" dirty="0"/>
              <a:t> </a:t>
            </a:r>
            <a:r>
              <a:rPr spc="-5" dirty="0"/>
              <a:t>OS?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939544"/>
            <a:ext cx="7392034" cy="448818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508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Running more than one operating system on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  single hardware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platform.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ts val="303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20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could</a:t>
            </a:r>
            <a:r>
              <a:rPr sz="3000" spc="1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run:</a:t>
            </a:r>
            <a:endParaRPr sz="3000">
              <a:latin typeface="Times New Roman"/>
              <a:cs typeface="Times New Roman"/>
            </a:endParaRPr>
          </a:p>
          <a:p>
            <a:pPr marL="755650" marR="360045" lvl="1" indent="-285750">
              <a:lnSpc>
                <a:spcPts val="3020"/>
              </a:lnSpc>
              <a:spcBef>
                <a:spcPts val="2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Applications that require </a:t>
            </a:r>
            <a:r>
              <a:rPr sz="2800" spc="-10" dirty="0">
                <a:latin typeface="Times New Roman"/>
                <a:cs typeface="Times New Roman"/>
              </a:rPr>
              <a:t>different </a:t>
            </a:r>
            <a:r>
              <a:rPr sz="2800" spc="-5" dirty="0">
                <a:latin typeface="Times New Roman"/>
                <a:cs typeface="Times New Roman"/>
              </a:rPr>
              <a:t>operating  systems.</a:t>
            </a:r>
            <a:endParaRPr sz="2800">
              <a:latin typeface="Times New Roman"/>
              <a:cs typeface="Times New Roman"/>
            </a:endParaRPr>
          </a:p>
          <a:p>
            <a:pPr marL="755650" marR="1482090" lvl="1" indent="-285750">
              <a:lnSpc>
                <a:spcPts val="3020"/>
              </a:lnSpc>
              <a:spcBef>
                <a:spcPts val="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Applications that require special OS  </a:t>
            </a:r>
            <a:r>
              <a:rPr sz="2800" dirty="0">
                <a:latin typeface="Times New Roman"/>
                <a:cs typeface="Times New Roman"/>
              </a:rPr>
              <a:t>configurations.</a:t>
            </a:r>
            <a:endParaRPr sz="2800">
              <a:latin typeface="Times New Roman"/>
              <a:cs typeface="Times New Roman"/>
            </a:endParaRPr>
          </a:p>
          <a:p>
            <a:pPr marL="355600" marR="47625" indent="-342900">
              <a:lnSpc>
                <a:spcPts val="324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Reduced hardware requirements, and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reduced  </a:t>
            </a:r>
            <a:r>
              <a:rPr sz="3000" spc="-20" dirty="0">
                <a:latin typeface="Times New Roman"/>
                <a:cs typeface="Times New Roman"/>
              </a:rPr>
              <a:t>complexity.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ts val="301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20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keep the CPUs</a:t>
            </a:r>
            <a:r>
              <a:rPr sz="3000" spc="105" dirty="0">
                <a:latin typeface="Times New Roman"/>
                <a:cs typeface="Times New Roman"/>
              </a:rPr>
              <a:t> </a:t>
            </a:r>
            <a:r>
              <a:rPr sz="3000" spc="-40" dirty="0">
                <a:latin typeface="Times New Roman"/>
                <a:cs typeface="Times New Roman"/>
              </a:rPr>
              <a:t>busy.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ts val="342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Doing so </a:t>
            </a:r>
            <a:r>
              <a:rPr sz="3000" dirty="0">
                <a:latin typeface="Times New Roman"/>
                <a:cs typeface="Times New Roman"/>
              </a:rPr>
              <a:t>raises additional </a:t>
            </a:r>
            <a:r>
              <a:rPr sz="3000" spc="-5" dirty="0">
                <a:latin typeface="Times New Roman"/>
                <a:cs typeface="Times New Roman"/>
              </a:rPr>
              <a:t>security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concerns.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35</a:t>
            </a:fld>
            <a:endParaRPr spc="-5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21208" y="6811518"/>
            <a:ext cx="2024633" cy="466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23642" y="1007617"/>
            <a:ext cx="46139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Virtualization</a:t>
            </a:r>
            <a:r>
              <a:rPr spc="-175" dirty="0"/>
              <a:t> </a:t>
            </a:r>
            <a:r>
              <a:rPr dirty="0"/>
              <a:t>Alternatives</a:t>
            </a:r>
          </a:p>
        </p:txBody>
      </p:sp>
      <p:sp>
        <p:nvSpPr>
          <p:cNvPr id="5" name="object 5"/>
          <p:cNvSpPr/>
          <p:nvPr/>
        </p:nvSpPr>
        <p:spPr>
          <a:xfrm>
            <a:off x="726948" y="2094382"/>
            <a:ext cx="8446423" cy="41905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38200" y="2209800"/>
            <a:ext cx="8229600" cy="3962400"/>
          </a:xfrm>
          <a:custGeom>
            <a:avLst/>
            <a:gdLst/>
            <a:ahLst/>
            <a:cxnLst/>
            <a:rect l="l" t="t" r="r" b="b"/>
            <a:pathLst>
              <a:path w="8229600" h="3962400">
                <a:moveTo>
                  <a:pt x="8229600" y="3625595"/>
                </a:moveTo>
                <a:lnTo>
                  <a:pt x="8229600" y="336804"/>
                </a:lnTo>
                <a:lnTo>
                  <a:pt x="8226538" y="291119"/>
                </a:lnTo>
                <a:lnTo>
                  <a:pt x="8217616" y="247297"/>
                </a:lnTo>
                <a:lnTo>
                  <a:pt x="8203227" y="205739"/>
                </a:lnTo>
                <a:lnTo>
                  <a:pt x="8183767" y="166849"/>
                </a:lnTo>
                <a:lnTo>
                  <a:pt x="8159628" y="131028"/>
                </a:lnTo>
                <a:lnTo>
                  <a:pt x="8131206" y="98678"/>
                </a:lnTo>
                <a:lnTo>
                  <a:pt x="8098895" y="70202"/>
                </a:lnTo>
                <a:lnTo>
                  <a:pt x="8063088" y="46002"/>
                </a:lnTo>
                <a:lnTo>
                  <a:pt x="8024181" y="26479"/>
                </a:lnTo>
                <a:lnTo>
                  <a:pt x="7982567" y="12036"/>
                </a:lnTo>
                <a:lnTo>
                  <a:pt x="7938640" y="3076"/>
                </a:lnTo>
                <a:lnTo>
                  <a:pt x="7892796" y="0"/>
                </a:lnTo>
                <a:lnTo>
                  <a:pt x="336804" y="0"/>
                </a:lnTo>
                <a:lnTo>
                  <a:pt x="291119" y="3076"/>
                </a:lnTo>
                <a:lnTo>
                  <a:pt x="247297" y="12036"/>
                </a:lnTo>
                <a:lnTo>
                  <a:pt x="205739" y="26479"/>
                </a:lnTo>
                <a:lnTo>
                  <a:pt x="166849" y="46002"/>
                </a:lnTo>
                <a:lnTo>
                  <a:pt x="131028" y="70202"/>
                </a:lnTo>
                <a:lnTo>
                  <a:pt x="98678" y="98679"/>
                </a:lnTo>
                <a:lnTo>
                  <a:pt x="70202" y="131028"/>
                </a:lnTo>
                <a:lnTo>
                  <a:pt x="46002" y="166849"/>
                </a:lnTo>
                <a:lnTo>
                  <a:pt x="26479" y="205740"/>
                </a:lnTo>
                <a:lnTo>
                  <a:pt x="12036" y="247297"/>
                </a:lnTo>
                <a:lnTo>
                  <a:pt x="3076" y="291119"/>
                </a:lnTo>
                <a:lnTo>
                  <a:pt x="0" y="336804"/>
                </a:lnTo>
                <a:lnTo>
                  <a:pt x="0" y="3625596"/>
                </a:lnTo>
                <a:lnTo>
                  <a:pt x="3076" y="3671440"/>
                </a:lnTo>
                <a:lnTo>
                  <a:pt x="12036" y="3715367"/>
                </a:lnTo>
                <a:lnTo>
                  <a:pt x="26479" y="3756981"/>
                </a:lnTo>
                <a:lnTo>
                  <a:pt x="46002" y="3795888"/>
                </a:lnTo>
                <a:lnTo>
                  <a:pt x="70202" y="3831695"/>
                </a:lnTo>
                <a:lnTo>
                  <a:pt x="98679" y="3864006"/>
                </a:lnTo>
                <a:lnTo>
                  <a:pt x="131028" y="3892428"/>
                </a:lnTo>
                <a:lnTo>
                  <a:pt x="166849" y="3916567"/>
                </a:lnTo>
                <a:lnTo>
                  <a:pt x="205740" y="3936027"/>
                </a:lnTo>
                <a:lnTo>
                  <a:pt x="247297" y="3950416"/>
                </a:lnTo>
                <a:lnTo>
                  <a:pt x="291119" y="3959338"/>
                </a:lnTo>
                <a:lnTo>
                  <a:pt x="336804" y="3962400"/>
                </a:lnTo>
                <a:lnTo>
                  <a:pt x="7892796" y="3962400"/>
                </a:lnTo>
                <a:lnTo>
                  <a:pt x="7938640" y="3959338"/>
                </a:lnTo>
                <a:lnTo>
                  <a:pt x="7982567" y="3950416"/>
                </a:lnTo>
                <a:lnTo>
                  <a:pt x="8024181" y="3936027"/>
                </a:lnTo>
                <a:lnTo>
                  <a:pt x="8063088" y="3916567"/>
                </a:lnTo>
                <a:lnTo>
                  <a:pt x="8098895" y="3892428"/>
                </a:lnTo>
                <a:lnTo>
                  <a:pt x="8131206" y="3864006"/>
                </a:lnTo>
                <a:lnTo>
                  <a:pt x="8159628" y="3831695"/>
                </a:lnTo>
                <a:lnTo>
                  <a:pt x="8183767" y="3795888"/>
                </a:lnTo>
                <a:lnTo>
                  <a:pt x="8203227" y="3756981"/>
                </a:lnTo>
                <a:lnTo>
                  <a:pt x="8217616" y="3715367"/>
                </a:lnTo>
                <a:lnTo>
                  <a:pt x="8226538" y="3671440"/>
                </a:lnTo>
                <a:lnTo>
                  <a:pt x="8229600" y="3625595"/>
                </a:lnTo>
                <a:close/>
              </a:path>
            </a:pathLst>
          </a:custGeom>
          <a:solidFill>
            <a:srgbClr val="3333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33627" y="2205227"/>
            <a:ext cx="8239759" cy="3972560"/>
          </a:xfrm>
          <a:custGeom>
            <a:avLst/>
            <a:gdLst/>
            <a:ahLst/>
            <a:cxnLst/>
            <a:rect l="l" t="t" r="r" b="b"/>
            <a:pathLst>
              <a:path w="8239759" h="3972560">
                <a:moveTo>
                  <a:pt x="8239506" y="3630167"/>
                </a:moveTo>
                <a:lnTo>
                  <a:pt x="8239506" y="341375"/>
                </a:lnTo>
                <a:lnTo>
                  <a:pt x="8238744" y="323849"/>
                </a:lnTo>
                <a:lnTo>
                  <a:pt x="8229101" y="258449"/>
                </a:lnTo>
                <a:lnTo>
                  <a:pt x="8214012" y="212243"/>
                </a:lnTo>
                <a:lnTo>
                  <a:pt x="8192556" y="169056"/>
                </a:lnTo>
                <a:lnTo>
                  <a:pt x="8165339" y="129478"/>
                </a:lnTo>
                <a:lnTo>
                  <a:pt x="8132964" y="94097"/>
                </a:lnTo>
                <a:lnTo>
                  <a:pt x="8096036" y="63502"/>
                </a:lnTo>
                <a:lnTo>
                  <a:pt x="8055161" y="38282"/>
                </a:lnTo>
                <a:lnTo>
                  <a:pt x="8010942" y="19026"/>
                </a:lnTo>
                <a:lnTo>
                  <a:pt x="7963985" y="6323"/>
                </a:lnTo>
                <a:lnTo>
                  <a:pt x="7914894" y="761"/>
                </a:lnTo>
                <a:lnTo>
                  <a:pt x="341376" y="0"/>
                </a:lnTo>
                <a:lnTo>
                  <a:pt x="291808" y="3631"/>
                </a:lnTo>
                <a:lnTo>
                  <a:pt x="244243" y="14191"/>
                </a:lnTo>
                <a:lnTo>
                  <a:pt x="199247" y="31193"/>
                </a:lnTo>
                <a:lnTo>
                  <a:pt x="157387" y="54147"/>
                </a:lnTo>
                <a:lnTo>
                  <a:pt x="119229" y="82567"/>
                </a:lnTo>
                <a:lnTo>
                  <a:pt x="85340" y="115964"/>
                </a:lnTo>
                <a:lnTo>
                  <a:pt x="56287" y="153849"/>
                </a:lnTo>
                <a:lnTo>
                  <a:pt x="32636" y="195736"/>
                </a:lnTo>
                <a:lnTo>
                  <a:pt x="14955" y="241135"/>
                </a:lnTo>
                <a:lnTo>
                  <a:pt x="3809" y="289559"/>
                </a:lnTo>
                <a:lnTo>
                  <a:pt x="0" y="342138"/>
                </a:lnTo>
                <a:lnTo>
                  <a:pt x="0" y="3630929"/>
                </a:lnTo>
                <a:lnTo>
                  <a:pt x="762" y="3648455"/>
                </a:lnTo>
                <a:lnTo>
                  <a:pt x="3810" y="3682746"/>
                </a:lnTo>
                <a:lnTo>
                  <a:pt x="6858" y="3699510"/>
                </a:lnTo>
                <a:lnTo>
                  <a:pt x="9906" y="3709914"/>
                </a:lnTo>
                <a:lnTo>
                  <a:pt x="9905" y="324612"/>
                </a:lnTo>
                <a:lnTo>
                  <a:pt x="11429" y="307848"/>
                </a:lnTo>
                <a:lnTo>
                  <a:pt x="30126" y="226312"/>
                </a:lnTo>
                <a:lnTo>
                  <a:pt x="53259" y="177274"/>
                </a:lnTo>
                <a:lnTo>
                  <a:pt x="83670" y="132373"/>
                </a:lnTo>
                <a:lnTo>
                  <a:pt x="118871" y="96011"/>
                </a:lnTo>
                <a:lnTo>
                  <a:pt x="188411" y="47241"/>
                </a:lnTo>
                <a:lnTo>
                  <a:pt x="237410" y="26484"/>
                </a:lnTo>
                <a:lnTo>
                  <a:pt x="289052" y="13821"/>
                </a:lnTo>
                <a:lnTo>
                  <a:pt x="341376" y="9962"/>
                </a:lnTo>
                <a:lnTo>
                  <a:pt x="7915656" y="9975"/>
                </a:lnTo>
                <a:lnTo>
                  <a:pt x="7979482" y="19833"/>
                </a:lnTo>
                <a:lnTo>
                  <a:pt x="8024540" y="34692"/>
                </a:lnTo>
                <a:lnTo>
                  <a:pt x="8066365" y="55494"/>
                </a:lnTo>
                <a:lnTo>
                  <a:pt x="8104493" y="81729"/>
                </a:lnTo>
                <a:lnTo>
                  <a:pt x="8138460" y="112885"/>
                </a:lnTo>
                <a:lnTo>
                  <a:pt x="8167799" y="148452"/>
                </a:lnTo>
                <a:lnTo>
                  <a:pt x="8192048" y="187920"/>
                </a:lnTo>
                <a:lnTo>
                  <a:pt x="8210741" y="230776"/>
                </a:lnTo>
                <a:lnTo>
                  <a:pt x="8223413" y="276510"/>
                </a:lnTo>
                <a:lnTo>
                  <a:pt x="8229600" y="324611"/>
                </a:lnTo>
                <a:lnTo>
                  <a:pt x="8229600" y="3710108"/>
                </a:lnTo>
                <a:lnTo>
                  <a:pt x="8233236" y="3696671"/>
                </a:lnTo>
                <a:lnTo>
                  <a:pt x="8238744" y="3647693"/>
                </a:lnTo>
                <a:lnTo>
                  <a:pt x="8239506" y="3630167"/>
                </a:lnTo>
                <a:close/>
              </a:path>
              <a:path w="8239759" h="3972560">
                <a:moveTo>
                  <a:pt x="8229600" y="3710108"/>
                </a:moveTo>
                <a:lnTo>
                  <a:pt x="8229600" y="3647693"/>
                </a:lnTo>
                <a:lnTo>
                  <a:pt x="8228076" y="3664457"/>
                </a:lnTo>
                <a:lnTo>
                  <a:pt x="8219564" y="3712374"/>
                </a:lnTo>
                <a:lnTo>
                  <a:pt x="8204667" y="3757470"/>
                </a:lnTo>
                <a:lnTo>
                  <a:pt x="8183879" y="3799294"/>
                </a:lnTo>
                <a:lnTo>
                  <a:pt x="8157694" y="3837392"/>
                </a:lnTo>
                <a:lnTo>
                  <a:pt x="8126606" y="3871312"/>
                </a:lnTo>
                <a:lnTo>
                  <a:pt x="8091108" y="3900601"/>
                </a:lnTo>
                <a:lnTo>
                  <a:pt x="8051693" y="3924807"/>
                </a:lnTo>
                <a:lnTo>
                  <a:pt x="8008857" y="3943478"/>
                </a:lnTo>
                <a:lnTo>
                  <a:pt x="7963093" y="3956159"/>
                </a:lnTo>
                <a:lnTo>
                  <a:pt x="7915656" y="3962301"/>
                </a:lnTo>
                <a:lnTo>
                  <a:pt x="341376" y="3962348"/>
                </a:lnTo>
                <a:lnTo>
                  <a:pt x="293818" y="3959115"/>
                </a:lnTo>
                <a:lnTo>
                  <a:pt x="247458" y="3949032"/>
                </a:lnTo>
                <a:lnTo>
                  <a:pt x="203613" y="3932631"/>
                </a:lnTo>
                <a:lnTo>
                  <a:pt x="162838" y="3910392"/>
                </a:lnTo>
                <a:lnTo>
                  <a:pt x="125687" y="3882794"/>
                </a:lnTo>
                <a:lnTo>
                  <a:pt x="92715" y="3850318"/>
                </a:lnTo>
                <a:lnTo>
                  <a:pt x="64477" y="3813442"/>
                </a:lnTo>
                <a:lnTo>
                  <a:pt x="41528" y="3772648"/>
                </a:lnTo>
                <a:lnTo>
                  <a:pt x="24422" y="3728414"/>
                </a:lnTo>
                <a:lnTo>
                  <a:pt x="13716" y="3681222"/>
                </a:lnTo>
                <a:lnTo>
                  <a:pt x="9906" y="3647693"/>
                </a:lnTo>
                <a:lnTo>
                  <a:pt x="9906" y="3709914"/>
                </a:lnTo>
                <a:lnTo>
                  <a:pt x="21952" y="3751037"/>
                </a:lnTo>
                <a:lnTo>
                  <a:pt x="44919" y="3799651"/>
                </a:lnTo>
                <a:lnTo>
                  <a:pt x="75145" y="3844104"/>
                </a:lnTo>
                <a:lnTo>
                  <a:pt x="112014" y="3883152"/>
                </a:lnTo>
                <a:lnTo>
                  <a:pt x="185059" y="3934320"/>
                </a:lnTo>
                <a:lnTo>
                  <a:pt x="234081" y="3955165"/>
                </a:lnTo>
                <a:lnTo>
                  <a:pt x="285887" y="3967626"/>
                </a:lnTo>
                <a:lnTo>
                  <a:pt x="341376" y="3972242"/>
                </a:lnTo>
                <a:lnTo>
                  <a:pt x="7898130" y="3972305"/>
                </a:lnTo>
                <a:lnTo>
                  <a:pt x="7915656" y="3971543"/>
                </a:lnTo>
                <a:lnTo>
                  <a:pt x="7980965" y="3961971"/>
                </a:lnTo>
                <a:lnTo>
                  <a:pt x="8027132" y="3946895"/>
                </a:lnTo>
                <a:lnTo>
                  <a:pt x="8070320" y="3925411"/>
                </a:lnTo>
                <a:lnTo>
                  <a:pt x="8109928" y="3898140"/>
                </a:lnTo>
                <a:lnTo>
                  <a:pt x="8145356" y="3865702"/>
                </a:lnTo>
                <a:lnTo>
                  <a:pt x="8176001" y="3828715"/>
                </a:lnTo>
                <a:lnTo>
                  <a:pt x="8201264" y="3787802"/>
                </a:lnTo>
                <a:lnTo>
                  <a:pt x="8220542" y="3743580"/>
                </a:lnTo>
                <a:lnTo>
                  <a:pt x="8229600" y="3710108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16000" y="2331973"/>
            <a:ext cx="33191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application</a:t>
            </a:r>
            <a:r>
              <a:rPr sz="2400" b="1" spc="-6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virtualization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43939" y="3200400"/>
            <a:ext cx="1234440" cy="2773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39367" y="3195827"/>
            <a:ext cx="1244600" cy="2783840"/>
          </a:xfrm>
          <a:custGeom>
            <a:avLst/>
            <a:gdLst/>
            <a:ahLst/>
            <a:cxnLst/>
            <a:rect l="l" t="t" r="r" b="b"/>
            <a:pathLst>
              <a:path w="1244600" h="2783840">
                <a:moveTo>
                  <a:pt x="1244346" y="2648712"/>
                </a:moveTo>
                <a:lnTo>
                  <a:pt x="1244346" y="134111"/>
                </a:lnTo>
                <a:lnTo>
                  <a:pt x="1243584" y="127253"/>
                </a:lnTo>
                <a:lnTo>
                  <a:pt x="1243584" y="120395"/>
                </a:lnTo>
                <a:lnTo>
                  <a:pt x="1229774" y="74205"/>
                </a:lnTo>
                <a:lnTo>
                  <a:pt x="1202002" y="36890"/>
                </a:lnTo>
                <a:lnTo>
                  <a:pt x="1163207" y="11228"/>
                </a:lnTo>
                <a:lnTo>
                  <a:pt x="1116330" y="0"/>
                </a:lnTo>
                <a:lnTo>
                  <a:pt x="134112" y="0"/>
                </a:lnTo>
                <a:lnTo>
                  <a:pt x="87123" y="8851"/>
                </a:lnTo>
                <a:lnTo>
                  <a:pt x="47034" y="32708"/>
                </a:lnTo>
                <a:lnTo>
                  <a:pt x="17336" y="68787"/>
                </a:lnTo>
                <a:lnTo>
                  <a:pt x="1523" y="114300"/>
                </a:lnTo>
                <a:lnTo>
                  <a:pt x="0" y="128016"/>
                </a:lnTo>
                <a:lnTo>
                  <a:pt x="0" y="2656332"/>
                </a:lnTo>
                <a:lnTo>
                  <a:pt x="9271" y="2697750"/>
                </a:lnTo>
                <a:lnTo>
                  <a:pt x="9906" y="2699005"/>
                </a:lnTo>
                <a:lnTo>
                  <a:pt x="9906" y="128016"/>
                </a:lnTo>
                <a:lnTo>
                  <a:pt x="10667" y="121920"/>
                </a:lnTo>
                <a:lnTo>
                  <a:pt x="28032" y="69656"/>
                </a:lnTo>
                <a:lnTo>
                  <a:pt x="55625" y="38100"/>
                </a:lnTo>
                <a:lnTo>
                  <a:pt x="89443" y="17996"/>
                </a:lnTo>
                <a:lnTo>
                  <a:pt x="134112" y="9952"/>
                </a:lnTo>
                <a:lnTo>
                  <a:pt x="1117092" y="10001"/>
                </a:lnTo>
                <a:lnTo>
                  <a:pt x="1165183" y="22711"/>
                </a:lnTo>
                <a:lnTo>
                  <a:pt x="1200049" y="48477"/>
                </a:lnTo>
                <a:lnTo>
                  <a:pt x="1224108" y="84675"/>
                </a:lnTo>
                <a:lnTo>
                  <a:pt x="1234440" y="128015"/>
                </a:lnTo>
                <a:lnTo>
                  <a:pt x="1234440" y="2697444"/>
                </a:lnTo>
                <a:lnTo>
                  <a:pt x="1243584" y="2655570"/>
                </a:lnTo>
                <a:lnTo>
                  <a:pt x="1244346" y="2648712"/>
                </a:lnTo>
                <a:close/>
              </a:path>
              <a:path w="1244600" h="2783840">
                <a:moveTo>
                  <a:pt x="1234440" y="2697444"/>
                </a:moveTo>
                <a:lnTo>
                  <a:pt x="1234440" y="2655570"/>
                </a:lnTo>
                <a:lnTo>
                  <a:pt x="1233678" y="2661666"/>
                </a:lnTo>
                <a:lnTo>
                  <a:pt x="1221634" y="2704423"/>
                </a:lnTo>
                <a:lnTo>
                  <a:pt x="1195868" y="2739289"/>
                </a:lnTo>
                <a:lnTo>
                  <a:pt x="1159670" y="2763348"/>
                </a:lnTo>
                <a:lnTo>
                  <a:pt x="1116330" y="2773680"/>
                </a:lnTo>
                <a:lnTo>
                  <a:pt x="134874" y="2773680"/>
                </a:lnTo>
                <a:lnTo>
                  <a:pt x="91027" y="2765959"/>
                </a:lnTo>
                <a:lnTo>
                  <a:pt x="53278" y="2743742"/>
                </a:lnTo>
                <a:lnTo>
                  <a:pt x="25465" y="2710014"/>
                </a:lnTo>
                <a:lnTo>
                  <a:pt x="11430" y="2667762"/>
                </a:lnTo>
                <a:lnTo>
                  <a:pt x="9906" y="2655570"/>
                </a:lnTo>
                <a:lnTo>
                  <a:pt x="9906" y="2699005"/>
                </a:lnTo>
                <a:lnTo>
                  <a:pt x="33576" y="2737407"/>
                </a:lnTo>
                <a:lnTo>
                  <a:pt x="70866" y="2767584"/>
                </a:lnTo>
                <a:lnTo>
                  <a:pt x="117848" y="2782285"/>
                </a:lnTo>
                <a:lnTo>
                  <a:pt x="1110234" y="2783586"/>
                </a:lnTo>
                <a:lnTo>
                  <a:pt x="1116330" y="2782908"/>
                </a:lnTo>
                <a:lnTo>
                  <a:pt x="1123950" y="2782824"/>
                </a:lnTo>
                <a:lnTo>
                  <a:pt x="1169644" y="2769241"/>
                </a:lnTo>
                <a:lnTo>
                  <a:pt x="1207460" y="2741142"/>
                </a:lnTo>
                <a:lnTo>
                  <a:pt x="1233429" y="2702071"/>
                </a:lnTo>
                <a:lnTo>
                  <a:pt x="1234440" y="2697444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168398" y="4043425"/>
            <a:ext cx="986790" cy="106045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indent="-635" algn="ctr">
              <a:lnSpc>
                <a:spcPct val="86200"/>
              </a:lnSpc>
              <a:spcBef>
                <a:spcPts val="280"/>
              </a:spcBef>
            </a:pPr>
            <a:r>
              <a:rPr sz="1100" b="1" spc="-5" dirty="0">
                <a:latin typeface="Times New Roman"/>
                <a:cs typeface="Times New Roman"/>
              </a:rPr>
              <a:t>allows  applications  written for one  environment to  </a:t>
            </a:r>
            <a:r>
              <a:rPr sz="1100" b="1" spc="-10" dirty="0">
                <a:latin typeface="Times New Roman"/>
                <a:cs typeface="Times New Roman"/>
              </a:rPr>
              <a:t>execute </a:t>
            </a:r>
            <a:r>
              <a:rPr sz="1100" b="1" spc="-5" dirty="0">
                <a:latin typeface="Times New Roman"/>
                <a:cs typeface="Times New Roman"/>
              </a:rPr>
              <a:t>on</a:t>
            </a:r>
            <a:r>
              <a:rPr sz="1100" b="1" spc="-35" dirty="0">
                <a:latin typeface="Times New Roman"/>
                <a:cs typeface="Times New Roman"/>
              </a:rPr>
              <a:t> </a:t>
            </a:r>
            <a:r>
              <a:rPr sz="1100" b="1" spc="-10" dirty="0">
                <a:latin typeface="Times New Roman"/>
                <a:cs typeface="Times New Roman"/>
              </a:rPr>
              <a:t>some  </a:t>
            </a:r>
            <a:r>
              <a:rPr sz="1100" b="1" spc="-5" dirty="0">
                <a:latin typeface="Times New Roman"/>
                <a:cs typeface="Times New Roman"/>
              </a:rPr>
              <a:t>other operating  </a:t>
            </a:r>
            <a:r>
              <a:rPr sz="1100" b="1" spc="-10" dirty="0">
                <a:latin typeface="Times New Roman"/>
                <a:cs typeface="Times New Roman"/>
              </a:rPr>
              <a:t>system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347722" y="3067050"/>
            <a:ext cx="6651497" cy="30434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484120" y="3205479"/>
            <a:ext cx="6377939" cy="2768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455926" y="3172205"/>
            <a:ext cx="6435090" cy="2830830"/>
          </a:xfrm>
          <a:custGeom>
            <a:avLst/>
            <a:gdLst/>
            <a:ahLst/>
            <a:cxnLst/>
            <a:rect l="l" t="t" r="r" b="b"/>
            <a:pathLst>
              <a:path w="6435090" h="2830829">
                <a:moveTo>
                  <a:pt x="6435090" y="2510790"/>
                </a:moveTo>
                <a:lnTo>
                  <a:pt x="6435090" y="319278"/>
                </a:lnTo>
                <a:lnTo>
                  <a:pt x="6433566" y="286512"/>
                </a:lnTo>
                <a:lnTo>
                  <a:pt x="6425186" y="240383"/>
                </a:lnTo>
                <a:lnTo>
                  <a:pt x="6410693" y="196986"/>
                </a:lnTo>
                <a:lnTo>
                  <a:pt x="6390557" y="156752"/>
                </a:lnTo>
                <a:lnTo>
                  <a:pt x="6365248" y="120115"/>
                </a:lnTo>
                <a:lnTo>
                  <a:pt x="6335234" y="87506"/>
                </a:lnTo>
                <a:lnTo>
                  <a:pt x="6300987" y="59356"/>
                </a:lnTo>
                <a:lnTo>
                  <a:pt x="6262975" y="36099"/>
                </a:lnTo>
                <a:lnTo>
                  <a:pt x="6221669" y="18166"/>
                </a:lnTo>
                <a:lnTo>
                  <a:pt x="6177538" y="5988"/>
                </a:lnTo>
                <a:lnTo>
                  <a:pt x="6131052" y="0"/>
                </a:lnTo>
                <a:lnTo>
                  <a:pt x="319278" y="0"/>
                </a:lnTo>
                <a:lnTo>
                  <a:pt x="272973" y="3251"/>
                </a:lnTo>
                <a:lnTo>
                  <a:pt x="228424" y="13116"/>
                </a:lnTo>
                <a:lnTo>
                  <a:pt x="186203" y="29110"/>
                </a:lnTo>
                <a:lnTo>
                  <a:pt x="146880" y="50751"/>
                </a:lnTo>
                <a:lnTo>
                  <a:pt x="111028" y="77552"/>
                </a:lnTo>
                <a:lnTo>
                  <a:pt x="79216" y="109031"/>
                </a:lnTo>
                <a:lnTo>
                  <a:pt x="52018" y="144702"/>
                </a:lnTo>
                <a:lnTo>
                  <a:pt x="30003" y="184083"/>
                </a:lnTo>
                <a:lnTo>
                  <a:pt x="13743" y="226688"/>
                </a:lnTo>
                <a:lnTo>
                  <a:pt x="3809" y="272034"/>
                </a:lnTo>
                <a:lnTo>
                  <a:pt x="0" y="304038"/>
                </a:lnTo>
                <a:lnTo>
                  <a:pt x="0" y="2511552"/>
                </a:lnTo>
                <a:lnTo>
                  <a:pt x="3810" y="2560320"/>
                </a:lnTo>
                <a:lnTo>
                  <a:pt x="20665" y="2624886"/>
                </a:lnTo>
                <a:lnTo>
                  <a:pt x="34290" y="2653467"/>
                </a:lnTo>
                <a:lnTo>
                  <a:pt x="34290" y="304800"/>
                </a:lnTo>
                <a:lnTo>
                  <a:pt x="37338" y="275844"/>
                </a:lnTo>
                <a:lnTo>
                  <a:pt x="52736" y="218824"/>
                </a:lnTo>
                <a:lnTo>
                  <a:pt x="71861" y="178165"/>
                </a:lnTo>
                <a:lnTo>
                  <a:pt x="97155" y="141005"/>
                </a:lnTo>
                <a:lnTo>
                  <a:pt x="128015" y="108204"/>
                </a:lnTo>
                <a:lnTo>
                  <a:pt x="187734" y="66524"/>
                </a:lnTo>
                <a:lnTo>
                  <a:pt x="230181" y="48725"/>
                </a:lnTo>
                <a:lnTo>
                  <a:pt x="274885" y="37805"/>
                </a:lnTo>
                <a:lnTo>
                  <a:pt x="319278" y="34349"/>
                </a:lnTo>
                <a:lnTo>
                  <a:pt x="6131052" y="34370"/>
                </a:lnTo>
                <a:lnTo>
                  <a:pt x="6190119" y="44271"/>
                </a:lnTo>
                <a:lnTo>
                  <a:pt x="6232644" y="59521"/>
                </a:lnTo>
                <a:lnTo>
                  <a:pt x="6271734" y="80958"/>
                </a:lnTo>
                <a:lnTo>
                  <a:pt x="6306779" y="107975"/>
                </a:lnTo>
                <a:lnTo>
                  <a:pt x="6337171" y="139966"/>
                </a:lnTo>
                <a:lnTo>
                  <a:pt x="6362302" y="176326"/>
                </a:lnTo>
                <a:lnTo>
                  <a:pt x="6381562" y="216450"/>
                </a:lnTo>
                <a:lnTo>
                  <a:pt x="6394344" y="259730"/>
                </a:lnTo>
                <a:lnTo>
                  <a:pt x="6400038" y="305562"/>
                </a:lnTo>
                <a:lnTo>
                  <a:pt x="6400800" y="320040"/>
                </a:lnTo>
                <a:lnTo>
                  <a:pt x="6400800" y="2654942"/>
                </a:lnTo>
                <a:lnTo>
                  <a:pt x="6417111" y="2617153"/>
                </a:lnTo>
                <a:lnTo>
                  <a:pt x="6428961" y="2573092"/>
                </a:lnTo>
                <a:lnTo>
                  <a:pt x="6434328" y="2526792"/>
                </a:lnTo>
                <a:lnTo>
                  <a:pt x="6435090" y="2510790"/>
                </a:lnTo>
                <a:close/>
              </a:path>
              <a:path w="6435090" h="2830829">
                <a:moveTo>
                  <a:pt x="6400800" y="2654942"/>
                </a:moveTo>
                <a:lnTo>
                  <a:pt x="6400800" y="2510790"/>
                </a:lnTo>
                <a:lnTo>
                  <a:pt x="6399274" y="2540513"/>
                </a:lnTo>
                <a:lnTo>
                  <a:pt x="6390879" y="2585776"/>
                </a:lnTo>
                <a:lnTo>
                  <a:pt x="6375636" y="2628269"/>
                </a:lnTo>
                <a:lnTo>
                  <a:pt x="6354171" y="2667366"/>
                </a:lnTo>
                <a:lnTo>
                  <a:pt x="6327104" y="2702445"/>
                </a:lnTo>
                <a:lnTo>
                  <a:pt x="6295058" y="2732882"/>
                </a:lnTo>
                <a:lnTo>
                  <a:pt x="6258655" y="2758056"/>
                </a:lnTo>
                <a:lnTo>
                  <a:pt x="6218518" y="2777344"/>
                </a:lnTo>
                <a:lnTo>
                  <a:pt x="6175268" y="2790126"/>
                </a:lnTo>
                <a:lnTo>
                  <a:pt x="6129528" y="2795778"/>
                </a:lnTo>
                <a:lnTo>
                  <a:pt x="6115812" y="2796499"/>
                </a:lnTo>
                <a:lnTo>
                  <a:pt x="319278" y="2796477"/>
                </a:lnTo>
                <a:lnTo>
                  <a:pt x="273777" y="2792775"/>
                </a:lnTo>
                <a:lnTo>
                  <a:pt x="229801" y="2781981"/>
                </a:lnTo>
                <a:lnTo>
                  <a:pt x="188722" y="2764688"/>
                </a:lnTo>
                <a:lnTo>
                  <a:pt x="151151" y="2741428"/>
                </a:lnTo>
                <a:lnTo>
                  <a:pt x="117702" y="2712732"/>
                </a:lnTo>
                <a:lnTo>
                  <a:pt x="88984" y="2679132"/>
                </a:lnTo>
                <a:lnTo>
                  <a:pt x="65610" y="2641160"/>
                </a:lnTo>
                <a:lnTo>
                  <a:pt x="48191" y="2599346"/>
                </a:lnTo>
                <a:lnTo>
                  <a:pt x="37338" y="2554224"/>
                </a:lnTo>
                <a:lnTo>
                  <a:pt x="34290" y="2525268"/>
                </a:lnTo>
                <a:lnTo>
                  <a:pt x="34290" y="2653467"/>
                </a:lnTo>
                <a:lnTo>
                  <a:pt x="70724" y="2711599"/>
                </a:lnTo>
                <a:lnTo>
                  <a:pt x="105156" y="2748534"/>
                </a:lnTo>
                <a:lnTo>
                  <a:pt x="172085" y="2794893"/>
                </a:lnTo>
                <a:lnTo>
                  <a:pt x="219265" y="2814666"/>
                </a:lnTo>
                <a:lnTo>
                  <a:pt x="269016" y="2826709"/>
                </a:lnTo>
                <a:lnTo>
                  <a:pt x="319278" y="2830768"/>
                </a:lnTo>
                <a:lnTo>
                  <a:pt x="6115812" y="2830830"/>
                </a:lnTo>
                <a:lnTo>
                  <a:pt x="6132576" y="2830068"/>
                </a:lnTo>
                <a:lnTo>
                  <a:pt x="6194392" y="2821070"/>
                </a:lnTo>
                <a:lnTo>
                  <a:pt x="6237702" y="2806616"/>
                </a:lnTo>
                <a:lnTo>
                  <a:pt x="6278010" y="2786441"/>
                </a:lnTo>
                <a:lnTo>
                  <a:pt x="6314819" y="2761042"/>
                </a:lnTo>
                <a:lnTo>
                  <a:pt x="6347631" y="2730917"/>
                </a:lnTo>
                <a:lnTo>
                  <a:pt x="6375949" y="2696562"/>
                </a:lnTo>
                <a:lnTo>
                  <a:pt x="6399276" y="2658472"/>
                </a:lnTo>
                <a:lnTo>
                  <a:pt x="6400800" y="2654942"/>
                </a:lnTo>
                <a:close/>
              </a:path>
              <a:path w="6435090" h="2830829">
                <a:moveTo>
                  <a:pt x="6389370" y="2510790"/>
                </a:moveTo>
                <a:lnTo>
                  <a:pt x="6389370" y="306324"/>
                </a:lnTo>
                <a:lnTo>
                  <a:pt x="6387846" y="291846"/>
                </a:lnTo>
                <a:lnTo>
                  <a:pt x="6378577" y="243156"/>
                </a:lnTo>
                <a:lnTo>
                  <a:pt x="6360942" y="197942"/>
                </a:lnTo>
                <a:lnTo>
                  <a:pt x="6335835" y="157027"/>
                </a:lnTo>
                <a:lnTo>
                  <a:pt x="6304149" y="121234"/>
                </a:lnTo>
                <a:lnTo>
                  <a:pt x="6266781" y="91384"/>
                </a:lnTo>
                <a:lnTo>
                  <a:pt x="6224625" y="68300"/>
                </a:lnTo>
                <a:lnTo>
                  <a:pt x="6178576" y="52804"/>
                </a:lnTo>
                <a:lnTo>
                  <a:pt x="6130290" y="45830"/>
                </a:lnTo>
                <a:lnTo>
                  <a:pt x="319278" y="45786"/>
                </a:lnTo>
                <a:lnTo>
                  <a:pt x="270557" y="50043"/>
                </a:lnTo>
                <a:lnTo>
                  <a:pt x="223745" y="62976"/>
                </a:lnTo>
                <a:lnTo>
                  <a:pt x="180492" y="83733"/>
                </a:lnTo>
                <a:lnTo>
                  <a:pt x="141689" y="111528"/>
                </a:lnTo>
                <a:lnTo>
                  <a:pt x="108225" y="145574"/>
                </a:lnTo>
                <a:lnTo>
                  <a:pt x="80990" y="185087"/>
                </a:lnTo>
                <a:lnTo>
                  <a:pt x="60874" y="229280"/>
                </a:lnTo>
                <a:lnTo>
                  <a:pt x="48768" y="277368"/>
                </a:lnTo>
                <a:lnTo>
                  <a:pt x="45720" y="305562"/>
                </a:lnTo>
                <a:lnTo>
                  <a:pt x="45720" y="2524506"/>
                </a:lnTo>
                <a:lnTo>
                  <a:pt x="48768" y="2552700"/>
                </a:lnTo>
                <a:lnTo>
                  <a:pt x="51054" y="2565654"/>
                </a:lnTo>
                <a:lnTo>
                  <a:pt x="57150" y="2586689"/>
                </a:lnTo>
                <a:lnTo>
                  <a:pt x="57150" y="305562"/>
                </a:lnTo>
                <a:lnTo>
                  <a:pt x="60198" y="278892"/>
                </a:lnTo>
                <a:lnTo>
                  <a:pt x="74166" y="226218"/>
                </a:lnTo>
                <a:lnTo>
                  <a:pt x="91878" y="188837"/>
                </a:lnTo>
                <a:lnTo>
                  <a:pt x="115276" y="154765"/>
                </a:lnTo>
                <a:lnTo>
                  <a:pt x="144017" y="124968"/>
                </a:lnTo>
                <a:lnTo>
                  <a:pt x="198704" y="86653"/>
                </a:lnTo>
                <a:lnTo>
                  <a:pt x="237753" y="70351"/>
                </a:lnTo>
                <a:lnTo>
                  <a:pt x="278893" y="60402"/>
                </a:lnTo>
                <a:lnTo>
                  <a:pt x="319278" y="57268"/>
                </a:lnTo>
                <a:lnTo>
                  <a:pt x="6131052" y="57329"/>
                </a:lnTo>
                <a:lnTo>
                  <a:pt x="6189476" y="67716"/>
                </a:lnTo>
                <a:lnTo>
                  <a:pt x="6232864" y="84672"/>
                </a:lnTo>
                <a:lnTo>
                  <a:pt x="6271940" y="108729"/>
                </a:lnTo>
                <a:lnTo>
                  <a:pt x="6305997" y="139074"/>
                </a:lnTo>
                <a:lnTo>
                  <a:pt x="6334331" y="174895"/>
                </a:lnTo>
                <a:lnTo>
                  <a:pt x="6356237" y="215379"/>
                </a:lnTo>
                <a:lnTo>
                  <a:pt x="6371008" y="259713"/>
                </a:lnTo>
                <a:lnTo>
                  <a:pt x="6377940" y="307086"/>
                </a:lnTo>
                <a:lnTo>
                  <a:pt x="6377940" y="2587134"/>
                </a:lnTo>
                <a:lnTo>
                  <a:pt x="6382256" y="2574063"/>
                </a:lnTo>
                <a:lnTo>
                  <a:pt x="6388608" y="2525268"/>
                </a:lnTo>
                <a:lnTo>
                  <a:pt x="6389370" y="2510790"/>
                </a:lnTo>
                <a:close/>
              </a:path>
              <a:path w="6435090" h="2830829">
                <a:moveTo>
                  <a:pt x="6377940" y="2587134"/>
                </a:moveTo>
                <a:lnTo>
                  <a:pt x="6377940" y="2510790"/>
                </a:lnTo>
                <a:lnTo>
                  <a:pt x="6376416" y="2538222"/>
                </a:lnTo>
                <a:lnTo>
                  <a:pt x="6367310" y="2585260"/>
                </a:lnTo>
                <a:lnTo>
                  <a:pt x="6350346" y="2628652"/>
                </a:lnTo>
                <a:lnTo>
                  <a:pt x="6326315" y="2667708"/>
                </a:lnTo>
                <a:lnTo>
                  <a:pt x="6296015" y="2701732"/>
                </a:lnTo>
                <a:lnTo>
                  <a:pt x="6260239" y="2730035"/>
                </a:lnTo>
                <a:lnTo>
                  <a:pt x="6219782" y="2751921"/>
                </a:lnTo>
                <a:lnTo>
                  <a:pt x="6175438" y="2766701"/>
                </a:lnTo>
                <a:lnTo>
                  <a:pt x="6128766" y="2773567"/>
                </a:lnTo>
                <a:lnTo>
                  <a:pt x="319278" y="2773612"/>
                </a:lnTo>
                <a:lnTo>
                  <a:pt x="272259" y="2769453"/>
                </a:lnTo>
                <a:lnTo>
                  <a:pt x="227204" y="2757002"/>
                </a:lnTo>
                <a:lnTo>
                  <a:pt x="185697" y="2737056"/>
                </a:lnTo>
                <a:lnTo>
                  <a:pt x="148561" y="2710343"/>
                </a:lnTo>
                <a:lnTo>
                  <a:pt x="116586" y="2677543"/>
                </a:lnTo>
                <a:lnTo>
                  <a:pt x="90697" y="2639536"/>
                </a:lnTo>
                <a:lnTo>
                  <a:pt x="71615" y="2596900"/>
                </a:lnTo>
                <a:lnTo>
                  <a:pt x="60198" y="2550414"/>
                </a:lnTo>
                <a:lnTo>
                  <a:pt x="57150" y="2523744"/>
                </a:lnTo>
                <a:lnTo>
                  <a:pt x="57150" y="2586689"/>
                </a:lnTo>
                <a:lnTo>
                  <a:pt x="81305" y="2646168"/>
                </a:lnTo>
                <a:lnTo>
                  <a:pt x="105303" y="2681689"/>
                </a:lnTo>
                <a:lnTo>
                  <a:pt x="134874" y="2713482"/>
                </a:lnTo>
                <a:lnTo>
                  <a:pt x="193700" y="2754434"/>
                </a:lnTo>
                <a:lnTo>
                  <a:pt x="233138" y="2771441"/>
                </a:lnTo>
                <a:lnTo>
                  <a:pt x="274885" y="2781567"/>
                </a:lnTo>
                <a:lnTo>
                  <a:pt x="319278" y="2785050"/>
                </a:lnTo>
                <a:lnTo>
                  <a:pt x="6130290" y="2784949"/>
                </a:lnTo>
                <a:lnTo>
                  <a:pt x="6191629" y="2774474"/>
                </a:lnTo>
                <a:lnTo>
                  <a:pt x="6236840" y="2756834"/>
                </a:lnTo>
                <a:lnTo>
                  <a:pt x="6277933" y="2731618"/>
                </a:lnTo>
                <a:lnTo>
                  <a:pt x="6313965" y="2699780"/>
                </a:lnTo>
                <a:lnTo>
                  <a:pt x="6343991" y="2662272"/>
                </a:lnTo>
                <a:lnTo>
                  <a:pt x="6367070" y="2620049"/>
                </a:lnTo>
                <a:lnTo>
                  <a:pt x="6377940" y="2587134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648966" y="3308858"/>
            <a:ext cx="23031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full</a:t>
            </a:r>
            <a:r>
              <a:rPr sz="2400" b="1" spc="-9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virtualization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644139" y="4171188"/>
            <a:ext cx="1275587" cy="159486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638805" y="4166615"/>
            <a:ext cx="1285875" cy="1605280"/>
          </a:xfrm>
          <a:custGeom>
            <a:avLst/>
            <a:gdLst/>
            <a:ahLst/>
            <a:cxnLst/>
            <a:rect l="l" t="t" r="r" b="b"/>
            <a:pathLst>
              <a:path w="1285875" h="1605279">
                <a:moveTo>
                  <a:pt x="762" y="1472946"/>
                </a:moveTo>
                <a:lnTo>
                  <a:pt x="761" y="131826"/>
                </a:lnTo>
                <a:lnTo>
                  <a:pt x="0" y="138684"/>
                </a:lnTo>
                <a:lnTo>
                  <a:pt x="0" y="1466088"/>
                </a:lnTo>
                <a:lnTo>
                  <a:pt x="762" y="1472946"/>
                </a:lnTo>
                <a:close/>
              </a:path>
              <a:path w="1285875" h="1605279">
                <a:moveTo>
                  <a:pt x="1285494" y="1472946"/>
                </a:moveTo>
                <a:lnTo>
                  <a:pt x="1285494" y="131826"/>
                </a:lnTo>
                <a:lnTo>
                  <a:pt x="1284732" y="124206"/>
                </a:lnTo>
                <a:lnTo>
                  <a:pt x="1271007" y="76832"/>
                </a:lnTo>
                <a:lnTo>
                  <a:pt x="1242021" y="38123"/>
                </a:lnTo>
                <a:lnTo>
                  <a:pt x="1201625" y="11404"/>
                </a:lnTo>
                <a:lnTo>
                  <a:pt x="1153668" y="0"/>
                </a:lnTo>
                <a:lnTo>
                  <a:pt x="138684" y="0"/>
                </a:lnTo>
                <a:lnTo>
                  <a:pt x="90089" y="8940"/>
                </a:lnTo>
                <a:lnTo>
                  <a:pt x="48406" y="33951"/>
                </a:lnTo>
                <a:lnTo>
                  <a:pt x="17761" y="71514"/>
                </a:lnTo>
                <a:lnTo>
                  <a:pt x="2285" y="118110"/>
                </a:lnTo>
                <a:lnTo>
                  <a:pt x="761" y="124968"/>
                </a:lnTo>
                <a:lnTo>
                  <a:pt x="762" y="1479804"/>
                </a:lnTo>
                <a:lnTo>
                  <a:pt x="2286" y="1487424"/>
                </a:lnTo>
                <a:lnTo>
                  <a:pt x="3048" y="1493520"/>
                </a:lnTo>
                <a:lnTo>
                  <a:pt x="9906" y="1515842"/>
                </a:lnTo>
                <a:lnTo>
                  <a:pt x="9906" y="131826"/>
                </a:lnTo>
                <a:lnTo>
                  <a:pt x="10667" y="125730"/>
                </a:lnTo>
                <a:lnTo>
                  <a:pt x="28379" y="72132"/>
                </a:lnTo>
                <a:lnTo>
                  <a:pt x="57149" y="38862"/>
                </a:lnTo>
                <a:lnTo>
                  <a:pt x="92916" y="18108"/>
                </a:lnTo>
                <a:lnTo>
                  <a:pt x="138684" y="9949"/>
                </a:lnTo>
                <a:lnTo>
                  <a:pt x="1153668" y="9906"/>
                </a:lnTo>
                <a:lnTo>
                  <a:pt x="1159764" y="10668"/>
                </a:lnTo>
                <a:lnTo>
                  <a:pt x="1203795" y="22804"/>
                </a:lnTo>
                <a:lnTo>
                  <a:pt x="1240274" y="50068"/>
                </a:lnTo>
                <a:lnTo>
                  <a:pt x="1265453" y="88111"/>
                </a:lnTo>
                <a:lnTo>
                  <a:pt x="1275588" y="132588"/>
                </a:lnTo>
                <a:lnTo>
                  <a:pt x="1275588" y="1514041"/>
                </a:lnTo>
                <a:lnTo>
                  <a:pt x="1285494" y="1472946"/>
                </a:lnTo>
                <a:close/>
              </a:path>
              <a:path w="1285875" h="1605279">
                <a:moveTo>
                  <a:pt x="1275588" y="1514041"/>
                </a:moveTo>
                <a:lnTo>
                  <a:pt x="1275588" y="1479042"/>
                </a:lnTo>
                <a:lnTo>
                  <a:pt x="1262585" y="1523292"/>
                </a:lnTo>
                <a:lnTo>
                  <a:pt x="1235540" y="1559623"/>
                </a:lnTo>
                <a:lnTo>
                  <a:pt x="1197847" y="1584619"/>
                </a:lnTo>
                <a:lnTo>
                  <a:pt x="1152906" y="1594866"/>
                </a:lnTo>
                <a:lnTo>
                  <a:pt x="139446" y="1594866"/>
                </a:lnTo>
                <a:lnTo>
                  <a:pt x="93992" y="1587147"/>
                </a:lnTo>
                <a:lnTo>
                  <a:pt x="54954" y="1563957"/>
                </a:lnTo>
                <a:lnTo>
                  <a:pt x="26158" y="1528789"/>
                </a:lnTo>
                <a:lnTo>
                  <a:pt x="11430" y="1485138"/>
                </a:lnTo>
                <a:lnTo>
                  <a:pt x="9906" y="1472184"/>
                </a:lnTo>
                <a:lnTo>
                  <a:pt x="9906" y="1515842"/>
                </a:lnTo>
                <a:lnTo>
                  <a:pt x="33930" y="1556647"/>
                </a:lnTo>
                <a:lnTo>
                  <a:pt x="73152" y="1588008"/>
                </a:lnTo>
                <a:lnTo>
                  <a:pt x="121102" y="1603431"/>
                </a:lnTo>
                <a:lnTo>
                  <a:pt x="1146810" y="1604772"/>
                </a:lnTo>
                <a:lnTo>
                  <a:pt x="1152906" y="1604094"/>
                </a:lnTo>
                <a:lnTo>
                  <a:pt x="1161288" y="1604010"/>
                </a:lnTo>
                <a:lnTo>
                  <a:pt x="1208970" y="1589833"/>
                </a:lnTo>
                <a:lnTo>
                  <a:pt x="1247394" y="1561323"/>
                </a:lnTo>
                <a:lnTo>
                  <a:pt x="1273816" y="1521390"/>
                </a:lnTo>
                <a:lnTo>
                  <a:pt x="1275588" y="1514041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759459" y="4641596"/>
            <a:ext cx="1045844" cy="62674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ctr">
              <a:lnSpc>
                <a:spcPct val="86200"/>
              </a:lnSpc>
              <a:spcBef>
                <a:spcPts val="280"/>
              </a:spcBef>
            </a:pPr>
            <a:r>
              <a:rPr sz="1100" b="1" spc="-5" dirty="0">
                <a:latin typeface="Times New Roman"/>
                <a:cs typeface="Times New Roman"/>
              </a:rPr>
              <a:t>multiple full  operating</a:t>
            </a:r>
            <a:r>
              <a:rPr sz="1100" b="1" spc="-35" dirty="0">
                <a:latin typeface="Times New Roman"/>
                <a:cs typeface="Times New Roman"/>
              </a:rPr>
              <a:t> </a:t>
            </a:r>
            <a:r>
              <a:rPr sz="1100" b="1" spc="-5" dirty="0">
                <a:latin typeface="Times New Roman"/>
                <a:cs typeface="Times New Roman"/>
              </a:rPr>
              <a:t>system  instances</a:t>
            </a:r>
            <a:r>
              <a:rPr sz="1100" b="1" spc="-30" dirty="0">
                <a:latin typeface="Times New Roman"/>
                <a:cs typeface="Times New Roman"/>
              </a:rPr>
              <a:t> </a:t>
            </a:r>
            <a:r>
              <a:rPr sz="1100" b="1" spc="-5" dirty="0">
                <a:latin typeface="Times New Roman"/>
                <a:cs typeface="Times New Roman"/>
              </a:rPr>
              <a:t>execute  in</a:t>
            </a:r>
            <a:r>
              <a:rPr sz="1100" b="1" spc="-10" dirty="0">
                <a:latin typeface="Times New Roman"/>
                <a:cs typeface="Times New Roman"/>
              </a:rPr>
              <a:t> </a:t>
            </a:r>
            <a:r>
              <a:rPr sz="1100" b="1" spc="-5" dirty="0">
                <a:latin typeface="Times New Roman"/>
                <a:cs typeface="Times New Roman"/>
              </a:rPr>
              <a:t>parallel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981450" y="4085082"/>
            <a:ext cx="4780788" cy="179679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088891" y="4191000"/>
            <a:ext cx="4567555" cy="1584960"/>
          </a:xfrm>
          <a:custGeom>
            <a:avLst/>
            <a:gdLst/>
            <a:ahLst/>
            <a:cxnLst/>
            <a:rect l="l" t="t" r="r" b="b"/>
            <a:pathLst>
              <a:path w="4567555" h="1584960">
                <a:moveTo>
                  <a:pt x="4567428" y="1418844"/>
                </a:moveTo>
                <a:lnTo>
                  <a:pt x="4567428" y="166878"/>
                </a:lnTo>
                <a:lnTo>
                  <a:pt x="4561526" y="122502"/>
                </a:lnTo>
                <a:lnTo>
                  <a:pt x="4544850" y="82634"/>
                </a:lnTo>
                <a:lnTo>
                  <a:pt x="4518945" y="48863"/>
                </a:lnTo>
                <a:lnTo>
                  <a:pt x="4485357" y="22775"/>
                </a:lnTo>
                <a:lnTo>
                  <a:pt x="4445631" y="5958"/>
                </a:lnTo>
                <a:lnTo>
                  <a:pt x="4401312" y="0"/>
                </a:lnTo>
                <a:lnTo>
                  <a:pt x="166878" y="0"/>
                </a:lnTo>
                <a:lnTo>
                  <a:pt x="122502" y="5958"/>
                </a:lnTo>
                <a:lnTo>
                  <a:pt x="82634" y="22775"/>
                </a:lnTo>
                <a:lnTo>
                  <a:pt x="48863" y="48863"/>
                </a:lnTo>
                <a:lnTo>
                  <a:pt x="22775" y="82634"/>
                </a:lnTo>
                <a:lnTo>
                  <a:pt x="5958" y="122502"/>
                </a:lnTo>
                <a:lnTo>
                  <a:pt x="0" y="166878"/>
                </a:lnTo>
                <a:lnTo>
                  <a:pt x="0" y="1418844"/>
                </a:lnTo>
                <a:lnTo>
                  <a:pt x="5958" y="1463163"/>
                </a:lnTo>
                <a:lnTo>
                  <a:pt x="22775" y="1502889"/>
                </a:lnTo>
                <a:lnTo>
                  <a:pt x="48863" y="1536477"/>
                </a:lnTo>
                <a:lnTo>
                  <a:pt x="82634" y="1562382"/>
                </a:lnTo>
                <a:lnTo>
                  <a:pt x="122502" y="1579058"/>
                </a:lnTo>
                <a:lnTo>
                  <a:pt x="166878" y="1584960"/>
                </a:lnTo>
                <a:lnTo>
                  <a:pt x="4401312" y="1584960"/>
                </a:lnTo>
                <a:lnTo>
                  <a:pt x="4445631" y="1579058"/>
                </a:lnTo>
                <a:lnTo>
                  <a:pt x="4485357" y="1562382"/>
                </a:lnTo>
                <a:lnTo>
                  <a:pt x="4518945" y="1536477"/>
                </a:lnTo>
                <a:lnTo>
                  <a:pt x="4544850" y="1502889"/>
                </a:lnTo>
                <a:lnTo>
                  <a:pt x="4561526" y="1463163"/>
                </a:lnTo>
                <a:lnTo>
                  <a:pt x="4567428" y="1418844"/>
                </a:lnTo>
                <a:close/>
              </a:path>
            </a:pathLst>
          </a:custGeom>
          <a:solidFill>
            <a:srgbClr val="3333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4217161" y="4262882"/>
            <a:ext cx="42792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virtual machine monitor</a:t>
            </a:r>
            <a:r>
              <a:rPr sz="2400" b="1" spc="-13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(VMM)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203191" y="4904232"/>
            <a:ext cx="2138172" cy="71323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198620" y="4899659"/>
            <a:ext cx="2147570" cy="723265"/>
          </a:xfrm>
          <a:custGeom>
            <a:avLst/>
            <a:gdLst/>
            <a:ahLst/>
            <a:cxnLst/>
            <a:rect l="l" t="t" r="r" b="b"/>
            <a:pathLst>
              <a:path w="2147570" h="723264">
                <a:moveTo>
                  <a:pt x="2147316" y="651510"/>
                </a:moveTo>
                <a:lnTo>
                  <a:pt x="2147316" y="79248"/>
                </a:lnTo>
                <a:lnTo>
                  <a:pt x="2145792" y="63246"/>
                </a:lnTo>
                <a:lnTo>
                  <a:pt x="2120765" y="20578"/>
                </a:lnTo>
                <a:lnTo>
                  <a:pt x="2075688" y="762"/>
                </a:lnTo>
                <a:lnTo>
                  <a:pt x="2068068" y="0"/>
                </a:lnTo>
                <a:lnTo>
                  <a:pt x="79248" y="0"/>
                </a:lnTo>
                <a:lnTo>
                  <a:pt x="32304" y="15954"/>
                </a:lnTo>
                <a:lnTo>
                  <a:pt x="3809" y="56388"/>
                </a:lnTo>
                <a:lnTo>
                  <a:pt x="0" y="80010"/>
                </a:lnTo>
                <a:lnTo>
                  <a:pt x="0" y="643890"/>
                </a:lnTo>
                <a:lnTo>
                  <a:pt x="1524" y="659892"/>
                </a:lnTo>
                <a:lnTo>
                  <a:pt x="3810" y="667512"/>
                </a:lnTo>
                <a:lnTo>
                  <a:pt x="6096" y="674370"/>
                </a:lnTo>
                <a:lnTo>
                  <a:pt x="9906" y="681380"/>
                </a:lnTo>
                <a:lnTo>
                  <a:pt x="9906" y="72390"/>
                </a:lnTo>
                <a:lnTo>
                  <a:pt x="10667" y="65532"/>
                </a:lnTo>
                <a:lnTo>
                  <a:pt x="35051" y="25908"/>
                </a:lnTo>
                <a:lnTo>
                  <a:pt x="72519" y="10058"/>
                </a:lnTo>
                <a:lnTo>
                  <a:pt x="2074926" y="9906"/>
                </a:lnTo>
                <a:lnTo>
                  <a:pt x="2081783" y="11430"/>
                </a:lnTo>
                <a:lnTo>
                  <a:pt x="2119931" y="33008"/>
                </a:lnTo>
                <a:lnTo>
                  <a:pt x="2137410" y="73152"/>
                </a:lnTo>
                <a:lnTo>
                  <a:pt x="2138172" y="80010"/>
                </a:lnTo>
                <a:lnTo>
                  <a:pt x="2138172" y="679239"/>
                </a:lnTo>
                <a:lnTo>
                  <a:pt x="2140175" y="676174"/>
                </a:lnTo>
                <a:lnTo>
                  <a:pt x="2147316" y="651510"/>
                </a:lnTo>
                <a:close/>
              </a:path>
              <a:path w="2147570" h="723264">
                <a:moveTo>
                  <a:pt x="2138172" y="679239"/>
                </a:moveTo>
                <a:lnTo>
                  <a:pt x="2138172" y="643128"/>
                </a:lnTo>
                <a:lnTo>
                  <a:pt x="2137410" y="650748"/>
                </a:lnTo>
                <a:lnTo>
                  <a:pt x="2136648" y="657606"/>
                </a:lnTo>
                <a:lnTo>
                  <a:pt x="2114654" y="695305"/>
                </a:lnTo>
                <a:lnTo>
                  <a:pt x="2075688" y="713017"/>
                </a:lnTo>
                <a:lnTo>
                  <a:pt x="79248" y="713117"/>
                </a:lnTo>
                <a:lnTo>
                  <a:pt x="57918" y="709913"/>
                </a:lnTo>
                <a:lnTo>
                  <a:pt x="22579" y="684044"/>
                </a:lnTo>
                <a:lnTo>
                  <a:pt x="9906" y="649986"/>
                </a:lnTo>
                <a:lnTo>
                  <a:pt x="9906" y="681380"/>
                </a:lnTo>
                <a:lnTo>
                  <a:pt x="41910" y="713232"/>
                </a:lnTo>
                <a:lnTo>
                  <a:pt x="79248" y="723073"/>
                </a:lnTo>
                <a:lnTo>
                  <a:pt x="2068068" y="723138"/>
                </a:lnTo>
                <a:lnTo>
                  <a:pt x="2076450" y="722376"/>
                </a:lnTo>
                <a:lnTo>
                  <a:pt x="2084070" y="721614"/>
                </a:lnTo>
                <a:lnTo>
                  <a:pt x="2107905" y="712015"/>
                </a:lnTo>
                <a:lnTo>
                  <a:pt x="2126822" y="696606"/>
                </a:lnTo>
                <a:lnTo>
                  <a:pt x="2138172" y="679239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938014" y="5150611"/>
            <a:ext cx="669925" cy="1930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5" dirty="0">
                <a:latin typeface="Times New Roman"/>
                <a:cs typeface="Times New Roman"/>
              </a:rPr>
              <a:t>hypervisor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402323" y="4904232"/>
            <a:ext cx="2137409" cy="71323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396990" y="4899659"/>
            <a:ext cx="2147570" cy="723265"/>
          </a:xfrm>
          <a:custGeom>
            <a:avLst/>
            <a:gdLst/>
            <a:ahLst/>
            <a:cxnLst/>
            <a:rect l="l" t="t" r="r" b="b"/>
            <a:pathLst>
              <a:path w="2147570" h="723264">
                <a:moveTo>
                  <a:pt x="2147316" y="651510"/>
                </a:moveTo>
                <a:lnTo>
                  <a:pt x="2147316" y="71628"/>
                </a:lnTo>
                <a:lnTo>
                  <a:pt x="2145792" y="63246"/>
                </a:lnTo>
                <a:lnTo>
                  <a:pt x="2120817" y="20669"/>
                </a:lnTo>
                <a:lnTo>
                  <a:pt x="2075688" y="762"/>
                </a:lnTo>
                <a:lnTo>
                  <a:pt x="2068068" y="0"/>
                </a:lnTo>
                <a:lnTo>
                  <a:pt x="80010" y="0"/>
                </a:lnTo>
                <a:lnTo>
                  <a:pt x="32608" y="15763"/>
                </a:lnTo>
                <a:lnTo>
                  <a:pt x="3809" y="56388"/>
                </a:lnTo>
                <a:lnTo>
                  <a:pt x="0" y="80010"/>
                </a:lnTo>
                <a:lnTo>
                  <a:pt x="0" y="643890"/>
                </a:lnTo>
                <a:lnTo>
                  <a:pt x="9906" y="680990"/>
                </a:lnTo>
                <a:lnTo>
                  <a:pt x="9906" y="72390"/>
                </a:lnTo>
                <a:lnTo>
                  <a:pt x="12954" y="58674"/>
                </a:lnTo>
                <a:lnTo>
                  <a:pt x="35813" y="25908"/>
                </a:lnTo>
                <a:lnTo>
                  <a:pt x="73152" y="9906"/>
                </a:lnTo>
                <a:lnTo>
                  <a:pt x="2075688" y="9906"/>
                </a:lnTo>
                <a:lnTo>
                  <a:pt x="2082545" y="11430"/>
                </a:lnTo>
                <a:lnTo>
                  <a:pt x="2120317" y="33227"/>
                </a:lnTo>
                <a:lnTo>
                  <a:pt x="2137410" y="73152"/>
                </a:lnTo>
                <a:lnTo>
                  <a:pt x="2138172" y="80010"/>
                </a:lnTo>
                <a:lnTo>
                  <a:pt x="2138172" y="679862"/>
                </a:lnTo>
                <a:lnTo>
                  <a:pt x="2140359" y="676503"/>
                </a:lnTo>
                <a:lnTo>
                  <a:pt x="2147316" y="651510"/>
                </a:lnTo>
                <a:close/>
              </a:path>
              <a:path w="2147570" h="723264">
                <a:moveTo>
                  <a:pt x="2138172" y="679862"/>
                </a:moveTo>
                <a:lnTo>
                  <a:pt x="2138172" y="643128"/>
                </a:lnTo>
                <a:lnTo>
                  <a:pt x="2137410" y="650748"/>
                </a:lnTo>
                <a:lnTo>
                  <a:pt x="2136648" y="657606"/>
                </a:lnTo>
                <a:lnTo>
                  <a:pt x="2114988" y="695463"/>
                </a:lnTo>
                <a:lnTo>
                  <a:pt x="2074926" y="713232"/>
                </a:lnTo>
                <a:lnTo>
                  <a:pt x="80010" y="713232"/>
                </a:lnTo>
                <a:lnTo>
                  <a:pt x="58079" y="709939"/>
                </a:lnTo>
                <a:lnTo>
                  <a:pt x="38285" y="699601"/>
                </a:lnTo>
                <a:lnTo>
                  <a:pt x="22590" y="683696"/>
                </a:lnTo>
                <a:lnTo>
                  <a:pt x="12954" y="663702"/>
                </a:lnTo>
                <a:lnTo>
                  <a:pt x="9906" y="649986"/>
                </a:lnTo>
                <a:lnTo>
                  <a:pt x="9906" y="680990"/>
                </a:lnTo>
                <a:lnTo>
                  <a:pt x="35814" y="709422"/>
                </a:lnTo>
                <a:lnTo>
                  <a:pt x="80010" y="723138"/>
                </a:lnTo>
                <a:lnTo>
                  <a:pt x="2068068" y="723138"/>
                </a:lnTo>
                <a:lnTo>
                  <a:pt x="2076450" y="722376"/>
                </a:lnTo>
                <a:lnTo>
                  <a:pt x="2084070" y="721614"/>
                </a:lnTo>
                <a:lnTo>
                  <a:pt x="2108200" y="711987"/>
                </a:lnTo>
                <a:lnTo>
                  <a:pt x="2127142" y="696806"/>
                </a:lnTo>
                <a:lnTo>
                  <a:pt x="2138172" y="679862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498590" y="5006594"/>
            <a:ext cx="1946275" cy="48196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ctr">
              <a:lnSpc>
                <a:spcPct val="86100"/>
              </a:lnSpc>
              <a:spcBef>
                <a:spcPts val="280"/>
              </a:spcBef>
            </a:pPr>
            <a:r>
              <a:rPr sz="1100" b="1" spc="-5" dirty="0">
                <a:latin typeface="Times New Roman"/>
                <a:cs typeface="Times New Roman"/>
              </a:rPr>
              <a:t>coordinates access </a:t>
            </a:r>
            <a:r>
              <a:rPr sz="1100" b="1" spc="-10" dirty="0">
                <a:latin typeface="Times New Roman"/>
                <a:cs typeface="Times New Roman"/>
              </a:rPr>
              <a:t>between </a:t>
            </a:r>
            <a:r>
              <a:rPr sz="1100" b="1" spc="-5" dirty="0">
                <a:latin typeface="Times New Roman"/>
                <a:cs typeface="Times New Roman"/>
              </a:rPr>
              <a:t>each  of the guests and the actual  physical hardware resources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36</a:t>
            </a:fld>
            <a:endParaRPr spc="-5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13685" y="1006855"/>
            <a:ext cx="54305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75" dirty="0"/>
              <a:t>Two </a:t>
            </a:r>
            <a:r>
              <a:rPr dirty="0"/>
              <a:t>Kinds of </a:t>
            </a:r>
            <a:r>
              <a:rPr spc="-10" dirty="0"/>
              <a:t>Virtual</a:t>
            </a:r>
            <a:r>
              <a:rPr dirty="0"/>
              <a:t> Machines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694295" cy="453263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5" dirty="0">
                <a:latin typeface="Times New Roman"/>
                <a:cs typeface="Times New Roman"/>
              </a:rPr>
              <a:t>Type </a:t>
            </a:r>
            <a:r>
              <a:rPr sz="3000" dirty="0">
                <a:latin typeface="Times New Roman"/>
                <a:cs typeface="Times New Roman"/>
              </a:rPr>
              <a:t>I or</a:t>
            </a:r>
            <a:r>
              <a:rPr sz="3000" spc="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Native</a:t>
            </a:r>
            <a:endParaRPr sz="3000">
              <a:latin typeface="Times New Roman"/>
              <a:cs typeface="Times New Roman"/>
            </a:endParaRPr>
          </a:p>
          <a:p>
            <a:pPr marL="755650" marR="207645" lvl="1" indent="-285750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hypervisor (virtual </a:t>
            </a:r>
            <a:r>
              <a:rPr sz="2800" dirty="0">
                <a:latin typeface="Times New Roman"/>
                <a:cs typeface="Times New Roman"/>
              </a:rPr>
              <a:t>machine manager) </a:t>
            </a:r>
            <a:r>
              <a:rPr sz="2800" spc="-5" dirty="0">
                <a:latin typeface="Times New Roman"/>
                <a:cs typeface="Times New Roman"/>
              </a:rPr>
              <a:t>runs  </a:t>
            </a:r>
            <a:r>
              <a:rPr sz="2800" dirty="0">
                <a:latin typeface="Times New Roman"/>
                <a:cs typeface="Times New Roman"/>
              </a:rPr>
              <a:t>directly on the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hardware.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hypervisor </a:t>
            </a:r>
            <a:r>
              <a:rPr sz="2800" dirty="0">
                <a:latin typeface="Times New Roman"/>
                <a:cs typeface="Times New Roman"/>
              </a:rPr>
              <a:t>instantiates two </a:t>
            </a:r>
            <a:r>
              <a:rPr sz="2800" spc="-5" dirty="0">
                <a:latin typeface="Times New Roman"/>
                <a:cs typeface="Times New Roman"/>
              </a:rPr>
              <a:t>or </a:t>
            </a:r>
            <a:r>
              <a:rPr sz="2800" dirty="0">
                <a:latin typeface="Times New Roman"/>
                <a:cs typeface="Times New Roman"/>
              </a:rPr>
              <a:t>more </a:t>
            </a:r>
            <a:r>
              <a:rPr sz="2800" spc="-5" dirty="0">
                <a:latin typeface="Times New Roman"/>
                <a:cs typeface="Times New Roman"/>
              </a:rPr>
              <a:t>virtual  </a:t>
            </a:r>
            <a:r>
              <a:rPr sz="2800" dirty="0">
                <a:latin typeface="Times New Roman"/>
                <a:cs typeface="Times New Roman"/>
              </a:rPr>
              <a:t>machines </a:t>
            </a:r>
            <a:r>
              <a:rPr sz="2800" spc="-5" dirty="0">
                <a:latin typeface="Times New Roman"/>
                <a:cs typeface="Times New Roman"/>
              </a:rPr>
              <a:t>by </a:t>
            </a:r>
            <a:r>
              <a:rPr sz="2800" dirty="0">
                <a:latin typeface="Times New Roman"/>
                <a:cs typeface="Times New Roman"/>
              </a:rPr>
              <a:t>abstracting the </a:t>
            </a:r>
            <a:r>
              <a:rPr sz="2800" spc="-5" dirty="0">
                <a:latin typeface="Times New Roman"/>
                <a:cs typeface="Times New Roman"/>
              </a:rPr>
              <a:t>hardware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interfaces.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Used </a:t>
            </a:r>
            <a:r>
              <a:rPr sz="2800" dirty="0">
                <a:latin typeface="Times New Roman"/>
                <a:cs typeface="Times New Roman"/>
              </a:rPr>
              <a:t>mainly on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servers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  <a:tab pos="1651635" algn="l"/>
              </a:tabLst>
            </a:pPr>
            <a:r>
              <a:rPr sz="3000" spc="-55" dirty="0">
                <a:latin typeface="Times New Roman"/>
                <a:cs typeface="Times New Roman"/>
              </a:rPr>
              <a:t>Type</a:t>
            </a:r>
            <a:r>
              <a:rPr sz="3000" dirty="0">
                <a:latin typeface="Times New Roman"/>
                <a:cs typeface="Times New Roman"/>
              </a:rPr>
              <a:t> II	or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Hosted</a:t>
            </a:r>
            <a:endParaRPr sz="3000">
              <a:latin typeface="Times New Roman"/>
              <a:cs typeface="Times New Roman"/>
            </a:endParaRPr>
          </a:p>
          <a:p>
            <a:pPr marL="755650" marR="803910" lvl="1" indent="-285750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virtual </a:t>
            </a:r>
            <a:r>
              <a:rPr sz="2800" dirty="0">
                <a:latin typeface="Times New Roman"/>
                <a:cs typeface="Times New Roman"/>
              </a:rPr>
              <a:t>machine manager </a:t>
            </a:r>
            <a:r>
              <a:rPr sz="2800" spc="-5" dirty="0">
                <a:latin typeface="Times New Roman"/>
                <a:cs typeface="Times New Roman"/>
              </a:rPr>
              <a:t>runs as </a:t>
            </a:r>
            <a:r>
              <a:rPr sz="2800" dirty="0">
                <a:latin typeface="Times New Roman"/>
                <a:cs typeface="Times New Roman"/>
              </a:rPr>
              <a:t>an  application </a:t>
            </a:r>
            <a:r>
              <a:rPr sz="2800" spc="-5" dirty="0">
                <a:latin typeface="Times New Roman"/>
                <a:cs typeface="Times New Roman"/>
              </a:rPr>
              <a:t>of some other operating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Used </a:t>
            </a:r>
            <a:r>
              <a:rPr sz="2800" dirty="0">
                <a:latin typeface="Times New Roman"/>
                <a:cs typeface="Times New Roman"/>
              </a:rPr>
              <a:t>mostly </a:t>
            </a:r>
            <a:r>
              <a:rPr sz="2800" spc="-5" dirty="0">
                <a:latin typeface="Times New Roman"/>
                <a:cs typeface="Times New Roman"/>
              </a:rPr>
              <a:t>on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clients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37</a:t>
            </a:fld>
            <a:endParaRPr spc="-5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00604" y="1320038"/>
            <a:ext cx="44577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5" dirty="0"/>
              <a:t>Type </a:t>
            </a:r>
            <a:r>
              <a:rPr sz="3200" spc="-5" dirty="0"/>
              <a:t>I (Native)</a:t>
            </a:r>
            <a:r>
              <a:rPr sz="3200" spc="15" dirty="0"/>
              <a:t> </a:t>
            </a:r>
            <a:r>
              <a:rPr sz="3200" spc="-5" dirty="0"/>
              <a:t>Virtualization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993139" y="1962404"/>
            <a:ext cx="7628255" cy="1451610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355600" marR="581660" indent="-342900">
              <a:lnSpc>
                <a:spcPct val="8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10" dirty="0">
                <a:latin typeface="Times New Roman"/>
                <a:cs typeface="Times New Roman"/>
              </a:rPr>
              <a:t>Hypervisor </a:t>
            </a:r>
            <a:r>
              <a:rPr sz="2600" spc="-25" dirty="0">
                <a:latin typeface="Times New Roman"/>
                <a:cs typeface="Times New Roman"/>
              </a:rPr>
              <a:t>(Virtual </a:t>
            </a:r>
            <a:r>
              <a:rPr sz="2600" spc="-10" dirty="0">
                <a:latin typeface="Times New Roman"/>
                <a:cs typeface="Times New Roman"/>
              </a:rPr>
              <a:t>Machine Manager) </a:t>
            </a:r>
            <a:r>
              <a:rPr sz="2600" spc="-5" dirty="0">
                <a:latin typeface="Times New Roman"/>
                <a:cs typeface="Times New Roman"/>
              </a:rPr>
              <a:t>runs as the  operating </a:t>
            </a:r>
            <a:r>
              <a:rPr sz="2600" spc="-10" dirty="0">
                <a:latin typeface="Times New Roman"/>
                <a:cs typeface="Times New Roman"/>
              </a:rPr>
              <a:t>system </a:t>
            </a:r>
            <a:r>
              <a:rPr sz="2600" spc="-5" dirty="0">
                <a:latin typeface="Times New Roman"/>
                <a:cs typeface="Times New Roman"/>
              </a:rPr>
              <a:t>for the</a:t>
            </a:r>
            <a:r>
              <a:rPr sz="2600" spc="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hardware.</a:t>
            </a:r>
            <a:endParaRPr sz="26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80000"/>
              </a:lnSpc>
              <a:spcBef>
                <a:spcPts val="62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10" dirty="0">
                <a:latin typeface="Times New Roman"/>
                <a:cs typeface="Times New Roman"/>
              </a:rPr>
              <a:t>Simulates </a:t>
            </a:r>
            <a:r>
              <a:rPr sz="2600" spc="-5" dirty="0">
                <a:latin typeface="Times New Roman"/>
                <a:cs typeface="Times New Roman"/>
              </a:rPr>
              <a:t>(virtualizes) two or more computers, each of  which can run its own operating</a:t>
            </a:r>
            <a:r>
              <a:rPr sz="2600" spc="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system.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68816" y="6886447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latin typeface="Arial"/>
                <a:cs typeface="Arial"/>
              </a:rPr>
              <a:t>39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976627" y="6060185"/>
            <a:ext cx="5943600" cy="640080"/>
          </a:xfrm>
          <a:custGeom>
            <a:avLst/>
            <a:gdLst/>
            <a:ahLst/>
            <a:cxnLst/>
            <a:rect l="l" t="t" r="r" b="b"/>
            <a:pathLst>
              <a:path w="5943600" h="640079">
                <a:moveTo>
                  <a:pt x="0" y="0"/>
                </a:moveTo>
                <a:lnTo>
                  <a:pt x="0" y="640080"/>
                </a:lnTo>
                <a:lnTo>
                  <a:pt x="5943600" y="640080"/>
                </a:lnTo>
                <a:lnTo>
                  <a:pt x="5943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972055" y="6055614"/>
            <a:ext cx="5953125" cy="649605"/>
          </a:xfrm>
          <a:custGeom>
            <a:avLst/>
            <a:gdLst/>
            <a:ahLst/>
            <a:cxnLst/>
            <a:rect l="l" t="t" r="r" b="b"/>
            <a:pathLst>
              <a:path w="5953125" h="649604">
                <a:moveTo>
                  <a:pt x="5952744" y="647700"/>
                </a:moveTo>
                <a:lnTo>
                  <a:pt x="5952744" y="2286"/>
                </a:lnTo>
                <a:lnTo>
                  <a:pt x="5950458" y="0"/>
                </a:lnTo>
                <a:lnTo>
                  <a:pt x="1523" y="0"/>
                </a:lnTo>
                <a:lnTo>
                  <a:pt x="0" y="2286"/>
                </a:lnTo>
                <a:lnTo>
                  <a:pt x="0" y="647700"/>
                </a:lnTo>
                <a:lnTo>
                  <a:pt x="1524" y="649224"/>
                </a:lnTo>
                <a:lnTo>
                  <a:pt x="4572" y="649224"/>
                </a:lnTo>
                <a:lnTo>
                  <a:pt x="4572" y="9144"/>
                </a:lnTo>
                <a:lnTo>
                  <a:pt x="9144" y="4572"/>
                </a:lnTo>
                <a:lnTo>
                  <a:pt x="9143" y="9144"/>
                </a:lnTo>
                <a:lnTo>
                  <a:pt x="5943599" y="9144"/>
                </a:lnTo>
                <a:lnTo>
                  <a:pt x="5943599" y="4571"/>
                </a:lnTo>
                <a:lnTo>
                  <a:pt x="5948172" y="9144"/>
                </a:lnTo>
                <a:lnTo>
                  <a:pt x="5948172" y="649224"/>
                </a:lnTo>
                <a:lnTo>
                  <a:pt x="5950458" y="649224"/>
                </a:lnTo>
                <a:lnTo>
                  <a:pt x="5952744" y="647700"/>
                </a:lnTo>
                <a:close/>
              </a:path>
              <a:path w="5953125" h="649604">
                <a:moveTo>
                  <a:pt x="9144" y="9144"/>
                </a:move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close/>
              </a:path>
              <a:path w="5953125" h="649604">
                <a:moveTo>
                  <a:pt x="9144" y="640080"/>
                </a:moveTo>
                <a:lnTo>
                  <a:pt x="9144" y="9144"/>
                </a:lnTo>
                <a:lnTo>
                  <a:pt x="4572" y="9144"/>
                </a:lnTo>
                <a:lnTo>
                  <a:pt x="4572" y="640080"/>
                </a:lnTo>
                <a:lnTo>
                  <a:pt x="9144" y="640080"/>
                </a:lnTo>
                <a:close/>
              </a:path>
              <a:path w="5953125" h="649604">
                <a:moveTo>
                  <a:pt x="5948172" y="640080"/>
                </a:moveTo>
                <a:lnTo>
                  <a:pt x="4572" y="640080"/>
                </a:lnTo>
                <a:lnTo>
                  <a:pt x="9144" y="644652"/>
                </a:lnTo>
                <a:lnTo>
                  <a:pt x="9144" y="649224"/>
                </a:lnTo>
                <a:lnTo>
                  <a:pt x="5943599" y="649224"/>
                </a:lnTo>
                <a:lnTo>
                  <a:pt x="5943599" y="644652"/>
                </a:lnTo>
                <a:lnTo>
                  <a:pt x="5948172" y="640080"/>
                </a:lnTo>
                <a:close/>
              </a:path>
              <a:path w="5953125" h="649604">
                <a:moveTo>
                  <a:pt x="9144" y="649224"/>
                </a:moveTo>
                <a:lnTo>
                  <a:pt x="9144" y="644652"/>
                </a:lnTo>
                <a:lnTo>
                  <a:pt x="4572" y="640080"/>
                </a:lnTo>
                <a:lnTo>
                  <a:pt x="4572" y="649224"/>
                </a:lnTo>
                <a:lnTo>
                  <a:pt x="9144" y="649224"/>
                </a:lnTo>
                <a:close/>
              </a:path>
              <a:path w="5953125" h="649604">
                <a:moveTo>
                  <a:pt x="5948172" y="9144"/>
                </a:moveTo>
                <a:lnTo>
                  <a:pt x="5943599" y="4571"/>
                </a:lnTo>
                <a:lnTo>
                  <a:pt x="5943599" y="9144"/>
                </a:lnTo>
                <a:lnTo>
                  <a:pt x="5948172" y="9144"/>
                </a:lnTo>
                <a:close/>
              </a:path>
              <a:path w="5953125" h="649604">
                <a:moveTo>
                  <a:pt x="5948172" y="640080"/>
                </a:moveTo>
                <a:lnTo>
                  <a:pt x="5948172" y="9144"/>
                </a:lnTo>
                <a:lnTo>
                  <a:pt x="5943599" y="9144"/>
                </a:lnTo>
                <a:lnTo>
                  <a:pt x="5943599" y="640080"/>
                </a:lnTo>
                <a:lnTo>
                  <a:pt x="5948172" y="640080"/>
                </a:lnTo>
                <a:close/>
              </a:path>
              <a:path w="5953125" h="649604">
                <a:moveTo>
                  <a:pt x="5948172" y="649224"/>
                </a:moveTo>
                <a:lnTo>
                  <a:pt x="5948172" y="640080"/>
                </a:lnTo>
                <a:lnTo>
                  <a:pt x="5943599" y="644652"/>
                </a:lnTo>
                <a:lnTo>
                  <a:pt x="5943599" y="649224"/>
                </a:lnTo>
                <a:lnTo>
                  <a:pt x="5948172" y="64922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054605" y="6087108"/>
            <a:ext cx="19316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Physical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Hardware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981200" y="5424678"/>
            <a:ext cx="5943600" cy="640080"/>
          </a:xfrm>
          <a:custGeom>
            <a:avLst/>
            <a:gdLst/>
            <a:ahLst/>
            <a:cxnLst/>
            <a:rect l="l" t="t" r="r" b="b"/>
            <a:pathLst>
              <a:path w="5943600" h="640079">
                <a:moveTo>
                  <a:pt x="0" y="0"/>
                </a:moveTo>
                <a:lnTo>
                  <a:pt x="0" y="640080"/>
                </a:lnTo>
                <a:lnTo>
                  <a:pt x="5943600" y="640079"/>
                </a:lnTo>
                <a:lnTo>
                  <a:pt x="5943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D454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976627" y="5420105"/>
            <a:ext cx="5953760" cy="649605"/>
          </a:xfrm>
          <a:custGeom>
            <a:avLst/>
            <a:gdLst/>
            <a:ahLst/>
            <a:cxnLst/>
            <a:rect l="l" t="t" r="r" b="b"/>
            <a:pathLst>
              <a:path w="5953759" h="649604">
                <a:moveTo>
                  <a:pt x="5953506" y="647699"/>
                </a:moveTo>
                <a:lnTo>
                  <a:pt x="5953506" y="2285"/>
                </a:lnTo>
                <a:lnTo>
                  <a:pt x="59512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647700"/>
                </a:lnTo>
                <a:lnTo>
                  <a:pt x="2286" y="649224"/>
                </a:lnTo>
                <a:lnTo>
                  <a:pt x="4572" y="649224"/>
                </a:lnTo>
                <a:lnTo>
                  <a:pt x="4572" y="9144"/>
                </a:lnTo>
                <a:lnTo>
                  <a:pt x="9905" y="4572"/>
                </a:lnTo>
                <a:lnTo>
                  <a:pt x="9905" y="9144"/>
                </a:lnTo>
                <a:lnTo>
                  <a:pt x="5943599" y="9143"/>
                </a:lnTo>
                <a:lnTo>
                  <a:pt x="5943599" y="4571"/>
                </a:lnTo>
                <a:lnTo>
                  <a:pt x="5948172" y="9143"/>
                </a:lnTo>
                <a:lnTo>
                  <a:pt x="5948172" y="649223"/>
                </a:lnTo>
                <a:lnTo>
                  <a:pt x="5951220" y="649223"/>
                </a:lnTo>
                <a:lnTo>
                  <a:pt x="5953506" y="647699"/>
                </a:lnTo>
                <a:close/>
              </a:path>
              <a:path w="5953759" h="649604">
                <a:moveTo>
                  <a:pt x="9905" y="9144"/>
                </a:moveTo>
                <a:lnTo>
                  <a:pt x="9905" y="4572"/>
                </a:lnTo>
                <a:lnTo>
                  <a:pt x="4572" y="9144"/>
                </a:lnTo>
                <a:lnTo>
                  <a:pt x="9905" y="9144"/>
                </a:lnTo>
                <a:close/>
              </a:path>
              <a:path w="5953759" h="649604">
                <a:moveTo>
                  <a:pt x="9905" y="640080"/>
                </a:moveTo>
                <a:lnTo>
                  <a:pt x="9905" y="9144"/>
                </a:lnTo>
                <a:lnTo>
                  <a:pt x="4572" y="9144"/>
                </a:lnTo>
                <a:lnTo>
                  <a:pt x="4572" y="640080"/>
                </a:lnTo>
                <a:lnTo>
                  <a:pt x="9905" y="640080"/>
                </a:lnTo>
                <a:close/>
              </a:path>
              <a:path w="5953759" h="649604">
                <a:moveTo>
                  <a:pt x="5948172" y="640079"/>
                </a:moveTo>
                <a:lnTo>
                  <a:pt x="4572" y="640080"/>
                </a:lnTo>
                <a:lnTo>
                  <a:pt x="9905" y="644651"/>
                </a:lnTo>
                <a:lnTo>
                  <a:pt x="9905" y="649224"/>
                </a:lnTo>
                <a:lnTo>
                  <a:pt x="5943599" y="649223"/>
                </a:lnTo>
                <a:lnTo>
                  <a:pt x="5943599" y="644652"/>
                </a:lnTo>
                <a:lnTo>
                  <a:pt x="5948172" y="640079"/>
                </a:lnTo>
                <a:close/>
              </a:path>
              <a:path w="5953759" h="649604">
                <a:moveTo>
                  <a:pt x="9905" y="649224"/>
                </a:moveTo>
                <a:lnTo>
                  <a:pt x="9905" y="644651"/>
                </a:lnTo>
                <a:lnTo>
                  <a:pt x="4572" y="640080"/>
                </a:lnTo>
                <a:lnTo>
                  <a:pt x="4572" y="649224"/>
                </a:lnTo>
                <a:lnTo>
                  <a:pt x="9905" y="649224"/>
                </a:lnTo>
                <a:close/>
              </a:path>
              <a:path w="5953759" h="649604">
                <a:moveTo>
                  <a:pt x="5948172" y="9143"/>
                </a:moveTo>
                <a:lnTo>
                  <a:pt x="5943599" y="4571"/>
                </a:lnTo>
                <a:lnTo>
                  <a:pt x="5943599" y="9143"/>
                </a:lnTo>
                <a:lnTo>
                  <a:pt x="5948172" y="9143"/>
                </a:lnTo>
                <a:close/>
              </a:path>
              <a:path w="5953759" h="649604">
                <a:moveTo>
                  <a:pt x="5948172" y="640079"/>
                </a:moveTo>
                <a:lnTo>
                  <a:pt x="5948172" y="9143"/>
                </a:lnTo>
                <a:lnTo>
                  <a:pt x="5943599" y="9143"/>
                </a:lnTo>
                <a:lnTo>
                  <a:pt x="5943599" y="640079"/>
                </a:lnTo>
                <a:lnTo>
                  <a:pt x="5948172" y="640079"/>
                </a:lnTo>
                <a:close/>
              </a:path>
              <a:path w="5953759" h="649604">
                <a:moveTo>
                  <a:pt x="5948172" y="649223"/>
                </a:moveTo>
                <a:lnTo>
                  <a:pt x="5948172" y="640079"/>
                </a:lnTo>
                <a:lnTo>
                  <a:pt x="5943599" y="644652"/>
                </a:lnTo>
                <a:lnTo>
                  <a:pt x="5943599" y="649223"/>
                </a:lnTo>
                <a:lnTo>
                  <a:pt x="5948172" y="6492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059939" y="5451602"/>
            <a:ext cx="1840864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Hypervisor </a:t>
            </a:r>
            <a:r>
              <a:rPr sz="1800" dirty="0">
                <a:latin typeface="Arial"/>
                <a:cs typeface="Arial"/>
              </a:rPr>
              <a:t>/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VMM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248400" y="5844540"/>
            <a:ext cx="1676400" cy="457200"/>
          </a:xfrm>
          <a:custGeom>
            <a:avLst/>
            <a:gdLst/>
            <a:ahLst/>
            <a:cxnLst/>
            <a:rect l="l" t="t" r="r" b="b"/>
            <a:pathLst>
              <a:path w="1676400" h="457200">
                <a:moveTo>
                  <a:pt x="0" y="0"/>
                </a:moveTo>
                <a:lnTo>
                  <a:pt x="0" y="457200"/>
                </a:lnTo>
                <a:lnTo>
                  <a:pt x="1676400" y="457200"/>
                </a:lnTo>
                <a:lnTo>
                  <a:pt x="167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243828" y="5839967"/>
            <a:ext cx="1686560" cy="467359"/>
          </a:xfrm>
          <a:custGeom>
            <a:avLst/>
            <a:gdLst/>
            <a:ahLst/>
            <a:cxnLst/>
            <a:rect l="l" t="t" r="r" b="b"/>
            <a:pathLst>
              <a:path w="1686559" h="467360">
                <a:moveTo>
                  <a:pt x="1686306" y="464820"/>
                </a:moveTo>
                <a:lnTo>
                  <a:pt x="1686306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464820"/>
                </a:lnTo>
                <a:lnTo>
                  <a:pt x="2286" y="467106"/>
                </a:lnTo>
                <a:lnTo>
                  <a:pt x="4572" y="467106"/>
                </a:lnTo>
                <a:lnTo>
                  <a:pt x="4572" y="9906"/>
                </a:lnTo>
                <a:lnTo>
                  <a:pt x="9906" y="4572"/>
                </a:lnTo>
                <a:lnTo>
                  <a:pt x="9906" y="9906"/>
                </a:lnTo>
                <a:lnTo>
                  <a:pt x="1676400" y="9906"/>
                </a:lnTo>
                <a:lnTo>
                  <a:pt x="1676400" y="4572"/>
                </a:lnTo>
                <a:lnTo>
                  <a:pt x="1680972" y="9906"/>
                </a:lnTo>
                <a:lnTo>
                  <a:pt x="1680972" y="467106"/>
                </a:lnTo>
                <a:lnTo>
                  <a:pt x="1684020" y="467106"/>
                </a:lnTo>
                <a:lnTo>
                  <a:pt x="1686306" y="464820"/>
                </a:lnTo>
                <a:close/>
              </a:path>
              <a:path w="1686559" h="467360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686559" h="467360">
                <a:moveTo>
                  <a:pt x="9906" y="457200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457200"/>
                </a:lnTo>
                <a:lnTo>
                  <a:pt x="9906" y="457200"/>
                </a:lnTo>
                <a:close/>
              </a:path>
              <a:path w="1686559" h="467360">
                <a:moveTo>
                  <a:pt x="1680972" y="457200"/>
                </a:moveTo>
                <a:lnTo>
                  <a:pt x="4572" y="457200"/>
                </a:lnTo>
                <a:lnTo>
                  <a:pt x="9906" y="461772"/>
                </a:lnTo>
                <a:lnTo>
                  <a:pt x="9906" y="467106"/>
                </a:lnTo>
                <a:lnTo>
                  <a:pt x="1676400" y="467106"/>
                </a:lnTo>
                <a:lnTo>
                  <a:pt x="1676400" y="461772"/>
                </a:lnTo>
                <a:lnTo>
                  <a:pt x="1680972" y="457200"/>
                </a:lnTo>
                <a:close/>
              </a:path>
              <a:path w="1686559" h="467360">
                <a:moveTo>
                  <a:pt x="9906" y="467106"/>
                </a:moveTo>
                <a:lnTo>
                  <a:pt x="9906" y="461772"/>
                </a:lnTo>
                <a:lnTo>
                  <a:pt x="4572" y="457200"/>
                </a:lnTo>
                <a:lnTo>
                  <a:pt x="4572" y="467106"/>
                </a:lnTo>
                <a:lnTo>
                  <a:pt x="9906" y="467106"/>
                </a:lnTo>
                <a:close/>
              </a:path>
              <a:path w="1686559" h="467360">
                <a:moveTo>
                  <a:pt x="1680972" y="9906"/>
                </a:moveTo>
                <a:lnTo>
                  <a:pt x="1676400" y="4572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6559" h="467360">
                <a:moveTo>
                  <a:pt x="1680972" y="457200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457200"/>
                </a:lnTo>
                <a:lnTo>
                  <a:pt x="1680972" y="457200"/>
                </a:lnTo>
                <a:close/>
              </a:path>
              <a:path w="1686559" h="467360">
                <a:moveTo>
                  <a:pt x="1680972" y="467106"/>
                </a:moveTo>
                <a:lnTo>
                  <a:pt x="1680972" y="457200"/>
                </a:lnTo>
                <a:lnTo>
                  <a:pt x="1676400" y="461772"/>
                </a:lnTo>
                <a:lnTo>
                  <a:pt x="1676400" y="467106"/>
                </a:lnTo>
                <a:lnTo>
                  <a:pt x="1680972" y="4671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248400" y="5871464"/>
            <a:ext cx="16764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Firmware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093214" y="3576828"/>
            <a:ext cx="1676400" cy="923925"/>
          </a:xfrm>
          <a:custGeom>
            <a:avLst/>
            <a:gdLst/>
            <a:ahLst/>
            <a:cxnLst/>
            <a:rect l="l" t="t" r="r" b="b"/>
            <a:pathLst>
              <a:path w="1676400" h="923925">
                <a:moveTo>
                  <a:pt x="0" y="0"/>
                </a:moveTo>
                <a:lnTo>
                  <a:pt x="0" y="923544"/>
                </a:lnTo>
                <a:lnTo>
                  <a:pt x="1676399" y="923544"/>
                </a:lnTo>
                <a:lnTo>
                  <a:pt x="16763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088642" y="3572255"/>
            <a:ext cx="1685925" cy="932815"/>
          </a:xfrm>
          <a:custGeom>
            <a:avLst/>
            <a:gdLst/>
            <a:ahLst/>
            <a:cxnLst/>
            <a:rect l="l" t="t" r="r" b="b"/>
            <a:pathLst>
              <a:path w="1685925" h="932814">
                <a:moveTo>
                  <a:pt x="1685544" y="930402"/>
                </a:moveTo>
                <a:lnTo>
                  <a:pt x="1685544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930402"/>
                </a:lnTo>
                <a:lnTo>
                  <a:pt x="2286" y="932688"/>
                </a:lnTo>
                <a:lnTo>
                  <a:pt x="4572" y="932688"/>
                </a:lnTo>
                <a:lnTo>
                  <a:pt x="4572" y="9144"/>
                </a:lnTo>
                <a:lnTo>
                  <a:pt x="9143" y="4572"/>
                </a:lnTo>
                <a:lnTo>
                  <a:pt x="9143" y="9144"/>
                </a:lnTo>
                <a:lnTo>
                  <a:pt x="1676400" y="9144"/>
                </a:lnTo>
                <a:lnTo>
                  <a:pt x="1676400" y="4572"/>
                </a:lnTo>
                <a:lnTo>
                  <a:pt x="1680972" y="9144"/>
                </a:lnTo>
                <a:lnTo>
                  <a:pt x="1680972" y="932688"/>
                </a:lnTo>
                <a:lnTo>
                  <a:pt x="1684020" y="932688"/>
                </a:lnTo>
                <a:lnTo>
                  <a:pt x="1685544" y="930402"/>
                </a:lnTo>
                <a:close/>
              </a:path>
              <a:path w="1685925" h="932814">
                <a:moveTo>
                  <a:pt x="9143" y="9144"/>
                </a:moveTo>
                <a:lnTo>
                  <a:pt x="9143" y="4572"/>
                </a:lnTo>
                <a:lnTo>
                  <a:pt x="4572" y="9144"/>
                </a:lnTo>
                <a:lnTo>
                  <a:pt x="9143" y="9144"/>
                </a:lnTo>
                <a:close/>
              </a:path>
              <a:path w="1685925" h="932814">
                <a:moveTo>
                  <a:pt x="9144" y="923544"/>
                </a:moveTo>
                <a:lnTo>
                  <a:pt x="9143" y="9144"/>
                </a:lnTo>
                <a:lnTo>
                  <a:pt x="4572" y="9144"/>
                </a:lnTo>
                <a:lnTo>
                  <a:pt x="4572" y="923544"/>
                </a:lnTo>
                <a:lnTo>
                  <a:pt x="9144" y="923544"/>
                </a:lnTo>
                <a:close/>
              </a:path>
              <a:path w="1685925" h="932814">
                <a:moveTo>
                  <a:pt x="1680972" y="923544"/>
                </a:moveTo>
                <a:lnTo>
                  <a:pt x="4572" y="923544"/>
                </a:lnTo>
                <a:lnTo>
                  <a:pt x="9144" y="928116"/>
                </a:lnTo>
                <a:lnTo>
                  <a:pt x="9144" y="932688"/>
                </a:lnTo>
                <a:lnTo>
                  <a:pt x="1676400" y="932688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5925" h="932814">
                <a:moveTo>
                  <a:pt x="9144" y="932688"/>
                </a:moveTo>
                <a:lnTo>
                  <a:pt x="9144" y="928116"/>
                </a:lnTo>
                <a:lnTo>
                  <a:pt x="4572" y="923544"/>
                </a:lnTo>
                <a:lnTo>
                  <a:pt x="4572" y="932688"/>
                </a:lnTo>
                <a:lnTo>
                  <a:pt x="9144" y="932688"/>
                </a:lnTo>
                <a:close/>
              </a:path>
              <a:path w="1685925" h="932814">
                <a:moveTo>
                  <a:pt x="1680972" y="9144"/>
                </a:moveTo>
                <a:lnTo>
                  <a:pt x="1676400" y="4572"/>
                </a:lnTo>
                <a:lnTo>
                  <a:pt x="1676400" y="9144"/>
                </a:lnTo>
                <a:lnTo>
                  <a:pt x="1680972" y="9144"/>
                </a:lnTo>
                <a:close/>
              </a:path>
              <a:path w="1685925" h="932814">
                <a:moveTo>
                  <a:pt x="1680972" y="923544"/>
                </a:moveTo>
                <a:lnTo>
                  <a:pt x="1680972" y="9144"/>
                </a:lnTo>
                <a:lnTo>
                  <a:pt x="1676400" y="9144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5925" h="932814">
                <a:moveTo>
                  <a:pt x="1680972" y="932688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2688"/>
                </a:lnTo>
                <a:lnTo>
                  <a:pt x="1680972" y="9326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171954" y="3603752"/>
            <a:ext cx="125920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User  Applications  and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Utilities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093214" y="4491228"/>
            <a:ext cx="1676400" cy="923925"/>
          </a:xfrm>
          <a:custGeom>
            <a:avLst/>
            <a:gdLst/>
            <a:ahLst/>
            <a:cxnLst/>
            <a:rect l="l" t="t" r="r" b="b"/>
            <a:pathLst>
              <a:path w="1676400" h="923925">
                <a:moveTo>
                  <a:pt x="0" y="0"/>
                </a:moveTo>
                <a:lnTo>
                  <a:pt x="0" y="923544"/>
                </a:lnTo>
                <a:lnTo>
                  <a:pt x="1676399" y="923544"/>
                </a:lnTo>
                <a:lnTo>
                  <a:pt x="16763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088642" y="4486655"/>
            <a:ext cx="1685925" cy="932815"/>
          </a:xfrm>
          <a:custGeom>
            <a:avLst/>
            <a:gdLst/>
            <a:ahLst/>
            <a:cxnLst/>
            <a:rect l="l" t="t" r="r" b="b"/>
            <a:pathLst>
              <a:path w="1685925" h="932814">
                <a:moveTo>
                  <a:pt x="1685544" y="930402"/>
                </a:moveTo>
                <a:lnTo>
                  <a:pt x="1685544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930402"/>
                </a:lnTo>
                <a:lnTo>
                  <a:pt x="2286" y="932688"/>
                </a:lnTo>
                <a:lnTo>
                  <a:pt x="4572" y="932688"/>
                </a:lnTo>
                <a:lnTo>
                  <a:pt x="4572" y="9144"/>
                </a:lnTo>
                <a:lnTo>
                  <a:pt x="9143" y="4572"/>
                </a:lnTo>
                <a:lnTo>
                  <a:pt x="9143" y="9144"/>
                </a:lnTo>
                <a:lnTo>
                  <a:pt x="1676400" y="9144"/>
                </a:lnTo>
                <a:lnTo>
                  <a:pt x="1676400" y="4572"/>
                </a:lnTo>
                <a:lnTo>
                  <a:pt x="1680972" y="9144"/>
                </a:lnTo>
                <a:lnTo>
                  <a:pt x="1680972" y="932688"/>
                </a:lnTo>
                <a:lnTo>
                  <a:pt x="1684020" y="932688"/>
                </a:lnTo>
                <a:lnTo>
                  <a:pt x="1685544" y="930402"/>
                </a:lnTo>
                <a:close/>
              </a:path>
              <a:path w="1685925" h="932814">
                <a:moveTo>
                  <a:pt x="9143" y="9144"/>
                </a:moveTo>
                <a:lnTo>
                  <a:pt x="9143" y="4572"/>
                </a:lnTo>
                <a:lnTo>
                  <a:pt x="4572" y="9144"/>
                </a:lnTo>
                <a:lnTo>
                  <a:pt x="9143" y="9144"/>
                </a:lnTo>
                <a:close/>
              </a:path>
              <a:path w="1685925" h="932814">
                <a:moveTo>
                  <a:pt x="9144" y="923544"/>
                </a:moveTo>
                <a:lnTo>
                  <a:pt x="9143" y="9144"/>
                </a:lnTo>
                <a:lnTo>
                  <a:pt x="4572" y="9144"/>
                </a:lnTo>
                <a:lnTo>
                  <a:pt x="4572" y="923544"/>
                </a:lnTo>
                <a:lnTo>
                  <a:pt x="9144" y="923544"/>
                </a:lnTo>
                <a:close/>
              </a:path>
              <a:path w="1685925" h="932814">
                <a:moveTo>
                  <a:pt x="1680972" y="923544"/>
                </a:moveTo>
                <a:lnTo>
                  <a:pt x="4572" y="923544"/>
                </a:lnTo>
                <a:lnTo>
                  <a:pt x="9144" y="928116"/>
                </a:lnTo>
                <a:lnTo>
                  <a:pt x="9144" y="932688"/>
                </a:lnTo>
                <a:lnTo>
                  <a:pt x="1676400" y="932688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5925" h="932814">
                <a:moveTo>
                  <a:pt x="9144" y="932688"/>
                </a:moveTo>
                <a:lnTo>
                  <a:pt x="9144" y="928116"/>
                </a:lnTo>
                <a:lnTo>
                  <a:pt x="4572" y="923544"/>
                </a:lnTo>
                <a:lnTo>
                  <a:pt x="4572" y="932688"/>
                </a:lnTo>
                <a:lnTo>
                  <a:pt x="9144" y="932688"/>
                </a:lnTo>
                <a:close/>
              </a:path>
              <a:path w="1685925" h="932814">
                <a:moveTo>
                  <a:pt x="1680972" y="9144"/>
                </a:moveTo>
                <a:lnTo>
                  <a:pt x="1676400" y="4572"/>
                </a:lnTo>
                <a:lnTo>
                  <a:pt x="1676400" y="9144"/>
                </a:lnTo>
                <a:lnTo>
                  <a:pt x="1680972" y="9144"/>
                </a:lnTo>
                <a:close/>
              </a:path>
              <a:path w="1685925" h="932814">
                <a:moveTo>
                  <a:pt x="1680972" y="923544"/>
                </a:moveTo>
                <a:lnTo>
                  <a:pt x="1680972" y="9144"/>
                </a:lnTo>
                <a:lnTo>
                  <a:pt x="1676400" y="9144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5925" h="932814">
                <a:moveTo>
                  <a:pt x="1680972" y="932688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2688"/>
                </a:lnTo>
                <a:lnTo>
                  <a:pt x="1680972" y="9326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2171954" y="4518152"/>
            <a:ext cx="1029969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Guest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OS  </a:t>
            </a:r>
            <a:r>
              <a:rPr sz="1800" dirty="0">
                <a:latin typeface="Arial"/>
                <a:cs typeface="Arial"/>
              </a:rPr>
              <a:t>(Windows  Server)</a:t>
            </a:r>
            <a:endParaRPr sz="18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150614" y="3576065"/>
            <a:ext cx="1676400" cy="923290"/>
          </a:xfrm>
          <a:custGeom>
            <a:avLst/>
            <a:gdLst/>
            <a:ahLst/>
            <a:cxnLst/>
            <a:rect l="l" t="t" r="r" b="b"/>
            <a:pathLst>
              <a:path w="1676400" h="923289">
                <a:moveTo>
                  <a:pt x="0" y="0"/>
                </a:moveTo>
                <a:lnTo>
                  <a:pt x="0" y="922782"/>
                </a:lnTo>
                <a:lnTo>
                  <a:pt x="1676400" y="922782"/>
                </a:lnTo>
                <a:lnTo>
                  <a:pt x="167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146041" y="3570732"/>
            <a:ext cx="1685925" cy="933450"/>
          </a:xfrm>
          <a:custGeom>
            <a:avLst/>
            <a:gdLst/>
            <a:ahLst/>
            <a:cxnLst/>
            <a:rect l="l" t="t" r="r" b="b"/>
            <a:pathLst>
              <a:path w="1685925" h="933450">
                <a:moveTo>
                  <a:pt x="1685544" y="931164"/>
                </a:moveTo>
                <a:lnTo>
                  <a:pt x="1685544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931164"/>
                </a:lnTo>
                <a:lnTo>
                  <a:pt x="2286" y="933450"/>
                </a:lnTo>
                <a:lnTo>
                  <a:pt x="4572" y="933450"/>
                </a:lnTo>
                <a:lnTo>
                  <a:pt x="4572" y="9906"/>
                </a:lnTo>
                <a:lnTo>
                  <a:pt x="9143" y="5334"/>
                </a:lnTo>
                <a:lnTo>
                  <a:pt x="9143" y="9906"/>
                </a:lnTo>
                <a:lnTo>
                  <a:pt x="1676400" y="9906"/>
                </a:lnTo>
                <a:lnTo>
                  <a:pt x="1676400" y="5334"/>
                </a:lnTo>
                <a:lnTo>
                  <a:pt x="1680972" y="9906"/>
                </a:lnTo>
                <a:lnTo>
                  <a:pt x="1680972" y="933450"/>
                </a:lnTo>
                <a:lnTo>
                  <a:pt x="1684020" y="933450"/>
                </a:lnTo>
                <a:lnTo>
                  <a:pt x="1685544" y="931164"/>
                </a:lnTo>
                <a:close/>
              </a:path>
              <a:path w="1685925" h="933450">
                <a:moveTo>
                  <a:pt x="9143" y="9906"/>
                </a:moveTo>
                <a:lnTo>
                  <a:pt x="9143" y="5334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1685925" h="933450">
                <a:moveTo>
                  <a:pt x="9144" y="923544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923544"/>
                </a:lnTo>
                <a:lnTo>
                  <a:pt x="9144" y="923544"/>
                </a:lnTo>
                <a:close/>
              </a:path>
              <a:path w="1685925" h="933450">
                <a:moveTo>
                  <a:pt x="1680972" y="923544"/>
                </a:moveTo>
                <a:lnTo>
                  <a:pt x="4572" y="923544"/>
                </a:lnTo>
                <a:lnTo>
                  <a:pt x="9144" y="928116"/>
                </a:lnTo>
                <a:lnTo>
                  <a:pt x="9144" y="933450"/>
                </a:lnTo>
                <a:lnTo>
                  <a:pt x="1676400" y="933450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5925" h="933450">
                <a:moveTo>
                  <a:pt x="9144" y="933450"/>
                </a:moveTo>
                <a:lnTo>
                  <a:pt x="9144" y="928116"/>
                </a:lnTo>
                <a:lnTo>
                  <a:pt x="4572" y="923544"/>
                </a:lnTo>
                <a:lnTo>
                  <a:pt x="4572" y="933450"/>
                </a:lnTo>
                <a:lnTo>
                  <a:pt x="9144" y="933450"/>
                </a:lnTo>
                <a:close/>
              </a:path>
              <a:path w="1685925" h="933450">
                <a:moveTo>
                  <a:pt x="1680972" y="9906"/>
                </a:moveTo>
                <a:lnTo>
                  <a:pt x="1676400" y="5334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5925" h="933450">
                <a:moveTo>
                  <a:pt x="1680972" y="923544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5925" h="933450">
                <a:moveTo>
                  <a:pt x="1680972" y="933450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3450"/>
                </a:lnTo>
                <a:lnTo>
                  <a:pt x="1680972" y="9334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229353" y="3602228"/>
            <a:ext cx="125920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User  Applications  and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Utilities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150614" y="4490465"/>
            <a:ext cx="1676400" cy="923290"/>
          </a:xfrm>
          <a:custGeom>
            <a:avLst/>
            <a:gdLst/>
            <a:ahLst/>
            <a:cxnLst/>
            <a:rect l="l" t="t" r="r" b="b"/>
            <a:pathLst>
              <a:path w="1676400" h="923289">
                <a:moveTo>
                  <a:pt x="0" y="0"/>
                </a:moveTo>
                <a:lnTo>
                  <a:pt x="0" y="922782"/>
                </a:lnTo>
                <a:lnTo>
                  <a:pt x="1676400" y="922782"/>
                </a:lnTo>
                <a:lnTo>
                  <a:pt x="167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146041" y="4485132"/>
            <a:ext cx="1685925" cy="933450"/>
          </a:xfrm>
          <a:custGeom>
            <a:avLst/>
            <a:gdLst/>
            <a:ahLst/>
            <a:cxnLst/>
            <a:rect l="l" t="t" r="r" b="b"/>
            <a:pathLst>
              <a:path w="1685925" h="933450">
                <a:moveTo>
                  <a:pt x="1685544" y="931164"/>
                </a:moveTo>
                <a:lnTo>
                  <a:pt x="1685544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931164"/>
                </a:lnTo>
                <a:lnTo>
                  <a:pt x="2286" y="933450"/>
                </a:lnTo>
                <a:lnTo>
                  <a:pt x="4572" y="933450"/>
                </a:lnTo>
                <a:lnTo>
                  <a:pt x="4572" y="9906"/>
                </a:lnTo>
                <a:lnTo>
                  <a:pt x="9143" y="5334"/>
                </a:lnTo>
                <a:lnTo>
                  <a:pt x="9143" y="9906"/>
                </a:lnTo>
                <a:lnTo>
                  <a:pt x="1676400" y="9906"/>
                </a:lnTo>
                <a:lnTo>
                  <a:pt x="1676400" y="5334"/>
                </a:lnTo>
                <a:lnTo>
                  <a:pt x="1680972" y="9906"/>
                </a:lnTo>
                <a:lnTo>
                  <a:pt x="1680972" y="933450"/>
                </a:lnTo>
                <a:lnTo>
                  <a:pt x="1684020" y="933450"/>
                </a:lnTo>
                <a:lnTo>
                  <a:pt x="1685544" y="931164"/>
                </a:lnTo>
                <a:close/>
              </a:path>
              <a:path w="1685925" h="933450">
                <a:moveTo>
                  <a:pt x="9143" y="9906"/>
                </a:moveTo>
                <a:lnTo>
                  <a:pt x="9143" y="5334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1685925" h="933450">
                <a:moveTo>
                  <a:pt x="9144" y="923544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923544"/>
                </a:lnTo>
                <a:lnTo>
                  <a:pt x="9144" y="923544"/>
                </a:lnTo>
                <a:close/>
              </a:path>
              <a:path w="1685925" h="933450">
                <a:moveTo>
                  <a:pt x="1680972" y="923544"/>
                </a:moveTo>
                <a:lnTo>
                  <a:pt x="4572" y="923544"/>
                </a:lnTo>
                <a:lnTo>
                  <a:pt x="9144" y="928116"/>
                </a:lnTo>
                <a:lnTo>
                  <a:pt x="9144" y="933450"/>
                </a:lnTo>
                <a:lnTo>
                  <a:pt x="1676400" y="933450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5925" h="933450">
                <a:moveTo>
                  <a:pt x="9144" y="933450"/>
                </a:moveTo>
                <a:lnTo>
                  <a:pt x="9144" y="928116"/>
                </a:lnTo>
                <a:lnTo>
                  <a:pt x="4572" y="923544"/>
                </a:lnTo>
                <a:lnTo>
                  <a:pt x="4572" y="933450"/>
                </a:lnTo>
                <a:lnTo>
                  <a:pt x="9144" y="933450"/>
                </a:lnTo>
                <a:close/>
              </a:path>
              <a:path w="1685925" h="933450">
                <a:moveTo>
                  <a:pt x="1680972" y="9906"/>
                </a:moveTo>
                <a:lnTo>
                  <a:pt x="1676400" y="5334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5925" h="933450">
                <a:moveTo>
                  <a:pt x="1680972" y="923544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5925" h="933450">
                <a:moveTo>
                  <a:pt x="1680972" y="933450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3450"/>
                </a:lnTo>
                <a:lnTo>
                  <a:pt x="1680972" y="9334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4229353" y="4516628"/>
            <a:ext cx="1029969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Guest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OS  </a:t>
            </a:r>
            <a:r>
              <a:rPr sz="1800" dirty="0">
                <a:latin typeface="Arial"/>
                <a:cs typeface="Arial"/>
              </a:rPr>
              <a:t>(Windows  Server)</a:t>
            </a:r>
            <a:endParaRPr sz="18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6131814" y="3576065"/>
            <a:ext cx="1676400" cy="923290"/>
          </a:xfrm>
          <a:custGeom>
            <a:avLst/>
            <a:gdLst/>
            <a:ahLst/>
            <a:cxnLst/>
            <a:rect l="l" t="t" r="r" b="b"/>
            <a:pathLst>
              <a:path w="1676400" h="923289">
                <a:moveTo>
                  <a:pt x="0" y="0"/>
                </a:moveTo>
                <a:lnTo>
                  <a:pt x="0" y="922782"/>
                </a:lnTo>
                <a:lnTo>
                  <a:pt x="1676399" y="922782"/>
                </a:lnTo>
                <a:lnTo>
                  <a:pt x="16763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127241" y="3570732"/>
            <a:ext cx="1685925" cy="933450"/>
          </a:xfrm>
          <a:custGeom>
            <a:avLst/>
            <a:gdLst/>
            <a:ahLst/>
            <a:cxnLst/>
            <a:rect l="l" t="t" r="r" b="b"/>
            <a:pathLst>
              <a:path w="1685925" h="933450">
                <a:moveTo>
                  <a:pt x="1685544" y="931164"/>
                </a:moveTo>
                <a:lnTo>
                  <a:pt x="1685544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931164"/>
                </a:lnTo>
                <a:lnTo>
                  <a:pt x="2286" y="933450"/>
                </a:lnTo>
                <a:lnTo>
                  <a:pt x="4572" y="933450"/>
                </a:lnTo>
                <a:lnTo>
                  <a:pt x="4572" y="9906"/>
                </a:lnTo>
                <a:lnTo>
                  <a:pt x="9143" y="5334"/>
                </a:lnTo>
                <a:lnTo>
                  <a:pt x="9143" y="9906"/>
                </a:lnTo>
                <a:lnTo>
                  <a:pt x="1676400" y="9906"/>
                </a:lnTo>
                <a:lnTo>
                  <a:pt x="1676400" y="5334"/>
                </a:lnTo>
                <a:lnTo>
                  <a:pt x="1680972" y="9906"/>
                </a:lnTo>
                <a:lnTo>
                  <a:pt x="1680972" y="933450"/>
                </a:lnTo>
                <a:lnTo>
                  <a:pt x="1684020" y="933450"/>
                </a:lnTo>
                <a:lnTo>
                  <a:pt x="1685544" y="931164"/>
                </a:lnTo>
                <a:close/>
              </a:path>
              <a:path w="1685925" h="933450">
                <a:moveTo>
                  <a:pt x="9143" y="9906"/>
                </a:moveTo>
                <a:lnTo>
                  <a:pt x="9143" y="5334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1685925" h="933450">
                <a:moveTo>
                  <a:pt x="9144" y="923544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923544"/>
                </a:lnTo>
                <a:lnTo>
                  <a:pt x="9144" y="923544"/>
                </a:lnTo>
                <a:close/>
              </a:path>
              <a:path w="1685925" h="933450">
                <a:moveTo>
                  <a:pt x="1680972" y="923544"/>
                </a:moveTo>
                <a:lnTo>
                  <a:pt x="4572" y="923544"/>
                </a:lnTo>
                <a:lnTo>
                  <a:pt x="9144" y="928116"/>
                </a:lnTo>
                <a:lnTo>
                  <a:pt x="9144" y="933450"/>
                </a:lnTo>
                <a:lnTo>
                  <a:pt x="1676400" y="933450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5925" h="933450">
                <a:moveTo>
                  <a:pt x="9144" y="933450"/>
                </a:moveTo>
                <a:lnTo>
                  <a:pt x="9144" y="928116"/>
                </a:lnTo>
                <a:lnTo>
                  <a:pt x="4572" y="923544"/>
                </a:lnTo>
                <a:lnTo>
                  <a:pt x="4572" y="933450"/>
                </a:lnTo>
                <a:lnTo>
                  <a:pt x="9144" y="933450"/>
                </a:lnTo>
                <a:close/>
              </a:path>
              <a:path w="1685925" h="933450">
                <a:moveTo>
                  <a:pt x="1680972" y="9906"/>
                </a:moveTo>
                <a:lnTo>
                  <a:pt x="1676400" y="5334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5925" h="933450">
                <a:moveTo>
                  <a:pt x="1680972" y="923544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5925" h="933450">
                <a:moveTo>
                  <a:pt x="1680972" y="933450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3450"/>
                </a:lnTo>
                <a:lnTo>
                  <a:pt x="1680972" y="9334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6210553" y="3602228"/>
            <a:ext cx="125920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User  Applications  and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Utilities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6131814" y="4490465"/>
            <a:ext cx="1676400" cy="923290"/>
          </a:xfrm>
          <a:custGeom>
            <a:avLst/>
            <a:gdLst/>
            <a:ahLst/>
            <a:cxnLst/>
            <a:rect l="l" t="t" r="r" b="b"/>
            <a:pathLst>
              <a:path w="1676400" h="923289">
                <a:moveTo>
                  <a:pt x="0" y="0"/>
                </a:moveTo>
                <a:lnTo>
                  <a:pt x="0" y="922782"/>
                </a:lnTo>
                <a:lnTo>
                  <a:pt x="1676399" y="922782"/>
                </a:lnTo>
                <a:lnTo>
                  <a:pt x="16763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127241" y="4485132"/>
            <a:ext cx="1685925" cy="933450"/>
          </a:xfrm>
          <a:custGeom>
            <a:avLst/>
            <a:gdLst/>
            <a:ahLst/>
            <a:cxnLst/>
            <a:rect l="l" t="t" r="r" b="b"/>
            <a:pathLst>
              <a:path w="1685925" h="933450">
                <a:moveTo>
                  <a:pt x="1685544" y="931164"/>
                </a:moveTo>
                <a:lnTo>
                  <a:pt x="1685544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931164"/>
                </a:lnTo>
                <a:lnTo>
                  <a:pt x="2286" y="933450"/>
                </a:lnTo>
                <a:lnTo>
                  <a:pt x="4572" y="933450"/>
                </a:lnTo>
                <a:lnTo>
                  <a:pt x="4572" y="9906"/>
                </a:lnTo>
                <a:lnTo>
                  <a:pt x="9143" y="5334"/>
                </a:lnTo>
                <a:lnTo>
                  <a:pt x="9143" y="9906"/>
                </a:lnTo>
                <a:lnTo>
                  <a:pt x="1676400" y="9906"/>
                </a:lnTo>
                <a:lnTo>
                  <a:pt x="1676400" y="5334"/>
                </a:lnTo>
                <a:lnTo>
                  <a:pt x="1680972" y="9906"/>
                </a:lnTo>
                <a:lnTo>
                  <a:pt x="1680972" y="933450"/>
                </a:lnTo>
                <a:lnTo>
                  <a:pt x="1684020" y="933450"/>
                </a:lnTo>
                <a:lnTo>
                  <a:pt x="1685544" y="931164"/>
                </a:lnTo>
                <a:close/>
              </a:path>
              <a:path w="1685925" h="933450">
                <a:moveTo>
                  <a:pt x="9143" y="9906"/>
                </a:moveTo>
                <a:lnTo>
                  <a:pt x="9143" y="5334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1685925" h="933450">
                <a:moveTo>
                  <a:pt x="9144" y="923544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923544"/>
                </a:lnTo>
                <a:lnTo>
                  <a:pt x="9144" y="923544"/>
                </a:lnTo>
                <a:close/>
              </a:path>
              <a:path w="1685925" h="933450">
                <a:moveTo>
                  <a:pt x="1680972" y="923544"/>
                </a:moveTo>
                <a:lnTo>
                  <a:pt x="4572" y="923544"/>
                </a:lnTo>
                <a:lnTo>
                  <a:pt x="9144" y="928116"/>
                </a:lnTo>
                <a:lnTo>
                  <a:pt x="9144" y="933450"/>
                </a:lnTo>
                <a:lnTo>
                  <a:pt x="1676400" y="933450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5925" h="933450">
                <a:moveTo>
                  <a:pt x="9144" y="933450"/>
                </a:moveTo>
                <a:lnTo>
                  <a:pt x="9144" y="928116"/>
                </a:lnTo>
                <a:lnTo>
                  <a:pt x="4572" y="923544"/>
                </a:lnTo>
                <a:lnTo>
                  <a:pt x="4572" y="933450"/>
                </a:lnTo>
                <a:lnTo>
                  <a:pt x="9144" y="933450"/>
                </a:lnTo>
                <a:close/>
              </a:path>
              <a:path w="1685925" h="933450">
                <a:moveTo>
                  <a:pt x="1680972" y="9906"/>
                </a:moveTo>
                <a:lnTo>
                  <a:pt x="1676400" y="5334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5925" h="933450">
                <a:moveTo>
                  <a:pt x="1680972" y="923544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5925" h="933450">
                <a:moveTo>
                  <a:pt x="1680972" y="933450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3450"/>
                </a:lnTo>
                <a:lnTo>
                  <a:pt x="1680972" y="9334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6210553" y="4516628"/>
            <a:ext cx="10287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Guest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OS  (Red Hat  </a:t>
            </a:r>
            <a:r>
              <a:rPr sz="1800" dirty="0">
                <a:latin typeface="Arial"/>
                <a:cs typeface="Arial"/>
              </a:rPr>
              <a:t>Linux)</a:t>
            </a:r>
            <a:endParaRPr sz="18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90114" y="1320038"/>
            <a:ext cx="467931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5" dirty="0"/>
              <a:t>Type </a:t>
            </a:r>
            <a:r>
              <a:rPr sz="3200" spc="-5" dirty="0"/>
              <a:t>II (Hosted)</a:t>
            </a:r>
            <a:r>
              <a:rPr sz="3200" spc="20" dirty="0"/>
              <a:t> </a:t>
            </a:r>
            <a:r>
              <a:rPr sz="3200" spc="-5" dirty="0"/>
              <a:t>Virtualization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740155" y="2047748"/>
            <a:ext cx="7649209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standard </a:t>
            </a:r>
            <a:r>
              <a:rPr sz="2800" dirty="0">
                <a:latin typeface="Times New Roman"/>
                <a:cs typeface="Times New Roman"/>
              </a:rPr>
              <a:t>operating system provides the</a:t>
            </a:r>
            <a:r>
              <a:rPr sz="2800" spc="-3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hardware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interface and may run</a:t>
            </a:r>
            <a:r>
              <a:rPr spc="-120" dirty="0"/>
              <a:t> </a:t>
            </a:r>
            <a:r>
              <a:rPr dirty="0"/>
              <a:t>other  </a:t>
            </a:r>
            <a:r>
              <a:rPr spc="-5" dirty="0"/>
              <a:t>applications.</a:t>
            </a:r>
          </a:p>
          <a:p>
            <a:pPr marL="355600" marR="522605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Hypervisor </a:t>
            </a:r>
            <a:r>
              <a:rPr spc="-25" dirty="0"/>
              <a:t>(Virtual  </a:t>
            </a:r>
            <a:r>
              <a:rPr spc="-5" dirty="0"/>
              <a:t>Machine Manager)</a:t>
            </a:r>
            <a:r>
              <a:rPr spc="-105" dirty="0"/>
              <a:t> </a:t>
            </a:r>
            <a:r>
              <a:rPr spc="-5" dirty="0"/>
              <a:t>runs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83056" y="4266639"/>
            <a:ext cx="2413635" cy="17329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as an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application 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virtualizes  </a:t>
            </a:r>
            <a:r>
              <a:rPr sz="2800" dirty="0">
                <a:latin typeface="Times New Roman"/>
                <a:cs typeface="Times New Roman"/>
              </a:rPr>
              <a:t>additional  </a:t>
            </a:r>
            <a:r>
              <a:rPr sz="2800" spc="-5" dirty="0">
                <a:latin typeface="Times New Roman"/>
                <a:cs typeface="Times New Roman"/>
              </a:rPr>
              <a:t>machines.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576828" y="5913120"/>
            <a:ext cx="5943600" cy="640080"/>
          </a:xfrm>
          <a:custGeom>
            <a:avLst/>
            <a:gdLst/>
            <a:ahLst/>
            <a:cxnLst/>
            <a:rect l="l" t="t" r="r" b="b"/>
            <a:pathLst>
              <a:path w="5943600" h="640079">
                <a:moveTo>
                  <a:pt x="0" y="0"/>
                </a:moveTo>
                <a:lnTo>
                  <a:pt x="0" y="640080"/>
                </a:lnTo>
                <a:lnTo>
                  <a:pt x="5943599" y="640080"/>
                </a:lnTo>
                <a:lnTo>
                  <a:pt x="5943599" y="0"/>
                </a:lnTo>
                <a:lnTo>
                  <a:pt x="0" y="0"/>
                </a:lnTo>
                <a:close/>
              </a:path>
            </a:pathLst>
          </a:custGeom>
          <a:solidFill>
            <a:srgbClr val="CC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572255" y="5908547"/>
            <a:ext cx="5953125" cy="650240"/>
          </a:xfrm>
          <a:custGeom>
            <a:avLst/>
            <a:gdLst/>
            <a:ahLst/>
            <a:cxnLst/>
            <a:rect l="l" t="t" r="r" b="b"/>
            <a:pathLst>
              <a:path w="5953125" h="650240">
                <a:moveTo>
                  <a:pt x="5952744" y="647699"/>
                </a:moveTo>
                <a:lnTo>
                  <a:pt x="5952744" y="2285"/>
                </a:lnTo>
                <a:lnTo>
                  <a:pt x="5950458" y="0"/>
                </a:lnTo>
                <a:lnTo>
                  <a:pt x="1523" y="0"/>
                </a:lnTo>
                <a:lnTo>
                  <a:pt x="0" y="2286"/>
                </a:lnTo>
                <a:lnTo>
                  <a:pt x="0" y="647700"/>
                </a:lnTo>
                <a:lnTo>
                  <a:pt x="1524" y="649986"/>
                </a:lnTo>
                <a:lnTo>
                  <a:pt x="4572" y="649986"/>
                </a:lnTo>
                <a:lnTo>
                  <a:pt x="4572" y="9906"/>
                </a:lnTo>
                <a:lnTo>
                  <a:pt x="9144" y="4572"/>
                </a:lnTo>
                <a:lnTo>
                  <a:pt x="9143" y="9906"/>
                </a:lnTo>
                <a:lnTo>
                  <a:pt x="5943599" y="9905"/>
                </a:lnTo>
                <a:lnTo>
                  <a:pt x="5943599" y="4571"/>
                </a:lnTo>
                <a:lnTo>
                  <a:pt x="5948172" y="9905"/>
                </a:lnTo>
                <a:lnTo>
                  <a:pt x="5948172" y="649985"/>
                </a:lnTo>
                <a:lnTo>
                  <a:pt x="5950458" y="649985"/>
                </a:lnTo>
                <a:lnTo>
                  <a:pt x="5952744" y="647699"/>
                </a:lnTo>
                <a:close/>
              </a:path>
              <a:path w="5953125" h="650240">
                <a:moveTo>
                  <a:pt x="9144" y="9906"/>
                </a:moveTo>
                <a:lnTo>
                  <a:pt x="9144" y="4572"/>
                </a:lnTo>
                <a:lnTo>
                  <a:pt x="4572" y="9906"/>
                </a:lnTo>
                <a:lnTo>
                  <a:pt x="9144" y="9906"/>
                </a:lnTo>
                <a:close/>
              </a:path>
              <a:path w="5953125" h="650240">
                <a:moveTo>
                  <a:pt x="9144" y="640080"/>
                </a:moveTo>
                <a:lnTo>
                  <a:pt x="9144" y="9906"/>
                </a:lnTo>
                <a:lnTo>
                  <a:pt x="4572" y="9906"/>
                </a:lnTo>
                <a:lnTo>
                  <a:pt x="4572" y="640080"/>
                </a:lnTo>
                <a:lnTo>
                  <a:pt x="9144" y="640080"/>
                </a:lnTo>
                <a:close/>
              </a:path>
              <a:path w="5953125" h="650240">
                <a:moveTo>
                  <a:pt x="5948172" y="640079"/>
                </a:moveTo>
                <a:lnTo>
                  <a:pt x="4572" y="640080"/>
                </a:lnTo>
                <a:lnTo>
                  <a:pt x="9144" y="644652"/>
                </a:lnTo>
                <a:lnTo>
                  <a:pt x="9144" y="649986"/>
                </a:lnTo>
                <a:lnTo>
                  <a:pt x="5943599" y="649985"/>
                </a:lnTo>
                <a:lnTo>
                  <a:pt x="5943599" y="644652"/>
                </a:lnTo>
                <a:lnTo>
                  <a:pt x="5948172" y="640079"/>
                </a:lnTo>
                <a:close/>
              </a:path>
              <a:path w="5953125" h="650240">
                <a:moveTo>
                  <a:pt x="9144" y="649986"/>
                </a:moveTo>
                <a:lnTo>
                  <a:pt x="9144" y="644652"/>
                </a:lnTo>
                <a:lnTo>
                  <a:pt x="4572" y="640080"/>
                </a:lnTo>
                <a:lnTo>
                  <a:pt x="4572" y="649986"/>
                </a:lnTo>
                <a:lnTo>
                  <a:pt x="9144" y="649986"/>
                </a:lnTo>
                <a:close/>
              </a:path>
              <a:path w="5953125" h="650240">
                <a:moveTo>
                  <a:pt x="5948172" y="9905"/>
                </a:moveTo>
                <a:lnTo>
                  <a:pt x="5943599" y="4571"/>
                </a:lnTo>
                <a:lnTo>
                  <a:pt x="5943599" y="9905"/>
                </a:lnTo>
                <a:lnTo>
                  <a:pt x="5948172" y="9905"/>
                </a:lnTo>
                <a:close/>
              </a:path>
              <a:path w="5953125" h="650240">
                <a:moveTo>
                  <a:pt x="5948172" y="640079"/>
                </a:moveTo>
                <a:lnTo>
                  <a:pt x="5948172" y="9905"/>
                </a:lnTo>
                <a:lnTo>
                  <a:pt x="5943599" y="9905"/>
                </a:lnTo>
                <a:lnTo>
                  <a:pt x="5943599" y="640079"/>
                </a:lnTo>
                <a:lnTo>
                  <a:pt x="5948172" y="640079"/>
                </a:lnTo>
                <a:close/>
              </a:path>
              <a:path w="5953125" h="650240">
                <a:moveTo>
                  <a:pt x="5948172" y="649985"/>
                </a:moveTo>
                <a:lnTo>
                  <a:pt x="5948172" y="640079"/>
                </a:lnTo>
                <a:lnTo>
                  <a:pt x="5943599" y="644652"/>
                </a:lnTo>
                <a:lnTo>
                  <a:pt x="5943599" y="649985"/>
                </a:lnTo>
                <a:lnTo>
                  <a:pt x="5948172" y="64998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576828" y="5940044"/>
            <a:ext cx="5943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17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Physical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Hardware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581400" y="5278373"/>
            <a:ext cx="5943600" cy="640080"/>
          </a:xfrm>
          <a:custGeom>
            <a:avLst/>
            <a:gdLst/>
            <a:ahLst/>
            <a:cxnLst/>
            <a:rect l="l" t="t" r="r" b="b"/>
            <a:pathLst>
              <a:path w="5943600" h="640079">
                <a:moveTo>
                  <a:pt x="0" y="0"/>
                </a:moveTo>
                <a:lnTo>
                  <a:pt x="0" y="640080"/>
                </a:lnTo>
                <a:lnTo>
                  <a:pt x="5943600" y="640079"/>
                </a:lnTo>
                <a:lnTo>
                  <a:pt x="5943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576828" y="5273040"/>
            <a:ext cx="5953760" cy="650240"/>
          </a:xfrm>
          <a:custGeom>
            <a:avLst/>
            <a:gdLst/>
            <a:ahLst/>
            <a:cxnLst/>
            <a:rect l="l" t="t" r="r" b="b"/>
            <a:pathLst>
              <a:path w="5953759" h="650239">
                <a:moveTo>
                  <a:pt x="5953506" y="647699"/>
                </a:moveTo>
                <a:lnTo>
                  <a:pt x="5953506" y="2285"/>
                </a:lnTo>
                <a:lnTo>
                  <a:pt x="59512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647700"/>
                </a:lnTo>
                <a:lnTo>
                  <a:pt x="2286" y="649986"/>
                </a:lnTo>
                <a:lnTo>
                  <a:pt x="4572" y="649986"/>
                </a:lnTo>
                <a:lnTo>
                  <a:pt x="4572" y="9906"/>
                </a:lnTo>
                <a:lnTo>
                  <a:pt x="9905" y="5334"/>
                </a:lnTo>
                <a:lnTo>
                  <a:pt x="9905" y="9906"/>
                </a:lnTo>
                <a:lnTo>
                  <a:pt x="5943599" y="9905"/>
                </a:lnTo>
                <a:lnTo>
                  <a:pt x="5943599" y="5333"/>
                </a:lnTo>
                <a:lnTo>
                  <a:pt x="5948172" y="9905"/>
                </a:lnTo>
                <a:lnTo>
                  <a:pt x="5948172" y="649985"/>
                </a:lnTo>
                <a:lnTo>
                  <a:pt x="5951220" y="649985"/>
                </a:lnTo>
                <a:lnTo>
                  <a:pt x="5953506" y="647699"/>
                </a:lnTo>
                <a:close/>
              </a:path>
              <a:path w="5953759" h="650239">
                <a:moveTo>
                  <a:pt x="9905" y="9906"/>
                </a:moveTo>
                <a:lnTo>
                  <a:pt x="9905" y="5334"/>
                </a:lnTo>
                <a:lnTo>
                  <a:pt x="4572" y="9906"/>
                </a:lnTo>
                <a:lnTo>
                  <a:pt x="9905" y="9906"/>
                </a:lnTo>
                <a:close/>
              </a:path>
              <a:path w="5953759" h="650239">
                <a:moveTo>
                  <a:pt x="9905" y="640080"/>
                </a:moveTo>
                <a:lnTo>
                  <a:pt x="9905" y="9906"/>
                </a:lnTo>
                <a:lnTo>
                  <a:pt x="4572" y="9906"/>
                </a:lnTo>
                <a:lnTo>
                  <a:pt x="4572" y="640080"/>
                </a:lnTo>
                <a:lnTo>
                  <a:pt x="9905" y="640080"/>
                </a:lnTo>
                <a:close/>
              </a:path>
              <a:path w="5953759" h="650239">
                <a:moveTo>
                  <a:pt x="5948172" y="640079"/>
                </a:moveTo>
                <a:lnTo>
                  <a:pt x="4572" y="640080"/>
                </a:lnTo>
                <a:lnTo>
                  <a:pt x="9905" y="645413"/>
                </a:lnTo>
                <a:lnTo>
                  <a:pt x="9905" y="649986"/>
                </a:lnTo>
                <a:lnTo>
                  <a:pt x="5943599" y="649985"/>
                </a:lnTo>
                <a:lnTo>
                  <a:pt x="5943599" y="645414"/>
                </a:lnTo>
                <a:lnTo>
                  <a:pt x="5948172" y="640079"/>
                </a:lnTo>
                <a:close/>
              </a:path>
              <a:path w="5953759" h="650239">
                <a:moveTo>
                  <a:pt x="9905" y="649986"/>
                </a:moveTo>
                <a:lnTo>
                  <a:pt x="9905" y="645413"/>
                </a:lnTo>
                <a:lnTo>
                  <a:pt x="4572" y="640080"/>
                </a:lnTo>
                <a:lnTo>
                  <a:pt x="4572" y="649986"/>
                </a:lnTo>
                <a:lnTo>
                  <a:pt x="9905" y="649986"/>
                </a:lnTo>
                <a:close/>
              </a:path>
              <a:path w="5953759" h="650239">
                <a:moveTo>
                  <a:pt x="5948172" y="9905"/>
                </a:moveTo>
                <a:lnTo>
                  <a:pt x="5943599" y="5333"/>
                </a:lnTo>
                <a:lnTo>
                  <a:pt x="5943599" y="9905"/>
                </a:lnTo>
                <a:lnTo>
                  <a:pt x="5948172" y="9905"/>
                </a:lnTo>
                <a:close/>
              </a:path>
              <a:path w="5953759" h="650239">
                <a:moveTo>
                  <a:pt x="5948172" y="640079"/>
                </a:moveTo>
                <a:lnTo>
                  <a:pt x="5948172" y="9905"/>
                </a:lnTo>
                <a:lnTo>
                  <a:pt x="5943599" y="9905"/>
                </a:lnTo>
                <a:lnTo>
                  <a:pt x="5943599" y="640079"/>
                </a:lnTo>
                <a:lnTo>
                  <a:pt x="5948172" y="640079"/>
                </a:lnTo>
                <a:close/>
              </a:path>
              <a:path w="5953759" h="650239">
                <a:moveTo>
                  <a:pt x="5948172" y="649985"/>
                </a:moveTo>
                <a:lnTo>
                  <a:pt x="5948172" y="640079"/>
                </a:lnTo>
                <a:lnTo>
                  <a:pt x="5943599" y="645414"/>
                </a:lnTo>
                <a:lnTo>
                  <a:pt x="5943599" y="649985"/>
                </a:lnTo>
                <a:lnTo>
                  <a:pt x="5948172" y="64998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848600" y="5648705"/>
            <a:ext cx="1676400" cy="457200"/>
          </a:xfrm>
          <a:custGeom>
            <a:avLst/>
            <a:gdLst/>
            <a:ahLst/>
            <a:cxnLst/>
            <a:rect l="l" t="t" r="r" b="b"/>
            <a:pathLst>
              <a:path w="1676400" h="457200">
                <a:moveTo>
                  <a:pt x="0" y="0"/>
                </a:moveTo>
                <a:lnTo>
                  <a:pt x="0" y="457200"/>
                </a:lnTo>
                <a:lnTo>
                  <a:pt x="1676400" y="457200"/>
                </a:lnTo>
                <a:lnTo>
                  <a:pt x="167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844028" y="5644134"/>
            <a:ext cx="1686560" cy="466725"/>
          </a:xfrm>
          <a:custGeom>
            <a:avLst/>
            <a:gdLst/>
            <a:ahLst/>
            <a:cxnLst/>
            <a:rect l="l" t="t" r="r" b="b"/>
            <a:pathLst>
              <a:path w="1686559" h="466725">
                <a:moveTo>
                  <a:pt x="1686306" y="464820"/>
                </a:moveTo>
                <a:lnTo>
                  <a:pt x="1686306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464820"/>
                </a:lnTo>
                <a:lnTo>
                  <a:pt x="2286" y="466344"/>
                </a:lnTo>
                <a:lnTo>
                  <a:pt x="4572" y="466344"/>
                </a:lnTo>
                <a:lnTo>
                  <a:pt x="4572" y="9144"/>
                </a:lnTo>
                <a:lnTo>
                  <a:pt x="9906" y="4572"/>
                </a:lnTo>
                <a:lnTo>
                  <a:pt x="9906" y="9144"/>
                </a:lnTo>
                <a:lnTo>
                  <a:pt x="1676400" y="9144"/>
                </a:lnTo>
                <a:lnTo>
                  <a:pt x="1676400" y="4572"/>
                </a:lnTo>
                <a:lnTo>
                  <a:pt x="1680972" y="9144"/>
                </a:lnTo>
                <a:lnTo>
                  <a:pt x="1680972" y="466344"/>
                </a:lnTo>
                <a:lnTo>
                  <a:pt x="1684020" y="466344"/>
                </a:lnTo>
                <a:lnTo>
                  <a:pt x="1686306" y="464820"/>
                </a:lnTo>
                <a:close/>
              </a:path>
              <a:path w="1686559" h="466725">
                <a:moveTo>
                  <a:pt x="9906" y="9144"/>
                </a:moveTo>
                <a:lnTo>
                  <a:pt x="9906" y="4572"/>
                </a:lnTo>
                <a:lnTo>
                  <a:pt x="4572" y="9144"/>
                </a:lnTo>
                <a:lnTo>
                  <a:pt x="9906" y="9144"/>
                </a:lnTo>
                <a:close/>
              </a:path>
              <a:path w="1686559" h="466725">
                <a:moveTo>
                  <a:pt x="9906" y="457200"/>
                </a:moveTo>
                <a:lnTo>
                  <a:pt x="9906" y="9144"/>
                </a:lnTo>
                <a:lnTo>
                  <a:pt x="4572" y="9144"/>
                </a:lnTo>
                <a:lnTo>
                  <a:pt x="4572" y="457200"/>
                </a:lnTo>
                <a:lnTo>
                  <a:pt x="9906" y="457200"/>
                </a:lnTo>
                <a:close/>
              </a:path>
              <a:path w="1686559" h="466725">
                <a:moveTo>
                  <a:pt x="1680972" y="457200"/>
                </a:moveTo>
                <a:lnTo>
                  <a:pt x="4572" y="457200"/>
                </a:lnTo>
                <a:lnTo>
                  <a:pt x="9906" y="461772"/>
                </a:lnTo>
                <a:lnTo>
                  <a:pt x="9906" y="466344"/>
                </a:lnTo>
                <a:lnTo>
                  <a:pt x="1676400" y="466344"/>
                </a:lnTo>
                <a:lnTo>
                  <a:pt x="1676400" y="461772"/>
                </a:lnTo>
                <a:lnTo>
                  <a:pt x="1680972" y="457200"/>
                </a:lnTo>
                <a:close/>
              </a:path>
              <a:path w="1686559" h="466725">
                <a:moveTo>
                  <a:pt x="9906" y="466344"/>
                </a:moveTo>
                <a:lnTo>
                  <a:pt x="9906" y="461772"/>
                </a:lnTo>
                <a:lnTo>
                  <a:pt x="4572" y="457200"/>
                </a:lnTo>
                <a:lnTo>
                  <a:pt x="4572" y="466344"/>
                </a:lnTo>
                <a:lnTo>
                  <a:pt x="9906" y="466344"/>
                </a:lnTo>
                <a:close/>
              </a:path>
              <a:path w="1686559" h="466725">
                <a:moveTo>
                  <a:pt x="1680972" y="9144"/>
                </a:moveTo>
                <a:lnTo>
                  <a:pt x="1676400" y="4572"/>
                </a:lnTo>
                <a:lnTo>
                  <a:pt x="1676400" y="9144"/>
                </a:lnTo>
                <a:lnTo>
                  <a:pt x="1680972" y="9144"/>
                </a:lnTo>
                <a:close/>
              </a:path>
              <a:path w="1686559" h="466725">
                <a:moveTo>
                  <a:pt x="1680972" y="457200"/>
                </a:moveTo>
                <a:lnTo>
                  <a:pt x="1680972" y="9144"/>
                </a:lnTo>
                <a:lnTo>
                  <a:pt x="1676400" y="9144"/>
                </a:lnTo>
                <a:lnTo>
                  <a:pt x="1676400" y="457200"/>
                </a:lnTo>
                <a:lnTo>
                  <a:pt x="1680972" y="457200"/>
                </a:lnTo>
                <a:close/>
              </a:path>
              <a:path w="1686559" h="466725">
                <a:moveTo>
                  <a:pt x="1680972" y="466344"/>
                </a:moveTo>
                <a:lnTo>
                  <a:pt x="1680972" y="457200"/>
                </a:lnTo>
                <a:lnTo>
                  <a:pt x="1676400" y="461772"/>
                </a:lnTo>
                <a:lnTo>
                  <a:pt x="1676400" y="466344"/>
                </a:lnTo>
                <a:lnTo>
                  <a:pt x="1680972" y="4663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576828" y="5207761"/>
            <a:ext cx="5943600" cy="767715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95885">
              <a:lnSpc>
                <a:spcPct val="100000"/>
              </a:lnSpc>
              <a:spcBef>
                <a:spcPts val="860"/>
              </a:spcBef>
            </a:pPr>
            <a:r>
              <a:rPr sz="1800" spc="-5" dirty="0">
                <a:latin typeface="Arial"/>
                <a:cs typeface="Arial"/>
              </a:rPr>
              <a:t>Host OS, </a:t>
            </a:r>
            <a:r>
              <a:rPr sz="1800" i="1" dirty="0">
                <a:latin typeface="Arial"/>
                <a:cs typeface="Arial"/>
              </a:rPr>
              <a:t>e.g. </a:t>
            </a:r>
            <a:r>
              <a:rPr sz="1800" dirty="0">
                <a:latin typeface="Arial"/>
                <a:cs typeface="Arial"/>
              </a:rPr>
              <a:t>Windows, Windows </a:t>
            </a:r>
            <a:r>
              <a:rPr sz="1800" spc="-5" dirty="0">
                <a:latin typeface="Arial"/>
                <a:cs typeface="Arial"/>
              </a:rPr>
              <a:t>Server or</a:t>
            </a:r>
            <a:r>
              <a:rPr sz="1800" spc="-3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RHEL</a:t>
            </a:r>
            <a:endParaRPr sz="1800">
              <a:latin typeface="Arial"/>
              <a:cs typeface="Arial"/>
            </a:endParaRPr>
          </a:p>
          <a:p>
            <a:pPr marR="619125" algn="r">
              <a:lnSpc>
                <a:spcPct val="100000"/>
              </a:lnSpc>
              <a:spcBef>
                <a:spcPts val="765"/>
              </a:spcBef>
            </a:pPr>
            <a:r>
              <a:rPr sz="1800" dirty="0">
                <a:latin typeface="Arial"/>
                <a:cs typeface="Arial"/>
              </a:rPr>
              <a:t>Firmware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486400" y="2795777"/>
            <a:ext cx="1676400" cy="923290"/>
          </a:xfrm>
          <a:custGeom>
            <a:avLst/>
            <a:gdLst/>
            <a:ahLst/>
            <a:cxnLst/>
            <a:rect l="l" t="t" r="r" b="b"/>
            <a:pathLst>
              <a:path w="1676400" h="923289">
                <a:moveTo>
                  <a:pt x="0" y="0"/>
                </a:moveTo>
                <a:lnTo>
                  <a:pt x="0" y="922781"/>
                </a:lnTo>
                <a:lnTo>
                  <a:pt x="1676400" y="922781"/>
                </a:lnTo>
                <a:lnTo>
                  <a:pt x="167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481828" y="2790444"/>
            <a:ext cx="1686560" cy="933450"/>
          </a:xfrm>
          <a:custGeom>
            <a:avLst/>
            <a:gdLst/>
            <a:ahLst/>
            <a:cxnLst/>
            <a:rect l="l" t="t" r="r" b="b"/>
            <a:pathLst>
              <a:path w="1686559" h="933450">
                <a:moveTo>
                  <a:pt x="1686306" y="931164"/>
                </a:moveTo>
                <a:lnTo>
                  <a:pt x="1686306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931164"/>
                </a:lnTo>
                <a:lnTo>
                  <a:pt x="2286" y="933450"/>
                </a:lnTo>
                <a:lnTo>
                  <a:pt x="4572" y="933450"/>
                </a:lnTo>
                <a:lnTo>
                  <a:pt x="4572" y="9906"/>
                </a:lnTo>
                <a:lnTo>
                  <a:pt x="9906" y="5334"/>
                </a:lnTo>
                <a:lnTo>
                  <a:pt x="9906" y="9906"/>
                </a:lnTo>
                <a:lnTo>
                  <a:pt x="1676400" y="9906"/>
                </a:lnTo>
                <a:lnTo>
                  <a:pt x="1676400" y="5334"/>
                </a:lnTo>
                <a:lnTo>
                  <a:pt x="1680972" y="9906"/>
                </a:lnTo>
                <a:lnTo>
                  <a:pt x="1680972" y="933450"/>
                </a:lnTo>
                <a:lnTo>
                  <a:pt x="1684020" y="933450"/>
                </a:lnTo>
                <a:lnTo>
                  <a:pt x="1686306" y="931164"/>
                </a:lnTo>
                <a:close/>
              </a:path>
              <a:path w="1686559" h="933450">
                <a:moveTo>
                  <a:pt x="9906" y="9906"/>
                </a:moveTo>
                <a:lnTo>
                  <a:pt x="9906" y="5334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686559" h="933450">
                <a:moveTo>
                  <a:pt x="9906" y="923544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923544"/>
                </a:lnTo>
                <a:lnTo>
                  <a:pt x="9906" y="923544"/>
                </a:lnTo>
                <a:close/>
              </a:path>
              <a:path w="1686559" h="933450">
                <a:moveTo>
                  <a:pt x="1680972" y="923544"/>
                </a:moveTo>
                <a:lnTo>
                  <a:pt x="4572" y="923544"/>
                </a:lnTo>
                <a:lnTo>
                  <a:pt x="9906" y="928116"/>
                </a:lnTo>
                <a:lnTo>
                  <a:pt x="9906" y="933450"/>
                </a:lnTo>
                <a:lnTo>
                  <a:pt x="1676400" y="933450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6559" h="933450">
                <a:moveTo>
                  <a:pt x="9906" y="933450"/>
                </a:moveTo>
                <a:lnTo>
                  <a:pt x="9906" y="928116"/>
                </a:lnTo>
                <a:lnTo>
                  <a:pt x="4572" y="923544"/>
                </a:lnTo>
                <a:lnTo>
                  <a:pt x="4572" y="933450"/>
                </a:lnTo>
                <a:lnTo>
                  <a:pt x="9906" y="933450"/>
                </a:lnTo>
                <a:close/>
              </a:path>
              <a:path w="1686559" h="933450">
                <a:moveTo>
                  <a:pt x="1680972" y="9906"/>
                </a:moveTo>
                <a:lnTo>
                  <a:pt x="1676400" y="5334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6559" h="933450">
                <a:moveTo>
                  <a:pt x="1680972" y="923544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6559" h="933450">
                <a:moveTo>
                  <a:pt x="1680972" y="933450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3450"/>
                </a:lnTo>
                <a:lnTo>
                  <a:pt x="1680972" y="9334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5486400" y="2821940"/>
            <a:ext cx="16764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805" marR="343535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User  Applications  and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Utilities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486400" y="3710178"/>
            <a:ext cx="1676400" cy="913130"/>
          </a:xfrm>
          <a:custGeom>
            <a:avLst/>
            <a:gdLst/>
            <a:ahLst/>
            <a:cxnLst/>
            <a:rect l="l" t="t" r="r" b="b"/>
            <a:pathLst>
              <a:path w="1676400" h="913129">
                <a:moveTo>
                  <a:pt x="0" y="912876"/>
                </a:moveTo>
                <a:lnTo>
                  <a:pt x="1676400" y="912876"/>
                </a:lnTo>
                <a:lnTo>
                  <a:pt x="1676400" y="0"/>
                </a:lnTo>
                <a:lnTo>
                  <a:pt x="0" y="0"/>
                </a:lnTo>
                <a:lnTo>
                  <a:pt x="0" y="912876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481828" y="3704844"/>
            <a:ext cx="1686560" cy="933450"/>
          </a:xfrm>
          <a:custGeom>
            <a:avLst/>
            <a:gdLst/>
            <a:ahLst/>
            <a:cxnLst/>
            <a:rect l="l" t="t" r="r" b="b"/>
            <a:pathLst>
              <a:path w="1686559" h="933450">
                <a:moveTo>
                  <a:pt x="1686306" y="931164"/>
                </a:moveTo>
                <a:lnTo>
                  <a:pt x="1686306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931164"/>
                </a:lnTo>
                <a:lnTo>
                  <a:pt x="2286" y="933450"/>
                </a:lnTo>
                <a:lnTo>
                  <a:pt x="4572" y="933450"/>
                </a:lnTo>
                <a:lnTo>
                  <a:pt x="4572" y="9906"/>
                </a:lnTo>
                <a:lnTo>
                  <a:pt x="9906" y="5334"/>
                </a:lnTo>
                <a:lnTo>
                  <a:pt x="9906" y="9906"/>
                </a:lnTo>
                <a:lnTo>
                  <a:pt x="1676400" y="9906"/>
                </a:lnTo>
                <a:lnTo>
                  <a:pt x="1676400" y="5334"/>
                </a:lnTo>
                <a:lnTo>
                  <a:pt x="1680972" y="9906"/>
                </a:lnTo>
                <a:lnTo>
                  <a:pt x="1680972" y="933450"/>
                </a:lnTo>
                <a:lnTo>
                  <a:pt x="1684020" y="933450"/>
                </a:lnTo>
                <a:lnTo>
                  <a:pt x="1686306" y="931164"/>
                </a:lnTo>
                <a:close/>
              </a:path>
              <a:path w="1686559" h="933450">
                <a:moveTo>
                  <a:pt x="9906" y="9906"/>
                </a:moveTo>
                <a:lnTo>
                  <a:pt x="9906" y="5334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686559" h="933450">
                <a:moveTo>
                  <a:pt x="9906" y="923544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923544"/>
                </a:lnTo>
                <a:lnTo>
                  <a:pt x="9906" y="923544"/>
                </a:lnTo>
                <a:close/>
              </a:path>
              <a:path w="1686559" h="933450">
                <a:moveTo>
                  <a:pt x="1680972" y="923544"/>
                </a:moveTo>
                <a:lnTo>
                  <a:pt x="4572" y="923544"/>
                </a:lnTo>
                <a:lnTo>
                  <a:pt x="9906" y="928116"/>
                </a:lnTo>
                <a:lnTo>
                  <a:pt x="9906" y="933450"/>
                </a:lnTo>
                <a:lnTo>
                  <a:pt x="1676400" y="933450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6559" h="933450">
                <a:moveTo>
                  <a:pt x="9906" y="933450"/>
                </a:moveTo>
                <a:lnTo>
                  <a:pt x="9906" y="928116"/>
                </a:lnTo>
                <a:lnTo>
                  <a:pt x="4572" y="923544"/>
                </a:lnTo>
                <a:lnTo>
                  <a:pt x="4572" y="933450"/>
                </a:lnTo>
                <a:lnTo>
                  <a:pt x="9906" y="933450"/>
                </a:lnTo>
                <a:close/>
              </a:path>
              <a:path w="1686559" h="933450">
                <a:moveTo>
                  <a:pt x="1680972" y="9906"/>
                </a:moveTo>
                <a:lnTo>
                  <a:pt x="1676400" y="5334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6559" h="933450">
                <a:moveTo>
                  <a:pt x="1680972" y="923544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6559" h="933450">
                <a:moveTo>
                  <a:pt x="1680972" y="933450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3450"/>
                </a:lnTo>
                <a:lnTo>
                  <a:pt x="1680972" y="9334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5486400" y="3736340"/>
            <a:ext cx="16764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805" marR="572770" algn="just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Guest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OS  </a:t>
            </a:r>
            <a:r>
              <a:rPr sz="1800" dirty="0">
                <a:latin typeface="Arial"/>
                <a:cs typeface="Arial"/>
              </a:rPr>
              <a:t>(Windows  Server)</a:t>
            </a:r>
            <a:endParaRPr sz="18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576828" y="4437126"/>
            <a:ext cx="1757680" cy="831850"/>
          </a:xfrm>
          <a:custGeom>
            <a:avLst/>
            <a:gdLst/>
            <a:ahLst/>
            <a:cxnLst/>
            <a:rect l="l" t="t" r="r" b="b"/>
            <a:pathLst>
              <a:path w="1757679" h="831850">
                <a:moveTo>
                  <a:pt x="0" y="0"/>
                </a:moveTo>
                <a:lnTo>
                  <a:pt x="0" y="831341"/>
                </a:lnTo>
                <a:lnTo>
                  <a:pt x="1757172" y="831341"/>
                </a:lnTo>
                <a:lnTo>
                  <a:pt x="175717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572255" y="4432553"/>
            <a:ext cx="1767205" cy="840740"/>
          </a:xfrm>
          <a:custGeom>
            <a:avLst/>
            <a:gdLst/>
            <a:ahLst/>
            <a:cxnLst/>
            <a:rect l="l" t="t" r="r" b="b"/>
            <a:pathLst>
              <a:path w="1767204" h="840739">
                <a:moveTo>
                  <a:pt x="1767077" y="838200"/>
                </a:moveTo>
                <a:lnTo>
                  <a:pt x="1767077" y="2286"/>
                </a:lnTo>
                <a:lnTo>
                  <a:pt x="1764792" y="0"/>
                </a:lnTo>
                <a:lnTo>
                  <a:pt x="1523" y="0"/>
                </a:lnTo>
                <a:lnTo>
                  <a:pt x="0" y="2286"/>
                </a:lnTo>
                <a:lnTo>
                  <a:pt x="0" y="838200"/>
                </a:lnTo>
                <a:lnTo>
                  <a:pt x="1524" y="840486"/>
                </a:lnTo>
                <a:lnTo>
                  <a:pt x="4572" y="840486"/>
                </a:lnTo>
                <a:lnTo>
                  <a:pt x="4572" y="9906"/>
                </a:lnTo>
                <a:lnTo>
                  <a:pt x="9143" y="4572"/>
                </a:lnTo>
                <a:lnTo>
                  <a:pt x="9143" y="9906"/>
                </a:lnTo>
                <a:lnTo>
                  <a:pt x="1757172" y="9906"/>
                </a:lnTo>
                <a:lnTo>
                  <a:pt x="1757172" y="4572"/>
                </a:lnTo>
                <a:lnTo>
                  <a:pt x="1761744" y="9906"/>
                </a:lnTo>
                <a:lnTo>
                  <a:pt x="1761744" y="840485"/>
                </a:lnTo>
                <a:lnTo>
                  <a:pt x="1764792" y="840485"/>
                </a:lnTo>
                <a:lnTo>
                  <a:pt x="1767077" y="838200"/>
                </a:lnTo>
                <a:close/>
              </a:path>
              <a:path w="1767204" h="840739">
                <a:moveTo>
                  <a:pt x="9143" y="9906"/>
                </a:moveTo>
                <a:lnTo>
                  <a:pt x="9143" y="4572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1767204" h="840739">
                <a:moveTo>
                  <a:pt x="9143" y="831342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831342"/>
                </a:lnTo>
                <a:lnTo>
                  <a:pt x="9143" y="831342"/>
                </a:lnTo>
                <a:close/>
              </a:path>
              <a:path w="1767204" h="840739">
                <a:moveTo>
                  <a:pt x="1761744" y="831341"/>
                </a:moveTo>
                <a:lnTo>
                  <a:pt x="4572" y="831342"/>
                </a:lnTo>
                <a:lnTo>
                  <a:pt x="9143" y="835913"/>
                </a:lnTo>
                <a:lnTo>
                  <a:pt x="9143" y="840486"/>
                </a:lnTo>
                <a:lnTo>
                  <a:pt x="1757172" y="840485"/>
                </a:lnTo>
                <a:lnTo>
                  <a:pt x="1757172" y="835913"/>
                </a:lnTo>
                <a:lnTo>
                  <a:pt x="1761744" y="831341"/>
                </a:lnTo>
                <a:close/>
              </a:path>
              <a:path w="1767204" h="840739">
                <a:moveTo>
                  <a:pt x="9143" y="840486"/>
                </a:moveTo>
                <a:lnTo>
                  <a:pt x="9143" y="835913"/>
                </a:lnTo>
                <a:lnTo>
                  <a:pt x="4572" y="831342"/>
                </a:lnTo>
                <a:lnTo>
                  <a:pt x="4572" y="840486"/>
                </a:lnTo>
                <a:lnTo>
                  <a:pt x="9143" y="840486"/>
                </a:lnTo>
                <a:close/>
              </a:path>
              <a:path w="1767204" h="840739">
                <a:moveTo>
                  <a:pt x="1761744" y="9906"/>
                </a:moveTo>
                <a:lnTo>
                  <a:pt x="1757172" y="4572"/>
                </a:lnTo>
                <a:lnTo>
                  <a:pt x="1757172" y="9906"/>
                </a:lnTo>
                <a:lnTo>
                  <a:pt x="1761744" y="9906"/>
                </a:lnTo>
                <a:close/>
              </a:path>
              <a:path w="1767204" h="840739">
                <a:moveTo>
                  <a:pt x="1761744" y="831341"/>
                </a:moveTo>
                <a:lnTo>
                  <a:pt x="1761744" y="9906"/>
                </a:lnTo>
                <a:lnTo>
                  <a:pt x="1757172" y="9906"/>
                </a:lnTo>
                <a:lnTo>
                  <a:pt x="1757172" y="831341"/>
                </a:lnTo>
                <a:lnTo>
                  <a:pt x="1761744" y="831341"/>
                </a:lnTo>
                <a:close/>
              </a:path>
              <a:path w="1767204" h="840739">
                <a:moveTo>
                  <a:pt x="1761744" y="840485"/>
                </a:moveTo>
                <a:lnTo>
                  <a:pt x="1761744" y="831341"/>
                </a:lnTo>
                <a:lnTo>
                  <a:pt x="1757172" y="835913"/>
                </a:lnTo>
                <a:lnTo>
                  <a:pt x="1757172" y="840485"/>
                </a:lnTo>
                <a:lnTo>
                  <a:pt x="1761744" y="84048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3576828" y="4464050"/>
            <a:ext cx="175768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170" marR="17018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latin typeface="Arial"/>
                <a:cs typeface="Arial"/>
              </a:rPr>
              <a:t>Native </a:t>
            </a:r>
            <a:r>
              <a:rPr sz="1600" dirty="0">
                <a:latin typeface="Arial"/>
                <a:cs typeface="Arial"/>
              </a:rPr>
              <a:t>OS </a:t>
            </a:r>
            <a:r>
              <a:rPr sz="1600" spc="-5" dirty="0">
                <a:latin typeface="Arial"/>
                <a:cs typeface="Arial"/>
              </a:rPr>
              <a:t>User  Applications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and  Utilities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334000" y="4623053"/>
            <a:ext cx="4191000" cy="640080"/>
          </a:xfrm>
          <a:custGeom>
            <a:avLst/>
            <a:gdLst/>
            <a:ahLst/>
            <a:cxnLst/>
            <a:rect l="l" t="t" r="r" b="b"/>
            <a:pathLst>
              <a:path w="4191000" h="640079">
                <a:moveTo>
                  <a:pt x="0" y="0"/>
                </a:moveTo>
                <a:lnTo>
                  <a:pt x="0" y="640080"/>
                </a:lnTo>
                <a:lnTo>
                  <a:pt x="4191000" y="640079"/>
                </a:lnTo>
                <a:lnTo>
                  <a:pt x="4191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D454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329428" y="4618482"/>
            <a:ext cx="4201160" cy="649605"/>
          </a:xfrm>
          <a:custGeom>
            <a:avLst/>
            <a:gdLst/>
            <a:ahLst/>
            <a:cxnLst/>
            <a:rect l="l" t="t" r="r" b="b"/>
            <a:pathLst>
              <a:path w="4201159" h="649604">
                <a:moveTo>
                  <a:pt x="4200906" y="647699"/>
                </a:moveTo>
                <a:lnTo>
                  <a:pt x="4200906" y="2285"/>
                </a:lnTo>
                <a:lnTo>
                  <a:pt x="41986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647700"/>
                </a:lnTo>
                <a:lnTo>
                  <a:pt x="2286" y="649224"/>
                </a:lnTo>
                <a:lnTo>
                  <a:pt x="4572" y="649224"/>
                </a:lnTo>
                <a:lnTo>
                  <a:pt x="4572" y="9144"/>
                </a:lnTo>
                <a:lnTo>
                  <a:pt x="9905" y="4572"/>
                </a:lnTo>
                <a:lnTo>
                  <a:pt x="9905" y="9144"/>
                </a:lnTo>
                <a:lnTo>
                  <a:pt x="4191000" y="9143"/>
                </a:lnTo>
                <a:lnTo>
                  <a:pt x="4191000" y="4571"/>
                </a:lnTo>
                <a:lnTo>
                  <a:pt x="4195572" y="9143"/>
                </a:lnTo>
                <a:lnTo>
                  <a:pt x="4195572" y="649223"/>
                </a:lnTo>
                <a:lnTo>
                  <a:pt x="4198620" y="649223"/>
                </a:lnTo>
                <a:lnTo>
                  <a:pt x="4200906" y="647699"/>
                </a:lnTo>
                <a:close/>
              </a:path>
              <a:path w="4201159" h="649604">
                <a:moveTo>
                  <a:pt x="9905" y="9144"/>
                </a:moveTo>
                <a:lnTo>
                  <a:pt x="9905" y="4572"/>
                </a:lnTo>
                <a:lnTo>
                  <a:pt x="4572" y="9144"/>
                </a:lnTo>
                <a:lnTo>
                  <a:pt x="9905" y="9144"/>
                </a:lnTo>
                <a:close/>
              </a:path>
              <a:path w="4201159" h="649604">
                <a:moveTo>
                  <a:pt x="9905" y="640080"/>
                </a:moveTo>
                <a:lnTo>
                  <a:pt x="9905" y="9144"/>
                </a:lnTo>
                <a:lnTo>
                  <a:pt x="4572" y="9144"/>
                </a:lnTo>
                <a:lnTo>
                  <a:pt x="4572" y="640080"/>
                </a:lnTo>
                <a:lnTo>
                  <a:pt x="9905" y="640080"/>
                </a:lnTo>
                <a:close/>
              </a:path>
              <a:path w="4201159" h="649604">
                <a:moveTo>
                  <a:pt x="4195572" y="640079"/>
                </a:moveTo>
                <a:lnTo>
                  <a:pt x="4572" y="640080"/>
                </a:lnTo>
                <a:lnTo>
                  <a:pt x="9905" y="644651"/>
                </a:lnTo>
                <a:lnTo>
                  <a:pt x="9906" y="649224"/>
                </a:lnTo>
                <a:lnTo>
                  <a:pt x="4191000" y="649223"/>
                </a:lnTo>
                <a:lnTo>
                  <a:pt x="4191000" y="644651"/>
                </a:lnTo>
                <a:lnTo>
                  <a:pt x="4195572" y="640079"/>
                </a:lnTo>
                <a:close/>
              </a:path>
              <a:path w="4201159" h="649604">
                <a:moveTo>
                  <a:pt x="9906" y="649224"/>
                </a:moveTo>
                <a:lnTo>
                  <a:pt x="9905" y="644651"/>
                </a:lnTo>
                <a:lnTo>
                  <a:pt x="4572" y="640080"/>
                </a:lnTo>
                <a:lnTo>
                  <a:pt x="4572" y="649224"/>
                </a:lnTo>
                <a:lnTo>
                  <a:pt x="9906" y="649224"/>
                </a:lnTo>
                <a:close/>
              </a:path>
              <a:path w="4201159" h="649604">
                <a:moveTo>
                  <a:pt x="4195572" y="9143"/>
                </a:moveTo>
                <a:lnTo>
                  <a:pt x="4191000" y="4571"/>
                </a:lnTo>
                <a:lnTo>
                  <a:pt x="4191000" y="9143"/>
                </a:lnTo>
                <a:lnTo>
                  <a:pt x="4195572" y="9143"/>
                </a:lnTo>
                <a:close/>
              </a:path>
              <a:path w="4201159" h="649604">
                <a:moveTo>
                  <a:pt x="4195572" y="640079"/>
                </a:moveTo>
                <a:lnTo>
                  <a:pt x="4195572" y="9143"/>
                </a:lnTo>
                <a:lnTo>
                  <a:pt x="4191000" y="9143"/>
                </a:lnTo>
                <a:lnTo>
                  <a:pt x="4191000" y="640079"/>
                </a:lnTo>
                <a:lnTo>
                  <a:pt x="4195572" y="640079"/>
                </a:lnTo>
                <a:close/>
              </a:path>
              <a:path w="4201159" h="649604">
                <a:moveTo>
                  <a:pt x="4195572" y="649223"/>
                </a:moveTo>
                <a:lnTo>
                  <a:pt x="4195572" y="640079"/>
                </a:lnTo>
                <a:lnTo>
                  <a:pt x="4191000" y="644651"/>
                </a:lnTo>
                <a:lnTo>
                  <a:pt x="4191000" y="649223"/>
                </a:lnTo>
                <a:lnTo>
                  <a:pt x="4195572" y="6492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5334000" y="4649978"/>
            <a:ext cx="4191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Hypervisor </a:t>
            </a:r>
            <a:r>
              <a:rPr sz="1800" dirty="0">
                <a:latin typeface="Arial"/>
                <a:cs typeface="Arial"/>
              </a:rPr>
              <a:t>/</a:t>
            </a:r>
            <a:r>
              <a:rPr sz="1800" spc="-5" dirty="0">
                <a:latin typeface="Arial"/>
                <a:cs typeface="Arial"/>
              </a:rPr>
              <a:t> VMM</a:t>
            </a:r>
            <a:endParaRPr sz="18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7424928" y="2785110"/>
            <a:ext cx="1676400" cy="923925"/>
          </a:xfrm>
          <a:custGeom>
            <a:avLst/>
            <a:gdLst/>
            <a:ahLst/>
            <a:cxnLst/>
            <a:rect l="l" t="t" r="r" b="b"/>
            <a:pathLst>
              <a:path w="1676400" h="923925">
                <a:moveTo>
                  <a:pt x="0" y="0"/>
                </a:moveTo>
                <a:lnTo>
                  <a:pt x="0" y="923543"/>
                </a:lnTo>
                <a:lnTo>
                  <a:pt x="1676400" y="923543"/>
                </a:lnTo>
                <a:lnTo>
                  <a:pt x="167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420356" y="2780538"/>
            <a:ext cx="1685925" cy="932815"/>
          </a:xfrm>
          <a:custGeom>
            <a:avLst/>
            <a:gdLst/>
            <a:ahLst/>
            <a:cxnLst/>
            <a:rect l="l" t="t" r="r" b="b"/>
            <a:pathLst>
              <a:path w="1685925" h="932814">
                <a:moveTo>
                  <a:pt x="1685544" y="931163"/>
                </a:moveTo>
                <a:lnTo>
                  <a:pt x="1685544" y="2286"/>
                </a:lnTo>
                <a:lnTo>
                  <a:pt x="1683258" y="0"/>
                </a:lnTo>
                <a:lnTo>
                  <a:pt x="1523" y="0"/>
                </a:lnTo>
                <a:lnTo>
                  <a:pt x="0" y="2286"/>
                </a:lnTo>
                <a:lnTo>
                  <a:pt x="0" y="931164"/>
                </a:lnTo>
                <a:lnTo>
                  <a:pt x="1524" y="932688"/>
                </a:lnTo>
                <a:lnTo>
                  <a:pt x="4572" y="932688"/>
                </a:lnTo>
                <a:lnTo>
                  <a:pt x="4572" y="9906"/>
                </a:lnTo>
                <a:lnTo>
                  <a:pt x="9143" y="4572"/>
                </a:lnTo>
                <a:lnTo>
                  <a:pt x="9143" y="9906"/>
                </a:lnTo>
                <a:lnTo>
                  <a:pt x="1676400" y="9906"/>
                </a:lnTo>
                <a:lnTo>
                  <a:pt x="1676400" y="4572"/>
                </a:lnTo>
                <a:lnTo>
                  <a:pt x="1680972" y="9906"/>
                </a:lnTo>
                <a:lnTo>
                  <a:pt x="1680972" y="932688"/>
                </a:lnTo>
                <a:lnTo>
                  <a:pt x="1683258" y="932688"/>
                </a:lnTo>
                <a:lnTo>
                  <a:pt x="1685544" y="931163"/>
                </a:lnTo>
                <a:close/>
              </a:path>
              <a:path w="1685925" h="932814">
                <a:moveTo>
                  <a:pt x="9143" y="9906"/>
                </a:moveTo>
                <a:lnTo>
                  <a:pt x="9143" y="4572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1685925" h="932814">
                <a:moveTo>
                  <a:pt x="9144" y="923544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923544"/>
                </a:lnTo>
                <a:lnTo>
                  <a:pt x="9144" y="923544"/>
                </a:lnTo>
                <a:close/>
              </a:path>
              <a:path w="1685925" h="932814">
                <a:moveTo>
                  <a:pt x="1680972" y="923544"/>
                </a:moveTo>
                <a:lnTo>
                  <a:pt x="4572" y="923544"/>
                </a:lnTo>
                <a:lnTo>
                  <a:pt x="9144" y="928116"/>
                </a:lnTo>
                <a:lnTo>
                  <a:pt x="9144" y="932688"/>
                </a:lnTo>
                <a:lnTo>
                  <a:pt x="1676400" y="932688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5925" h="932814">
                <a:moveTo>
                  <a:pt x="9144" y="932688"/>
                </a:moveTo>
                <a:lnTo>
                  <a:pt x="9144" y="928116"/>
                </a:lnTo>
                <a:lnTo>
                  <a:pt x="4572" y="923544"/>
                </a:lnTo>
                <a:lnTo>
                  <a:pt x="4572" y="932688"/>
                </a:lnTo>
                <a:lnTo>
                  <a:pt x="9144" y="932688"/>
                </a:lnTo>
                <a:close/>
              </a:path>
              <a:path w="1685925" h="932814">
                <a:moveTo>
                  <a:pt x="1680972" y="9906"/>
                </a:moveTo>
                <a:lnTo>
                  <a:pt x="1676400" y="4572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5925" h="932814">
                <a:moveTo>
                  <a:pt x="1680972" y="923544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5925" h="932814">
                <a:moveTo>
                  <a:pt x="1680972" y="932688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2688"/>
                </a:lnTo>
                <a:lnTo>
                  <a:pt x="1680972" y="9326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7424928" y="2812034"/>
            <a:ext cx="16764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170" marR="34417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User  Applications  and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Utilities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7424928" y="3699509"/>
            <a:ext cx="1676400" cy="923925"/>
          </a:xfrm>
          <a:custGeom>
            <a:avLst/>
            <a:gdLst/>
            <a:ahLst/>
            <a:cxnLst/>
            <a:rect l="l" t="t" r="r" b="b"/>
            <a:pathLst>
              <a:path w="1676400" h="923925">
                <a:moveTo>
                  <a:pt x="0" y="0"/>
                </a:moveTo>
                <a:lnTo>
                  <a:pt x="0" y="923543"/>
                </a:lnTo>
                <a:lnTo>
                  <a:pt x="1676400" y="923543"/>
                </a:lnTo>
                <a:lnTo>
                  <a:pt x="167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420356" y="3694938"/>
            <a:ext cx="1685925" cy="932815"/>
          </a:xfrm>
          <a:custGeom>
            <a:avLst/>
            <a:gdLst/>
            <a:ahLst/>
            <a:cxnLst/>
            <a:rect l="l" t="t" r="r" b="b"/>
            <a:pathLst>
              <a:path w="1685925" h="932814">
                <a:moveTo>
                  <a:pt x="1685544" y="931163"/>
                </a:moveTo>
                <a:lnTo>
                  <a:pt x="1685544" y="2286"/>
                </a:lnTo>
                <a:lnTo>
                  <a:pt x="1683258" y="0"/>
                </a:lnTo>
                <a:lnTo>
                  <a:pt x="1523" y="0"/>
                </a:lnTo>
                <a:lnTo>
                  <a:pt x="0" y="2286"/>
                </a:lnTo>
                <a:lnTo>
                  <a:pt x="0" y="931164"/>
                </a:lnTo>
                <a:lnTo>
                  <a:pt x="1524" y="932688"/>
                </a:lnTo>
                <a:lnTo>
                  <a:pt x="4572" y="932688"/>
                </a:lnTo>
                <a:lnTo>
                  <a:pt x="4572" y="9906"/>
                </a:lnTo>
                <a:lnTo>
                  <a:pt x="9143" y="4572"/>
                </a:lnTo>
                <a:lnTo>
                  <a:pt x="9143" y="9906"/>
                </a:lnTo>
                <a:lnTo>
                  <a:pt x="1676400" y="9906"/>
                </a:lnTo>
                <a:lnTo>
                  <a:pt x="1676400" y="4572"/>
                </a:lnTo>
                <a:lnTo>
                  <a:pt x="1680972" y="9906"/>
                </a:lnTo>
                <a:lnTo>
                  <a:pt x="1680972" y="932688"/>
                </a:lnTo>
                <a:lnTo>
                  <a:pt x="1683258" y="932688"/>
                </a:lnTo>
                <a:lnTo>
                  <a:pt x="1685544" y="931163"/>
                </a:lnTo>
                <a:close/>
              </a:path>
              <a:path w="1685925" h="932814">
                <a:moveTo>
                  <a:pt x="9143" y="9906"/>
                </a:moveTo>
                <a:lnTo>
                  <a:pt x="9143" y="4572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1685925" h="932814">
                <a:moveTo>
                  <a:pt x="9144" y="923544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923544"/>
                </a:lnTo>
                <a:lnTo>
                  <a:pt x="9144" y="923544"/>
                </a:lnTo>
                <a:close/>
              </a:path>
              <a:path w="1685925" h="932814">
                <a:moveTo>
                  <a:pt x="1680972" y="923544"/>
                </a:moveTo>
                <a:lnTo>
                  <a:pt x="4572" y="923544"/>
                </a:lnTo>
                <a:lnTo>
                  <a:pt x="9144" y="928116"/>
                </a:lnTo>
                <a:lnTo>
                  <a:pt x="9144" y="932688"/>
                </a:lnTo>
                <a:lnTo>
                  <a:pt x="1676400" y="932688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5925" h="932814">
                <a:moveTo>
                  <a:pt x="9144" y="932688"/>
                </a:moveTo>
                <a:lnTo>
                  <a:pt x="9144" y="928116"/>
                </a:lnTo>
                <a:lnTo>
                  <a:pt x="4572" y="923544"/>
                </a:lnTo>
                <a:lnTo>
                  <a:pt x="4572" y="932688"/>
                </a:lnTo>
                <a:lnTo>
                  <a:pt x="9144" y="932688"/>
                </a:lnTo>
                <a:close/>
              </a:path>
              <a:path w="1685925" h="932814">
                <a:moveTo>
                  <a:pt x="1680972" y="9906"/>
                </a:moveTo>
                <a:lnTo>
                  <a:pt x="1676400" y="4572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5925" h="932814">
                <a:moveTo>
                  <a:pt x="1680972" y="923544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5925" h="932814">
                <a:moveTo>
                  <a:pt x="1680972" y="932688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2688"/>
                </a:lnTo>
                <a:lnTo>
                  <a:pt x="1680972" y="9326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7424928" y="3726434"/>
            <a:ext cx="16764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170" marR="574675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Guest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OS  (Red Hat  </a:t>
            </a:r>
            <a:r>
              <a:rPr sz="1800" dirty="0">
                <a:latin typeface="Arial"/>
                <a:cs typeface="Arial"/>
              </a:rPr>
              <a:t>Linux)</a:t>
            </a:r>
            <a:endParaRPr sz="18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39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72716" y="1006855"/>
            <a:ext cx="57143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Compromise </a:t>
            </a:r>
            <a:r>
              <a:rPr dirty="0"/>
              <a:t>During</a:t>
            </a:r>
            <a:r>
              <a:rPr spc="-45" dirty="0"/>
              <a:t> </a:t>
            </a:r>
            <a:r>
              <a:rPr dirty="0"/>
              <a:t>Installation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69339" y="2077465"/>
            <a:ext cx="7988300" cy="2402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It is possible for a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to be compromised  during the installation process before it can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install  the latest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patches</a:t>
            </a:r>
            <a:endParaRPr sz="3000">
              <a:latin typeface="Times New Roman"/>
              <a:cs typeface="Times New Roman"/>
            </a:endParaRPr>
          </a:p>
          <a:p>
            <a:pPr marL="355600" marR="48450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Building and deploying a system should be a  planned process designed to counter this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threat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90420" y="1006855"/>
            <a:ext cx="58775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Planning: </a:t>
            </a:r>
            <a:r>
              <a:rPr spc="-5" dirty="0"/>
              <a:t>Virtualization</a:t>
            </a:r>
            <a:r>
              <a:rPr spc="-90" dirty="0"/>
              <a:t> </a:t>
            </a:r>
            <a:r>
              <a:rPr dirty="0"/>
              <a:t>Software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847965" cy="40487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There are many products available.</a:t>
            </a:r>
            <a:endParaRPr sz="3000">
              <a:latin typeface="Times New Roman"/>
              <a:cs typeface="Times New Roman"/>
            </a:endParaRPr>
          </a:p>
          <a:p>
            <a:pPr marL="355600" marR="4381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best product for an </a:t>
            </a:r>
            <a:r>
              <a:rPr sz="3000" spc="-5" dirty="0">
                <a:latin typeface="Times New Roman"/>
                <a:cs typeface="Times New Roman"/>
              </a:rPr>
              <a:t>organization will </a:t>
            </a:r>
            <a:r>
              <a:rPr sz="3000" dirty="0">
                <a:latin typeface="Times New Roman"/>
                <a:cs typeface="Times New Roman"/>
              </a:rPr>
              <a:t>depend  on the nature of the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organization.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Choice of virtualization </a:t>
            </a:r>
            <a:r>
              <a:rPr sz="3000" spc="-5" dirty="0">
                <a:latin typeface="Times New Roman"/>
                <a:cs typeface="Times New Roman"/>
              </a:rPr>
              <a:t>software will </a:t>
            </a:r>
            <a:r>
              <a:rPr sz="3000" dirty="0">
                <a:latin typeface="Times New Roman"/>
                <a:cs typeface="Times New Roman"/>
              </a:rPr>
              <a:t>drive other  planning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decisions.</a:t>
            </a:r>
            <a:endParaRPr sz="3000">
              <a:latin typeface="Times New Roman"/>
              <a:cs typeface="Times New Roman"/>
            </a:endParaRPr>
          </a:p>
          <a:p>
            <a:pPr marL="355600" marR="1841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Using </a:t>
            </a:r>
            <a:r>
              <a:rPr sz="3000" dirty="0">
                <a:latin typeface="Times New Roman"/>
                <a:cs typeface="Times New Roman"/>
              </a:rPr>
              <a:t>multiple, </a:t>
            </a:r>
            <a:r>
              <a:rPr sz="3000" spc="-10" dirty="0">
                <a:latin typeface="Times New Roman"/>
                <a:cs typeface="Times New Roman"/>
              </a:rPr>
              <a:t>different </a:t>
            </a:r>
            <a:r>
              <a:rPr sz="3000" dirty="0">
                <a:latin typeface="Times New Roman"/>
                <a:cs typeface="Times New Roman"/>
              </a:rPr>
              <a:t>virtualization platforms  multiplies complexity; a possible recipe for  </a:t>
            </a:r>
            <a:r>
              <a:rPr sz="3000" spc="-20" dirty="0">
                <a:latin typeface="Times New Roman"/>
                <a:cs typeface="Times New Roman"/>
              </a:rPr>
              <a:t>disaster.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40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91866" y="1006855"/>
            <a:ext cx="407542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Planning:</a:t>
            </a:r>
            <a:r>
              <a:rPr spc="-210" dirty="0"/>
              <a:t> </a:t>
            </a:r>
            <a:r>
              <a:rPr dirty="0"/>
              <a:t>Applications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5555"/>
            <a:ext cx="7999095" cy="407987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227329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  <a:tab pos="2481580" algn="l"/>
              </a:tabLst>
            </a:pPr>
            <a:r>
              <a:rPr sz="2800" spc="-5" dirty="0">
                <a:latin typeface="Times New Roman"/>
                <a:cs typeface="Times New Roman"/>
              </a:rPr>
              <a:t>Are </a:t>
            </a:r>
            <a:r>
              <a:rPr sz="2800" dirty="0">
                <a:latin typeface="Times New Roman"/>
                <a:cs typeface="Times New Roman"/>
              </a:rPr>
              <a:t>all applications </a:t>
            </a:r>
            <a:r>
              <a:rPr sz="2800" spc="-5" dirty="0">
                <a:latin typeface="Times New Roman"/>
                <a:cs typeface="Times New Roman"/>
              </a:rPr>
              <a:t>supported </a:t>
            </a:r>
            <a:r>
              <a:rPr sz="2800" dirty="0">
                <a:latin typeface="Times New Roman"/>
                <a:cs typeface="Times New Roman"/>
              </a:rPr>
              <a:t>in the </a:t>
            </a:r>
            <a:r>
              <a:rPr sz="2800" spc="-5" dirty="0">
                <a:latin typeface="Times New Roman"/>
                <a:cs typeface="Times New Roman"/>
              </a:rPr>
              <a:t>selected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virtual  environment?	Which </a:t>
            </a:r>
            <a:r>
              <a:rPr sz="2800" spc="-5" dirty="0">
                <a:latin typeface="Times New Roman"/>
                <a:cs typeface="Times New Roman"/>
              </a:rPr>
              <a:t>ones </a:t>
            </a:r>
            <a:r>
              <a:rPr sz="2800" dirty="0">
                <a:latin typeface="Times New Roman"/>
                <a:cs typeface="Times New Roman"/>
              </a:rPr>
              <a:t>are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not?</a:t>
            </a:r>
            <a:endParaRPr sz="2800">
              <a:latin typeface="Times New Roman"/>
              <a:cs typeface="Times New Roman"/>
            </a:endParaRPr>
          </a:p>
          <a:p>
            <a:pPr marL="355600" marR="720725" indent="-34290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Application resources: Some resource-intensive  </a:t>
            </a:r>
            <a:r>
              <a:rPr sz="2800" dirty="0">
                <a:latin typeface="Times New Roman"/>
                <a:cs typeface="Times New Roman"/>
              </a:rPr>
              <a:t>applications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applications </a:t>
            </a:r>
            <a:r>
              <a:rPr sz="2800" spc="-5" dirty="0">
                <a:latin typeface="Times New Roman"/>
                <a:cs typeface="Times New Roman"/>
              </a:rPr>
              <a:t>that require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special  </a:t>
            </a:r>
            <a:r>
              <a:rPr sz="2800" dirty="0">
                <a:latin typeface="Times New Roman"/>
                <a:cs typeface="Times New Roman"/>
              </a:rPr>
              <a:t>hardware </a:t>
            </a:r>
            <a:r>
              <a:rPr sz="2800" spc="-5" dirty="0">
                <a:latin typeface="Times New Roman"/>
                <a:cs typeface="Times New Roman"/>
              </a:rPr>
              <a:t>may </a:t>
            </a:r>
            <a:r>
              <a:rPr sz="2800" dirty="0">
                <a:latin typeface="Times New Roman"/>
                <a:cs typeface="Times New Roman"/>
              </a:rPr>
              <a:t>not be good candidates for  </a:t>
            </a:r>
            <a:r>
              <a:rPr sz="2800" spc="-5" dirty="0">
                <a:latin typeface="Times New Roman"/>
                <a:cs typeface="Times New Roman"/>
              </a:rPr>
              <a:t>virtualization.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020"/>
              </a:lnSpc>
              <a:spcBef>
                <a:spcPts val="6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Domain </a:t>
            </a:r>
            <a:r>
              <a:rPr sz="2800" dirty="0">
                <a:latin typeface="Times New Roman"/>
                <a:cs typeface="Times New Roman"/>
              </a:rPr>
              <a:t>controllers, </a:t>
            </a:r>
            <a:r>
              <a:rPr sz="2800" spc="-5" dirty="0">
                <a:latin typeface="Times New Roman"/>
                <a:cs typeface="Times New Roman"/>
              </a:rPr>
              <a:t>DNS servers, </a:t>
            </a:r>
            <a:r>
              <a:rPr sz="2800" dirty="0">
                <a:latin typeface="Times New Roman"/>
                <a:cs typeface="Times New Roman"/>
              </a:rPr>
              <a:t>etc.: </a:t>
            </a:r>
            <a:r>
              <a:rPr sz="2800" spc="-5" dirty="0">
                <a:latin typeface="Times New Roman"/>
                <a:cs typeface="Times New Roman"/>
              </a:rPr>
              <a:t>Particularly  for </a:t>
            </a:r>
            <a:r>
              <a:rPr sz="2800" spc="-55" dirty="0">
                <a:latin typeface="Times New Roman"/>
                <a:cs typeface="Times New Roman"/>
              </a:rPr>
              <a:t>Type </a:t>
            </a:r>
            <a:r>
              <a:rPr sz="2800" spc="-5" dirty="0">
                <a:latin typeface="Times New Roman"/>
                <a:cs typeface="Times New Roman"/>
              </a:rPr>
              <a:t>II virtualization, </a:t>
            </a:r>
            <a:r>
              <a:rPr sz="2800" dirty="0">
                <a:latin typeface="Times New Roman"/>
                <a:cs typeface="Times New Roman"/>
              </a:rPr>
              <a:t>Active </a:t>
            </a:r>
            <a:r>
              <a:rPr sz="2800" spc="-5" dirty="0">
                <a:latin typeface="Times New Roman"/>
                <a:cs typeface="Times New Roman"/>
              </a:rPr>
              <a:t>Directory domain  </a:t>
            </a:r>
            <a:r>
              <a:rPr sz="2800" dirty="0">
                <a:latin typeface="Times New Roman"/>
                <a:cs typeface="Times New Roman"/>
              </a:rPr>
              <a:t>controllers, </a:t>
            </a:r>
            <a:r>
              <a:rPr sz="2800" spc="-5" dirty="0">
                <a:latin typeface="Times New Roman"/>
                <a:cs typeface="Times New Roman"/>
              </a:rPr>
              <a:t>DNS servers, </a:t>
            </a:r>
            <a:r>
              <a:rPr sz="2800" dirty="0">
                <a:latin typeface="Times New Roman"/>
                <a:cs typeface="Times New Roman"/>
              </a:rPr>
              <a:t>etc. </a:t>
            </a:r>
            <a:r>
              <a:rPr sz="2800" spc="-5" dirty="0">
                <a:latin typeface="Times New Roman"/>
                <a:cs typeface="Times New Roman"/>
              </a:rPr>
              <a:t>may </a:t>
            </a:r>
            <a:r>
              <a:rPr sz="2800" dirty="0">
                <a:latin typeface="Times New Roman"/>
                <a:cs typeface="Times New Roman"/>
              </a:rPr>
              <a:t>need to be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running  to </a:t>
            </a:r>
            <a:r>
              <a:rPr sz="2800" spc="-5" dirty="0">
                <a:latin typeface="Times New Roman"/>
                <a:cs typeface="Times New Roman"/>
              </a:rPr>
              <a:t>start </a:t>
            </a:r>
            <a:r>
              <a:rPr sz="2800" dirty="0">
                <a:latin typeface="Times New Roman"/>
                <a:cs typeface="Times New Roman"/>
              </a:rPr>
              <a:t>the host operating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systems.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41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55517" y="1006855"/>
            <a:ext cx="35464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Planning:</a:t>
            </a:r>
            <a:r>
              <a:rPr spc="-70" dirty="0"/>
              <a:t> </a:t>
            </a:r>
            <a:r>
              <a:rPr spc="-5" dirty="0"/>
              <a:t>Hardware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7520940" cy="311721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Physical hardware </a:t>
            </a:r>
            <a:r>
              <a:rPr sz="3000" spc="-5" dirty="0">
                <a:latin typeface="Times New Roman"/>
                <a:cs typeface="Times New Roman"/>
              </a:rPr>
              <a:t>should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have: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Fast, 64-bit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CPUs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i="1" dirty="0">
                <a:latin typeface="Times New Roman"/>
                <a:cs typeface="Times New Roman"/>
              </a:rPr>
              <a:t>lot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1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memory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Data </a:t>
            </a:r>
            <a:r>
              <a:rPr sz="2800" dirty="0">
                <a:latin typeface="Times New Roman"/>
                <a:cs typeface="Times New Roman"/>
              </a:rPr>
              <a:t>center </a:t>
            </a:r>
            <a:r>
              <a:rPr sz="2800" spc="-5" dirty="0">
                <a:latin typeface="Times New Roman"/>
                <a:cs typeface="Times New Roman"/>
              </a:rPr>
              <a:t>grade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components.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Virtualization </a:t>
            </a:r>
            <a:r>
              <a:rPr sz="3000" dirty="0">
                <a:latin typeface="Times New Roman"/>
                <a:cs typeface="Times New Roman"/>
              </a:rPr>
              <a:t>may mean retiring and replacing  older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servers.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42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28670" y="1006855"/>
            <a:ext cx="34010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Planning:</a:t>
            </a:r>
            <a:r>
              <a:rPr spc="-105" dirty="0"/>
              <a:t> </a:t>
            </a:r>
            <a:r>
              <a:rPr dirty="0"/>
              <a:t>Capacity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5555"/>
            <a:ext cx="7553325" cy="425069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5080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Capacity </a:t>
            </a:r>
            <a:r>
              <a:rPr sz="2800" dirty="0">
                <a:latin typeface="Times New Roman"/>
                <a:cs typeface="Times New Roman"/>
              </a:rPr>
              <a:t>planning </a:t>
            </a:r>
            <a:r>
              <a:rPr sz="2800" spc="-5" dirty="0">
                <a:latin typeface="Times New Roman"/>
                <a:cs typeface="Times New Roman"/>
              </a:rPr>
              <a:t>for data </a:t>
            </a:r>
            <a:r>
              <a:rPr sz="2800" dirty="0">
                <a:latin typeface="Times New Roman"/>
                <a:cs typeface="Times New Roman"/>
              </a:rPr>
              <a:t>centers is more art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than  </a:t>
            </a:r>
            <a:r>
              <a:rPr sz="2800" spc="-5" dirty="0">
                <a:latin typeface="Times New Roman"/>
                <a:cs typeface="Times New Roman"/>
              </a:rPr>
              <a:t>science.</a:t>
            </a:r>
            <a:endParaRPr sz="2800">
              <a:latin typeface="Times New Roman"/>
              <a:cs typeface="Times New Roman"/>
            </a:endParaRPr>
          </a:p>
          <a:p>
            <a:pPr marL="355600" marR="114935" indent="-34290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Running </a:t>
            </a:r>
            <a:r>
              <a:rPr sz="2800" dirty="0">
                <a:latin typeface="Times New Roman"/>
                <a:cs typeface="Times New Roman"/>
              </a:rPr>
              <a:t>too many </a:t>
            </a:r>
            <a:r>
              <a:rPr sz="2800" spc="-5" dirty="0">
                <a:latin typeface="Times New Roman"/>
                <a:cs typeface="Times New Roman"/>
              </a:rPr>
              <a:t>guest </a:t>
            </a:r>
            <a:r>
              <a:rPr sz="2800" dirty="0">
                <a:latin typeface="Times New Roman"/>
                <a:cs typeface="Times New Roman"/>
              </a:rPr>
              <a:t>machines </a:t>
            </a:r>
            <a:r>
              <a:rPr sz="2800" spc="-5" dirty="0">
                <a:latin typeface="Times New Roman"/>
                <a:cs typeface="Times New Roman"/>
              </a:rPr>
              <a:t>on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single  physical </a:t>
            </a:r>
            <a:r>
              <a:rPr sz="2800" dirty="0">
                <a:latin typeface="Times New Roman"/>
                <a:cs typeface="Times New Roman"/>
              </a:rPr>
              <a:t>machine </a:t>
            </a:r>
            <a:r>
              <a:rPr sz="2800" spc="-5" dirty="0">
                <a:latin typeface="Times New Roman"/>
                <a:cs typeface="Times New Roman"/>
              </a:rPr>
              <a:t>will result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poor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performance.</a:t>
            </a:r>
            <a:endParaRPr sz="2800">
              <a:latin typeface="Times New Roman"/>
              <a:cs typeface="Times New Roman"/>
            </a:endParaRPr>
          </a:p>
          <a:p>
            <a:pPr marL="355600" marR="286385" indent="-34290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Measure resources (CPU </a:t>
            </a:r>
            <a:r>
              <a:rPr sz="2800" dirty="0">
                <a:latin typeface="Times New Roman"/>
                <a:cs typeface="Times New Roman"/>
              </a:rPr>
              <a:t>time, </a:t>
            </a:r>
            <a:r>
              <a:rPr sz="2800" spc="-30" dirty="0">
                <a:latin typeface="Times New Roman"/>
                <a:cs typeface="Times New Roman"/>
              </a:rPr>
              <a:t>memory, </a:t>
            </a:r>
            <a:r>
              <a:rPr sz="2800" dirty="0">
                <a:latin typeface="Times New Roman"/>
                <a:cs typeface="Times New Roman"/>
              </a:rPr>
              <a:t>disk,  network throughput) on applications planned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 </a:t>
            </a:r>
            <a:r>
              <a:rPr sz="2800" spc="-5" dirty="0">
                <a:latin typeface="Times New Roman"/>
                <a:cs typeface="Times New Roman"/>
              </a:rPr>
              <a:t>virtualization.</a:t>
            </a:r>
            <a:endParaRPr sz="2800">
              <a:latin typeface="Times New Roman"/>
              <a:cs typeface="Times New Roman"/>
            </a:endParaRPr>
          </a:p>
          <a:p>
            <a:pPr marL="355600" marR="88900" indent="-342900">
              <a:lnSpc>
                <a:spcPts val="3020"/>
              </a:lnSpc>
              <a:spcBef>
                <a:spcPts val="6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Times New Roman"/>
                <a:cs typeface="Times New Roman"/>
              </a:rPr>
              <a:t>Don’t forget </a:t>
            </a:r>
            <a:r>
              <a:rPr sz="2800" dirty="0">
                <a:latin typeface="Times New Roman"/>
                <a:cs typeface="Times New Roman"/>
              </a:rPr>
              <a:t>that hypervisor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host OS (if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used)  </a:t>
            </a:r>
            <a:r>
              <a:rPr sz="2800" spc="-5" dirty="0">
                <a:latin typeface="Times New Roman"/>
                <a:cs typeface="Times New Roman"/>
              </a:rPr>
              <a:t>will consume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resources.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Leave </a:t>
            </a:r>
            <a:r>
              <a:rPr sz="2800" spc="-5" dirty="0">
                <a:latin typeface="Times New Roman"/>
                <a:cs typeface="Times New Roman"/>
              </a:rPr>
              <a:t>some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slack.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43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69817" y="1006855"/>
            <a:ext cx="33185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Planning:</a:t>
            </a:r>
            <a:r>
              <a:rPr spc="-100" dirty="0"/>
              <a:t> </a:t>
            </a:r>
            <a:r>
              <a:rPr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2264"/>
            <a:ext cx="7682865" cy="430022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Hypervisor </a:t>
            </a:r>
            <a:r>
              <a:rPr sz="2800" dirty="0">
                <a:latin typeface="Times New Roman"/>
                <a:cs typeface="Times New Roman"/>
              </a:rPr>
              <a:t>/ </a:t>
            </a:r>
            <a:r>
              <a:rPr sz="2800" spc="-5" dirty="0">
                <a:latin typeface="Times New Roman"/>
                <a:cs typeface="Times New Roman"/>
              </a:rPr>
              <a:t>VMM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endParaRPr sz="2800">
              <a:latin typeface="Times New Roman"/>
              <a:cs typeface="Times New Roman"/>
            </a:endParaRPr>
          </a:p>
          <a:p>
            <a:pPr marL="755650" marR="458470" lvl="1" indent="-285750">
              <a:lnSpc>
                <a:spcPct val="100000"/>
              </a:lnSpc>
              <a:spcBef>
                <a:spcPts val="63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Secure </a:t>
            </a:r>
            <a:r>
              <a:rPr sz="2600" spc="-5" dirty="0">
                <a:latin typeface="Times New Roman"/>
                <a:cs typeface="Times New Roman"/>
              </a:rPr>
              <a:t>management functions, especially remote  access.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Secure </a:t>
            </a:r>
            <a:r>
              <a:rPr sz="2600" spc="-5" dirty="0">
                <a:latin typeface="Times New Roman"/>
                <a:cs typeface="Times New Roman"/>
              </a:rPr>
              <a:t>VM image and </a:t>
            </a:r>
            <a:r>
              <a:rPr sz="2600" spc="-10" dirty="0">
                <a:latin typeface="Times New Roman"/>
                <a:cs typeface="Times New Roman"/>
              </a:rPr>
              <a:t>snapshot</a:t>
            </a:r>
            <a:r>
              <a:rPr sz="2600" spc="-4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data.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Plan for applying hypervisor patches and</a:t>
            </a:r>
            <a:r>
              <a:rPr sz="2600" spc="7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upgrades.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Guest </a:t>
            </a:r>
            <a:r>
              <a:rPr sz="2800" dirty="0">
                <a:latin typeface="Times New Roman"/>
                <a:cs typeface="Times New Roman"/>
              </a:rPr>
              <a:t>and host </a:t>
            </a:r>
            <a:r>
              <a:rPr sz="2800" spc="-5" dirty="0">
                <a:latin typeface="Times New Roman"/>
                <a:cs typeface="Times New Roman"/>
              </a:rPr>
              <a:t>OS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Similar </a:t>
            </a:r>
            <a:r>
              <a:rPr sz="2600" spc="-5" dirty="0">
                <a:latin typeface="Times New Roman"/>
                <a:cs typeface="Times New Roman"/>
              </a:rPr>
              <a:t>to </a:t>
            </a:r>
            <a:r>
              <a:rPr sz="2600" spc="-10" dirty="0">
                <a:latin typeface="Times New Roman"/>
                <a:cs typeface="Times New Roman"/>
              </a:rPr>
              <a:t>security without</a:t>
            </a:r>
            <a:r>
              <a:rPr sz="2600" spc="4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virtualization.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Ensure that the hypervisor keeps guest OSs</a:t>
            </a:r>
            <a:r>
              <a:rPr sz="2600" spc="8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isolated.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Plan for OS patches and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updates.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44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13507" y="1006855"/>
            <a:ext cx="52317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Virtualization </a:t>
            </a:r>
            <a:r>
              <a:rPr dirty="0"/>
              <a:t>Security</a:t>
            </a:r>
            <a:r>
              <a:rPr spc="-80" dirty="0"/>
              <a:t> </a:t>
            </a:r>
            <a:r>
              <a:rPr dirty="0"/>
              <a:t>Issues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1992264"/>
            <a:ext cx="7788275" cy="417830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Guest OS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isolation</a:t>
            </a:r>
            <a:endParaRPr sz="2800">
              <a:latin typeface="Times New Roman"/>
              <a:cs typeface="Times New Roman"/>
            </a:endParaRPr>
          </a:p>
          <a:p>
            <a:pPr marL="755650" marR="88265" lvl="1" indent="-285750">
              <a:lnSpc>
                <a:spcPct val="100000"/>
              </a:lnSpc>
              <a:spcBef>
                <a:spcPts val="63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ensuring that programs executing within a guest </a:t>
            </a:r>
            <a:r>
              <a:rPr sz="2600" spc="-10" dirty="0">
                <a:latin typeface="Times New Roman"/>
                <a:cs typeface="Times New Roman"/>
              </a:rPr>
              <a:t>OS  </a:t>
            </a:r>
            <a:r>
              <a:rPr sz="2600" spc="-5" dirty="0">
                <a:latin typeface="Times New Roman"/>
                <a:cs typeface="Times New Roman"/>
              </a:rPr>
              <a:t>may only access and use the </a:t>
            </a:r>
            <a:r>
              <a:rPr sz="2600" spc="-10" dirty="0">
                <a:latin typeface="Times New Roman"/>
                <a:cs typeface="Times New Roman"/>
              </a:rPr>
              <a:t>resources </a:t>
            </a:r>
            <a:r>
              <a:rPr sz="2600" spc="-5" dirty="0">
                <a:latin typeface="Times New Roman"/>
                <a:cs typeface="Times New Roman"/>
              </a:rPr>
              <a:t>allocated to</a:t>
            </a:r>
            <a:r>
              <a:rPr sz="2600" spc="6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it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Guest OS </a:t>
            </a:r>
            <a:r>
              <a:rPr sz="2800" dirty="0">
                <a:latin typeface="Times New Roman"/>
                <a:cs typeface="Times New Roman"/>
              </a:rPr>
              <a:t>monitoring by the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hypervisor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which has </a:t>
            </a:r>
            <a:r>
              <a:rPr sz="2600" spc="-10" dirty="0">
                <a:latin typeface="Times New Roman"/>
                <a:cs typeface="Times New Roman"/>
              </a:rPr>
              <a:t>privileged </a:t>
            </a:r>
            <a:r>
              <a:rPr sz="2600" spc="-5" dirty="0">
                <a:latin typeface="Times New Roman"/>
                <a:cs typeface="Times New Roman"/>
              </a:rPr>
              <a:t>access to the programs and data  in each guest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OS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0" dirty="0">
                <a:latin typeface="Times New Roman"/>
                <a:cs typeface="Times New Roman"/>
              </a:rPr>
              <a:t>Virtualized </a:t>
            </a:r>
            <a:r>
              <a:rPr sz="2800" dirty="0">
                <a:latin typeface="Times New Roman"/>
                <a:cs typeface="Times New Roman"/>
              </a:rPr>
              <a:t>environment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endParaRPr sz="2800">
              <a:latin typeface="Times New Roman"/>
              <a:cs typeface="Times New Roman"/>
            </a:endParaRPr>
          </a:p>
          <a:p>
            <a:pPr marL="755650" marR="1587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particularly image and </a:t>
            </a:r>
            <a:r>
              <a:rPr sz="2600" spc="-10" dirty="0">
                <a:latin typeface="Times New Roman"/>
                <a:cs typeface="Times New Roman"/>
              </a:rPr>
              <a:t>snapshot </a:t>
            </a:r>
            <a:r>
              <a:rPr sz="2600" spc="-5" dirty="0">
                <a:latin typeface="Times New Roman"/>
                <a:cs typeface="Times New Roman"/>
              </a:rPr>
              <a:t>management </a:t>
            </a:r>
            <a:r>
              <a:rPr sz="2600" spc="-10" dirty="0">
                <a:latin typeface="Times New Roman"/>
                <a:cs typeface="Times New Roman"/>
              </a:rPr>
              <a:t>which  </a:t>
            </a:r>
            <a:r>
              <a:rPr sz="2600" spc="-5" dirty="0">
                <a:latin typeface="Times New Roman"/>
                <a:cs typeface="Times New Roman"/>
              </a:rPr>
              <a:t>attackers may attempt to view or</a:t>
            </a:r>
            <a:r>
              <a:rPr sz="2600" spc="3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modify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45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45611" y="1006855"/>
            <a:ext cx="35667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Hypervisor</a:t>
            </a:r>
            <a:r>
              <a:rPr spc="-25" dirty="0"/>
              <a:t> </a:t>
            </a:r>
            <a:r>
              <a:rPr spc="-10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9752"/>
            <a:ext cx="7852409" cy="465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hypervisor should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be</a:t>
            </a:r>
            <a:endParaRPr sz="240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spcBef>
                <a:spcPts val="1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000" spc="-5" dirty="0">
                <a:latin typeface="Times New Roman"/>
                <a:cs typeface="Times New Roman"/>
              </a:rPr>
              <a:t>secured using a process similar to securing an operating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system</a:t>
            </a:r>
            <a:endParaRPr sz="200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000" spc="-5" dirty="0">
                <a:latin typeface="Times New Roman"/>
                <a:cs typeface="Times New Roman"/>
              </a:rPr>
              <a:t>installed in an isolated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environment</a:t>
            </a:r>
            <a:endParaRPr sz="200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000" spc="-5" dirty="0">
                <a:latin typeface="Times New Roman"/>
                <a:cs typeface="Times New Roman"/>
              </a:rPr>
              <a:t>configured so that it is updated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automatically</a:t>
            </a:r>
            <a:endParaRPr sz="200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000" spc="-5" dirty="0">
                <a:latin typeface="Times New Roman"/>
                <a:cs typeface="Times New Roman"/>
              </a:rPr>
              <a:t>monitored for any signs of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compromise</a:t>
            </a:r>
            <a:endParaRPr sz="2000">
              <a:latin typeface="Times New Roman"/>
              <a:cs typeface="Times New Roman"/>
            </a:endParaRPr>
          </a:p>
          <a:p>
            <a:pPr marL="755015" lvl="1" indent="-285115">
              <a:lnSpc>
                <a:spcPts val="23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000" spc="-5" dirty="0">
                <a:latin typeface="Times New Roman"/>
                <a:cs typeface="Times New Roman"/>
              </a:rPr>
              <a:t>accessed only by authorized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administration</a:t>
            </a:r>
            <a:endParaRPr sz="2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2700"/>
              </a:lnSpc>
              <a:spcBef>
                <a:spcPts val="1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Times New Roman"/>
                <a:cs typeface="Times New Roman"/>
              </a:rPr>
              <a:t>May support both </a:t>
            </a:r>
            <a:r>
              <a:rPr sz="2400" dirty="0">
                <a:latin typeface="Times New Roman"/>
                <a:cs typeface="Times New Roman"/>
              </a:rPr>
              <a:t>local </a:t>
            </a:r>
            <a:r>
              <a:rPr sz="2400" spc="-5" dirty="0">
                <a:latin typeface="Times New Roman"/>
                <a:cs typeface="Times New Roman"/>
              </a:rPr>
              <a:t>and remote administration so </a:t>
            </a:r>
            <a:r>
              <a:rPr sz="2400" dirty="0">
                <a:latin typeface="Times New Roman"/>
                <a:cs typeface="Times New Roman"/>
              </a:rPr>
              <a:t>must </a:t>
            </a:r>
            <a:r>
              <a:rPr sz="2400" spc="-5" dirty="0">
                <a:latin typeface="Times New Roman"/>
                <a:cs typeface="Times New Roman"/>
              </a:rPr>
              <a:t>be  </a:t>
            </a:r>
            <a:r>
              <a:rPr sz="2400" dirty="0">
                <a:latin typeface="Times New Roman"/>
                <a:cs typeface="Times New Roman"/>
              </a:rPr>
              <a:t>configured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appropriately</a:t>
            </a:r>
            <a:endParaRPr sz="2400">
              <a:latin typeface="Times New Roman"/>
              <a:cs typeface="Times New Roman"/>
            </a:endParaRPr>
          </a:p>
          <a:p>
            <a:pPr marL="355600" marR="688340" indent="-342900">
              <a:lnSpc>
                <a:spcPts val="27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Remote administration access </a:t>
            </a:r>
            <a:r>
              <a:rPr sz="2400" spc="-5" dirty="0">
                <a:latin typeface="Times New Roman"/>
                <a:cs typeface="Times New Roman"/>
              </a:rPr>
              <a:t>should </a:t>
            </a:r>
            <a:r>
              <a:rPr sz="2400" dirty="0">
                <a:latin typeface="Times New Roman"/>
                <a:cs typeface="Times New Roman"/>
              </a:rPr>
              <a:t>be considered</a:t>
            </a:r>
            <a:r>
              <a:rPr sz="2400" spc="-1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  </a:t>
            </a:r>
            <a:r>
              <a:rPr sz="2400" spc="-5" dirty="0">
                <a:latin typeface="Times New Roman"/>
                <a:cs typeface="Times New Roman"/>
              </a:rPr>
              <a:t>secured </a:t>
            </a:r>
            <a:r>
              <a:rPr sz="2400" dirty="0">
                <a:latin typeface="Times New Roman"/>
                <a:cs typeface="Times New Roman"/>
              </a:rPr>
              <a:t>in the </a:t>
            </a:r>
            <a:r>
              <a:rPr sz="2400" spc="-5" dirty="0">
                <a:latin typeface="Times New Roman"/>
                <a:cs typeface="Times New Roman"/>
              </a:rPr>
              <a:t>design of </a:t>
            </a:r>
            <a:r>
              <a:rPr sz="2400" dirty="0">
                <a:latin typeface="Times New Roman"/>
                <a:cs typeface="Times New Roman"/>
              </a:rPr>
              <a:t>any </a:t>
            </a:r>
            <a:r>
              <a:rPr sz="2400" spc="-5" dirty="0">
                <a:latin typeface="Times New Roman"/>
                <a:cs typeface="Times New Roman"/>
              </a:rPr>
              <a:t>network firewall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IDS  </a:t>
            </a:r>
            <a:r>
              <a:rPr sz="2400" dirty="0">
                <a:latin typeface="Times New Roman"/>
                <a:cs typeface="Times New Roman"/>
              </a:rPr>
              <a:t>capability in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use</a:t>
            </a:r>
            <a:endParaRPr sz="2400">
              <a:latin typeface="Times New Roman"/>
              <a:cs typeface="Times New Roman"/>
            </a:endParaRPr>
          </a:p>
          <a:p>
            <a:pPr marL="355600" marR="265430" indent="-342900">
              <a:lnSpc>
                <a:spcPts val="27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Ideally administration </a:t>
            </a:r>
            <a:r>
              <a:rPr sz="2400" spc="-10" dirty="0">
                <a:latin typeface="Times New Roman"/>
                <a:cs typeface="Times New Roman"/>
              </a:rPr>
              <a:t>traffic </a:t>
            </a:r>
            <a:r>
              <a:rPr sz="2400" spc="-5" dirty="0">
                <a:latin typeface="Times New Roman"/>
                <a:cs typeface="Times New Roman"/>
              </a:rPr>
              <a:t>should </a:t>
            </a:r>
            <a:r>
              <a:rPr sz="2400" dirty="0">
                <a:latin typeface="Times New Roman"/>
                <a:cs typeface="Times New Roman"/>
              </a:rPr>
              <a:t>use a </a:t>
            </a:r>
            <a:r>
              <a:rPr sz="2400" spc="-5" dirty="0">
                <a:latin typeface="Times New Roman"/>
                <a:cs typeface="Times New Roman"/>
              </a:rPr>
              <a:t>separate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network  </a:t>
            </a:r>
            <a:r>
              <a:rPr sz="2400" spc="-5" dirty="0">
                <a:latin typeface="Times New Roman"/>
                <a:cs typeface="Times New Roman"/>
              </a:rPr>
              <a:t>with </a:t>
            </a:r>
            <a:r>
              <a:rPr sz="2400" dirty="0">
                <a:latin typeface="Times New Roman"/>
                <a:cs typeface="Times New Roman"/>
              </a:rPr>
              <a:t>very limited access provided from outside </a:t>
            </a:r>
            <a:r>
              <a:rPr sz="2400" spc="-5" dirty="0">
                <a:latin typeface="Times New Roman"/>
                <a:cs typeface="Times New Roman"/>
              </a:rPr>
              <a:t>the  organization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46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3" name="object 3"/>
          <p:cNvSpPr/>
          <p:nvPr/>
        </p:nvSpPr>
        <p:spPr>
          <a:xfrm>
            <a:off x="4490465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520" h="835660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3478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9471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1035" h="1104264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90465" y="4408932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171" y="1542288"/>
                </a:moveTo>
                <a:lnTo>
                  <a:pt x="614171" y="1375410"/>
                </a:lnTo>
                <a:lnTo>
                  <a:pt x="595121" y="1431036"/>
                </a:lnTo>
                <a:lnTo>
                  <a:pt x="512063" y="1431036"/>
                </a:lnTo>
                <a:lnTo>
                  <a:pt x="372617" y="1440180"/>
                </a:lnTo>
                <a:lnTo>
                  <a:pt x="177545" y="1467612"/>
                </a:lnTo>
                <a:lnTo>
                  <a:pt x="9143" y="1523238"/>
                </a:lnTo>
                <a:lnTo>
                  <a:pt x="0" y="1542288"/>
                </a:lnTo>
                <a:lnTo>
                  <a:pt x="79923" y="1658873"/>
                </a:lnTo>
                <a:lnTo>
                  <a:pt x="145450" y="1658873"/>
                </a:lnTo>
                <a:lnTo>
                  <a:pt x="195071" y="1625346"/>
                </a:lnTo>
                <a:lnTo>
                  <a:pt x="307085" y="1559814"/>
                </a:lnTo>
                <a:lnTo>
                  <a:pt x="474725" y="1523238"/>
                </a:lnTo>
                <a:lnTo>
                  <a:pt x="614171" y="1542288"/>
                </a:lnTo>
                <a:close/>
              </a:path>
              <a:path w="717550" h="1659254">
                <a:moveTo>
                  <a:pt x="502157" y="93725"/>
                </a:moveTo>
                <a:lnTo>
                  <a:pt x="455675" y="19049"/>
                </a:lnTo>
                <a:lnTo>
                  <a:pt x="353567" y="0"/>
                </a:lnTo>
                <a:lnTo>
                  <a:pt x="326135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179" y="483108"/>
                </a:lnTo>
                <a:lnTo>
                  <a:pt x="334517" y="649986"/>
                </a:lnTo>
                <a:lnTo>
                  <a:pt x="419099" y="836676"/>
                </a:lnTo>
                <a:lnTo>
                  <a:pt x="474725" y="952909"/>
                </a:lnTo>
                <a:lnTo>
                  <a:pt x="474725" y="455676"/>
                </a:lnTo>
                <a:lnTo>
                  <a:pt x="493013" y="268986"/>
                </a:lnTo>
                <a:lnTo>
                  <a:pt x="502157" y="93725"/>
                </a:lnTo>
                <a:close/>
              </a:path>
              <a:path w="717550" h="1659254">
                <a:moveTo>
                  <a:pt x="679703" y="1217676"/>
                </a:moveTo>
                <a:lnTo>
                  <a:pt x="641603" y="1050036"/>
                </a:lnTo>
                <a:lnTo>
                  <a:pt x="567689" y="883158"/>
                </a:lnTo>
                <a:lnTo>
                  <a:pt x="474725" y="649986"/>
                </a:lnTo>
                <a:lnTo>
                  <a:pt x="474725" y="952909"/>
                </a:lnTo>
                <a:lnTo>
                  <a:pt x="521207" y="1050036"/>
                </a:lnTo>
                <a:lnTo>
                  <a:pt x="587501" y="1217676"/>
                </a:lnTo>
                <a:lnTo>
                  <a:pt x="614171" y="1375410"/>
                </a:lnTo>
                <a:lnTo>
                  <a:pt x="614171" y="1542288"/>
                </a:lnTo>
                <a:lnTo>
                  <a:pt x="670559" y="1555388"/>
                </a:lnTo>
                <a:lnTo>
                  <a:pt x="670559" y="1365504"/>
                </a:lnTo>
                <a:lnTo>
                  <a:pt x="679703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135" y="1477518"/>
                </a:lnTo>
                <a:lnTo>
                  <a:pt x="670559" y="1421130"/>
                </a:lnTo>
                <a:lnTo>
                  <a:pt x="670559" y="1555388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36135" y="4456938"/>
            <a:ext cx="596265" cy="1383030"/>
          </a:xfrm>
          <a:custGeom>
            <a:avLst/>
            <a:gdLst/>
            <a:ahLst/>
            <a:cxnLst/>
            <a:rect l="l" t="t" r="r" b="b"/>
            <a:pathLst>
              <a:path w="596264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6264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6264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117085" y="2420111"/>
            <a:ext cx="978535" cy="1233805"/>
          </a:xfrm>
          <a:custGeom>
            <a:avLst/>
            <a:gdLst/>
            <a:ahLst/>
            <a:cxnLst/>
            <a:rect l="l" t="t" r="r" b="b"/>
            <a:pathLst>
              <a:path w="978535" h="1233804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535" h="1233804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535" h="1233804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78017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5391"/>
                </a:lnTo>
                <a:lnTo>
                  <a:pt x="250698" y="25146"/>
                </a:lnTo>
                <a:lnTo>
                  <a:pt x="163764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12485" y="2475738"/>
            <a:ext cx="68579" cy="67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47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03295" y="961135"/>
            <a:ext cx="40519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O.S. </a:t>
            </a:r>
            <a:r>
              <a:rPr dirty="0"/>
              <a:t>Security</a:t>
            </a:r>
            <a:r>
              <a:rPr spc="-60" dirty="0"/>
              <a:t> </a:t>
            </a:r>
            <a:r>
              <a:rPr dirty="0"/>
              <a:t>Planning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227"/>
            <a:ext cx="8068945" cy="4293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first step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deploying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new system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planning.</a:t>
            </a:r>
            <a:endParaRPr sz="2800">
              <a:latin typeface="Times New Roman"/>
              <a:cs typeface="Times New Roman"/>
            </a:endParaRPr>
          </a:p>
          <a:p>
            <a:pPr marL="355600" marR="53213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The aim is to maximize security while minimizing  costs.</a:t>
            </a:r>
            <a:endParaRPr sz="2800">
              <a:latin typeface="Times New Roman"/>
              <a:cs typeface="Times New Roman"/>
            </a:endParaRPr>
          </a:p>
          <a:p>
            <a:pPr marL="355600" marR="394335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Planning process needs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determine </a:t>
            </a:r>
            <a:r>
              <a:rPr sz="2800" dirty="0">
                <a:latin typeface="Times New Roman"/>
                <a:cs typeface="Times New Roman"/>
              </a:rPr>
              <a:t>security  </a:t>
            </a:r>
            <a:r>
              <a:rPr sz="2800" spc="-5" dirty="0">
                <a:latin typeface="Times New Roman"/>
                <a:cs typeface="Times New Roman"/>
              </a:rPr>
              <a:t>requirements for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system, </a:t>
            </a:r>
            <a:r>
              <a:rPr sz="2800" dirty="0">
                <a:latin typeface="Times New Roman"/>
                <a:cs typeface="Times New Roman"/>
              </a:rPr>
              <a:t>applications, </a:t>
            </a:r>
            <a:r>
              <a:rPr sz="2800" spc="-5" dirty="0">
                <a:latin typeface="Times New Roman"/>
                <a:cs typeface="Times New Roman"/>
              </a:rPr>
              <a:t>data, </a:t>
            </a:r>
            <a:r>
              <a:rPr sz="2800" dirty="0">
                <a:latin typeface="Times New Roman"/>
                <a:cs typeface="Times New Roman"/>
              </a:rPr>
              <a:t>and  users.</a:t>
            </a:r>
            <a:endParaRPr sz="2800">
              <a:latin typeface="Times New Roman"/>
              <a:cs typeface="Times New Roman"/>
            </a:endParaRPr>
          </a:p>
          <a:p>
            <a:pPr marL="355600" marR="835025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Plan needs </a:t>
            </a:r>
            <a:r>
              <a:rPr sz="2800" dirty="0">
                <a:latin typeface="Times New Roman"/>
                <a:cs typeface="Times New Roman"/>
              </a:rPr>
              <a:t>to identify appropriate personnel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 training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install and manage the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system.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planning should </a:t>
            </a:r>
            <a:r>
              <a:rPr sz="2800" dirty="0">
                <a:latin typeface="Times New Roman"/>
                <a:cs typeface="Times New Roman"/>
              </a:rPr>
              <a:t>include a </a:t>
            </a:r>
            <a:r>
              <a:rPr sz="2800" spc="-5" dirty="0">
                <a:latin typeface="Times New Roman"/>
                <a:cs typeface="Times New Roman"/>
              </a:rPr>
              <a:t>wide security assessment of 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organization.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9089" y="1006855"/>
            <a:ext cx="42995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Planning for</a:t>
            </a:r>
            <a:r>
              <a:rPr spc="-105" dirty="0"/>
              <a:t> </a:t>
            </a:r>
            <a:r>
              <a:rPr dirty="0"/>
              <a:t>Installation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69339" y="1986025"/>
            <a:ext cx="7997190" cy="41402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Assess </a:t>
            </a:r>
            <a:r>
              <a:rPr sz="3000" dirty="0">
                <a:latin typeface="Times New Roman"/>
                <a:cs typeface="Times New Roman"/>
              </a:rPr>
              <a:t>risks and plan the </a:t>
            </a:r>
            <a:r>
              <a:rPr sz="3000" spc="-5" dirty="0">
                <a:latin typeface="Times New Roman"/>
                <a:cs typeface="Times New Roman"/>
              </a:rPr>
              <a:t>system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deployment</a:t>
            </a:r>
            <a:endParaRPr sz="3000">
              <a:latin typeface="Times New Roman"/>
              <a:cs typeface="Times New Roman"/>
            </a:endParaRPr>
          </a:p>
          <a:p>
            <a:pPr marL="355600" marR="19685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Secure the underlying operating system and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then  the key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applications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Ensure any critical content is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secured</a:t>
            </a:r>
            <a:endParaRPr sz="3000">
              <a:latin typeface="Times New Roman"/>
              <a:cs typeface="Times New Roman"/>
            </a:endParaRPr>
          </a:p>
          <a:p>
            <a:pPr marL="355600" marR="175323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Ensure appropriate network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protection  mechanisms are used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Ensure appropriate processes are used to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maintain  security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NIST’s </a:t>
            </a:r>
            <a:r>
              <a:rPr dirty="0"/>
              <a:t>Planning</a:t>
            </a:r>
            <a:r>
              <a:rPr spc="-75" dirty="0"/>
              <a:t> </a:t>
            </a:r>
            <a:r>
              <a:rPr dirty="0"/>
              <a:t>Information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0977" y="2031746"/>
            <a:ext cx="7269480" cy="446024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527050" marR="657860" indent="-514350">
              <a:lnSpc>
                <a:spcPts val="3240"/>
              </a:lnSpc>
              <a:spcBef>
                <a:spcPts val="505"/>
              </a:spcBef>
              <a:buAutoNum type="arabicPeriod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The purpose of the system, the type of  information stored, the applications and  services provided, and their security  requirements.</a:t>
            </a:r>
            <a:endParaRPr sz="3000">
              <a:latin typeface="Times New Roman"/>
              <a:cs typeface="Times New Roman"/>
            </a:endParaRPr>
          </a:p>
          <a:p>
            <a:pPr marL="527050" marR="420370" indent="-514350">
              <a:lnSpc>
                <a:spcPts val="3240"/>
              </a:lnSpc>
              <a:spcBef>
                <a:spcPts val="720"/>
              </a:spcBef>
              <a:buAutoNum type="arabicPeriod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The categories of users of the </a:t>
            </a:r>
            <a:r>
              <a:rPr sz="3000" spc="-5" dirty="0">
                <a:latin typeface="Times New Roman"/>
                <a:cs typeface="Times New Roman"/>
              </a:rPr>
              <a:t>system, </a:t>
            </a:r>
            <a:r>
              <a:rPr sz="3000" dirty="0">
                <a:latin typeface="Times New Roman"/>
                <a:cs typeface="Times New Roman"/>
              </a:rPr>
              <a:t>the  privileges they have, and the types of  information they can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access</a:t>
            </a:r>
            <a:endParaRPr sz="3000">
              <a:latin typeface="Times New Roman"/>
              <a:cs typeface="Times New Roman"/>
            </a:endParaRPr>
          </a:p>
          <a:p>
            <a:pPr marL="527050" indent="-514350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How the users are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authenticated</a:t>
            </a:r>
            <a:endParaRPr sz="3000">
              <a:latin typeface="Times New Roman"/>
              <a:cs typeface="Times New Roman"/>
            </a:endParaRPr>
          </a:p>
          <a:p>
            <a:pPr marL="527050" marR="5080" indent="-514350">
              <a:lnSpc>
                <a:spcPts val="3240"/>
              </a:lnSpc>
              <a:spcBef>
                <a:spcPts val="765"/>
              </a:spcBef>
              <a:buAutoNum type="arabicPeriod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How access to the information stored on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the 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is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managed.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NIST’s </a:t>
            </a:r>
            <a:r>
              <a:rPr dirty="0"/>
              <a:t>Planning</a:t>
            </a:r>
            <a:r>
              <a:rPr spc="-75" dirty="0"/>
              <a:t> </a:t>
            </a:r>
            <a:r>
              <a:rPr dirty="0"/>
              <a:t>Information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0977" y="1955546"/>
            <a:ext cx="7734300" cy="436880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527050" marR="306705" indent="-514350">
              <a:lnSpc>
                <a:spcPts val="3240"/>
              </a:lnSpc>
              <a:spcBef>
                <a:spcPts val="505"/>
              </a:spcBef>
              <a:buAutoNum type="arabicPeriod" startAt="5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What access the system has to information  </a:t>
            </a:r>
            <a:r>
              <a:rPr sz="3000" spc="-5" dirty="0">
                <a:latin typeface="Times New Roman"/>
                <a:cs typeface="Times New Roman"/>
              </a:rPr>
              <a:t>stored </a:t>
            </a:r>
            <a:r>
              <a:rPr sz="3000" dirty="0">
                <a:latin typeface="Times New Roman"/>
                <a:cs typeface="Times New Roman"/>
              </a:rPr>
              <a:t>on other hosts, </a:t>
            </a:r>
            <a:r>
              <a:rPr sz="3000" spc="-5" dirty="0">
                <a:latin typeface="Times New Roman"/>
                <a:cs typeface="Times New Roman"/>
              </a:rPr>
              <a:t>such </a:t>
            </a:r>
            <a:r>
              <a:rPr sz="3000" dirty="0">
                <a:latin typeface="Times New Roman"/>
                <a:cs typeface="Times New Roman"/>
              </a:rPr>
              <a:t>as file or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database  </a:t>
            </a:r>
            <a:r>
              <a:rPr sz="3000" spc="-5" dirty="0">
                <a:latin typeface="Times New Roman"/>
                <a:cs typeface="Times New Roman"/>
              </a:rPr>
              <a:t>servers, </a:t>
            </a:r>
            <a:r>
              <a:rPr sz="3000" dirty="0">
                <a:latin typeface="Times New Roman"/>
                <a:cs typeface="Times New Roman"/>
              </a:rPr>
              <a:t>and how this is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managed.</a:t>
            </a:r>
            <a:endParaRPr sz="3000">
              <a:latin typeface="Times New Roman"/>
              <a:cs typeface="Times New Roman"/>
            </a:endParaRPr>
          </a:p>
          <a:p>
            <a:pPr marL="527050" marR="187960" indent="-514350">
              <a:lnSpc>
                <a:spcPts val="3240"/>
              </a:lnSpc>
              <a:spcBef>
                <a:spcPts val="720"/>
              </a:spcBef>
              <a:buAutoNum type="arabicPeriod" startAt="5"/>
              <a:tabLst>
                <a:tab pos="527050" algn="l"/>
                <a:tab pos="527685" algn="l"/>
              </a:tabLst>
            </a:pPr>
            <a:r>
              <a:rPr sz="3000" spc="-5" dirty="0">
                <a:latin typeface="Times New Roman"/>
                <a:cs typeface="Times New Roman"/>
              </a:rPr>
              <a:t>who will </a:t>
            </a:r>
            <a:r>
              <a:rPr sz="3000" dirty="0">
                <a:latin typeface="Times New Roman"/>
                <a:cs typeface="Times New Roman"/>
              </a:rPr>
              <a:t>administer the </a:t>
            </a:r>
            <a:r>
              <a:rPr sz="3000" spc="-5" dirty="0">
                <a:latin typeface="Times New Roman"/>
                <a:cs typeface="Times New Roman"/>
              </a:rPr>
              <a:t>system, </a:t>
            </a:r>
            <a:r>
              <a:rPr sz="3000" dirty="0">
                <a:latin typeface="Times New Roman"/>
                <a:cs typeface="Times New Roman"/>
              </a:rPr>
              <a:t>and how they  </a:t>
            </a:r>
            <a:r>
              <a:rPr sz="3000" spc="-5" dirty="0">
                <a:latin typeface="Times New Roman"/>
                <a:cs typeface="Times New Roman"/>
              </a:rPr>
              <a:t>will </a:t>
            </a:r>
            <a:r>
              <a:rPr sz="3000" dirty="0">
                <a:latin typeface="Times New Roman"/>
                <a:cs typeface="Times New Roman"/>
              </a:rPr>
              <a:t>manage the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(via local or remote  access.)</a:t>
            </a:r>
            <a:endParaRPr sz="3000">
              <a:latin typeface="Times New Roman"/>
              <a:cs typeface="Times New Roman"/>
            </a:endParaRPr>
          </a:p>
          <a:p>
            <a:pPr marL="527050" marR="5080" indent="-514350">
              <a:lnSpc>
                <a:spcPts val="3240"/>
              </a:lnSpc>
              <a:spcBef>
                <a:spcPts val="720"/>
              </a:spcBef>
              <a:buAutoNum type="arabicPeriod" startAt="5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What additional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measures are required  on the </a:t>
            </a:r>
            <a:r>
              <a:rPr sz="3000" spc="-5" dirty="0">
                <a:latin typeface="Times New Roman"/>
                <a:cs typeface="Times New Roman"/>
              </a:rPr>
              <a:t>system, </a:t>
            </a:r>
            <a:r>
              <a:rPr sz="3000" dirty="0">
                <a:latin typeface="Times New Roman"/>
                <a:cs typeface="Times New Roman"/>
              </a:rPr>
              <a:t>including the use of host  firewalls, anti-virus or other malware  protection mechanisms, and logging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28926" y="1006855"/>
            <a:ext cx="54006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Operating Systems</a:t>
            </a:r>
            <a:r>
              <a:rPr dirty="0"/>
              <a:t> </a:t>
            </a:r>
            <a:r>
              <a:rPr spc="-5" dirty="0"/>
              <a:t>Hardening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69339" y="1908302"/>
            <a:ext cx="7988934" cy="4768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ts val="317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Secure </a:t>
            </a:r>
            <a:r>
              <a:rPr sz="2700" dirty="0">
                <a:latin typeface="Times New Roman"/>
                <a:cs typeface="Times New Roman"/>
              </a:rPr>
              <a:t>the base operating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system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ts val="304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Basic</a:t>
            </a:r>
            <a:r>
              <a:rPr sz="2700" spc="-5" dirty="0">
                <a:latin typeface="Times New Roman"/>
                <a:cs typeface="Times New Roman"/>
              </a:rPr>
              <a:t> steps:</a:t>
            </a:r>
            <a:endParaRPr sz="2700">
              <a:latin typeface="Times New Roman"/>
              <a:cs typeface="Times New Roman"/>
            </a:endParaRPr>
          </a:p>
          <a:p>
            <a:pPr marL="755650" marR="1161415" lvl="1" indent="-285750">
              <a:lnSpc>
                <a:spcPts val="3100"/>
              </a:lnSpc>
              <a:spcBef>
                <a:spcPts val="1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Install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patch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operating system on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  protected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network.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91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Harden </a:t>
            </a:r>
            <a:r>
              <a:rPr sz="2800" dirty="0">
                <a:latin typeface="Times New Roman"/>
                <a:cs typeface="Times New Roman"/>
              </a:rPr>
              <a:t>and configure the operating </a:t>
            </a:r>
            <a:r>
              <a:rPr sz="2800" spc="-5" dirty="0">
                <a:latin typeface="Times New Roman"/>
                <a:cs typeface="Times New Roman"/>
              </a:rPr>
              <a:t>system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endParaRPr sz="2800">
              <a:latin typeface="Times New Roman"/>
              <a:cs typeface="Times New Roman"/>
            </a:endParaRPr>
          </a:p>
          <a:p>
            <a:pPr marL="755650">
              <a:lnSpc>
                <a:spcPts val="3100"/>
              </a:lnSpc>
            </a:pPr>
            <a:r>
              <a:rPr sz="2800" dirty="0">
                <a:latin typeface="Times New Roman"/>
                <a:cs typeface="Times New Roman"/>
              </a:rPr>
              <a:t>address the identified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needs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system.</a:t>
            </a:r>
            <a:endParaRPr sz="2800">
              <a:latin typeface="Times New Roman"/>
              <a:cs typeface="Times New Roman"/>
            </a:endParaRPr>
          </a:p>
          <a:p>
            <a:pPr marL="755650" marR="238760" lvl="1" indent="-285750">
              <a:lnSpc>
                <a:spcPts val="3100"/>
              </a:lnSpc>
              <a:spcBef>
                <a:spcPts val="1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Install </a:t>
            </a:r>
            <a:r>
              <a:rPr sz="2800" dirty="0">
                <a:latin typeface="Times New Roman"/>
                <a:cs typeface="Times New Roman"/>
              </a:rPr>
              <a:t>and configure additional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controls,  such as </a:t>
            </a:r>
            <a:r>
              <a:rPr sz="2800" dirty="0">
                <a:latin typeface="Times New Roman"/>
                <a:cs typeface="Times New Roman"/>
              </a:rPr>
              <a:t>anti-virus, host-based firewalls, and  intrusion </a:t>
            </a:r>
            <a:r>
              <a:rPr sz="2800" spc="-5" dirty="0">
                <a:latin typeface="Times New Roman"/>
                <a:cs typeface="Times New Roman"/>
              </a:rPr>
              <a:t>detection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system.</a:t>
            </a:r>
            <a:endParaRPr sz="2800">
              <a:latin typeface="Times New Roman"/>
              <a:cs typeface="Times New Roman"/>
            </a:endParaRPr>
          </a:p>
          <a:p>
            <a:pPr marL="755650" marR="290830" lvl="1" indent="-285750" algn="just">
              <a:lnSpc>
                <a:spcPts val="3100"/>
              </a:lnSpc>
              <a:buFont typeface="Arial"/>
              <a:buChar char="•"/>
              <a:tabLst>
                <a:tab pos="755650" algn="l"/>
              </a:tabLst>
            </a:pPr>
            <a:r>
              <a:rPr sz="2800" spc="-55" dirty="0">
                <a:latin typeface="Times New Roman"/>
                <a:cs typeface="Times New Roman"/>
              </a:rPr>
              <a:t>Test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of the </a:t>
            </a:r>
            <a:r>
              <a:rPr sz="2800" spc="-5" dirty="0">
                <a:latin typeface="Times New Roman"/>
                <a:cs typeface="Times New Roman"/>
              </a:rPr>
              <a:t>basic operating system </a:t>
            </a:r>
            <a:r>
              <a:rPr sz="2800" dirty="0">
                <a:latin typeface="Times New Roman"/>
                <a:cs typeface="Times New Roman"/>
              </a:rPr>
              <a:t>to  ensure that the </a:t>
            </a:r>
            <a:r>
              <a:rPr sz="2800" spc="-5" dirty="0">
                <a:latin typeface="Times New Roman"/>
                <a:cs typeface="Times New Roman"/>
              </a:rPr>
              <a:t>steps </a:t>
            </a:r>
            <a:r>
              <a:rPr sz="2800" dirty="0">
                <a:latin typeface="Times New Roman"/>
                <a:cs typeface="Times New Roman"/>
              </a:rPr>
              <a:t>taken adequately address</a:t>
            </a:r>
            <a:r>
              <a:rPr sz="2800" spc="-2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its 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needs.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A1C1544-4D60-4A5B-BEDA-C6A3B399325F}"/>
</file>

<file path=customXml/itemProps2.xml><?xml version="1.0" encoding="utf-8"?>
<ds:datastoreItem xmlns:ds="http://schemas.openxmlformats.org/officeDocument/2006/customXml" ds:itemID="{65CCFBB4-283B-41B9-B3E9-15217A938C2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2659</Words>
  <Application>Microsoft Office PowerPoint</Application>
  <PresentationFormat>Custom</PresentationFormat>
  <Paragraphs>337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3" baseType="lpstr">
      <vt:lpstr>Arial</vt:lpstr>
      <vt:lpstr>Arial Narrow</vt:lpstr>
      <vt:lpstr>Calibri</vt:lpstr>
      <vt:lpstr>Courier New</vt:lpstr>
      <vt:lpstr>Times New Roman</vt:lpstr>
      <vt:lpstr>Office Theme</vt:lpstr>
      <vt:lpstr>IT 4823 Information Security Administration</vt:lpstr>
      <vt:lpstr>Operating System</vt:lpstr>
      <vt:lpstr>Measures</vt:lpstr>
      <vt:lpstr>Compromise During Installation</vt:lpstr>
      <vt:lpstr>O.S. Security Planning</vt:lpstr>
      <vt:lpstr>Planning for Installation</vt:lpstr>
      <vt:lpstr>NIST’s Planning Information</vt:lpstr>
      <vt:lpstr>NIST’s Planning Information</vt:lpstr>
      <vt:lpstr>Operating Systems Hardening</vt:lpstr>
      <vt:lpstr>Remove Unnecessary Services</vt:lpstr>
      <vt:lpstr>Plan for Handling Supplied Defaults</vt:lpstr>
      <vt:lpstr>Plan for Authorization</vt:lpstr>
      <vt:lpstr>Plan for Authentication/Authorization</vt:lpstr>
      <vt:lpstr>Add, Configure Security Controls</vt:lpstr>
      <vt:lpstr>Test System Security</vt:lpstr>
      <vt:lpstr>Application Configuration</vt:lpstr>
      <vt:lpstr>Encryption Technology</vt:lpstr>
      <vt:lpstr>Security Maintenance</vt:lpstr>
      <vt:lpstr>Plan for Logging</vt:lpstr>
      <vt:lpstr>Data Backup and Archive</vt:lpstr>
      <vt:lpstr>Data Backup</vt:lpstr>
      <vt:lpstr>Data Archive</vt:lpstr>
      <vt:lpstr>Linux/Unix Security</vt:lpstr>
      <vt:lpstr>Linux/Unix Security</vt:lpstr>
      <vt:lpstr>About SETUID</vt:lpstr>
      <vt:lpstr>Linux/Unix Security</vt:lpstr>
      <vt:lpstr>Linux/Unix Security</vt:lpstr>
      <vt:lpstr>Chroot Jail</vt:lpstr>
      <vt:lpstr>Windows Patch Management</vt:lpstr>
      <vt:lpstr>Windows User Administration and Access Control</vt:lpstr>
      <vt:lpstr>Windows User Administration and Access  Controls</vt:lpstr>
      <vt:lpstr>Windows Application and service Configuration</vt:lpstr>
      <vt:lpstr>Windows Security</vt:lpstr>
      <vt:lpstr>Windows and Encryption</vt:lpstr>
      <vt:lpstr>One Computer, More Than One OS?</vt:lpstr>
      <vt:lpstr>Virtualization Alternatives</vt:lpstr>
      <vt:lpstr>Two Kinds of Virtual Machines</vt:lpstr>
      <vt:lpstr>Type I (Native) Virtualization</vt:lpstr>
      <vt:lpstr>Type II (Hosted) Virtualization</vt:lpstr>
      <vt:lpstr>Planning: Virtualization Software</vt:lpstr>
      <vt:lpstr>Planning: Applications</vt:lpstr>
      <vt:lpstr>Planning: Hardware</vt:lpstr>
      <vt:lpstr>Planning: Capacity</vt:lpstr>
      <vt:lpstr>Planning: Security</vt:lpstr>
      <vt:lpstr>Virtualization Security Issues</vt:lpstr>
      <vt:lpstr>Hypervisor Security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- 4823_16_operating_system_security.pptx</dc:title>
  <dc:creator>bbrown</dc:creator>
  <cp:lastModifiedBy>Hossain Shahriar</cp:lastModifiedBy>
  <cp:revision>3</cp:revision>
  <dcterms:created xsi:type="dcterms:W3CDTF">2019-06-19T19:22:11Z</dcterms:created>
  <dcterms:modified xsi:type="dcterms:W3CDTF">2023-05-10T19:54:28Z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2019-06-19T00:00:00Z</vt:filetime>
  </property>
</Properties>
</file>