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4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13.xml" ContentType="application/vnd.openxmlformats-officedocument.presentationml.slide+xml"/>
  <Override PartName="/ppt/slides/slide37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40.xml" ContentType="application/vnd.openxmlformats-officedocument.presentationml.slide+xml"/>
  <Override PartName="/ppt/slides/slide9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44.xml" ContentType="application/vnd.openxmlformats-officedocument.presentationml.slide+xml"/>
  <Override PartName="/ppt/slides/slide11.xml" ContentType="application/vnd.openxmlformats-officedocument.presentationml.slide+xml"/>
  <Override PartName="/ppt/slides/slide43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446" y="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customXml" Target="../customXml/item2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96259" y="1006855"/>
            <a:ext cx="3865880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47750" y="1895347"/>
            <a:ext cx="7962899" cy="36658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27066"/>
            <a:ext cx="401320" cy="285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v-comparatives.org/images/stories/test/ondret/avc_report25.pd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751835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365501" y="3982465"/>
            <a:ext cx="532638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Risk </a:t>
            </a: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Assessment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and</a:t>
            </a:r>
            <a:r>
              <a:rPr sz="3000" spc="-260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Management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Cost Benefit</a:t>
            </a:r>
            <a:r>
              <a:rPr spc="-220" dirty="0"/>
              <a:t> </a:t>
            </a:r>
            <a:r>
              <a:rPr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20684" cy="414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863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most common approach for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information 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controls is economic feasibility of  implementation</a:t>
            </a:r>
            <a:endParaRPr sz="3000">
              <a:latin typeface="Times New Roman"/>
              <a:cs typeface="Times New Roman"/>
            </a:endParaRPr>
          </a:p>
          <a:p>
            <a:pPr marL="355600" marR="11176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Cost benefit analysis (CBA) is begun by  evaluating </a:t>
            </a:r>
            <a:r>
              <a:rPr sz="3000" spc="-5" dirty="0">
                <a:latin typeface="Times New Roman"/>
                <a:cs typeface="Times New Roman"/>
              </a:rPr>
              <a:t>worth </a:t>
            </a:r>
            <a:r>
              <a:rPr sz="3000" dirty="0">
                <a:latin typeface="Times New Roman"/>
                <a:cs typeface="Times New Roman"/>
              </a:rPr>
              <a:t>of assets to be protected and the  loss in value if those assets are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compromised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formal process to document this is called cost  benefit analysis or economic feasibility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study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32557" y="1006855"/>
            <a:ext cx="51930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Elements of Cost of</a:t>
            </a:r>
            <a:r>
              <a:rPr spc="10" dirty="0"/>
              <a:t> </a:t>
            </a:r>
            <a:r>
              <a:rPr spc="-5" dirty="0"/>
              <a:t>Controls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08885"/>
            <a:ext cx="5784215" cy="2128520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Cost of purchase or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development;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5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Training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cost;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5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Implementation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cost;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5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Cost of maintenance and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operation.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86354" y="1006855"/>
            <a:ext cx="38881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Cost-Benefit</a:t>
            </a:r>
            <a:r>
              <a:rPr spc="-114" dirty="0"/>
              <a:t> </a:t>
            </a:r>
            <a:r>
              <a:rPr spc="-5"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1952476"/>
            <a:ext cx="7522845" cy="442785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Conduct to determine appropriate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greatest benefit given resources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available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Qualitative </a:t>
            </a:r>
            <a:r>
              <a:rPr sz="3000" dirty="0">
                <a:latin typeface="Times New Roman"/>
                <a:cs typeface="Times New Roman"/>
              </a:rPr>
              <a:t>or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quantitative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Justify cost by a reduction in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risk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Contrast impact of implementing it or not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Fundamentally </a:t>
            </a:r>
            <a:r>
              <a:rPr sz="3000" dirty="0">
                <a:latin typeface="Times New Roman"/>
                <a:cs typeface="Times New Roman"/>
              </a:rPr>
              <a:t>a business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decision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Management </a:t>
            </a:r>
            <a:r>
              <a:rPr sz="3000" dirty="0">
                <a:latin typeface="Times New Roman"/>
                <a:cs typeface="Times New Roman"/>
              </a:rPr>
              <a:t>chooses </a:t>
            </a:r>
            <a:r>
              <a:rPr sz="3000" spc="-5" dirty="0">
                <a:latin typeface="Times New Roman"/>
                <a:cs typeface="Times New Roman"/>
              </a:rPr>
              <a:t>selection </a:t>
            </a:r>
            <a:r>
              <a:rPr sz="3000" dirty="0">
                <a:latin typeface="Times New Roman"/>
                <a:cs typeface="Times New Roman"/>
              </a:rPr>
              <a:t>of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Considerations: </a:t>
            </a:r>
            <a:r>
              <a:rPr sz="3000" spc="-10" dirty="0">
                <a:latin typeface="Times New Roman"/>
                <a:cs typeface="Times New Roman"/>
              </a:rPr>
              <a:t>sufficient </a:t>
            </a:r>
            <a:r>
              <a:rPr sz="3000" dirty="0">
                <a:latin typeface="Times New Roman"/>
                <a:cs typeface="Times New Roman"/>
              </a:rPr>
              <a:t>risk reduction, is too  </a:t>
            </a:r>
            <a:r>
              <a:rPr sz="3000" spc="-30" dirty="0">
                <a:latin typeface="Times New Roman"/>
                <a:cs typeface="Times New Roman"/>
              </a:rPr>
              <a:t>costly, </a:t>
            </a:r>
            <a:r>
              <a:rPr sz="3000" dirty="0">
                <a:latin typeface="Times New Roman"/>
                <a:cs typeface="Times New Roman"/>
              </a:rPr>
              <a:t>or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appropriate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Cost Benefit</a:t>
            </a:r>
            <a:r>
              <a:rPr spc="-220" dirty="0"/>
              <a:t> </a:t>
            </a:r>
            <a:r>
              <a:rPr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41640" cy="2997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4000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“benefit” is the value an </a:t>
            </a:r>
            <a:r>
              <a:rPr sz="3000" spc="-5" dirty="0">
                <a:latin typeface="Times New Roman"/>
                <a:cs typeface="Times New Roman"/>
              </a:rPr>
              <a:t>organization </a:t>
            </a:r>
            <a:r>
              <a:rPr sz="3000" dirty="0">
                <a:latin typeface="Times New Roman"/>
                <a:cs typeface="Times New Roman"/>
              </a:rPr>
              <a:t>realizes  by using controls to reduce the risks associated  with a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vulnerability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Asset </a:t>
            </a:r>
            <a:r>
              <a:rPr sz="3000" dirty="0">
                <a:latin typeface="Times New Roman"/>
                <a:cs typeface="Times New Roman"/>
              </a:rPr>
              <a:t>valuation is process of assigning financial  value or worth to each information asset; there are  many components to asset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valuation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Cost Benefit</a:t>
            </a:r>
            <a:r>
              <a:rPr spc="-220" dirty="0"/>
              <a:t> </a:t>
            </a:r>
            <a:r>
              <a:rPr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997455"/>
            <a:ext cx="7605395" cy="397129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5080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Once value of various assets is estimated, potential  loss from exploitation of vulnerability is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examined</a:t>
            </a:r>
            <a:endParaRPr sz="2800">
              <a:latin typeface="Times New Roman"/>
              <a:cs typeface="Times New Roman"/>
            </a:endParaRPr>
          </a:p>
          <a:p>
            <a:pPr marL="355600" marR="20955" indent="-342900">
              <a:lnSpc>
                <a:spcPts val="3020"/>
              </a:lnSpc>
              <a:spcBef>
                <a:spcPts val="16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This process results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an estimate of potential loss  </a:t>
            </a:r>
            <a:r>
              <a:rPr sz="2800" dirty="0">
                <a:latin typeface="Times New Roman"/>
                <a:cs typeface="Times New Roman"/>
              </a:rPr>
              <a:t>per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risk</a:t>
            </a:r>
            <a:endParaRPr sz="2800">
              <a:latin typeface="Times New Roman"/>
              <a:cs typeface="Times New Roman"/>
            </a:endParaRPr>
          </a:p>
          <a:p>
            <a:pPr marL="355600" marR="511175" indent="-342900">
              <a:lnSpc>
                <a:spcPts val="3020"/>
              </a:lnSpc>
              <a:spcBef>
                <a:spcPts val="168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Expected </a:t>
            </a:r>
            <a:r>
              <a:rPr sz="2800" spc="-5" dirty="0">
                <a:latin typeface="Times New Roman"/>
                <a:cs typeface="Times New Roman"/>
              </a:rPr>
              <a:t>loss per risk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stated </a:t>
            </a:r>
            <a:r>
              <a:rPr sz="2800" dirty="0">
                <a:latin typeface="Times New Roman"/>
                <a:cs typeface="Times New Roman"/>
              </a:rPr>
              <a:t>in the </a:t>
            </a:r>
            <a:r>
              <a:rPr sz="2800" spc="-5" dirty="0">
                <a:latin typeface="Times New Roman"/>
                <a:cs typeface="Times New Roman"/>
              </a:rPr>
              <a:t>following  equation:</a:t>
            </a:r>
            <a:endParaRPr sz="2800">
              <a:latin typeface="Times New Roman"/>
              <a:cs typeface="Times New Roman"/>
            </a:endParaRPr>
          </a:p>
          <a:p>
            <a:pPr marL="755650" marR="943610">
              <a:lnSpc>
                <a:spcPts val="2590"/>
              </a:lnSpc>
              <a:spcBef>
                <a:spcPts val="1450"/>
              </a:spcBef>
            </a:pPr>
            <a:r>
              <a:rPr sz="2400" spc="-5" dirty="0">
                <a:latin typeface="Times New Roman"/>
                <a:cs typeface="Times New Roman"/>
              </a:rPr>
              <a:t>Annualized loss </a:t>
            </a:r>
            <a:r>
              <a:rPr sz="2400" dirty="0">
                <a:latin typeface="Times New Roman"/>
                <a:cs typeface="Times New Roman"/>
              </a:rPr>
              <a:t>expectancy </a:t>
            </a:r>
            <a:r>
              <a:rPr sz="2400" spc="-5" dirty="0">
                <a:latin typeface="Times New Roman"/>
                <a:cs typeface="Times New Roman"/>
              </a:rPr>
              <a:t>(ALE) </a:t>
            </a:r>
            <a:r>
              <a:rPr sz="2400" dirty="0">
                <a:latin typeface="Times New Roman"/>
                <a:cs typeface="Times New Roman"/>
              </a:rPr>
              <a:t>equals  </a:t>
            </a:r>
            <a:r>
              <a:rPr sz="2400" spc="-5" dirty="0">
                <a:latin typeface="Times New Roman"/>
                <a:cs typeface="Times New Roman"/>
              </a:rPr>
              <a:t>Single </a:t>
            </a:r>
            <a:r>
              <a:rPr sz="2400" dirty="0">
                <a:latin typeface="Times New Roman"/>
                <a:cs typeface="Times New Roman"/>
              </a:rPr>
              <a:t>loss exposure </a:t>
            </a:r>
            <a:r>
              <a:rPr sz="2400" spc="-5" dirty="0">
                <a:latin typeface="Times New Roman"/>
                <a:cs typeface="Times New Roman"/>
              </a:rPr>
              <a:t>(SLE) </a:t>
            </a:r>
            <a:r>
              <a:rPr sz="2400" dirty="0">
                <a:latin typeface="Times New Roman"/>
                <a:cs typeface="Times New Roman"/>
              </a:rPr>
              <a:t>× </a:t>
            </a:r>
            <a:r>
              <a:rPr sz="2400" spc="-5" dirty="0">
                <a:latin typeface="Times New Roman"/>
                <a:cs typeface="Times New Roman"/>
              </a:rPr>
              <a:t>Annualized rate</a:t>
            </a:r>
            <a:r>
              <a:rPr sz="2400" spc="-2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of  </a:t>
            </a:r>
            <a:r>
              <a:rPr sz="2400" dirty="0">
                <a:latin typeface="Times New Roman"/>
                <a:cs typeface="Times New Roman"/>
              </a:rPr>
              <a:t>occurrence (ARO, probability of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loss)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20494" y="1006855"/>
            <a:ext cx="62185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The Cost Benefit Analysis</a:t>
            </a:r>
            <a:r>
              <a:rPr spc="-105" dirty="0"/>
              <a:t> </a:t>
            </a:r>
            <a:r>
              <a:rPr spc="-5" dirty="0"/>
              <a:t>Formula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83639" y="1772665"/>
            <a:ext cx="6938009" cy="3225800"/>
          </a:xfrm>
          <a:prstGeom prst="rect">
            <a:avLst/>
          </a:prstGeom>
        </p:spPr>
        <p:txBody>
          <a:bodyPr vert="horz" wrap="square" lIns="0" tIns="2413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9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ALE </a:t>
            </a:r>
            <a:r>
              <a:rPr sz="3000" dirty="0">
                <a:latin typeface="Times New Roman"/>
                <a:cs typeface="Times New Roman"/>
              </a:rPr>
              <a:t>= </a:t>
            </a:r>
            <a:r>
              <a:rPr sz="3000" spc="-5" dirty="0">
                <a:latin typeface="Times New Roman"/>
                <a:cs typeface="Times New Roman"/>
              </a:rPr>
              <a:t>Annualized Loss</a:t>
            </a:r>
            <a:r>
              <a:rPr sz="3000" spc="-1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Expectation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ACC </a:t>
            </a:r>
            <a:r>
              <a:rPr sz="3000" dirty="0">
                <a:latin typeface="Times New Roman"/>
                <a:cs typeface="Times New Roman"/>
              </a:rPr>
              <a:t>= </a:t>
            </a:r>
            <a:r>
              <a:rPr sz="3000" spc="-5" dirty="0">
                <a:latin typeface="Times New Roman"/>
                <a:cs typeface="Times New Roman"/>
              </a:rPr>
              <a:t>Annual </a:t>
            </a:r>
            <a:r>
              <a:rPr sz="3000" dirty="0">
                <a:latin typeface="Times New Roman"/>
                <a:cs typeface="Times New Roman"/>
              </a:rPr>
              <a:t>Cost of</a:t>
            </a:r>
            <a:r>
              <a:rPr sz="3000" spc="-19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 = ALE(before) – </a:t>
            </a:r>
            <a:r>
              <a:rPr sz="3000" spc="-5" dirty="0">
                <a:latin typeface="Times New Roman"/>
                <a:cs typeface="Times New Roman"/>
              </a:rPr>
              <a:t>ALE(after) </a:t>
            </a:r>
            <a:r>
              <a:rPr sz="3000" dirty="0">
                <a:latin typeface="Times New Roman"/>
                <a:cs typeface="Times New Roman"/>
              </a:rPr>
              <a:t>–</a:t>
            </a:r>
            <a:r>
              <a:rPr sz="3000" spc="-52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ACC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If B (benefit) is positive, it makes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financial  </a:t>
            </a:r>
            <a:r>
              <a:rPr sz="3000" spc="-5" dirty="0">
                <a:latin typeface="Times New Roman"/>
                <a:cs typeface="Times New Roman"/>
              </a:rPr>
              <a:t>sense </a:t>
            </a:r>
            <a:r>
              <a:rPr sz="3000" dirty="0">
                <a:latin typeface="Times New Roman"/>
                <a:cs typeface="Times New Roman"/>
              </a:rPr>
              <a:t>to implement the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87394" y="1006855"/>
            <a:ext cx="24828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Residual</a:t>
            </a:r>
            <a:r>
              <a:rPr spc="-55" dirty="0"/>
              <a:t> </a:t>
            </a:r>
            <a:r>
              <a:rPr spc="-10" dirty="0"/>
              <a:t>Risk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97939" y="2076704"/>
            <a:ext cx="6858000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latin typeface="Times New Roman"/>
                <a:cs typeface="Times New Roman"/>
              </a:rPr>
              <a:t>Risk remaining after controls are in place.  (Risk is never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zero.)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362455" y="3724655"/>
            <a:ext cx="6953250" cy="24566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17340" y="3761485"/>
            <a:ext cx="13741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 Narrow"/>
                <a:cs typeface="Arial Narrow"/>
              </a:rPr>
              <a:t>Reduce number  of</a:t>
            </a:r>
            <a:r>
              <a:rPr sz="1800" spc="-10" dirty="0">
                <a:latin typeface="Arial Narrow"/>
                <a:cs typeface="Arial Narrow"/>
              </a:rPr>
              <a:t> </a:t>
            </a:r>
            <a:r>
              <a:rPr sz="1800" spc="-5" dirty="0">
                <a:latin typeface="Arial Narrow"/>
                <a:cs typeface="Arial Narrow"/>
              </a:rPr>
              <a:t>vulnerabilities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17340" y="4638547"/>
            <a:ext cx="11010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 Narrow"/>
                <a:cs typeface="Arial Narrow"/>
              </a:rPr>
              <a:t>Add</a:t>
            </a:r>
            <a:r>
              <a:rPr sz="1800" spc="-75" dirty="0">
                <a:latin typeface="Arial Narrow"/>
                <a:cs typeface="Arial Narrow"/>
              </a:rPr>
              <a:t> </a:t>
            </a:r>
            <a:r>
              <a:rPr sz="1800" dirty="0">
                <a:latin typeface="Arial Narrow"/>
                <a:cs typeface="Arial Narrow"/>
              </a:rPr>
              <a:t>targeted  </a:t>
            </a:r>
            <a:r>
              <a:rPr sz="1800" spc="-5" dirty="0">
                <a:latin typeface="Arial Narrow"/>
                <a:cs typeface="Arial Narrow"/>
              </a:rPr>
              <a:t>control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117340" y="5552947"/>
            <a:ext cx="14871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 Narrow"/>
                <a:cs typeface="Arial Narrow"/>
              </a:rPr>
              <a:t>Reduce impact of  failure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955790" y="4797044"/>
            <a:ext cx="10998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 Narrow"/>
                <a:cs typeface="Arial Narrow"/>
              </a:rPr>
              <a:t>Residual</a:t>
            </a:r>
            <a:r>
              <a:rPr sz="1800" spc="-40" dirty="0">
                <a:latin typeface="Arial Narrow"/>
                <a:cs typeface="Arial Narrow"/>
              </a:rPr>
              <a:t> </a:t>
            </a:r>
            <a:r>
              <a:rPr sz="1800" spc="-5" dirty="0">
                <a:latin typeface="Arial Narrow"/>
                <a:cs typeface="Arial Narrow"/>
              </a:rPr>
              <a:t>risk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052320" y="4762754"/>
            <a:ext cx="3905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 Narrow"/>
                <a:cs typeface="Arial Narrow"/>
              </a:rPr>
              <a:t>Risk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44594" y="1006855"/>
            <a:ext cx="15684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71269" y="2006599"/>
            <a:ext cx="7697470" cy="4719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800" dirty="0">
                <a:latin typeface="Times New Roman"/>
                <a:cs typeface="Times New Roman"/>
              </a:rPr>
              <a:t>A networked </a:t>
            </a:r>
            <a:r>
              <a:rPr sz="2800" spc="-5" dirty="0">
                <a:latin typeface="Times New Roman"/>
                <a:cs typeface="Times New Roman"/>
              </a:rPr>
              <a:t>system </a:t>
            </a:r>
            <a:r>
              <a:rPr sz="2800" dirty="0">
                <a:latin typeface="Times New Roman"/>
                <a:cs typeface="Times New Roman"/>
              </a:rPr>
              <a:t>has 100 </a:t>
            </a:r>
            <a:r>
              <a:rPr sz="2800" spc="-5" dirty="0">
                <a:latin typeface="Times New Roman"/>
                <a:cs typeface="Times New Roman"/>
              </a:rPr>
              <a:t>workstations and</a:t>
            </a:r>
            <a:r>
              <a:rPr sz="2800" spc="-2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100  users, each of </a:t>
            </a:r>
            <a:r>
              <a:rPr sz="2800" spc="-5" dirty="0">
                <a:latin typeface="Times New Roman"/>
                <a:cs typeface="Times New Roman"/>
              </a:rPr>
              <a:t>whom </a:t>
            </a:r>
            <a:r>
              <a:rPr sz="2800" dirty="0">
                <a:latin typeface="Times New Roman"/>
                <a:cs typeface="Times New Roman"/>
              </a:rPr>
              <a:t>earns (on average) </a:t>
            </a:r>
            <a:r>
              <a:rPr sz="2800" spc="-20" dirty="0">
                <a:latin typeface="Times New Roman"/>
                <a:cs typeface="Times New Roman"/>
              </a:rPr>
              <a:t>$20/hour.  </a:t>
            </a:r>
            <a:r>
              <a:rPr sz="2800" dirty="0">
                <a:latin typeface="Times New Roman"/>
                <a:cs typeface="Times New Roman"/>
              </a:rPr>
              <a:t>The $20 is “fully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burdened.”</a:t>
            </a:r>
            <a:endParaRPr sz="2800">
              <a:latin typeface="Times New Roman"/>
              <a:cs typeface="Times New Roman"/>
            </a:endParaRPr>
          </a:p>
          <a:p>
            <a:pPr marL="469900" marR="707390" indent="-457200">
              <a:lnSpc>
                <a:spcPct val="100000"/>
              </a:lnSpc>
              <a:buFont typeface="Arial"/>
              <a:buChar char="•"/>
              <a:tabLst>
                <a:tab pos="469265" algn="l"/>
                <a:tab pos="469900" algn="l"/>
                <a:tab pos="3234055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probability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	malicious </a:t>
            </a:r>
            <a:r>
              <a:rPr sz="2800" spc="-5" dirty="0">
                <a:latin typeface="Times New Roman"/>
                <a:cs typeface="Times New Roman"/>
              </a:rPr>
              <a:t>software being  </a:t>
            </a:r>
            <a:r>
              <a:rPr sz="2800" dirty="0">
                <a:latin typeface="Times New Roman"/>
                <a:cs typeface="Times New Roman"/>
              </a:rPr>
              <a:t>introduced into the network in a </a:t>
            </a:r>
            <a:r>
              <a:rPr sz="2800" spc="-5" dirty="0">
                <a:latin typeface="Times New Roman"/>
                <a:cs typeface="Times New Roman"/>
              </a:rPr>
              <a:t>single </a:t>
            </a:r>
            <a:r>
              <a:rPr sz="2800" dirty="0">
                <a:latin typeface="Times New Roman"/>
                <a:cs typeface="Times New Roman"/>
              </a:rPr>
              <a:t>year</a:t>
            </a:r>
            <a:r>
              <a:rPr sz="2800" spc="-1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 95%.</a:t>
            </a:r>
            <a:endParaRPr sz="2800">
              <a:latin typeface="Times New Roman"/>
              <a:cs typeface="Times New Roman"/>
            </a:endParaRPr>
          </a:p>
          <a:p>
            <a:pPr marL="469900" marR="471170" indent="-457200">
              <a:lnSpc>
                <a:spcPct val="100000"/>
              </a:lnSpc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800" spc="-5" dirty="0">
                <a:latin typeface="Times New Roman"/>
                <a:cs typeface="Times New Roman"/>
              </a:rPr>
              <a:t>Cleaning malicious software is assumed to take  </a:t>
            </a:r>
            <a:r>
              <a:rPr sz="2800" dirty="0">
                <a:latin typeface="Times New Roman"/>
                <a:cs typeface="Times New Roman"/>
              </a:rPr>
              <a:t>three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hours.</a:t>
            </a:r>
            <a:endParaRPr sz="28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800" spc="-5" dirty="0">
                <a:latin typeface="Times New Roman"/>
                <a:cs typeface="Times New Roman"/>
              </a:rPr>
              <a:t>Antivirus </a:t>
            </a:r>
            <a:r>
              <a:rPr sz="2800" dirty="0">
                <a:latin typeface="Times New Roman"/>
                <a:cs typeface="Times New Roman"/>
              </a:rPr>
              <a:t>software costs $25 per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workstation.</a:t>
            </a:r>
            <a:endParaRPr sz="2800">
              <a:latin typeface="Times New Roman"/>
              <a:cs typeface="Times New Roman"/>
            </a:endParaRPr>
          </a:p>
          <a:p>
            <a:pPr marL="469900" marR="171450" indent="-457200">
              <a:lnSpc>
                <a:spcPct val="100000"/>
              </a:lnSpc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800" spc="-5" dirty="0">
                <a:latin typeface="Times New Roman"/>
                <a:cs typeface="Times New Roman"/>
              </a:rPr>
              <a:t>Antivirus </a:t>
            </a:r>
            <a:r>
              <a:rPr sz="2800" dirty="0">
                <a:latin typeface="Times New Roman"/>
                <a:cs typeface="Times New Roman"/>
              </a:rPr>
              <a:t>software </a:t>
            </a:r>
            <a:r>
              <a:rPr sz="2800" spc="-5" dirty="0">
                <a:latin typeface="Times New Roman"/>
                <a:cs typeface="Times New Roman"/>
              </a:rPr>
              <a:t>will </a:t>
            </a:r>
            <a:r>
              <a:rPr sz="2800" dirty="0">
                <a:latin typeface="Times New Roman"/>
                <a:cs typeface="Times New Roman"/>
              </a:rPr>
              <a:t>prevent 98% of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malicious  </a:t>
            </a:r>
            <a:r>
              <a:rPr sz="2800" spc="-5" dirty="0">
                <a:latin typeface="Times New Roman"/>
                <a:cs typeface="Times New Roman"/>
              </a:rPr>
              <a:t>software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infections.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66185" y="1006855"/>
            <a:ext cx="35267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</a:t>
            </a:r>
            <a:r>
              <a:rPr spc="-30" dirty="0"/>
              <a:t> </a:t>
            </a:r>
            <a:r>
              <a:rPr spc="-5" dirty="0"/>
              <a:t>Continued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9074"/>
            <a:ext cx="6215380" cy="441198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SLE </a:t>
            </a:r>
            <a:r>
              <a:rPr sz="3000" dirty="0">
                <a:latin typeface="Times New Roman"/>
                <a:cs typeface="Times New Roman"/>
              </a:rPr>
              <a:t>= $20 </a:t>
            </a:r>
            <a:r>
              <a:rPr sz="3000" dirty="0">
                <a:latin typeface="Symbol"/>
                <a:cs typeface="Symbol"/>
              </a:rPr>
              <a:t></a:t>
            </a:r>
            <a:r>
              <a:rPr sz="3000" dirty="0">
                <a:latin typeface="Times New Roman"/>
                <a:cs typeface="Times New Roman"/>
              </a:rPr>
              <a:t> 100 </a:t>
            </a:r>
            <a:r>
              <a:rPr sz="3000" dirty="0">
                <a:latin typeface="Symbol"/>
                <a:cs typeface="Symbol"/>
              </a:rPr>
              <a:t></a:t>
            </a:r>
            <a:r>
              <a:rPr sz="3000" dirty="0">
                <a:latin typeface="Times New Roman"/>
                <a:cs typeface="Times New Roman"/>
              </a:rPr>
              <a:t> 3 =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$6,000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ARO </a:t>
            </a:r>
            <a:r>
              <a:rPr sz="3000" dirty="0">
                <a:latin typeface="Times New Roman"/>
                <a:cs typeface="Times New Roman"/>
              </a:rPr>
              <a:t>(before) =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0.95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3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ALE(before) </a:t>
            </a:r>
            <a:r>
              <a:rPr sz="3000" dirty="0">
                <a:latin typeface="Times New Roman"/>
                <a:cs typeface="Times New Roman"/>
              </a:rPr>
              <a:t>= $6,000 </a:t>
            </a:r>
            <a:r>
              <a:rPr sz="3000" dirty="0">
                <a:latin typeface="Symbol"/>
                <a:cs typeface="Symbol"/>
              </a:rPr>
              <a:t></a:t>
            </a:r>
            <a:r>
              <a:rPr sz="300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0.95 </a:t>
            </a:r>
            <a:r>
              <a:rPr sz="3000" dirty="0">
                <a:latin typeface="Times New Roman"/>
                <a:cs typeface="Times New Roman"/>
              </a:rPr>
              <a:t>=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$5700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ARO(after) </a:t>
            </a:r>
            <a:r>
              <a:rPr sz="3000" dirty="0">
                <a:latin typeface="Times New Roman"/>
                <a:cs typeface="Times New Roman"/>
              </a:rPr>
              <a:t>= 0.95 </a:t>
            </a:r>
            <a:r>
              <a:rPr sz="3000" dirty="0">
                <a:latin typeface="Symbol"/>
                <a:cs typeface="Symbol"/>
              </a:rPr>
              <a:t></a:t>
            </a:r>
            <a:r>
              <a:rPr sz="300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0.02 </a:t>
            </a:r>
            <a:r>
              <a:rPr sz="3000" dirty="0">
                <a:latin typeface="Times New Roman"/>
                <a:cs typeface="Times New Roman"/>
              </a:rPr>
              <a:t>=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0.019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ALE(after) </a:t>
            </a:r>
            <a:r>
              <a:rPr sz="3000" dirty="0">
                <a:latin typeface="Times New Roman"/>
                <a:cs typeface="Times New Roman"/>
              </a:rPr>
              <a:t>= $6,000 </a:t>
            </a:r>
            <a:r>
              <a:rPr sz="3000" dirty="0">
                <a:latin typeface="Symbol"/>
                <a:cs typeface="Symbol"/>
              </a:rPr>
              <a:t></a:t>
            </a:r>
            <a:r>
              <a:rPr sz="3000" dirty="0">
                <a:latin typeface="Times New Roman"/>
                <a:cs typeface="Times New Roman"/>
              </a:rPr>
              <a:t> 0.019 =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spc="-30" dirty="0">
                <a:latin typeface="Times New Roman"/>
                <a:cs typeface="Times New Roman"/>
              </a:rPr>
              <a:t>$114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ACC </a:t>
            </a:r>
            <a:r>
              <a:rPr sz="3000" dirty="0">
                <a:latin typeface="Times New Roman"/>
                <a:cs typeface="Times New Roman"/>
              </a:rPr>
              <a:t>=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$2,500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 = </a:t>
            </a:r>
            <a:r>
              <a:rPr sz="3000" spc="-5" dirty="0">
                <a:latin typeface="Times New Roman"/>
                <a:cs typeface="Times New Roman"/>
              </a:rPr>
              <a:t>5,700 </a:t>
            </a:r>
            <a:r>
              <a:rPr sz="3000" dirty="0">
                <a:latin typeface="Times New Roman"/>
                <a:cs typeface="Times New Roman"/>
              </a:rPr>
              <a:t>– </a:t>
            </a:r>
            <a:r>
              <a:rPr sz="3000" spc="-40" dirty="0">
                <a:latin typeface="Times New Roman"/>
                <a:cs typeface="Times New Roman"/>
              </a:rPr>
              <a:t>114 </a:t>
            </a:r>
            <a:r>
              <a:rPr sz="3000" dirty="0">
                <a:latin typeface="Times New Roman"/>
                <a:cs typeface="Times New Roman"/>
              </a:rPr>
              <a:t>– </a:t>
            </a:r>
            <a:r>
              <a:rPr sz="3000" spc="-5" dirty="0">
                <a:latin typeface="Times New Roman"/>
                <a:cs typeface="Times New Roman"/>
              </a:rPr>
              <a:t>2500 </a:t>
            </a:r>
            <a:r>
              <a:rPr sz="3000" dirty="0">
                <a:latin typeface="Times New Roman"/>
                <a:cs typeface="Times New Roman"/>
              </a:rPr>
              <a:t>=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$3,086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Conclusion: Install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antivirus!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53033" y="3174492"/>
            <a:ext cx="40005" cy="38100"/>
          </a:xfrm>
          <a:custGeom>
            <a:avLst/>
            <a:gdLst/>
            <a:ahLst/>
            <a:cxnLst/>
            <a:rect l="l" t="t" r="r" b="b"/>
            <a:pathLst>
              <a:path w="40004" h="38100">
                <a:moveTo>
                  <a:pt x="39624" y="19050"/>
                </a:moveTo>
                <a:lnTo>
                  <a:pt x="38147" y="11572"/>
                </a:lnTo>
                <a:lnTo>
                  <a:pt x="34099" y="5524"/>
                </a:lnTo>
                <a:lnTo>
                  <a:pt x="28051" y="1476"/>
                </a:lnTo>
                <a:lnTo>
                  <a:pt x="20574" y="0"/>
                </a:lnTo>
                <a:lnTo>
                  <a:pt x="19049" y="0"/>
                </a:lnTo>
                <a:lnTo>
                  <a:pt x="11572" y="1476"/>
                </a:lnTo>
                <a:lnTo>
                  <a:pt x="5524" y="5524"/>
                </a:lnTo>
                <a:lnTo>
                  <a:pt x="1476" y="11572"/>
                </a:lnTo>
                <a:lnTo>
                  <a:pt x="0" y="19050"/>
                </a:lnTo>
                <a:lnTo>
                  <a:pt x="1476" y="26527"/>
                </a:lnTo>
                <a:lnTo>
                  <a:pt x="5524" y="32575"/>
                </a:lnTo>
                <a:lnTo>
                  <a:pt x="11572" y="36623"/>
                </a:lnTo>
                <a:lnTo>
                  <a:pt x="19050" y="38100"/>
                </a:lnTo>
                <a:lnTo>
                  <a:pt x="20574" y="38100"/>
                </a:lnTo>
                <a:lnTo>
                  <a:pt x="28051" y="36623"/>
                </a:lnTo>
                <a:lnTo>
                  <a:pt x="34099" y="32575"/>
                </a:lnTo>
                <a:lnTo>
                  <a:pt x="38147" y="26527"/>
                </a:lnTo>
                <a:lnTo>
                  <a:pt x="39624" y="190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61057" y="1006855"/>
            <a:ext cx="63373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Example: Challenging the</a:t>
            </a:r>
            <a:r>
              <a:rPr spc="20" dirty="0"/>
              <a:t> </a:t>
            </a:r>
            <a:r>
              <a:rPr spc="-5" dirty="0"/>
              <a:t>Numbers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2005838"/>
            <a:ext cx="7824470" cy="395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$20 can be very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accurate.</a:t>
            </a:r>
            <a:endParaRPr sz="3000">
              <a:latin typeface="Times New Roman"/>
              <a:cs typeface="Times New Roman"/>
            </a:endParaRPr>
          </a:p>
          <a:p>
            <a:pPr marL="355600" marR="521334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95% risk of infection: </a:t>
            </a:r>
            <a:r>
              <a:rPr sz="3000" spc="-5" dirty="0">
                <a:latin typeface="Times New Roman"/>
                <a:cs typeface="Times New Roman"/>
              </a:rPr>
              <a:t>estimated </a:t>
            </a:r>
            <a:r>
              <a:rPr sz="3000" dirty="0">
                <a:latin typeface="Times New Roman"/>
                <a:cs typeface="Times New Roman"/>
              </a:rPr>
              <a:t>by a </a:t>
            </a:r>
            <a:r>
              <a:rPr sz="3000" spc="-5" dirty="0">
                <a:latin typeface="Times New Roman"/>
                <a:cs typeface="Times New Roman"/>
              </a:rPr>
              <a:t>security  </a:t>
            </a:r>
            <a:r>
              <a:rPr sz="3000" dirty="0">
                <a:latin typeface="Times New Roman"/>
                <a:cs typeface="Times New Roman"/>
              </a:rPr>
              <a:t>practitioner; may be too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spc="-50" dirty="0">
                <a:latin typeface="Times New Roman"/>
                <a:cs typeface="Times New Roman"/>
              </a:rPr>
              <a:t>low.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Antivirus software intercepts 98% of malicious  software: from research on a sample of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malware.</a:t>
            </a:r>
            <a:endParaRPr sz="3000">
              <a:latin typeface="Times New Roman"/>
              <a:cs typeface="Times New Roman"/>
            </a:endParaRPr>
          </a:p>
          <a:p>
            <a:pPr marL="412750">
              <a:lnSpc>
                <a:spcPts val="2140"/>
              </a:lnSpc>
              <a:spcBef>
                <a:spcPts val="40"/>
              </a:spcBef>
            </a:pPr>
            <a:r>
              <a:rPr sz="1800" i="1" u="sng" spc="-10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3"/>
              </a:rPr>
              <a:t>http://www.av-comparatives.org/images/stories/test/ondret/avc_report25.pdf</a:t>
            </a:r>
            <a:endParaRPr sz="1800">
              <a:latin typeface="Times New Roman"/>
              <a:cs typeface="Times New Roman"/>
            </a:endParaRPr>
          </a:p>
          <a:p>
            <a:pPr marL="355600" marR="470534" indent="-342900">
              <a:lnSpc>
                <a:spcPts val="36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Cost of installation, training, maintenance not  included.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ts val="3479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Potential </a:t>
            </a:r>
            <a:r>
              <a:rPr sz="3000" dirty="0">
                <a:latin typeface="Times New Roman"/>
                <a:cs typeface="Times New Roman"/>
              </a:rPr>
              <a:t>impact on performance not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included.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26539" y="1006855"/>
            <a:ext cx="7221220" cy="4781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881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latin typeface="Arial Narrow"/>
                <a:cs typeface="Arial Narrow"/>
              </a:rPr>
              <a:t>Risk</a:t>
            </a:r>
            <a:r>
              <a:rPr sz="3600" b="1" spc="-20" dirty="0">
                <a:latin typeface="Arial Narrow"/>
                <a:cs typeface="Arial Narrow"/>
              </a:rPr>
              <a:t> </a:t>
            </a:r>
            <a:r>
              <a:rPr sz="3600" b="1" spc="-5" dirty="0">
                <a:latin typeface="Arial Narrow"/>
                <a:cs typeface="Arial Narrow"/>
              </a:rPr>
              <a:t>Management</a:t>
            </a:r>
            <a:endParaRPr sz="3600">
              <a:latin typeface="Arial Narrow"/>
              <a:cs typeface="Arial Narrow"/>
            </a:endParaRPr>
          </a:p>
          <a:p>
            <a:pPr marL="12700" marR="5080">
              <a:lnSpc>
                <a:spcPct val="150000"/>
              </a:lnSpc>
              <a:spcBef>
                <a:spcPts val="725"/>
              </a:spcBef>
            </a:pPr>
            <a:r>
              <a:rPr sz="3600" spc="-65" dirty="0">
                <a:latin typeface="Times New Roman"/>
                <a:cs typeface="Times New Roman"/>
              </a:rPr>
              <a:t>You’ve </a:t>
            </a:r>
            <a:r>
              <a:rPr sz="3600" dirty="0">
                <a:latin typeface="Times New Roman"/>
                <a:cs typeface="Times New Roman"/>
              </a:rPr>
              <a:t>read most of this in the </a:t>
            </a:r>
            <a:r>
              <a:rPr sz="3600" spc="-25" dirty="0">
                <a:latin typeface="Times New Roman"/>
                <a:cs typeface="Times New Roman"/>
              </a:rPr>
              <a:t>chapter.  </a:t>
            </a:r>
            <a:r>
              <a:rPr sz="3600" dirty="0">
                <a:latin typeface="Times New Roman"/>
                <a:cs typeface="Times New Roman"/>
              </a:rPr>
              <a:t>This is a more </a:t>
            </a:r>
            <a:r>
              <a:rPr sz="3600" spc="-10" dirty="0">
                <a:latin typeface="Times New Roman"/>
                <a:cs typeface="Times New Roman"/>
              </a:rPr>
              <a:t>organized </a:t>
            </a:r>
            <a:r>
              <a:rPr sz="3600" dirty="0">
                <a:latin typeface="Times New Roman"/>
                <a:cs typeface="Times New Roman"/>
              </a:rPr>
              <a:t>form, I</a:t>
            </a:r>
            <a:r>
              <a:rPr sz="3600" spc="-5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hope.</a:t>
            </a:r>
            <a:endParaRPr sz="3600">
              <a:latin typeface="Times New Roman"/>
              <a:cs typeface="Times New Roman"/>
            </a:endParaRPr>
          </a:p>
          <a:p>
            <a:pPr marL="12700" marR="202565">
              <a:lnSpc>
                <a:spcPct val="100000"/>
              </a:lnSpc>
              <a:spcBef>
                <a:spcPts val="2160"/>
              </a:spcBef>
            </a:pPr>
            <a:r>
              <a:rPr sz="3600" dirty="0">
                <a:latin typeface="Times New Roman"/>
                <a:cs typeface="Times New Roman"/>
              </a:rPr>
              <a:t>This lecture is taken from</a:t>
            </a:r>
            <a:r>
              <a:rPr sz="3600" spc="-130" dirty="0">
                <a:latin typeface="Times New Roman"/>
                <a:cs typeface="Times New Roman"/>
              </a:rPr>
              <a:t> </a:t>
            </a:r>
            <a:r>
              <a:rPr sz="3600" i="1" dirty="0">
                <a:latin typeface="Times New Roman"/>
                <a:cs typeface="Times New Roman"/>
              </a:rPr>
              <a:t>Information  Security </a:t>
            </a:r>
            <a:r>
              <a:rPr sz="3600" i="1" spc="-5" dirty="0">
                <a:latin typeface="Times New Roman"/>
                <a:cs typeface="Times New Roman"/>
              </a:rPr>
              <a:t>is </a:t>
            </a:r>
            <a:r>
              <a:rPr sz="3600" i="1" dirty="0">
                <a:latin typeface="Times New Roman"/>
                <a:cs typeface="Times New Roman"/>
              </a:rPr>
              <a:t>Information Risk  </a:t>
            </a:r>
            <a:r>
              <a:rPr sz="3600" i="1" spc="-5" dirty="0">
                <a:latin typeface="Times New Roman"/>
                <a:cs typeface="Times New Roman"/>
              </a:rPr>
              <a:t>Management </a:t>
            </a:r>
            <a:r>
              <a:rPr sz="3600" dirty="0">
                <a:latin typeface="Times New Roman"/>
                <a:cs typeface="Times New Roman"/>
              </a:rPr>
              <a:t>by </a:t>
            </a:r>
            <a:r>
              <a:rPr sz="3600" spc="-30" dirty="0">
                <a:latin typeface="Times New Roman"/>
                <a:cs typeface="Times New Roman"/>
              </a:rPr>
              <a:t>Blakley, </a:t>
            </a:r>
            <a:r>
              <a:rPr sz="3600" spc="-5" dirty="0">
                <a:latin typeface="Times New Roman"/>
                <a:cs typeface="Times New Roman"/>
              </a:rPr>
              <a:t>McDermott  </a:t>
            </a:r>
            <a:r>
              <a:rPr sz="3600" dirty="0">
                <a:latin typeface="Times New Roman"/>
                <a:cs typeface="Times New Roman"/>
              </a:rPr>
              <a:t>and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spc="-45" dirty="0">
                <a:latin typeface="Times New Roman"/>
                <a:cs typeface="Times New Roman"/>
              </a:rPr>
              <a:t>Geer.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63295" y="451720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2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93667" y="1006855"/>
            <a:ext cx="26708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Managing</a:t>
            </a:r>
            <a:r>
              <a:rPr spc="-60" dirty="0"/>
              <a:t> </a:t>
            </a:r>
            <a:r>
              <a:rPr spc="-5" dirty="0"/>
              <a:t>Risk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5981700" cy="27686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sz="3000" dirty="0">
                <a:latin typeface="Times New Roman"/>
                <a:cs typeface="Times New Roman"/>
              </a:rPr>
              <a:t>There are several ways to manage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risk: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Liability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transfer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Indemnification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Mitigation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Retention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15359" y="1006855"/>
            <a:ext cx="30276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Liability</a:t>
            </a:r>
            <a:r>
              <a:rPr spc="-25" dirty="0"/>
              <a:t> Transfer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14334" cy="19456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78613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Accomplished </a:t>
            </a:r>
            <a:r>
              <a:rPr sz="3000" dirty="0">
                <a:latin typeface="Times New Roman"/>
                <a:cs typeface="Times New Roman"/>
              </a:rPr>
              <a:t>by disclaiming risk, making it  “someone </a:t>
            </a:r>
            <a:r>
              <a:rPr sz="3000" spc="-30" dirty="0">
                <a:latin typeface="Times New Roman"/>
                <a:cs typeface="Times New Roman"/>
              </a:rPr>
              <a:t>else’s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problem.”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This can be by a </a:t>
            </a:r>
            <a:r>
              <a:rPr sz="3000" spc="-15" dirty="0">
                <a:latin typeface="Times New Roman"/>
                <a:cs typeface="Times New Roman"/>
              </a:rPr>
              <a:t>disclaimer, </a:t>
            </a:r>
            <a:r>
              <a:rPr sz="3000" dirty="0">
                <a:latin typeface="Times New Roman"/>
                <a:cs typeface="Times New Roman"/>
              </a:rPr>
              <a:t>a limited </a:t>
            </a:r>
            <a:r>
              <a:rPr sz="3000" spc="-25" dirty="0">
                <a:latin typeface="Times New Roman"/>
                <a:cs typeface="Times New Roman"/>
              </a:rPr>
              <a:t>warranty, </a:t>
            </a:r>
            <a:r>
              <a:rPr sz="3000" dirty="0">
                <a:latin typeface="Times New Roman"/>
                <a:cs typeface="Times New Roman"/>
              </a:rPr>
              <a:t>or  a written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agreement.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30421" y="1006855"/>
            <a:ext cx="27984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Indemnification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904480" cy="203708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Risk pooling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(insurance)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Hedging: a bet that an adverse event will happen.  (Consider financial </a:t>
            </a:r>
            <a:r>
              <a:rPr sz="3000" spc="-5" dirty="0">
                <a:latin typeface="Times New Roman"/>
                <a:cs typeface="Times New Roman"/>
              </a:rPr>
              <a:t>securities</a:t>
            </a:r>
            <a:r>
              <a:rPr sz="3000" dirty="0">
                <a:latin typeface="Times New Roman"/>
                <a:cs typeface="Times New Roman"/>
              </a:rPr>
              <a:t> hedging.)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000" dirty="0">
                <a:latin typeface="Times New Roman"/>
                <a:cs typeface="Times New Roman"/>
              </a:rPr>
              <a:t>A “hot </a:t>
            </a:r>
            <a:r>
              <a:rPr sz="3000" spc="-5" dirty="0">
                <a:latin typeface="Times New Roman"/>
                <a:cs typeface="Times New Roman"/>
              </a:rPr>
              <a:t>site” </a:t>
            </a:r>
            <a:r>
              <a:rPr sz="3000" dirty="0">
                <a:latin typeface="Times New Roman"/>
                <a:cs typeface="Times New Roman"/>
              </a:rPr>
              <a:t>is a kind of</a:t>
            </a:r>
            <a:r>
              <a:rPr sz="3000" spc="-1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hedge.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30294" y="1006855"/>
            <a:ext cx="17983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Mitigation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863205" cy="2860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70231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Reduce the expected cost by reducing the  probability that the adverse event will </a:t>
            </a:r>
            <a:r>
              <a:rPr sz="3000" spc="-30" dirty="0">
                <a:latin typeface="Times New Roman"/>
                <a:cs typeface="Times New Roman"/>
              </a:rPr>
              <a:t>occur.  </a:t>
            </a:r>
            <a:r>
              <a:rPr sz="3000" dirty="0">
                <a:latin typeface="Times New Roman"/>
                <a:cs typeface="Times New Roman"/>
              </a:rPr>
              <a:t>(Lock the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doors.)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Reduce the expected cost by limiting the damage  if the adverse event does </a:t>
            </a:r>
            <a:r>
              <a:rPr sz="3000" spc="-30" dirty="0">
                <a:latin typeface="Times New Roman"/>
                <a:cs typeface="Times New Roman"/>
              </a:rPr>
              <a:t>occur. </a:t>
            </a:r>
            <a:r>
              <a:rPr sz="3000" dirty="0">
                <a:latin typeface="Times New Roman"/>
                <a:cs typeface="Times New Roman"/>
              </a:rPr>
              <a:t>(Keep valuables  in a bank deposit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box.)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23</a:t>
            </a:fld>
            <a:endParaRPr spc="-5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51629" y="1006855"/>
            <a:ext cx="17564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Retention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26070" cy="34086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2956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2853055" algn="l"/>
              </a:tabLst>
            </a:pPr>
            <a:r>
              <a:rPr sz="3000" dirty="0">
                <a:latin typeface="Times New Roman"/>
                <a:cs typeface="Times New Roman"/>
              </a:rPr>
              <a:t>Self-insurance:	setting aside funds to cover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the  risk</a:t>
            </a:r>
            <a:endParaRPr sz="3000">
              <a:latin typeface="Times New Roman"/>
              <a:cs typeface="Times New Roman"/>
            </a:endParaRPr>
          </a:p>
          <a:p>
            <a:pPr marL="355600" marR="153352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2431415" algn="l"/>
              </a:tabLst>
            </a:pPr>
            <a:r>
              <a:rPr sz="3000" spc="-5" dirty="0">
                <a:latin typeface="Times New Roman"/>
                <a:cs typeface="Times New Roman"/>
              </a:rPr>
              <a:t>Acceptance:	</a:t>
            </a:r>
            <a:r>
              <a:rPr sz="3000" dirty="0">
                <a:latin typeface="Times New Roman"/>
                <a:cs typeface="Times New Roman"/>
              </a:rPr>
              <a:t>accepting the risk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without  </a:t>
            </a:r>
            <a:r>
              <a:rPr sz="3000" dirty="0">
                <a:latin typeface="Times New Roman"/>
                <a:cs typeface="Times New Roman"/>
              </a:rPr>
              <a:t>specifically setting aside funds.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3260090" algn="l"/>
                <a:tab pos="4446905" algn="l"/>
              </a:tabLst>
            </a:pPr>
            <a:r>
              <a:rPr sz="3000" spc="-5" dirty="0">
                <a:latin typeface="Times New Roman"/>
                <a:cs typeface="Times New Roman"/>
              </a:rPr>
              <a:t>Definition: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b="1" spc="-10" dirty="0">
                <a:latin typeface="Times New Roman"/>
                <a:cs typeface="Times New Roman"/>
              </a:rPr>
              <a:t>residual</a:t>
            </a:r>
            <a:r>
              <a:rPr sz="3000" b="1" dirty="0">
                <a:latin typeface="Times New Roman"/>
                <a:cs typeface="Times New Roman"/>
              </a:rPr>
              <a:t> risk</a:t>
            </a:r>
            <a:r>
              <a:rPr sz="3000" dirty="0">
                <a:latin typeface="Times New Roman"/>
                <a:cs typeface="Times New Roman"/>
              </a:rPr>
              <a:t>.	</a:t>
            </a:r>
            <a:r>
              <a:rPr sz="3000" spc="-5" dirty="0">
                <a:latin typeface="Times New Roman"/>
                <a:cs typeface="Times New Roman"/>
              </a:rPr>
              <a:t>Risk </a:t>
            </a:r>
            <a:r>
              <a:rPr sz="3000" dirty="0">
                <a:latin typeface="Times New Roman"/>
                <a:cs typeface="Times New Roman"/>
              </a:rPr>
              <a:t>that remains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after  risk management.	(Like the deductible on an  insurance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Times New Roman"/>
                <a:cs typeface="Times New Roman"/>
              </a:rPr>
              <a:t>policy.)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85997" y="1006855"/>
            <a:ext cx="34861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Asset</a:t>
            </a:r>
            <a:r>
              <a:rPr spc="-20" dirty="0"/>
              <a:t> </a:t>
            </a:r>
            <a:r>
              <a:rPr spc="-5" dirty="0"/>
              <a:t>Identification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385684" cy="3683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71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Assets are </a:t>
            </a:r>
            <a:r>
              <a:rPr sz="3000" spc="-10" dirty="0">
                <a:latin typeface="Times New Roman"/>
                <a:cs typeface="Times New Roman"/>
              </a:rPr>
              <a:t>targets </a:t>
            </a:r>
            <a:r>
              <a:rPr sz="3000" dirty="0">
                <a:latin typeface="Times New Roman"/>
                <a:cs typeface="Times New Roman"/>
              </a:rPr>
              <a:t>of various threats and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threat  agents</a:t>
            </a:r>
            <a:endParaRPr sz="3000">
              <a:latin typeface="Times New Roman"/>
              <a:cs typeface="Times New Roman"/>
            </a:endParaRPr>
          </a:p>
          <a:p>
            <a:pPr marL="355600" marR="111760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Risk management involves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identifying  </a:t>
            </a:r>
            <a:r>
              <a:rPr sz="3000" spc="-20" dirty="0">
                <a:latin typeface="Times New Roman"/>
                <a:cs typeface="Times New Roman"/>
              </a:rPr>
              <a:t>organization’s </a:t>
            </a:r>
            <a:r>
              <a:rPr sz="3000" dirty="0">
                <a:latin typeface="Times New Roman"/>
                <a:cs typeface="Times New Roman"/>
              </a:rPr>
              <a:t>assets and identifying  threats/vulnerabilities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Risk identification begins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identifying  </a:t>
            </a:r>
            <a:r>
              <a:rPr sz="3000" spc="-20" dirty="0">
                <a:latin typeface="Times New Roman"/>
                <a:cs typeface="Times New Roman"/>
              </a:rPr>
              <a:t>organization’s </a:t>
            </a:r>
            <a:r>
              <a:rPr sz="3000" dirty="0">
                <a:latin typeface="Times New Roman"/>
                <a:cs typeface="Times New Roman"/>
              </a:rPr>
              <a:t>assets and assessing their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value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15744" y="1006855"/>
            <a:ext cx="60274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Asset Identification and</a:t>
            </a:r>
            <a:r>
              <a:rPr spc="-15" dirty="0"/>
              <a:t> </a:t>
            </a:r>
            <a:r>
              <a:rPr spc="-20" dirty="0"/>
              <a:t>Valuation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43938"/>
            <a:ext cx="7605395" cy="2844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Iterative process; begins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identification of  assets, including all elements of an  </a:t>
            </a:r>
            <a:r>
              <a:rPr sz="3000" spc="-20" dirty="0">
                <a:latin typeface="Times New Roman"/>
                <a:cs typeface="Times New Roman"/>
              </a:rPr>
              <a:t>organization’s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(people, procedures, data  and information, </a:t>
            </a:r>
            <a:r>
              <a:rPr sz="3000" spc="-5" dirty="0">
                <a:latin typeface="Times New Roman"/>
                <a:cs typeface="Times New Roman"/>
              </a:rPr>
              <a:t>software, </a:t>
            </a:r>
            <a:r>
              <a:rPr sz="3000" dirty="0">
                <a:latin typeface="Times New Roman"/>
                <a:cs typeface="Times New Roman"/>
              </a:rPr>
              <a:t>hardware,  networking)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Assets are then classified and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categorized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87294" y="961135"/>
            <a:ext cx="43891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Data Asset</a:t>
            </a:r>
            <a:r>
              <a:rPr spc="-114" dirty="0"/>
              <a:t> </a:t>
            </a:r>
            <a:r>
              <a:rPr spc="-5" dirty="0"/>
              <a:t>Identification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77465"/>
            <a:ext cx="5873750" cy="3225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" dirty="0">
                <a:latin typeface="Times New Roman"/>
                <a:cs typeface="Times New Roman"/>
              </a:rPr>
              <a:t>Asset </a:t>
            </a:r>
            <a:r>
              <a:rPr sz="3000" dirty="0">
                <a:latin typeface="Times New Roman"/>
                <a:cs typeface="Times New Roman"/>
              </a:rPr>
              <a:t>attributes for data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classification: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Owner/creator/manager;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Data structure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size;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Data structure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used;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Online/offline;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Location;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Backup procedures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employed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22324" y="1099819"/>
            <a:ext cx="741299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" dirty="0"/>
              <a:t>Hardware, Software, and Network Asset</a:t>
            </a:r>
            <a:r>
              <a:rPr sz="2800" spc="-180" dirty="0"/>
              <a:t> </a:t>
            </a:r>
            <a:r>
              <a:rPr sz="2800" spc="-5" dirty="0"/>
              <a:t>Identification</a:t>
            </a:r>
            <a:endParaRPr sz="2800"/>
          </a:p>
        </p:txBody>
      </p:sp>
      <p:sp>
        <p:nvSpPr>
          <p:cNvPr id="5" name="object 5"/>
          <p:cNvSpPr txBox="1"/>
          <p:nvPr/>
        </p:nvSpPr>
        <p:spPr>
          <a:xfrm>
            <a:off x="916939" y="1949345"/>
            <a:ext cx="7901940" cy="390271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What information attributes to track depends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on: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Needs of </a:t>
            </a:r>
            <a:r>
              <a:rPr sz="2800" spc="-10" dirty="0">
                <a:latin typeface="Times New Roman"/>
                <a:cs typeface="Times New Roman"/>
              </a:rPr>
              <a:t>organization/risk </a:t>
            </a:r>
            <a:r>
              <a:rPr sz="2800" spc="-5" dirty="0">
                <a:latin typeface="Times New Roman"/>
                <a:cs typeface="Times New Roman"/>
              </a:rPr>
              <a:t>management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efforts</a:t>
            </a:r>
            <a:endParaRPr sz="2800">
              <a:latin typeface="Times New Roman"/>
              <a:cs typeface="Times New Roman"/>
            </a:endParaRPr>
          </a:p>
          <a:p>
            <a:pPr marL="755650" marR="646430" lvl="1" indent="-2857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Management needs of information  security/information technology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communities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Asset attributes to be considered are: name, asset  type; serial number; manufacturer name;  model/part number; software version; physical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or  logical location; controlling</a:t>
            </a:r>
            <a:r>
              <a:rPr sz="3000" spc="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entity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23514" y="1006855"/>
            <a:ext cx="36099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Threat</a:t>
            </a:r>
            <a:r>
              <a:rPr spc="-15" dirty="0"/>
              <a:t> </a:t>
            </a:r>
            <a:r>
              <a:rPr spc="-5" dirty="0"/>
              <a:t>Identification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955546"/>
            <a:ext cx="7581265" cy="4693285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1779905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Realistic threats need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investigation;  unimportant threats are set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aside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3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Threat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assessment: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3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Which threats </a:t>
            </a:r>
            <a:r>
              <a:rPr sz="2800" spc="-5" dirty="0">
                <a:latin typeface="Times New Roman"/>
                <a:cs typeface="Times New Roman"/>
              </a:rPr>
              <a:t>present danger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assets?</a:t>
            </a:r>
            <a:endParaRPr sz="2800">
              <a:latin typeface="Times New Roman"/>
              <a:cs typeface="Times New Roman"/>
            </a:endParaRPr>
          </a:p>
          <a:p>
            <a:pPr marL="755650" marR="720090" lvl="1" indent="-285750">
              <a:lnSpc>
                <a:spcPts val="3020"/>
              </a:lnSpc>
              <a:spcBef>
                <a:spcPts val="1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Which threats represent the most danger</a:t>
            </a:r>
            <a:r>
              <a:rPr sz="2800" spc="-1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information?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3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How </a:t>
            </a:r>
            <a:r>
              <a:rPr sz="2800" dirty="0">
                <a:latin typeface="Times New Roman"/>
                <a:cs typeface="Times New Roman"/>
              </a:rPr>
              <a:t>much would it cost to recover from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event?</a:t>
            </a:r>
            <a:endParaRPr sz="2800">
              <a:latin typeface="Times New Roman"/>
              <a:cs typeface="Times New Roman"/>
            </a:endParaRPr>
          </a:p>
          <a:p>
            <a:pPr marL="755650" marR="413384" lvl="1" indent="-285750">
              <a:lnSpc>
                <a:spcPts val="3020"/>
              </a:lnSpc>
              <a:spcBef>
                <a:spcPts val="1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Which threat requires greatest expenditure</a:t>
            </a:r>
            <a:r>
              <a:rPr sz="2800" spc="-1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</a:t>
            </a:r>
            <a:r>
              <a:rPr sz="2800" spc="-5" dirty="0">
                <a:latin typeface="Times New Roman"/>
                <a:cs typeface="Times New Roman"/>
              </a:rPr>
              <a:t>mitigate?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02584" y="1006855"/>
            <a:ext cx="32531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Threats and</a:t>
            </a:r>
            <a:r>
              <a:rPr spc="-70" dirty="0"/>
              <a:t> </a:t>
            </a:r>
            <a:r>
              <a:rPr spc="-10" dirty="0"/>
              <a:t>Risks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099" y="2076704"/>
            <a:ext cx="7890509" cy="25615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36830" indent="-342900" algn="just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A </a:t>
            </a:r>
            <a:r>
              <a:rPr sz="3200" i="1" spc="-25" dirty="0">
                <a:latin typeface="Times New Roman"/>
                <a:cs typeface="Times New Roman"/>
              </a:rPr>
              <a:t>threat </a:t>
            </a:r>
            <a:r>
              <a:rPr sz="3200" spc="-5" dirty="0">
                <a:latin typeface="Times New Roman"/>
                <a:cs typeface="Times New Roman"/>
              </a:rPr>
              <a:t>is something bad that can happen. In  our case, something bad that can happen to an  information asset.</a:t>
            </a:r>
            <a:endParaRPr sz="320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A </a:t>
            </a:r>
            <a:r>
              <a:rPr sz="3200" i="1" spc="-5" dirty="0">
                <a:latin typeface="Times New Roman"/>
                <a:cs typeface="Times New Roman"/>
              </a:rPr>
              <a:t>risk </a:t>
            </a:r>
            <a:r>
              <a:rPr sz="3200" spc="-5" dirty="0">
                <a:latin typeface="Times New Roman"/>
                <a:cs typeface="Times New Roman"/>
              </a:rPr>
              <a:t>is the probability that a particular threat  to a particular asset will</a:t>
            </a:r>
            <a:r>
              <a:rPr sz="3200" spc="35" dirty="0">
                <a:latin typeface="Times New Roman"/>
                <a:cs typeface="Times New Roman"/>
              </a:rPr>
              <a:t> </a:t>
            </a:r>
            <a:r>
              <a:rPr sz="3200" spc="-35" dirty="0">
                <a:latin typeface="Times New Roman"/>
                <a:cs typeface="Times New Roman"/>
              </a:rPr>
              <a:t>occur.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3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77160" y="1006855"/>
            <a:ext cx="47034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Vulnerability</a:t>
            </a:r>
            <a:r>
              <a:rPr spc="-75" dirty="0"/>
              <a:t> </a:t>
            </a:r>
            <a:r>
              <a:rPr dirty="0"/>
              <a:t>Identification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642859" cy="2540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49212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Specific avenues threat agents can exploit to  attack an information asset are called  vulnerabilities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Examine how each threat could be perpetrated  and list </a:t>
            </a:r>
            <a:r>
              <a:rPr sz="3000" spc="-20" dirty="0">
                <a:latin typeface="Times New Roman"/>
                <a:cs typeface="Times New Roman"/>
              </a:rPr>
              <a:t>organization’s </a:t>
            </a:r>
            <a:r>
              <a:rPr sz="3000" dirty="0">
                <a:latin typeface="Times New Roman"/>
                <a:cs typeface="Times New Roman"/>
              </a:rPr>
              <a:t>assets and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vulnerabilities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77160" y="1006855"/>
            <a:ext cx="47034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Vulnerability</a:t>
            </a:r>
            <a:r>
              <a:rPr spc="-75" dirty="0"/>
              <a:t> </a:t>
            </a:r>
            <a:r>
              <a:rPr dirty="0"/>
              <a:t>Identification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04480" cy="2540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71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Process works </a:t>
            </a:r>
            <a:r>
              <a:rPr sz="3000" dirty="0">
                <a:latin typeface="Times New Roman"/>
                <a:cs typeface="Times New Roman"/>
              </a:rPr>
              <a:t>best </a:t>
            </a:r>
            <a:r>
              <a:rPr sz="3000" spc="-5" dirty="0">
                <a:latin typeface="Times New Roman"/>
                <a:cs typeface="Times New Roman"/>
              </a:rPr>
              <a:t>when </a:t>
            </a:r>
            <a:r>
              <a:rPr sz="3000" dirty="0">
                <a:latin typeface="Times New Roman"/>
                <a:cs typeface="Times New Roman"/>
              </a:rPr>
              <a:t>people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diverse  backgrounds </a:t>
            </a:r>
            <a:r>
              <a:rPr sz="3000" spc="-5" dirty="0">
                <a:latin typeface="Times New Roman"/>
                <a:cs typeface="Times New Roman"/>
              </a:rPr>
              <a:t>within organization work </a:t>
            </a:r>
            <a:r>
              <a:rPr sz="3000" dirty="0">
                <a:latin typeface="Times New Roman"/>
                <a:cs typeface="Times New Roman"/>
              </a:rPr>
              <a:t>iteratively  in a series of brainstorming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sessions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At </a:t>
            </a:r>
            <a:r>
              <a:rPr sz="3000" dirty="0">
                <a:latin typeface="Times New Roman"/>
                <a:cs typeface="Times New Roman"/>
              </a:rPr>
              <a:t>end of risk identification process, list of assets  and their vulnerabilities is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achieved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463288" y="1006855"/>
            <a:ext cx="11309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Policy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902575" cy="429387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Who shall be allowed to do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what.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Mandatory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Permissible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Prohibited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Policy defines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Business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processes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30" dirty="0">
                <a:latin typeface="Times New Roman"/>
                <a:cs typeface="Times New Roman"/>
              </a:rPr>
              <a:t>Technical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measures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Policy is the foundation of risk management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(just  like the rest of information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spc="-20" dirty="0">
                <a:latin typeface="Times New Roman"/>
                <a:cs typeface="Times New Roman"/>
              </a:rPr>
              <a:t>security.)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518666" y="3483864"/>
            <a:ext cx="41275" cy="38100"/>
          </a:xfrm>
          <a:custGeom>
            <a:avLst/>
            <a:gdLst/>
            <a:ahLst/>
            <a:cxnLst/>
            <a:rect l="l" t="t" r="r" b="b"/>
            <a:pathLst>
              <a:path w="41275" h="38100">
                <a:moveTo>
                  <a:pt x="41148" y="19050"/>
                </a:moveTo>
                <a:lnTo>
                  <a:pt x="39671" y="11572"/>
                </a:lnTo>
                <a:lnTo>
                  <a:pt x="35623" y="5524"/>
                </a:lnTo>
                <a:lnTo>
                  <a:pt x="29575" y="1476"/>
                </a:lnTo>
                <a:lnTo>
                  <a:pt x="22097" y="0"/>
                </a:lnTo>
                <a:lnTo>
                  <a:pt x="19049" y="0"/>
                </a:lnTo>
                <a:lnTo>
                  <a:pt x="11894" y="1476"/>
                </a:lnTo>
                <a:lnTo>
                  <a:pt x="5810" y="5524"/>
                </a:lnTo>
                <a:lnTo>
                  <a:pt x="1583" y="11572"/>
                </a:lnTo>
                <a:lnTo>
                  <a:pt x="0" y="19050"/>
                </a:lnTo>
                <a:lnTo>
                  <a:pt x="1583" y="26205"/>
                </a:lnTo>
                <a:lnTo>
                  <a:pt x="5810" y="32289"/>
                </a:lnTo>
                <a:lnTo>
                  <a:pt x="11894" y="36516"/>
                </a:lnTo>
                <a:lnTo>
                  <a:pt x="19050" y="38100"/>
                </a:lnTo>
                <a:lnTo>
                  <a:pt x="22098" y="38100"/>
                </a:lnTo>
                <a:lnTo>
                  <a:pt x="29575" y="36516"/>
                </a:lnTo>
                <a:lnTo>
                  <a:pt x="35623" y="32289"/>
                </a:lnTo>
                <a:lnTo>
                  <a:pt x="39671" y="26205"/>
                </a:lnTo>
                <a:lnTo>
                  <a:pt x="41148" y="190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32</a:t>
            </a:fld>
            <a:endParaRPr spc="-5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45355" y="1006855"/>
            <a:ext cx="15684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Controls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3429635" cy="22199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Protective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measures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Detection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Response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Assurance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81405" y="3189732"/>
            <a:ext cx="38100" cy="36195"/>
          </a:xfrm>
          <a:custGeom>
            <a:avLst/>
            <a:gdLst/>
            <a:ahLst/>
            <a:cxnLst/>
            <a:rect l="l" t="t" r="r" b="b"/>
            <a:pathLst>
              <a:path w="38100" h="36194">
                <a:moveTo>
                  <a:pt x="0" y="0"/>
                </a:moveTo>
                <a:lnTo>
                  <a:pt x="0" y="35814"/>
                </a:lnTo>
                <a:lnTo>
                  <a:pt x="38100" y="35814"/>
                </a:lnTo>
                <a:lnTo>
                  <a:pt x="381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33</a:t>
            </a:fld>
            <a:endParaRPr spc="-5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33192" y="1006855"/>
            <a:ext cx="41941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Controls or</a:t>
            </a:r>
            <a:r>
              <a:rPr spc="-110" dirty="0"/>
              <a:t> </a:t>
            </a:r>
            <a:r>
              <a:rPr dirty="0"/>
              <a:t>Safeguards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41829"/>
            <a:ext cx="8002270" cy="4493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Controls or </a:t>
            </a:r>
            <a:r>
              <a:rPr sz="3000" spc="-5" dirty="0">
                <a:latin typeface="Times New Roman"/>
                <a:cs typeface="Times New Roman"/>
              </a:rPr>
              <a:t>safeguards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are:</a:t>
            </a:r>
            <a:endParaRPr sz="3000">
              <a:latin typeface="Times New Roman"/>
              <a:cs typeface="Times New Roman"/>
            </a:endParaRPr>
          </a:p>
          <a:p>
            <a:pPr marL="755650" marR="351790" lvl="1" indent="-285750">
              <a:lnSpc>
                <a:spcPct val="8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practices, procedures </a:t>
            </a:r>
            <a:r>
              <a:rPr sz="2800" dirty="0">
                <a:latin typeface="Times New Roman"/>
                <a:cs typeface="Times New Roman"/>
              </a:rPr>
              <a:t>or mechanisms </a:t>
            </a:r>
            <a:r>
              <a:rPr sz="2800" spc="-5" dirty="0">
                <a:latin typeface="Times New Roman"/>
                <a:cs typeface="Times New Roman"/>
              </a:rPr>
              <a:t>which may  protect against </a:t>
            </a:r>
            <a:r>
              <a:rPr sz="2800" dirty="0">
                <a:latin typeface="Times New Roman"/>
                <a:cs typeface="Times New Roman"/>
              </a:rPr>
              <a:t>a threat, </a:t>
            </a:r>
            <a:r>
              <a:rPr sz="2800" spc="-5" dirty="0">
                <a:latin typeface="Times New Roman"/>
                <a:cs typeface="Times New Roman"/>
              </a:rPr>
              <a:t>reduce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20" dirty="0">
                <a:latin typeface="Times New Roman"/>
                <a:cs typeface="Times New Roman"/>
              </a:rPr>
              <a:t>vulnerability,  </a:t>
            </a:r>
            <a:r>
              <a:rPr sz="2800" dirty="0">
                <a:latin typeface="Times New Roman"/>
                <a:cs typeface="Times New Roman"/>
              </a:rPr>
              <a:t>limit </a:t>
            </a:r>
            <a:r>
              <a:rPr sz="2800" spc="-5" dirty="0">
                <a:latin typeface="Times New Roman"/>
                <a:cs typeface="Times New Roman"/>
              </a:rPr>
              <a:t>the </a:t>
            </a:r>
            <a:r>
              <a:rPr sz="2800" dirty="0">
                <a:latin typeface="Times New Roman"/>
                <a:cs typeface="Times New Roman"/>
              </a:rPr>
              <a:t>impact of an </a:t>
            </a:r>
            <a:r>
              <a:rPr sz="2800" spc="-5" dirty="0">
                <a:latin typeface="Times New Roman"/>
                <a:cs typeface="Times New Roman"/>
              </a:rPr>
              <a:t>unwanted </a:t>
            </a:r>
            <a:r>
              <a:rPr sz="2800" dirty="0">
                <a:latin typeface="Times New Roman"/>
                <a:cs typeface="Times New Roman"/>
              </a:rPr>
              <a:t>incident, </a:t>
            </a:r>
            <a:r>
              <a:rPr sz="2800" spc="-5" dirty="0">
                <a:latin typeface="Times New Roman"/>
                <a:cs typeface="Times New Roman"/>
              </a:rPr>
              <a:t>detect  unwanted </a:t>
            </a:r>
            <a:r>
              <a:rPr sz="2800" dirty="0">
                <a:latin typeface="Times New Roman"/>
                <a:cs typeface="Times New Roman"/>
              </a:rPr>
              <a:t>incidents and </a:t>
            </a:r>
            <a:r>
              <a:rPr sz="2800" spc="-5" dirty="0">
                <a:latin typeface="Times New Roman"/>
                <a:cs typeface="Times New Roman"/>
              </a:rPr>
              <a:t>facilitate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recovery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59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Classes of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Management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Operational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54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30" dirty="0">
                <a:latin typeface="Times New Roman"/>
                <a:cs typeface="Times New Roman"/>
              </a:rPr>
              <a:t>Technical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8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Compare to McCumber Model: </a:t>
            </a:r>
            <a:r>
              <a:rPr sz="3000" spc="-30" dirty="0">
                <a:latin typeface="Times New Roman"/>
                <a:cs typeface="Times New Roman"/>
              </a:rPr>
              <a:t>Policy, </a:t>
            </a:r>
            <a:r>
              <a:rPr sz="3000" dirty="0">
                <a:latin typeface="Times New Roman"/>
                <a:cs typeface="Times New Roman"/>
              </a:rPr>
              <a:t>education,  technology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34</a:t>
            </a:fld>
            <a:endParaRPr spc="-5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26028" y="1006855"/>
            <a:ext cx="30073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Lists of</a:t>
            </a:r>
            <a:r>
              <a:rPr spc="-20" dirty="0"/>
              <a:t> </a:t>
            </a:r>
            <a:r>
              <a:rPr spc="-5" dirty="0"/>
              <a:t>Controls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728852" y="2040254"/>
          <a:ext cx="8597265" cy="46285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02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0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6413">
                <a:tc>
                  <a:txBody>
                    <a:bodyPr/>
                    <a:lstStyle/>
                    <a:p>
                      <a:pPr marL="97155">
                        <a:lnSpc>
                          <a:spcPts val="1920"/>
                        </a:lnSpc>
                      </a:pPr>
                      <a:r>
                        <a:rPr sz="1700" b="1" spc="-10" dirty="0">
                          <a:latin typeface="Times New Roman"/>
                          <a:cs typeface="Times New Roman"/>
                        </a:rPr>
                        <a:t>CLASS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20"/>
                        </a:lnSpc>
                      </a:pPr>
                      <a:r>
                        <a:rPr sz="1700" b="1" spc="-10" dirty="0">
                          <a:latin typeface="Times New Roman"/>
                          <a:cs typeface="Times New Roman"/>
                        </a:rPr>
                        <a:t>CONTROL</a:t>
                      </a:r>
                      <a:r>
                        <a:rPr sz="1700" b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b="1" spc="-15" dirty="0">
                          <a:latin typeface="Times New Roman"/>
                          <a:cs typeface="Times New Roman"/>
                        </a:rPr>
                        <a:t>FAMILY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031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Management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Risk Assessment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031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Management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Planning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8699"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Management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System and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Services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Acquisition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413"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Management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5" dirty="0">
                          <a:latin typeface="Times New Roman"/>
                          <a:cs typeface="Times New Roman"/>
                        </a:rPr>
                        <a:t>Certification, Accreditation, </a:t>
                      </a: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and 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Security</a:t>
                      </a:r>
                      <a:r>
                        <a:rPr sz="17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Assessments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031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Personnel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Security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413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Physical and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Environmental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Protection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412"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5" dirty="0">
                          <a:latin typeface="Times New Roman"/>
                          <a:cs typeface="Times New Roman"/>
                        </a:rPr>
                        <a:t>Contingency</a:t>
                      </a:r>
                      <a:r>
                        <a:rPr sz="17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Planning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031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5" dirty="0">
                          <a:latin typeface="Times New Roman"/>
                          <a:cs typeface="Times New Roman"/>
                        </a:rPr>
                        <a:t>Configuration</a:t>
                      </a: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 Management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8317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Maintenance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6413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System and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Information</a:t>
                      </a:r>
                      <a:r>
                        <a:rPr sz="17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Integrity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6412"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Media Protection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Incident Response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6412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Operational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Awareness and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Training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6412"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Technical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5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Identification and</a:t>
                      </a:r>
                      <a:r>
                        <a:rPr sz="17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Authentication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8317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Technical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Access</a:t>
                      </a:r>
                      <a:r>
                        <a:rPr sz="17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Control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Technical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Audit and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 Accountability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6412"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Technical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ts val="1900"/>
                        </a:lnSpc>
                      </a:pP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System and 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Communications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Protection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A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35</a:t>
            </a:fld>
            <a:endParaRPr spc="-5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31946" y="1006855"/>
            <a:ext cx="27952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Focus and</a:t>
            </a:r>
            <a:r>
              <a:rPr spc="-65" dirty="0"/>
              <a:t> </a:t>
            </a:r>
            <a:r>
              <a:rPr spc="-5" dirty="0"/>
              <a:t>Bias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65440" cy="2494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Current information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focuses primarily on  mitigation.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There is a bias toward technological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mechanisms</a:t>
            </a:r>
            <a:endParaRPr sz="3000">
              <a:latin typeface="Times New Roman"/>
              <a:cs typeface="Times New Roman"/>
            </a:endParaRPr>
          </a:p>
          <a:p>
            <a:pPr marL="355600" marR="80645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There is a bias in favor of logical rather than  physical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mechanisms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36</a:t>
            </a:fld>
            <a:endParaRPr spc="-5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07205" y="1006855"/>
            <a:ext cx="24447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Effectiveness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632065" cy="3865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Nearly </a:t>
            </a:r>
            <a:r>
              <a:rPr sz="3000" dirty="0">
                <a:latin typeface="Times New Roman"/>
                <a:cs typeface="Times New Roman"/>
              </a:rPr>
              <a:t>100% of companies in a 2000 </a:t>
            </a:r>
            <a:r>
              <a:rPr sz="3000" spc="-5" dirty="0">
                <a:latin typeface="Times New Roman"/>
                <a:cs typeface="Times New Roman"/>
              </a:rPr>
              <a:t>survey </a:t>
            </a:r>
            <a:r>
              <a:rPr sz="3000" dirty="0">
                <a:latin typeface="Times New Roman"/>
                <a:cs typeface="Times New Roman"/>
              </a:rPr>
              <a:t>by  the FBI employ </a:t>
            </a:r>
            <a:r>
              <a:rPr sz="3000" spc="-5" dirty="0">
                <a:latin typeface="Times New Roman"/>
                <a:cs typeface="Times New Roman"/>
              </a:rPr>
              <a:t>some </a:t>
            </a:r>
            <a:r>
              <a:rPr sz="3000" dirty="0">
                <a:latin typeface="Times New Roman"/>
                <a:cs typeface="Times New Roman"/>
              </a:rPr>
              <a:t>information </a:t>
            </a:r>
            <a:r>
              <a:rPr sz="3000" spc="-5" dirty="0">
                <a:latin typeface="Times New Roman"/>
                <a:cs typeface="Times New Roman"/>
              </a:rPr>
              <a:t>security  </a:t>
            </a:r>
            <a:r>
              <a:rPr sz="3000" dirty="0">
                <a:latin typeface="Times New Roman"/>
                <a:cs typeface="Times New Roman"/>
              </a:rPr>
              <a:t>mechanisms: antivirus, firewall, access control,  etc.</a:t>
            </a:r>
            <a:endParaRPr sz="3000">
              <a:latin typeface="Times New Roman"/>
              <a:cs typeface="Times New Roman"/>
            </a:endParaRPr>
          </a:p>
          <a:p>
            <a:pPr marL="355600" marR="18986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Losses due to information security failures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are  increasing.</a:t>
            </a:r>
            <a:endParaRPr sz="3000">
              <a:latin typeface="Times New Roman"/>
              <a:cs typeface="Times New Roman"/>
            </a:endParaRPr>
          </a:p>
          <a:p>
            <a:pPr marL="355600" marR="7289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Conclusion: the methods employed are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not  </a:t>
            </a:r>
            <a:r>
              <a:rPr sz="3000" spc="-10" dirty="0">
                <a:latin typeface="Times New Roman"/>
                <a:cs typeface="Times New Roman"/>
              </a:rPr>
              <a:t>effective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37</a:t>
            </a:fld>
            <a:endParaRPr spc="-5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54628" y="1006855"/>
            <a:ext cx="25495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Quantification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518400" cy="34086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Most </a:t>
            </a:r>
            <a:r>
              <a:rPr sz="3000" dirty="0">
                <a:latin typeface="Times New Roman"/>
                <a:cs typeface="Times New Roman"/>
              </a:rPr>
              <a:t>information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risk assessments are  qualitative, low/medium/high,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respect to  both probability and cost (and </a:t>
            </a:r>
            <a:r>
              <a:rPr sz="3000" spc="-30" dirty="0">
                <a:latin typeface="Times New Roman"/>
                <a:cs typeface="Times New Roman"/>
              </a:rPr>
              <a:t>that’s </a:t>
            </a:r>
            <a:r>
              <a:rPr sz="3000" dirty="0">
                <a:latin typeface="Times New Roman"/>
                <a:cs typeface="Times New Roman"/>
              </a:rPr>
              <a:t>how the  textbook presents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it.)</a:t>
            </a:r>
            <a:endParaRPr sz="3000">
              <a:latin typeface="Times New Roman"/>
              <a:cs typeface="Times New Roman"/>
            </a:endParaRPr>
          </a:p>
          <a:p>
            <a:pPr marL="355600" marR="90424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Good data are necessary to quantify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both  probability and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cost.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Good </a:t>
            </a:r>
            <a:r>
              <a:rPr sz="3000" dirty="0">
                <a:latin typeface="Times New Roman"/>
                <a:cs typeface="Times New Roman"/>
              </a:rPr>
              <a:t>data are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lacking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38</a:t>
            </a:fld>
            <a:endParaRPr spc="-5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53638" y="1006855"/>
            <a:ext cx="31508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Areas to</a:t>
            </a:r>
            <a:r>
              <a:rPr spc="-45" dirty="0"/>
              <a:t> </a:t>
            </a:r>
            <a:r>
              <a:rPr spc="-5" dirty="0"/>
              <a:t>Measure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7693659" cy="367157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Vulnerabilities: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No </a:t>
            </a:r>
            <a:r>
              <a:rPr sz="2800" dirty="0">
                <a:latin typeface="Times New Roman"/>
                <a:cs typeface="Times New Roman"/>
              </a:rPr>
              <a:t>good taxonomy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exists.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Reporting vulnerabilities may invite exploitation  </a:t>
            </a:r>
            <a:r>
              <a:rPr sz="2800" dirty="0">
                <a:latin typeface="Times New Roman"/>
                <a:cs typeface="Times New Roman"/>
              </a:rPr>
              <a:t>(but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by obscurity </a:t>
            </a:r>
            <a:r>
              <a:rPr sz="2800" spc="-10" dirty="0">
                <a:latin typeface="Times New Roman"/>
                <a:cs typeface="Times New Roman"/>
              </a:rPr>
              <a:t>doesn’t </a:t>
            </a:r>
            <a:r>
              <a:rPr sz="2800" spc="-5" dirty="0">
                <a:latin typeface="Times New Roman"/>
                <a:cs typeface="Times New Roman"/>
              </a:rPr>
              <a:t>work,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either)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Incidents, with relation to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vulnerabilities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Losses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Effectiveness </a:t>
            </a:r>
            <a:r>
              <a:rPr sz="3000" dirty="0">
                <a:latin typeface="Times New Roman"/>
                <a:cs typeface="Times New Roman"/>
              </a:rPr>
              <a:t>of </a:t>
            </a:r>
            <a:r>
              <a:rPr sz="3000" spc="-5" dirty="0">
                <a:latin typeface="Times New Roman"/>
                <a:cs typeface="Times New Roman"/>
              </a:rPr>
              <a:t>security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39</a:t>
            </a:fld>
            <a:endParaRPr spc="-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22267" y="1006855"/>
            <a:ext cx="22148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Introduction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6704"/>
            <a:ext cx="7887970" cy="4414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Risk management: process of </a:t>
            </a:r>
            <a:r>
              <a:rPr sz="3200" b="1" spc="-10" dirty="0">
                <a:latin typeface="Times New Roman"/>
                <a:cs typeface="Times New Roman"/>
              </a:rPr>
              <a:t>identifying</a:t>
            </a:r>
            <a:r>
              <a:rPr sz="3200" b="1" spc="5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and</a:t>
            </a:r>
            <a:endParaRPr sz="32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200" b="1" spc="-10" dirty="0">
                <a:latin typeface="Times New Roman"/>
                <a:cs typeface="Times New Roman"/>
              </a:rPr>
              <a:t>controlling </a:t>
            </a:r>
            <a:r>
              <a:rPr sz="3200" spc="-5" dirty="0">
                <a:latin typeface="Times New Roman"/>
                <a:cs typeface="Times New Roman"/>
              </a:rPr>
              <a:t>risks facing an</a:t>
            </a:r>
            <a:r>
              <a:rPr sz="3200" spc="15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organization</a:t>
            </a:r>
            <a:endParaRPr sz="3200">
              <a:latin typeface="Times New Roman"/>
              <a:cs typeface="Times New Roman"/>
            </a:endParaRPr>
          </a:p>
          <a:p>
            <a:pPr marL="355600" marR="44450" indent="-342900">
              <a:lnSpc>
                <a:spcPct val="100000"/>
              </a:lnSpc>
              <a:spcBef>
                <a:spcPts val="192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Risk identification: process of examining an  </a:t>
            </a:r>
            <a:r>
              <a:rPr sz="3200" spc="-20" dirty="0">
                <a:latin typeface="Times New Roman"/>
                <a:cs typeface="Times New Roman"/>
              </a:rPr>
              <a:t>organization’s </a:t>
            </a:r>
            <a:r>
              <a:rPr sz="3200" spc="-5" dirty="0">
                <a:latin typeface="Times New Roman"/>
                <a:cs typeface="Times New Roman"/>
              </a:rPr>
              <a:t>current information technology  security situation</a:t>
            </a:r>
            <a:endParaRPr sz="32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92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Risk control: applying controls to reduce risks  to an </a:t>
            </a:r>
            <a:r>
              <a:rPr sz="3200" spc="-10" dirty="0">
                <a:latin typeface="Times New Roman"/>
                <a:cs typeface="Times New Roman"/>
              </a:rPr>
              <a:t>organizations </a:t>
            </a:r>
            <a:r>
              <a:rPr sz="3200" spc="-5" dirty="0">
                <a:latin typeface="Times New Roman"/>
                <a:cs typeface="Times New Roman"/>
              </a:rPr>
              <a:t>data and information  systems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4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66798" y="1006855"/>
            <a:ext cx="59251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The State of Information</a:t>
            </a:r>
            <a:r>
              <a:rPr spc="30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528955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528955" algn="l"/>
                <a:tab pos="529590" algn="l"/>
              </a:tabLst>
            </a:pPr>
            <a:r>
              <a:rPr dirty="0"/>
              <a:t>Similar to medicine in the </a:t>
            </a:r>
            <a:r>
              <a:rPr spc="-5" dirty="0"/>
              <a:t>19</a:t>
            </a:r>
            <a:r>
              <a:rPr sz="3000" spc="-7" baseline="25000" dirty="0"/>
              <a:t>th</a:t>
            </a:r>
            <a:r>
              <a:rPr sz="3000" spc="359" baseline="25000" dirty="0"/>
              <a:t> </a:t>
            </a:r>
            <a:r>
              <a:rPr sz="3000" dirty="0"/>
              <a:t>Century</a:t>
            </a:r>
            <a:endParaRPr sz="3000"/>
          </a:p>
          <a:p>
            <a:pPr marL="52895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528955" algn="l"/>
                <a:tab pos="529590" algn="l"/>
              </a:tabLst>
            </a:pPr>
            <a:r>
              <a:rPr dirty="0"/>
              <a:t>A </a:t>
            </a:r>
            <a:r>
              <a:rPr spc="-15" dirty="0"/>
              <a:t>large </a:t>
            </a:r>
            <a:r>
              <a:rPr dirty="0"/>
              <a:t>selection of “cures” but very little</a:t>
            </a:r>
            <a:r>
              <a:rPr spc="-175" dirty="0"/>
              <a:t> </a:t>
            </a:r>
            <a:r>
              <a:rPr dirty="0"/>
              <a:t>data.</a:t>
            </a:r>
          </a:p>
          <a:p>
            <a:pPr marL="528955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528955" algn="l"/>
                <a:tab pos="529590" algn="l"/>
                <a:tab pos="3350260" algn="l"/>
              </a:tabLst>
            </a:pPr>
            <a:r>
              <a:rPr dirty="0"/>
              <a:t>Improvements in medicine are based on  quantitative</a:t>
            </a:r>
            <a:r>
              <a:rPr spc="30" dirty="0"/>
              <a:t> </a:t>
            </a:r>
            <a:r>
              <a:rPr dirty="0"/>
              <a:t>data.	(“Evidence-based</a:t>
            </a:r>
            <a:r>
              <a:rPr spc="-65" dirty="0"/>
              <a:t> </a:t>
            </a:r>
            <a:r>
              <a:rPr dirty="0"/>
              <a:t>medicine.”)</a:t>
            </a:r>
          </a:p>
          <a:p>
            <a:pPr marL="929005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929005" algn="l"/>
                <a:tab pos="929640" algn="l"/>
              </a:tabLst>
            </a:pPr>
            <a:r>
              <a:rPr sz="2800" dirty="0">
                <a:latin typeface="Times New Roman"/>
                <a:cs typeface="Times New Roman"/>
              </a:rPr>
              <a:t>Licensure</a:t>
            </a:r>
            <a:endParaRPr sz="2800">
              <a:latin typeface="Times New Roman"/>
              <a:cs typeface="Times New Roman"/>
            </a:endParaRPr>
          </a:p>
          <a:p>
            <a:pPr marL="929005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929005" algn="l"/>
                <a:tab pos="929640" algn="l"/>
              </a:tabLst>
            </a:pPr>
            <a:r>
              <a:rPr sz="2800" spc="-5" dirty="0">
                <a:latin typeface="Times New Roman"/>
                <a:cs typeface="Times New Roman"/>
              </a:rPr>
              <a:t>Systematic collection of public </a:t>
            </a:r>
            <a:r>
              <a:rPr sz="2800" dirty="0">
                <a:latin typeface="Times New Roman"/>
                <a:cs typeface="Times New Roman"/>
              </a:rPr>
              <a:t>health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  <a:p>
            <a:pPr marL="929005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929005" algn="l"/>
                <a:tab pos="929640" algn="l"/>
              </a:tabLst>
            </a:pPr>
            <a:r>
              <a:rPr sz="2800" spc="-5" dirty="0">
                <a:latin typeface="Times New Roman"/>
                <a:cs typeface="Times New Roman"/>
              </a:rPr>
              <a:t>Systematic studies of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effectiveness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40</a:t>
            </a:fld>
            <a:endParaRPr spc="-5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36567" y="1006855"/>
            <a:ext cx="19862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Physicians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7698105" cy="423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</a:t>
            </a:r>
            <a:r>
              <a:rPr sz="3000" spc="-5" dirty="0">
                <a:latin typeface="Times New Roman"/>
                <a:cs typeface="Times New Roman"/>
              </a:rPr>
              <a:t>specialized</a:t>
            </a:r>
            <a:r>
              <a:rPr sz="3000" spc="-1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education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revocable license to</a:t>
            </a:r>
            <a:r>
              <a:rPr sz="3000" spc="-1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practice</a:t>
            </a:r>
            <a:endParaRPr sz="3000">
              <a:latin typeface="Times New Roman"/>
              <a:cs typeface="Times New Roman"/>
            </a:endParaRPr>
          </a:p>
          <a:p>
            <a:pPr marL="355600" marR="1661795" indent="-342900">
              <a:lnSpc>
                <a:spcPct val="8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 </a:t>
            </a:r>
            <a:r>
              <a:rPr sz="3000" dirty="0">
                <a:latin typeface="Times New Roman"/>
                <a:cs typeface="Times New Roman"/>
              </a:rPr>
              <a:t>ethical obligation to treat patients  appropriately</a:t>
            </a:r>
            <a:endParaRPr sz="3000">
              <a:latin typeface="Times New Roman"/>
              <a:cs typeface="Times New Roman"/>
            </a:endParaRPr>
          </a:p>
          <a:p>
            <a:pPr marL="355600" marR="1494790" indent="-342900">
              <a:lnSpc>
                <a:spcPts val="2880"/>
              </a:lnSpc>
              <a:spcBef>
                <a:spcPts val="6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 </a:t>
            </a:r>
            <a:r>
              <a:rPr sz="3000" dirty="0">
                <a:latin typeface="Times New Roman"/>
                <a:cs typeface="Times New Roman"/>
              </a:rPr>
              <a:t>ethical obligation to keep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patients’  confidences</a:t>
            </a:r>
            <a:endParaRPr sz="3000">
              <a:latin typeface="Times New Roman"/>
              <a:cs typeface="Times New Roman"/>
            </a:endParaRPr>
          </a:p>
          <a:p>
            <a:pPr marL="355600" marR="183515" indent="-342900">
              <a:lnSpc>
                <a:spcPts val="288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professional obligation to control</a:t>
            </a:r>
            <a:r>
              <a:rPr sz="3000" spc="-254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potentially  harmful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treatments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288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professional obligation to report public</a:t>
            </a:r>
            <a:r>
              <a:rPr sz="3000" spc="-254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health  information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41</a:t>
            </a:fld>
            <a:endParaRPr spc="-5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59761" y="1006855"/>
            <a:ext cx="57378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Information Security</a:t>
            </a:r>
            <a:r>
              <a:rPr spc="-105" dirty="0"/>
              <a:t> </a:t>
            </a:r>
            <a:r>
              <a:rPr dirty="0"/>
              <a:t>Specialists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11795" cy="3591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8798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Little specific formal education or training;  </a:t>
            </a:r>
            <a:r>
              <a:rPr sz="3000" spc="-20" dirty="0">
                <a:latin typeface="Times New Roman"/>
                <a:cs typeface="Times New Roman"/>
              </a:rPr>
              <a:t>specifically, </a:t>
            </a:r>
            <a:r>
              <a:rPr sz="3000" dirty="0">
                <a:latin typeface="Times New Roman"/>
                <a:cs typeface="Times New Roman"/>
              </a:rPr>
              <a:t>no training in experimental</a:t>
            </a:r>
            <a:r>
              <a:rPr sz="3000" spc="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design.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No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licensure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Ethical obligations embodied in codes of ethics of  (voluntary) professional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organizations.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No </a:t>
            </a:r>
            <a:r>
              <a:rPr sz="3000" dirty="0">
                <a:latin typeface="Times New Roman"/>
                <a:cs typeface="Times New Roman"/>
              </a:rPr>
              <a:t>obligation to assess costs and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benefits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45" dirty="0">
                <a:latin typeface="Times New Roman"/>
                <a:cs typeface="Times New Roman"/>
              </a:rPr>
              <a:t>Voluntary </a:t>
            </a:r>
            <a:r>
              <a:rPr sz="3000" dirty="0">
                <a:latin typeface="Times New Roman"/>
                <a:cs typeface="Times New Roman"/>
              </a:rPr>
              <a:t>reporting and small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samples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42</a:t>
            </a:fld>
            <a:endParaRPr spc="-5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71114" y="1006855"/>
            <a:ext cx="391667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Summary: </a:t>
            </a:r>
            <a:r>
              <a:rPr spc="-35" dirty="0"/>
              <a:t>We</a:t>
            </a:r>
            <a:r>
              <a:rPr spc="-15" dirty="0"/>
              <a:t> </a:t>
            </a:r>
            <a:r>
              <a:rPr spc="-5" dirty="0"/>
              <a:t>Need…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434580" cy="36830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More and better data collection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Serious attempts to quantify both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probabilities  and costs of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risks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Focus </a:t>
            </a:r>
            <a:r>
              <a:rPr sz="3000" dirty="0">
                <a:latin typeface="Times New Roman"/>
                <a:cs typeface="Times New Roman"/>
              </a:rPr>
              <a:t>on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policy</a:t>
            </a:r>
            <a:endParaRPr sz="3000">
              <a:latin typeface="Times New Roman"/>
              <a:cs typeface="Times New Roman"/>
            </a:endParaRPr>
          </a:p>
          <a:p>
            <a:pPr marL="355600" marR="133985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 </a:t>
            </a:r>
            <a:r>
              <a:rPr sz="3000" dirty="0">
                <a:latin typeface="Times New Roman"/>
                <a:cs typeface="Times New Roman"/>
              </a:rPr>
              <a:t>of controls other than</a:t>
            </a:r>
            <a:r>
              <a:rPr sz="3000" spc="-9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mitigation:  </a:t>
            </a:r>
            <a:r>
              <a:rPr sz="3000" spc="-15" dirty="0">
                <a:latin typeface="Times New Roman"/>
                <a:cs typeface="Times New Roman"/>
              </a:rPr>
              <a:t>transfer, </a:t>
            </a:r>
            <a:r>
              <a:rPr sz="3000" dirty="0">
                <a:latin typeface="Times New Roman"/>
                <a:cs typeface="Times New Roman"/>
              </a:rPr>
              <a:t>indemnification,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retention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Acceptance </a:t>
            </a:r>
            <a:r>
              <a:rPr sz="3000" dirty="0">
                <a:latin typeface="Times New Roman"/>
                <a:cs typeface="Times New Roman"/>
              </a:rPr>
              <a:t>of process and physical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43</a:t>
            </a:fld>
            <a:endParaRPr spc="-5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3" name="object 3"/>
          <p:cNvSpPr/>
          <p:nvPr/>
        </p:nvSpPr>
        <p:spPr>
          <a:xfrm>
            <a:off x="4490465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520" h="835660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3478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9471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1035" h="1104264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90465" y="4408932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171" y="1542288"/>
                </a:moveTo>
                <a:lnTo>
                  <a:pt x="614171" y="1375410"/>
                </a:lnTo>
                <a:lnTo>
                  <a:pt x="595121" y="1431036"/>
                </a:lnTo>
                <a:lnTo>
                  <a:pt x="512063" y="1431036"/>
                </a:lnTo>
                <a:lnTo>
                  <a:pt x="372617" y="1440180"/>
                </a:lnTo>
                <a:lnTo>
                  <a:pt x="177545" y="1467612"/>
                </a:lnTo>
                <a:lnTo>
                  <a:pt x="9143" y="1523238"/>
                </a:lnTo>
                <a:lnTo>
                  <a:pt x="0" y="1542288"/>
                </a:lnTo>
                <a:lnTo>
                  <a:pt x="79923" y="1658873"/>
                </a:lnTo>
                <a:lnTo>
                  <a:pt x="145450" y="1658873"/>
                </a:lnTo>
                <a:lnTo>
                  <a:pt x="195071" y="1625346"/>
                </a:lnTo>
                <a:lnTo>
                  <a:pt x="307085" y="1559814"/>
                </a:lnTo>
                <a:lnTo>
                  <a:pt x="474725" y="1523238"/>
                </a:lnTo>
                <a:lnTo>
                  <a:pt x="614171" y="1542288"/>
                </a:lnTo>
                <a:close/>
              </a:path>
              <a:path w="717550" h="1659254">
                <a:moveTo>
                  <a:pt x="502157" y="93725"/>
                </a:moveTo>
                <a:lnTo>
                  <a:pt x="455675" y="19049"/>
                </a:lnTo>
                <a:lnTo>
                  <a:pt x="353567" y="0"/>
                </a:lnTo>
                <a:lnTo>
                  <a:pt x="326135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179" y="483108"/>
                </a:lnTo>
                <a:lnTo>
                  <a:pt x="334517" y="649986"/>
                </a:lnTo>
                <a:lnTo>
                  <a:pt x="419099" y="836676"/>
                </a:lnTo>
                <a:lnTo>
                  <a:pt x="474725" y="952909"/>
                </a:lnTo>
                <a:lnTo>
                  <a:pt x="474725" y="455676"/>
                </a:lnTo>
                <a:lnTo>
                  <a:pt x="493013" y="268986"/>
                </a:lnTo>
                <a:lnTo>
                  <a:pt x="502157" y="93725"/>
                </a:lnTo>
                <a:close/>
              </a:path>
              <a:path w="717550" h="1659254">
                <a:moveTo>
                  <a:pt x="679703" y="1217676"/>
                </a:moveTo>
                <a:lnTo>
                  <a:pt x="641603" y="1050036"/>
                </a:lnTo>
                <a:lnTo>
                  <a:pt x="567689" y="883158"/>
                </a:lnTo>
                <a:lnTo>
                  <a:pt x="474725" y="649986"/>
                </a:lnTo>
                <a:lnTo>
                  <a:pt x="474725" y="952909"/>
                </a:lnTo>
                <a:lnTo>
                  <a:pt x="521207" y="1050036"/>
                </a:lnTo>
                <a:lnTo>
                  <a:pt x="587501" y="1217676"/>
                </a:lnTo>
                <a:lnTo>
                  <a:pt x="614171" y="1375410"/>
                </a:lnTo>
                <a:lnTo>
                  <a:pt x="614171" y="1542288"/>
                </a:lnTo>
                <a:lnTo>
                  <a:pt x="670559" y="1555388"/>
                </a:lnTo>
                <a:lnTo>
                  <a:pt x="670559" y="1365504"/>
                </a:lnTo>
                <a:lnTo>
                  <a:pt x="679703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135" y="1477518"/>
                </a:lnTo>
                <a:lnTo>
                  <a:pt x="670559" y="1421130"/>
                </a:lnTo>
                <a:lnTo>
                  <a:pt x="670559" y="1555388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36135" y="4456938"/>
            <a:ext cx="596265" cy="1383030"/>
          </a:xfrm>
          <a:custGeom>
            <a:avLst/>
            <a:gdLst/>
            <a:ahLst/>
            <a:cxnLst/>
            <a:rect l="l" t="t" r="r" b="b"/>
            <a:pathLst>
              <a:path w="596264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6264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6264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117085" y="2420111"/>
            <a:ext cx="978535" cy="1233805"/>
          </a:xfrm>
          <a:custGeom>
            <a:avLst/>
            <a:gdLst/>
            <a:ahLst/>
            <a:cxnLst/>
            <a:rect l="l" t="t" r="r" b="b"/>
            <a:pathLst>
              <a:path w="978535" h="1233804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535" h="1233804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535" h="1233804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78017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5391"/>
                </a:lnTo>
                <a:lnTo>
                  <a:pt x="250698" y="25146"/>
                </a:lnTo>
                <a:lnTo>
                  <a:pt x="163764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12485" y="2475738"/>
            <a:ext cx="68579" cy="67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0"/>
              </a:spcBef>
            </a:pPr>
            <a:fld id="{81D60167-4931-47E6-BA6A-407CBD079E47}" type="slidenum">
              <a:rPr spc="-5" dirty="0"/>
              <a:t>44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36696" y="1006855"/>
            <a:ext cx="29857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Information</a:t>
            </a:r>
            <a:r>
              <a:rPr spc="-95" dirty="0"/>
              <a:t> </a:t>
            </a:r>
            <a:r>
              <a:rPr dirty="0"/>
              <a:t>Risk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7279005" cy="421449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 </a:t>
            </a:r>
            <a:r>
              <a:rPr sz="3000" dirty="0">
                <a:latin typeface="Times New Roman"/>
                <a:cs typeface="Times New Roman"/>
              </a:rPr>
              <a:t>of information technology creates risk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to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Confidentiality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Integrity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25" dirty="0">
                <a:latin typeface="Times New Roman"/>
                <a:cs typeface="Times New Roman"/>
              </a:rPr>
              <a:t>Availability</a:t>
            </a:r>
            <a:endParaRPr sz="2800">
              <a:latin typeface="Times New Roman"/>
              <a:cs typeface="Times New Roman"/>
            </a:endParaRPr>
          </a:p>
          <a:p>
            <a:pPr marL="298450">
              <a:lnSpc>
                <a:spcPct val="100000"/>
              </a:lnSpc>
              <a:spcBef>
                <a:spcPts val="710"/>
              </a:spcBef>
            </a:pPr>
            <a:r>
              <a:rPr sz="3000" dirty="0">
                <a:latin typeface="Times New Roman"/>
                <a:cs typeface="Times New Roman"/>
              </a:rPr>
              <a:t>of information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assets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Risk may be direct (to the asset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itself)</a:t>
            </a:r>
            <a:endParaRPr sz="3000">
              <a:latin typeface="Times New Roman"/>
              <a:cs typeface="Times New Roman"/>
            </a:endParaRPr>
          </a:p>
          <a:p>
            <a:pPr marL="355600" marR="685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Or </a:t>
            </a:r>
            <a:r>
              <a:rPr sz="3000" dirty="0">
                <a:latin typeface="Times New Roman"/>
                <a:cs typeface="Times New Roman"/>
              </a:rPr>
              <a:t>indirect (business interruption, damage to  reputation, legal </a:t>
            </a:r>
            <a:r>
              <a:rPr sz="3000" spc="-20" dirty="0">
                <a:latin typeface="Times New Roman"/>
                <a:cs typeface="Times New Roman"/>
              </a:rPr>
              <a:t>liability,</a:t>
            </a:r>
            <a:r>
              <a:rPr sz="3000" spc="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etc.)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5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26028" y="1006855"/>
            <a:ext cx="30054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Quantifying</a:t>
            </a:r>
            <a:r>
              <a:rPr spc="-25" dirty="0"/>
              <a:t> </a:t>
            </a:r>
            <a:r>
              <a:rPr spc="-5" dirty="0"/>
              <a:t>Risk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5760085" cy="167132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sz="3000" spc="-75" dirty="0">
                <a:latin typeface="Times New Roman"/>
                <a:cs typeface="Times New Roman"/>
              </a:rPr>
              <a:t>Two </a:t>
            </a:r>
            <a:r>
              <a:rPr sz="3000" dirty="0">
                <a:latin typeface="Times New Roman"/>
                <a:cs typeface="Times New Roman"/>
              </a:rPr>
              <a:t>related</a:t>
            </a:r>
            <a:r>
              <a:rPr sz="3000" spc="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measures: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Single </a:t>
            </a:r>
            <a:r>
              <a:rPr sz="3000" dirty="0">
                <a:latin typeface="Times New Roman"/>
                <a:cs typeface="Times New Roman"/>
              </a:rPr>
              <a:t>loss exposure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(SLE)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Annualized </a:t>
            </a:r>
            <a:r>
              <a:rPr sz="3000" dirty="0">
                <a:latin typeface="Times New Roman"/>
                <a:cs typeface="Times New Roman"/>
              </a:rPr>
              <a:t>loss expectation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(ALE)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6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57398" y="1006855"/>
            <a:ext cx="39427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Single Loss</a:t>
            </a:r>
            <a:r>
              <a:rPr spc="-20" dirty="0"/>
              <a:t> </a:t>
            </a:r>
            <a:r>
              <a:rPr spc="-10" dirty="0"/>
              <a:t>Exposure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875270" cy="2860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</a:t>
            </a:r>
            <a:r>
              <a:rPr sz="3000" spc="-5" dirty="0">
                <a:latin typeface="Times New Roman"/>
                <a:cs typeface="Times New Roman"/>
              </a:rPr>
              <a:t>single </a:t>
            </a:r>
            <a:r>
              <a:rPr sz="3000" dirty="0">
                <a:latin typeface="Times New Roman"/>
                <a:cs typeface="Times New Roman"/>
              </a:rPr>
              <a:t>loss exposure (SLE) of an adverse  event is the cost incurred if the event takes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place.</a:t>
            </a:r>
            <a:endParaRPr sz="3000">
              <a:latin typeface="Times New Roman"/>
              <a:cs typeface="Times New Roman"/>
            </a:endParaRPr>
          </a:p>
          <a:p>
            <a:pPr marL="355600" marR="24257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3289935" algn="l"/>
              </a:tabLst>
            </a:pPr>
            <a:r>
              <a:rPr sz="3000" dirty="0">
                <a:latin typeface="Times New Roman"/>
                <a:cs typeface="Times New Roman"/>
              </a:rPr>
              <a:t>It may be a range.	Example: the SLE of an  automobile wreck (for the car only) may range  from a couple of thousand dollars to a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“totaled”  </a:t>
            </a:r>
            <a:r>
              <a:rPr sz="3000" spc="-30" dirty="0">
                <a:latin typeface="Times New Roman"/>
                <a:cs typeface="Times New Roman"/>
              </a:rPr>
              <a:t>car, </a:t>
            </a:r>
            <a:r>
              <a:rPr sz="3000" dirty="0">
                <a:latin typeface="Times New Roman"/>
                <a:cs typeface="Times New Roman"/>
              </a:rPr>
              <a:t>the entire</a:t>
            </a:r>
            <a:r>
              <a:rPr sz="3000" spc="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cost.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7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13507" y="1006855"/>
            <a:ext cx="52311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Annualized Loss</a:t>
            </a:r>
            <a:r>
              <a:rPr spc="-10" dirty="0"/>
              <a:t> Expectation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1746"/>
            <a:ext cx="7988934" cy="414020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324485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Probability of event occurring in one year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times  economic impact</a:t>
            </a:r>
            <a:r>
              <a:rPr sz="3000" spc="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(SLE).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</a:t>
            </a:r>
            <a:r>
              <a:rPr sz="3000" b="1" i="1" dirty="0">
                <a:latin typeface="Times New Roman"/>
                <a:cs typeface="Times New Roman"/>
              </a:rPr>
              <a:t>actual cost </a:t>
            </a:r>
            <a:r>
              <a:rPr sz="3000" dirty="0">
                <a:latin typeface="Times New Roman"/>
                <a:cs typeface="Times New Roman"/>
              </a:rPr>
              <a:t>is either zero or the full economic  impact.</a:t>
            </a:r>
            <a:endParaRPr sz="3000">
              <a:latin typeface="Times New Roman"/>
              <a:cs typeface="Times New Roman"/>
            </a:endParaRPr>
          </a:p>
          <a:p>
            <a:pPr marL="355600" marR="31877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good </a:t>
            </a:r>
            <a:r>
              <a:rPr sz="3000" spc="-5" dirty="0">
                <a:latin typeface="Times New Roman"/>
                <a:cs typeface="Times New Roman"/>
              </a:rPr>
              <a:t>ALE </a:t>
            </a:r>
            <a:r>
              <a:rPr sz="3000" dirty="0">
                <a:latin typeface="Times New Roman"/>
                <a:cs typeface="Times New Roman"/>
              </a:rPr>
              <a:t>depends on good estimates of</a:t>
            </a:r>
            <a:r>
              <a:rPr sz="3000" spc="-4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both  probability and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cost.</a:t>
            </a:r>
            <a:endParaRPr sz="3000">
              <a:latin typeface="Times New Roman"/>
              <a:cs typeface="Times New Roman"/>
            </a:endParaRPr>
          </a:p>
          <a:p>
            <a:pPr marL="355600" marR="88265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For </a:t>
            </a:r>
            <a:r>
              <a:rPr sz="3000" spc="-15" dirty="0">
                <a:latin typeface="Times New Roman"/>
                <a:cs typeface="Times New Roman"/>
              </a:rPr>
              <a:t>large </a:t>
            </a:r>
            <a:r>
              <a:rPr sz="3000" dirty="0">
                <a:latin typeface="Times New Roman"/>
                <a:cs typeface="Times New Roman"/>
              </a:rPr>
              <a:t>numbers (</a:t>
            </a:r>
            <a:r>
              <a:rPr sz="3000" i="1" dirty="0">
                <a:latin typeface="Times New Roman"/>
                <a:cs typeface="Times New Roman"/>
              </a:rPr>
              <a:t>e.g. </a:t>
            </a:r>
            <a:r>
              <a:rPr sz="3000" dirty="0">
                <a:latin typeface="Times New Roman"/>
                <a:cs typeface="Times New Roman"/>
              </a:rPr>
              <a:t>car insurance) this can be  a quite precise actuarial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estimate.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ALE can be a range.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8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31184" y="1006855"/>
            <a:ext cx="27965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Measuring</a:t>
            </a:r>
            <a:r>
              <a:rPr spc="-70" dirty="0"/>
              <a:t> </a:t>
            </a:r>
            <a:r>
              <a:rPr spc="-5" dirty="0"/>
              <a:t>Risk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69339" y="1955546"/>
            <a:ext cx="7968615" cy="448691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665480" indent="-342900" algn="just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Risk is the probability of an event that would  reduce the value of a business asset were it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to  </a:t>
            </a:r>
            <a:r>
              <a:rPr sz="3000" spc="-30" dirty="0">
                <a:latin typeface="Times New Roman"/>
                <a:cs typeface="Times New Roman"/>
              </a:rPr>
              <a:t>occur.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Adverse events have costs (SLE) if they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occur</a:t>
            </a:r>
            <a:endParaRPr sz="3000">
              <a:latin typeface="Times New Roman"/>
              <a:cs typeface="Times New Roman"/>
            </a:endParaRPr>
          </a:p>
          <a:p>
            <a:pPr marL="355600" marR="124460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Risks are probabilities: annual rate of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occurrence  </a:t>
            </a:r>
            <a:r>
              <a:rPr sz="3000" spc="-5" dirty="0">
                <a:latin typeface="Times New Roman"/>
                <a:cs typeface="Times New Roman"/>
              </a:rPr>
              <a:t>(ARO)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899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  <a:tab pos="2551430" algn="l"/>
                <a:tab pos="2662555" algn="l"/>
              </a:tabLst>
            </a:pPr>
            <a:r>
              <a:rPr sz="3000" dirty="0">
                <a:latin typeface="Times New Roman"/>
                <a:cs typeface="Times New Roman"/>
              </a:rPr>
              <a:t>The “cost” of a risk is the probability that the  adverse event will be realized times the economic  impact if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it is.		</a:t>
            </a:r>
            <a:r>
              <a:rPr sz="3000" spc="-5" dirty="0">
                <a:latin typeface="Times New Roman"/>
                <a:cs typeface="Times New Roman"/>
              </a:rPr>
              <a:t>This </a:t>
            </a:r>
            <a:r>
              <a:rPr sz="3000" dirty="0">
                <a:latin typeface="Times New Roman"/>
                <a:cs typeface="Times New Roman"/>
              </a:rPr>
              <a:t>is “annualized loss  expectation.”	</a:t>
            </a:r>
            <a:r>
              <a:rPr sz="3000" spc="-5" dirty="0">
                <a:latin typeface="Times New Roman"/>
                <a:cs typeface="Times New Roman"/>
              </a:rPr>
              <a:t>ALE </a:t>
            </a:r>
            <a:r>
              <a:rPr sz="3000" b="1" dirty="0">
                <a:latin typeface="Times New Roman"/>
                <a:cs typeface="Times New Roman"/>
              </a:rPr>
              <a:t>= </a:t>
            </a:r>
            <a:r>
              <a:rPr sz="3000" spc="-5" dirty="0">
                <a:latin typeface="Times New Roman"/>
                <a:cs typeface="Times New Roman"/>
              </a:rPr>
              <a:t>SLE </a:t>
            </a:r>
            <a:r>
              <a:rPr sz="3200" b="1" spc="-5" dirty="0">
                <a:latin typeface="Times New Roman"/>
                <a:cs typeface="Times New Roman"/>
              </a:rPr>
              <a:t>×</a:t>
            </a:r>
            <a:r>
              <a:rPr sz="3200" b="1" spc="-21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ARO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9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333C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B135A42-1DA4-4914-84A5-1E647C4CEDF5}"/>
</file>

<file path=customXml/itemProps2.xml><?xml version="1.0" encoding="utf-8"?>
<ds:datastoreItem xmlns:ds="http://schemas.openxmlformats.org/officeDocument/2006/customXml" ds:itemID="{7A1A741F-339A-4F72-A55F-BE5D26BEF1E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1907</Words>
  <Application>Microsoft Office PowerPoint</Application>
  <PresentationFormat>Custom</PresentationFormat>
  <Paragraphs>301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Arial</vt:lpstr>
      <vt:lpstr>Arial Narrow</vt:lpstr>
      <vt:lpstr>Calibri</vt:lpstr>
      <vt:lpstr>Symbol</vt:lpstr>
      <vt:lpstr>Times New Roman</vt:lpstr>
      <vt:lpstr>Office Theme</vt:lpstr>
      <vt:lpstr>IT 4823 Information Security Administration</vt:lpstr>
      <vt:lpstr>PowerPoint Presentation</vt:lpstr>
      <vt:lpstr>Threats and Risks</vt:lpstr>
      <vt:lpstr>Introduction</vt:lpstr>
      <vt:lpstr>Information Risk</vt:lpstr>
      <vt:lpstr>Quantifying Risk</vt:lpstr>
      <vt:lpstr>Single Loss Exposure</vt:lpstr>
      <vt:lpstr>Annualized Loss Expectation</vt:lpstr>
      <vt:lpstr>Measuring Risk</vt:lpstr>
      <vt:lpstr>Cost Benefit Analysis</vt:lpstr>
      <vt:lpstr>Elements of Cost of Controls</vt:lpstr>
      <vt:lpstr>Cost-Benefit Analysis</vt:lpstr>
      <vt:lpstr>Cost Benefit Analysis</vt:lpstr>
      <vt:lpstr>Cost Benefit Analysis</vt:lpstr>
      <vt:lpstr>The Cost Benefit Analysis Formula</vt:lpstr>
      <vt:lpstr>Residual Risk</vt:lpstr>
      <vt:lpstr>Example</vt:lpstr>
      <vt:lpstr>Example Continued</vt:lpstr>
      <vt:lpstr>Example: Challenging the Numbers</vt:lpstr>
      <vt:lpstr>Managing Risk</vt:lpstr>
      <vt:lpstr>Liability Transfer</vt:lpstr>
      <vt:lpstr>Indemnification</vt:lpstr>
      <vt:lpstr>Mitigation</vt:lpstr>
      <vt:lpstr>Retention</vt:lpstr>
      <vt:lpstr>Asset Identification</vt:lpstr>
      <vt:lpstr>Asset Identification and Valuation</vt:lpstr>
      <vt:lpstr>Data Asset Identification</vt:lpstr>
      <vt:lpstr>Hardware, Software, and Network Asset Identification</vt:lpstr>
      <vt:lpstr>Threat Identification</vt:lpstr>
      <vt:lpstr>Vulnerability Identification</vt:lpstr>
      <vt:lpstr>Vulnerability Identification</vt:lpstr>
      <vt:lpstr>Policy</vt:lpstr>
      <vt:lpstr>Controls</vt:lpstr>
      <vt:lpstr>Controls or Safeguards</vt:lpstr>
      <vt:lpstr>Lists of Controls</vt:lpstr>
      <vt:lpstr>Focus and Bias</vt:lpstr>
      <vt:lpstr>Effectiveness</vt:lpstr>
      <vt:lpstr>Quantification</vt:lpstr>
      <vt:lpstr>Areas to Measure</vt:lpstr>
      <vt:lpstr>The State of Information Security</vt:lpstr>
      <vt:lpstr>Physicians</vt:lpstr>
      <vt:lpstr>Information Security Specialists</vt:lpstr>
      <vt:lpstr>Summary: We Need…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- 4823_18_risk_assessment_management.pptx</dc:title>
  <dc:creator>bbrown</dc:creator>
  <cp:lastModifiedBy>Hossain Shahriar</cp:lastModifiedBy>
  <cp:revision>2</cp:revision>
  <dcterms:created xsi:type="dcterms:W3CDTF">2019-06-20T18:06:53Z</dcterms:created>
  <dcterms:modified xsi:type="dcterms:W3CDTF">2023-05-10T20:11:01Z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</Properties>
</file>