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4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12.xml" ContentType="application/vnd.openxmlformats-officedocument.presentationml.slide+xml"/>
  <Override PartName="/ppt/slides/slide32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0" r:id="rId31"/>
    <p:sldId id="311" r:id="rId32"/>
    <p:sldId id="312" r:id="rId33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1446" y="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37078" y="1006855"/>
            <a:ext cx="4984242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631183" y="1006855"/>
            <a:ext cx="2796032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91870" y="2077465"/>
            <a:ext cx="8074659" cy="38658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23704" y="2222246"/>
            <a:ext cx="64109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IT 4823</a:t>
            </a:r>
          </a:p>
          <a:p>
            <a:pPr algn="ctr">
              <a:lnSpc>
                <a:spcPct val="100000"/>
              </a:lnSpc>
            </a:pPr>
            <a:r>
              <a:rPr dirty="0"/>
              <a:t>Information Security</a:t>
            </a:r>
            <a:r>
              <a:rPr spc="-215" dirty="0"/>
              <a:t> </a:t>
            </a:r>
            <a:r>
              <a:rPr dirty="0"/>
              <a:t>Administration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46729" y="3449065"/>
            <a:ext cx="396367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953135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Introductions  </a:t>
            </a:r>
            <a:r>
              <a:rPr sz="3000" spc="-5" dirty="0">
                <a:solidFill>
                  <a:srgbClr val="585858"/>
                </a:solidFill>
                <a:latin typeface="Times New Roman"/>
                <a:cs typeface="Times New Roman"/>
              </a:rPr>
              <a:t>About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Computer</a:t>
            </a:r>
            <a:r>
              <a:rPr sz="3000" spc="-90" dirty="0">
                <a:solidFill>
                  <a:srgbClr val="585858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Security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153400" y="6825995"/>
            <a:ext cx="1219200" cy="4267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83739" y="1006855"/>
            <a:ext cx="60915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Properties of Information</a:t>
            </a:r>
            <a:r>
              <a:rPr spc="40" dirty="0"/>
              <a:t> </a:t>
            </a:r>
            <a:r>
              <a:rPr spc="-5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09042"/>
            <a:ext cx="7802880" cy="481266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dirty="0">
                <a:latin typeface="Times New Roman"/>
                <a:cs typeface="Times New Roman"/>
              </a:rPr>
              <a:t>Confidentiality</a:t>
            </a:r>
            <a:endParaRPr sz="3000">
              <a:latin typeface="Times New Roman"/>
              <a:cs typeface="Times New Roman"/>
            </a:endParaRPr>
          </a:p>
          <a:p>
            <a:pPr marL="755650" marR="1288415" lvl="1" indent="-285750">
              <a:lnSpc>
                <a:spcPts val="3020"/>
              </a:lnSpc>
              <a:spcBef>
                <a:spcPts val="7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Keeping </a:t>
            </a:r>
            <a:r>
              <a:rPr sz="2800" dirty="0">
                <a:latin typeface="Times New Roman"/>
                <a:cs typeface="Times New Roman"/>
              </a:rPr>
              <a:t>data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resources hidden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from  </a:t>
            </a:r>
            <a:r>
              <a:rPr sz="2800" spc="-5" dirty="0">
                <a:latin typeface="Times New Roman"/>
                <a:cs typeface="Times New Roman"/>
              </a:rPr>
              <a:t>unauthorized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personnel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dirty="0">
                <a:latin typeface="Times New Roman"/>
                <a:cs typeface="Times New Roman"/>
              </a:rPr>
              <a:t>Integrity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Data </a:t>
            </a:r>
            <a:r>
              <a:rPr sz="2800" dirty="0">
                <a:latin typeface="Times New Roman"/>
                <a:cs typeface="Times New Roman"/>
              </a:rPr>
              <a:t>integrity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(integrity)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Origin integrity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(authentication)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spc="-20" dirty="0">
                <a:latin typeface="Times New Roman"/>
                <a:cs typeface="Times New Roman"/>
              </a:rPr>
              <a:t>Availability</a:t>
            </a:r>
            <a:endParaRPr sz="3000">
              <a:latin typeface="Times New Roman"/>
              <a:cs typeface="Times New Roman"/>
            </a:endParaRPr>
          </a:p>
          <a:p>
            <a:pPr marL="755650" marR="221615" lvl="1" indent="-285750">
              <a:lnSpc>
                <a:spcPts val="3020"/>
              </a:lnSpc>
              <a:spcBef>
                <a:spcPts val="7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Enabling access to </a:t>
            </a:r>
            <a:r>
              <a:rPr sz="2800" spc="-5" dirty="0">
                <a:latin typeface="Times New Roman"/>
                <a:cs typeface="Times New Roman"/>
              </a:rPr>
              <a:t>data </a:t>
            </a: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spc="-5" dirty="0">
                <a:latin typeface="Times New Roman"/>
                <a:cs typeface="Times New Roman"/>
              </a:rPr>
              <a:t>resources when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and  </a:t>
            </a:r>
            <a:r>
              <a:rPr sz="2800" spc="-5" dirty="0">
                <a:latin typeface="Times New Roman"/>
                <a:cs typeface="Times New Roman"/>
              </a:rPr>
              <a:t>where </a:t>
            </a:r>
            <a:r>
              <a:rPr sz="2800" dirty="0">
                <a:latin typeface="Times New Roman"/>
                <a:cs typeface="Times New Roman"/>
              </a:rPr>
              <a:t>they </a:t>
            </a:r>
            <a:r>
              <a:rPr sz="2800" spc="-5" dirty="0">
                <a:latin typeface="Times New Roman"/>
                <a:cs typeface="Times New Roman"/>
              </a:rPr>
              <a:t>are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needed.</a:t>
            </a:r>
            <a:endParaRPr sz="2800">
              <a:latin typeface="Times New Roman"/>
              <a:cs typeface="Times New Roman"/>
            </a:endParaRPr>
          </a:p>
          <a:p>
            <a:pPr marL="165100">
              <a:lnSpc>
                <a:spcPct val="100000"/>
              </a:lnSpc>
              <a:spcBef>
                <a:spcPts val="1570"/>
              </a:spcBef>
            </a:pPr>
            <a:r>
              <a:rPr sz="2800" spc="-75" dirty="0">
                <a:latin typeface="Times New Roman"/>
                <a:cs typeface="Times New Roman"/>
              </a:rPr>
              <a:t>Your </a:t>
            </a:r>
            <a:r>
              <a:rPr sz="2800" dirty="0">
                <a:latin typeface="Times New Roman"/>
                <a:cs typeface="Times New Roman"/>
              </a:rPr>
              <a:t>book calls this the </a:t>
            </a:r>
            <a:r>
              <a:rPr sz="2800" spc="-5" dirty="0">
                <a:latin typeface="Times New Roman"/>
                <a:cs typeface="Times New Roman"/>
              </a:rPr>
              <a:t>Security </a:t>
            </a:r>
            <a:r>
              <a:rPr sz="2800" dirty="0">
                <a:latin typeface="Times New Roman"/>
                <a:cs typeface="Times New Roman"/>
              </a:rPr>
              <a:t>Requirements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Triad.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13479" y="1006855"/>
            <a:ext cx="26314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Confidentiality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880350" cy="2860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9941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  <a:tab pos="3901440" algn="l"/>
              </a:tabLst>
            </a:pPr>
            <a:r>
              <a:rPr sz="3000" b="1" spc="-5" dirty="0">
                <a:latin typeface="Times New Roman"/>
                <a:cs typeface="Times New Roman"/>
              </a:rPr>
              <a:t>Data </a:t>
            </a:r>
            <a:r>
              <a:rPr sz="3000" b="1" dirty="0">
                <a:latin typeface="Times New Roman"/>
                <a:cs typeface="Times New Roman"/>
              </a:rPr>
              <a:t>confidentiality:	</a:t>
            </a:r>
            <a:r>
              <a:rPr sz="3000" dirty="0">
                <a:latin typeface="Times New Roman"/>
                <a:cs typeface="Times New Roman"/>
              </a:rPr>
              <a:t>Information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considered  confidential (by policy) is not disclosed to  unauthorized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persons.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5600" algn="l"/>
              </a:tabLst>
            </a:pPr>
            <a:r>
              <a:rPr sz="3000" b="1" dirty="0">
                <a:latin typeface="Times New Roman"/>
                <a:cs typeface="Times New Roman"/>
              </a:rPr>
              <a:t>Privacy: </a:t>
            </a:r>
            <a:r>
              <a:rPr sz="3000" dirty="0">
                <a:latin typeface="Times New Roman"/>
                <a:cs typeface="Times New Roman"/>
              </a:rPr>
              <a:t>Assurance that individuals control</a:t>
            </a:r>
            <a:r>
              <a:rPr sz="3000" spc="-2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what  data are collected about them and how those data  are used and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disclosed.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11</a:t>
            </a:fld>
            <a:endParaRPr spc="-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75835" y="1006855"/>
            <a:ext cx="15062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Integrity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235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6235" algn="l"/>
                <a:tab pos="356870" algn="l"/>
              </a:tabLst>
            </a:pPr>
            <a:r>
              <a:rPr b="1" spc="-5" dirty="0">
                <a:latin typeface="Times New Roman"/>
                <a:cs typeface="Times New Roman"/>
              </a:rPr>
              <a:t>Data </a:t>
            </a:r>
            <a:r>
              <a:rPr b="1" dirty="0">
                <a:latin typeface="Times New Roman"/>
                <a:cs typeface="Times New Roman"/>
              </a:rPr>
              <a:t>integrity: </a:t>
            </a:r>
            <a:r>
              <a:rPr dirty="0"/>
              <a:t>Data agree with the source from  which they are derived, and data and programs are  changed only in authorized (by policy)</a:t>
            </a:r>
            <a:r>
              <a:rPr spc="-30" dirty="0"/>
              <a:t> </a:t>
            </a:r>
            <a:r>
              <a:rPr dirty="0"/>
              <a:t>manners.</a:t>
            </a:r>
          </a:p>
          <a:p>
            <a:pPr marL="356235" marR="10858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6235" algn="l"/>
                <a:tab pos="356870" algn="l"/>
              </a:tabLst>
            </a:pPr>
            <a:r>
              <a:rPr b="1" spc="-5" dirty="0">
                <a:latin typeface="Times New Roman"/>
                <a:cs typeface="Times New Roman"/>
              </a:rPr>
              <a:t>System </a:t>
            </a:r>
            <a:r>
              <a:rPr b="1" dirty="0">
                <a:latin typeface="Times New Roman"/>
                <a:cs typeface="Times New Roman"/>
              </a:rPr>
              <a:t>integrity: </a:t>
            </a:r>
            <a:r>
              <a:rPr dirty="0"/>
              <a:t>A </a:t>
            </a:r>
            <a:r>
              <a:rPr spc="-5" dirty="0"/>
              <a:t>system </a:t>
            </a:r>
            <a:r>
              <a:rPr dirty="0"/>
              <a:t>performs its</a:t>
            </a:r>
            <a:r>
              <a:rPr spc="-420" dirty="0"/>
              <a:t> </a:t>
            </a:r>
            <a:r>
              <a:rPr dirty="0"/>
              <a:t>intended  function (and nothing else) unimpaired and free  from unauthorized</a:t>
            </a:r>
            <a:r>
              <a:rPr spc="10" dirty="0"/>
              <a:t> </a:t>
            </a:r>
            <a:r>
              <a:rPr dirty="0"/>
              <a:t>manipulation.</a:t>
            </a:r>
          </a:p>
          <a:p>
            <a:pPr marL="356235" marR="30861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6235" algn="l"/>
                <a:tab pos="356870" algn="l"/>
              </a:tabLst>
            </a:pPr>
            <a:r>
              <a:rPr b="1" dirty="0">
                <a:latin typeface="Times New Roman"/>
                <a:cs typeface="Times New Roman"/>
              </a:rPr>
              <a:t>Origin integrity: </a:t>
            </a:r>
            <a:r>
              <a:rPr spc="-120" dirty="0"/>
              <a:t>We </a:t>
            </a:r>
            <a:r>
              <a:rPr dirty="0"/>
              <a:t>can be sure that data came  from the ostensible</a:t>
            </a:r>
            <a:r>
              <a:rPr spc="-10" dirty="0"/>
              <a:t> </a:t>
            </a:r>
            <a:r>
              <a:rPr dirty="0"/>
              <a:t>source.</a:t>
            </a: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12</a:t>
            </a:fld>
            <a:endParaRPr spc="-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32758" y="1006855"/>
            <a:ext cx="199326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10" dirty="0"/>
              <a:t>A</a:t>
            </a:r>
            <a:r>
              <a:rPr dirty="0"/>
              <a:t>vailability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74"/>
            <a:ext cx="5864225" cy="211264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25"/>
              </a:spcBef>
            </a:pPr>
            <a:r>
              <a:rPr sz="3000" dirty="0">
                <a:latin typeface="Times New Roman"/>
                <a:cs typeface="Times New Roman"/>
              </a:rPr>
              <a:t>A </a:t>
            </a:r>
            <a:r>
              <a:rPr sz="3000" spc="-5" dirty="0">
                <a:latin typeface="Times New Roman"/>
                <a:cs typeface="Times New Roman"/>
              </a:rPr>
              <a:t>system</a:t>
            </a:r>
            <a:r>
              <a:rPr sz="3000" spc="-1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is:</a:t>
            </a:r>
            <a:endParaRPr sz="30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30" dirty="0">
                <a:latin typeface="Times New Roman"/>
                <a:cs typeface="Times New Roman"/>
              </a:rPr>
              <a:t>Available </a:t>
            </a:r>
            <a:r>
              <a:rPr sz="2800" spc="-5" dirty="0">
                <a:latin typeface="Times New Roman"/>
                <a:cs typeface="Times New Roman"/>
              </a:rPr>
              <a:t>to authorized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users</a:t>
            </a:r>
            <a:endParaRPr sz="28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When </a:t>
            </a:r>
            <a:r>
              <a:rPr sz="2800" spc="-5" dirty="0">
                <a:latin typeface="Times New Roman"/>
                <a:cs typeface="Times New Roman"/>
              </a:rPr>
              <a:t>and where </a:t>
            </a:r>
            <a:r>
              <a:rPr sz="2800" dirty="0">
                <a:latin typeface="Times New Roman"/>
                <a:cs typeface="Times New Roman"/>
              </a:rPr>
              <a:t>they need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it</a:t>
            </a:r>
            <a:endParaRPr sz="28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30" dirty="0">
                <a:latin typeface="Times New Roman"/>
                <a:cs typeface="Times New Roman"/>
              </a:rPr>
              <a:t>With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suitably </a:t>
            </a:r>
            <a:r>
              <a:rPr sz="2800" dirty="0">
                <a:latin typeface="Times New Roman"/>
                <a:cs typeface="Times New Roman"/>
              </a:rPr>
              <a:t>good response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time.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13</a:t>
            </a:fld>
            <a:endParaRPr spc="-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11577" y="1006855"/>
            <a:ext cx="56343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Authenticity and</a:t>
            </a:r>
            <a:r>
              <a:rPr spc="-100" dirty="0"/>
              <a:t> </a:t>
            </a:r>
            <a:r>
              <a:rPr spc="-5" dirty="0"/>
              <a:t>Accountability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71790" cy="2402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2987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  <a:tab pos="3544570" algn="l"/>
              </a:tabLst>
            </a:pPr>
            <a:r>
              <a:rPr sz="3000" b="1" dirty="0">
                <a:latin typeface="Times New Roman"/>
                <a:cs typeface="Times New Roman"/>
              </a:rPr>
              <a:t>Authenticity: </a:t>
            </a:r>
            <a:r>
              <a:rPr sz="3000" dirty="0">
                <a:latin typeface="Times New Roman"/>
                <a:cs typeface="Times New Roman"/>
              </a:rPr>
              <a:t>The ability to verify the source</a:t>
            </a:r>
            <a:r>
              <a:rPr sz="3000" spc="-1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of  data, messages, etc.	(This is really </a:t>
            </a:r>
            <a:r>
              <a:rPr sz="3000" i="1" dirty="0">
                <a:latin typeface="Times New Roman"/>
                <a:cs typeface="Times New Roman"/>
              </a:rPr>
              <a:t>origin  </a:t>
            </a:r>
            <a:r>
              <a:rPr sz="3000" i="1" spc="-5" dirty="0">
                <a:latin typeface="Times New Roman"/>
                <a:cs typeface="Times New Roman"/>
              </a:rPr>
              <a:t>integrity</a:t>
            </a:r>
            <a:r>
              <a:rPr sz="3000" spc="-5" dirty="0">
                <a:latin typeface="Times New Roman"/>
                <a:cs typeface="Times New Roman"/>
              </a:rPr>
              <a:t>.)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1486535" algn="l"/>
              </a:tabLst>
            </a:pPr>
            <a:r>
              <a:rPr sz="3000" b="1" spc="-5" dirty="0">
                <a:latin typeface="Times New Roman"/>
                <a:cs typeface="Times New Roman"/>
              </a:rPr>
              <a:t>Accountability: </a:t>
            </a:r>
            <a:r>
              <a:rPr sz="3000" spc="-120" dirty="0">
                <a:latin typeface="Times New Roman"/>
                <a:cs typeface="Times New Roman"/>
              </a:rPr>
              <a:t>We </a:t>
            </a:r>
            <a:r>
              <a:rPr sz="3000" dirty="0">
                <a:latin typeface="Times New Roman"/>
                <a:cs typeface="Times New Roman"/>
              </a:rPr>
              <a:t>can tie actions to a particular  </a:t>
            </a:r>
            <a:r>
              <a:rPr sz="3000" spc="-30" dirty="0">
                <a:latin typeface="Times New Roman"/>
                <a:cs typeface="Times New Roman"/>
              </a:rPr>
              <a:t>entity.	</a:t>
            </a:r>
            <a:r>
              <a:rPr sz="3000" dirty="0">
                <a:latin typeface="Times New Roman"/>
                <a:cs typeface="Times New Roman"/>
              </a:rPr>
              <a:t>(This is </a:t>
            </a:r>
            <a:r>
              <a:rPr sz="3000" i="1" dirty="0">
                <a:latin typeface="Times New Roman"/>
                <a:cs typeface="Times New Roman"/>
              </a:rPr>
              <a:t>origin integrity</a:t>
            </a:r>
            <a:r>
              <a:rPr sz="3000" i="1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again.)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14</a:t>
            </a:fld>
            <a:endParaRPr spc="-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24909" y="1006855"/>
            <a:ext cx="26092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How </a:t>
            </a:r>
            <a:r>
              <a:rPr dirty="0"/>
              <a:t>Bad </a:t>
            </a:r>
            <a:r>
              <a:rPr spc="-5" dirty="0"/>
              <a:t>Is</a:t>
            </a:r>
            <a:r>
              <a:rPr spc="-85" dirty="0"/>
              <a:t> </a:t>
            </a:r>
            <a:r>
              <a:rPr dirty="0"/>
              <a:t>It?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46084" cy="3330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5494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NIST divides security failures into three levels</a:t>
            </a:r>
            <a:r>
              <a:rPr sz="3000" spc="-1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of  impact.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Low: </a:t>
            </a:r>
            <a:r>
              <a:rPr sz="2800" spc="-5" dirty="0">
                <a:latin typeface="Times New Roman"/>
                <a:cs typeface="Times New Roman"/>
              </a:rPr>
              <a:t>Minimal adverse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15" dirty="0">
                <a:latin typeface="Times New Roman"/>
                <a:cs typeface="Times New Roman"/>
              </a:rPr>
              <a:t>effect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Moderate: An organization </a:t>
            </a:r>
            <a:r>
              <a:rPr sz="2800" dirty="0">
                <a:latin typeface="Times New Roman"/>
                <a:cs typeface="Times New Roman"/>
              </a:rPr>
              <a:t>can </a:t>
            </a:r>
            <a:r>
              <a:rPr sz="2800" spc="-5" dirty="0">
                <a:latin typeface="Times New Roman"/>
                <a:cs typeface="Times New Roman"/>
              </a:rPr>
              <a:t>perform </a:t>
            </a:r>
            <a:r>
              <a:rPr sz="2800" dirty="0">
                <a:latin typeface="Times New Roman"/>
                <a:cs typeface="Times New Roman"/>
              </a:rPr>
              <a:t>its</a:t>
            </a:r>
            <a:r>
              <a:rPr sz="2800" spc="-2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primary  functions, but with reduced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effectiveness.</a:t>
            </a:r>
            <a:endParaRPr sz="2800">
              <a:latin typeface="Times New Roman"/>
              <a:cs typeface="Times New Roman"/>
            </a:endParaRPr>
          </a:p>
          <a:p>
            <a:pPr marL="755650" marR="140335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High: </a:t>
            </a:r>
            <a:r>
              <a:rPr sz="2800" dirty="0">
                <a:latin typeface="Times New Roman"/>
                <a:cs typeface="Times New Roman"/>
              </a:rPr>
              <a:t>Performance of an </a:t>
            </a:r>
            <a:r>
              <a:rPr sz="2800" spc="-15" dirty="0">
                <a:latin typeface="Times New Roman"/>
                <a:cs typeface="Times New Roman"/>
              </a:rPr>
              <a:t>organization’s </a:t>
            </a:r>
            <a:r>
              <a:rPr sz="2800" dirty="0">
                <a:latin typeface="Times New Roman"/>
                <a:cs typeface="Times New Roman"/>
              </a:rPr>
              <a:t>mission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  </a:t>
            </a:r>
            <a:r>
              <a:rPr sz="2800" spc="-5" dirty="0">
                <a:latin typeface="Times New Roman"/>
                <a:cs typeface="Times New Roman"/>
              </a:rPr>
              <a:t>significantly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impaired.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15</a:t>
            </a:fld>
            <a:endParaRPr spc="-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958721" y="2296793"/>
            <a:ext cx="4260714" cy="29981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410205" y="3041904"/>
            <a:ext cx="304800" cy="1369060"/>
          </a:xfrm>
          <a:custGeom>
            <a:avLst/>
            <a:gdLst/>
            <a:ahLst/>
            <a:cxnLst/>
            <a:rect l="l" t="t" r="r" b="b"/>
            <a:pathLst>
              <a:path w="304800" h="1369060">
                <a:moveTo>
                  <a:pt x="85521" y="684177"/>
                </a:moveTo>
                <a:lnTo>
                  <a:pt x="80215" y="681357"/>
                </a:lnTo>
                <a:lnTo>
                  <a:pt x="30479" y="670559"/>
                </a:lnTo>
                <a:lnTo>
                  <a:pt x="22097" y="670490"/>
                </a:lnTo>
                <a:lnTo>
                  <a:pt x="14477" y="669797"/>
                </a:lnTo>
                <a:lnTo>
                  <a:pt x="13715" y="669797"/>
                </a:lnTo>
                <a:lnTo>
                  <a:pt x="6095" y="670559"/>
                </a:lnTo>
                <a:lnTo>
                  <a:pt x="0" y="676655"/>
                </a:lnTo>
                <a:lnTo>
                  <a:pt x="0" y="691895"/>
                </a:lnTo>
                <a:lnTo>
                  <a:pt x="6095" y="698753"/>
                </a:lnTo>
                <a:lnTo>
                  <a:pt x="22859" y="698677"/>
                </a:lnTo>
                <a:lnTo>
                  <a:pt x="29717" y="697991"/>
                </a:lnTo>
                <a:lnTo>
                  <a:pt x="70407" y="690812"/>
                </a:lnTo>
                <a:lnTo>
                  <a:pt x="85521" y="684177"/>
                </a:lnTo>
                <a:close/>
              </a:path>
              <a:path w="304800" h="1369060">
                <a:moveTo>
                  <a:pt x="304799" y="28955"/>
                </a:moveTo>
                <a:lnTo>
                  <a:pt x="304799" y="0"/>
                </a:lnTo>
                <a:lnTo>
                  <a:pt x="296417" y="0"/>
                </a:lnTo>
                <a:lnTo>
                  <a:pt x="247699" y="8249"/>
                </a:lnTo>
                <a:lnTo>
                  <a:pt x="209069" y="25369"/>
                </a:lnTo>
                <a:lnTo>
                  <a:pt x="176356" y="51242"/>
                </a:lnTo>
                <a:lnTo>
                  <a:pt x="153776" y="84989"/>
                </a:lnTo>
                <a:lnTo>
                  <a:pt x="145541" y="125729"/>
                </a:lnTo>
                <a:lnTo>
                  <a:pt x="145541" y="572261"/>
                </a:lnTo>
                <a:lnTo>
                  <a:pt x="144779" y="576833"/>
                </a:lnTo>
                <a:lnTo>
                  <a:pt x="132480" y="614673"/>
                </a:lnTo>
                <a:lnTo>
                  <a:pt x="104360" y="643118"/>
                </a:lnTo>
                <a:lnTo>
                  <a:pt x="67304" y="661662"/>
                </a:lnTo>
                <a:lnTo>
                  <a:pt x="28193" y="669797"/>
                </a:lnTo>
                <a:lnTo>
                  <a:pt x="14477" y="669797"/>
                </a:lnTo>
                <a:lnTo>
                  <a:pt x="22097" y="670490"/>
                </a:lnTo>
                <a:lnTo>
                  <a:pt x="30479" y="670559"/>
                </a:lnTo>
                <a:lnTo>
                  <a:pt x="80215" y="681357"/>
                </a:lnTo>
                <a:lnTo>
                  <a:pt x="85521" y="684177"/>
                </a:lnTo>
                <a:lnTo>
                  <a:pt x="109276" y="673748"/>
                </a:lnTo>
                <a:lnTo>
                  <a:pt x="142202" y="647778"/>
                </a:lnTo>
                <a:lnTo>
                  <a:pt x="165062" y="613878"/>
                </a:lnTo>
                <a:lnTo>
                  <a:pt x="173735" y="573023"/>
                </a:lnTo>
                <a:lnTo>
                  <a:pt x="173735" y="121157"/>
                </a:lnTo>
                <a:lnTo>
                  <a:pt x="186998" y="83243"/>
                </a:lnTo>
                <a:lnTo>
                  <a:pt x="215326" y="54983"/>
                </a:lnTo>
                <a:lnTo>
                  <a:pt x="252386" y="36759"/>
                </a:lnTo>
                <a:lnTo>
                  <a:pt x="291845" y="28955"/>
                </a:lnTo>
                <a:lnTo>
                  <a:pt x="304799" y="28955"/>
                </a:lnTo>
                <a:close/>
              </a:path>
              <a:path w="304800" h="1369060">
                <a:moveTo>
                  <a:pt x="304800" y="1368552"/>
                </a:moveTo>
                <a:lnTo>
                  <a:pt x="304800" y="1340358"/>
                </a:lnTo>
                <a:lnTo>
                  <a:pt x="297942" y="1339595"/>
                </a:lnTo>
                <a:lnTo>
                  <a:pt x="291084" y="1339595"/>
                </a:lnTo>
                <a:lnTo>
                  <a:pt x="250342" y="1331146"/>
                </a:lnTo>
                <a:lnTo>
                  <a:pt x="212693" y="1311849"/>
                </a:lnTo>
                <a:lnTo>
                  <a:pt x="184902" y="1282042"/>
                </a:lnTo>
                <a:lnTo>
                  <a:pt x="173736" y="1242059"/>
                </a:lnTo>
                <a:lnTo>
                  <a:pt x="173735" y="789431"/>
                </a:lnTo>
                <a:lnTo>
                  <a:pt x="158097" y="741243"/>
                </a:lnTo>
                <a:lnTo>
                  <a:pt x="124839" y="705069"/>
                </a:lnTo>
                <a:lnTo>
                  <a:pt x="85521" y="684177"/>
                </a:lnTo>
                <a:lnTo>
                  <a:pt x="70407" y="690812"/>
                </a:lnTo>
                <a:lnTo>
                  <a:pt x="29717" y="697991"/>
                </a:lnTo>
                <a:lnTo>
                  <a:pt x="22097" y="698753"/>
                </a:lnTo>
                <a:lnTo>
                  <a:pt x="27431" y="698753"/>
                </a:lnTo>
                <a:lnTo>
                  <a:pt x="68369" y="707368"/>
                </a:lnTo>
                <a:lnTo>
                  <a:pt x="105979" y="726671"/>
                </a:lnTo>
                <a:lnTo>
                  <a:pt x="133843" y="756400"/>
                </a:lnTo>
                <a:lnTo>
                  <a:pt x="145541" y="796289"/>
                </a:lnTo>
                <a:lnTo>
                  <a:pt x="145542" y="1249680"/>
                </a:lnTo>
                <a:lnTo>
                  <a:pt x="160878" y="1297477"/>
                </a:lnTo>
                <a:lnTo>
                  <a:pt x="194557" y="1333823"/>
                </a:lnTo>
                <a:lnTo>
                  <a:pt x="239543" y="1357625"/>
                </a:lnTo>
                <a:lnTo>
                  <a:pt x="288798" y="1367789"/>
                </a:lnTo>
                <a:lnTo>
                  <a:pt x="296418" y="1368482"/>
                </a:lnTo>
                <a:lnTo>
                  <a:pt x="304800" y="136855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881883" y="2319527"/>
            <a:ext cx="303530" cy="742950"/>
          </a:xfrm>
          <a:custGeom>
            <a:avLst/>
            <a:gdLst/>
            <a:ahLst/>
            <a:cxnLst/>
            <a:rect l="l" t="t" r="r" b="b"/>
            <a:pathLst>
              <a:path w="303530" h="742950">
                <a:moveTo>
                  <a:pt x="107577" y="371630"/>
                </a:moveTo>
                <a:lnTo>
                  <a:pt x="80362" y="363697"/>
                </a:lnTo>
                <a:lnTo>
                  <a:pt x="44957" y="358902"/>
                </a:lnTo>
                <a:lnTo>
                  <a:pt x="29717" y="357378"/>
                </a:lnTo>
                <a:lnTo>
                  <a:pt x="6095" y="357378"/>
                </a:lnTo>
                <a:lnTo>
                  <a:pt x="0" y="364236"/>
                </a:lnTo>
                <a:lnTo>
                  <a:pt x="0" y="379476"/>
                </a:lnTo>
                <a:lnTo>
                  <a:pt x="6095" y="385572"/>
                </a:lnTo>
                <a:lnTo>
                  <a:pt x="14477" y="385572"/>
                </a:lnTo>
                <a:lnTo>
                  <a:pt x="29717" y="385533"/>
                </a:lnTo>
                <a:lnTo>
                  <a:pt x="44195" y="384810"/>
                </a:lnTo>
                <a:lnTo>
                  <a:pt x="80042" y="379826"/>
                </a:lnTo>
                <a:lnTo>
                  <a:pt x="107577" y="371630"/>
                </a:lnTo>
                <a:close/>
              </a:path>
              <a:path w="303530" h="742950">
                <a:moveTo>
                  <a:pt x="172973" y="669798"/>
                </a:moveTo>
                <a:lnTo>
                  <a:pt x="172973" y="427481"/>
                </a:lnTo>
                <a:lnTo>
                  <a:pt x="155686" y="396233"/>
                </a:lnTo>
                <a:lnTo>
                  <a:pt x="121043" y="375556"/>
                </a:lnTo>
                <a:lnTo>
                  <a:pt x="107577" y="371630"/>
                </a:lnTo>
                <a:lnTo>
                  <a:pt x="80042" y="379826"/>
                </a:lnTo>
                <a:lnTo>
                  <a:pt x="44195" y="384810"/>
                </a:lnTo>
                <a:lnTo>
                  <a:pt x="29717" y="385533"/>
                </a:lnTo>
                <a:lnTo>
                  <a:pt x="14477" y="385572"/>
                </a:lnTo>
                <a:lnTo>
                  <a:pt x="54863" y="388620"/>
                </a:lnTo>
                <a:lnTo>
                  <a:pt x="93597" y="396192"/>
                </a:lnTo>
                <a:lnTo>
                  <a:pt x="129539" y="412242"/>
                </a:lnTo>
                <a:lnTo>
                  <a:pt x="134873" y="416052"/>
                </a:lnTo>
                <a:lnTo>
                  <a:pt x="137159" y="417575"/>
                </a:lnTo>
                <a:lnTo>
                  <a:pt x="138683" y="419862"/>
                </a:lnTo>
                <a:lnTo>
                  <a:pt x="141731" y="422909"/>
                </a:lnTo>
                <a:lnTo>
                  <a:pt x="142493" y="425196"/>
                </a:lnTo>
                <a:lnTo>
                  <a:pt x="143255" y="425958"/>
                </a:lnTo>
                <a:lnTo>
                  <a:pt x="144017" y="427481"/>
                </a:lnTo>
                <a:lnTo>
                  <a:pt x="144017" y="670560"/>
                </a:lnTo>
                <a:lnTo>
                  <a:pt x="144779" y="675132"/>
                </a:lnTo>
                <a:lnTo>
                  <a:pt x="162712" y="705506"/>
                </a:lnTo>
                <a:lnTo>
                  <a:pt x="172046" y="710848"/>
                </a:lnTo>
                <a:lnTo>
                  <a:pt x="172046" y="675792"/>
                </a:lnTo>
                <a:lnTo>
                  <a:pt x="172973" y="669798"/>
                </a:lnTo>
                <a:close/>
              </a:path>
              <a:path w="303530" h="742950">
                <a:moveTo>
                  <a:pt x="303275" y="28956"/>
                </a:moveTo>
                <a:lnTo>
                  <a:pt x="302513" y="0"/>
                </a:lnTo>
                <a:lnTo>
                  <a:pt x="272033" y="1523"/>
                </a:lnTo>
                <a:lnTo>
                  <a:pt x="235531" y="6798"/>
                </a:lnTo>
                <a:lnTo>
                  <a:pt x="194267" y="19011"/>
                </a:lnTo>
                <a:lnTo>
                  <a:pt x="159882" y="40578"/>
                </a:lnTo>
                <a:lnTo>
                  <a:pt x="144017" y="73914"/>
                </a:lnTo>
                <a:lnTo>
                  <a:pt x="144017" y="312420"/>
                </a:lnTo>
                <a:lnTo>
                  <a:pt x="130449" y="330752"/>
                </a:lnTo>
                <a:lnTo>
                  <a:pt x="99855" y="344771"/>
                </a:lnTo>
                <a:lnTo>
                  <a:pt x="66006" y="353473"/>
                </a:lnTo>
                <a:lnTo>
                  <a:pt x="41909" y="355934"/>
                </a:lnTo>
                <a:lnTo>
                  <a:pt x="28193" y="357378"/>
                </a:lnTo>
                <a:lnTo>
                  <a:pt x="29717" y="357378"/>
                </a:lnTo>
                <a:lnTo>
                  <a:pt x="44957" y="358902"/>
                </a:lnTo>
                <a:lnTo>
                  <a:pt x="80362" y="363697"/>
                </a:lnTo>
                <a:lnTo>
                  <a:pt x="107577" y="371630"/>
                </a:lnTo>
                <a:lnTo>
                  <a:pt x="121829" y="367388"/>
                </a:lnTo>
                <a:lnTo>
                  <a:pt x="156994" y="345755"/>
                </a:lnTo>
                <a:lnTo>
                  <a:pt x="172973" y="313181"/>
                </a:lnTo>
                <a:lnTo>
                  <a:pt x="172973" y="71628"/>
                </a:lnTo>
                <a:lnTo>
                  <a:pt x="173139" y="71462"/>
                </a:lnTo>
                <a:lnTo>
                  <a:pt x="173139" y="66395"/>
                </a:lnTo>
                <a:lnTo>
                  <a:pt x="181914" y="58521"/>
                </a:lnTo>
                <a:lnTo>
                  <a:pt x="225585" y="38400"/>
                </a:lnTo>
                <a:lnTo>
                  <a:pt x="275081" y="29718"/>
                </a:lnTo>
                <a:lnTo>
                  <a:pt x="288035" y="28998"/>
                </a:lnTo>
                <a:lnTo>
                  <a:pt x="303275" y="28956"/>
                </a:lnTo>
                <a:close/>
              </a:path>
              <a:path w="303530" h="742950">
                <a:moveTo>
                  <a:pt x="303275" y="714756"/>
                </a:moveTo>
                <a:lnTo>
                  <a:pt x="261365" y="711708"/>
                </a:lnTo>
                <a:lnTo>
                  <a:pt x="222827" y="704078"/>
                </a:lnTo>
                <a:lnTo>
                  <a:pt x="187451" y="688086"/>
                </a:lnTo>
                <a:lnTo>
                  <a:pt x="184403" y="685800"/>
                </a:lnTo>
                <a:lnTo>
                  <a:pt x="182117" y="684276"/>
                </a:lnTo>
                <a:lnTo>
                  <a:pt x="178574" y="680504"/>
                </a:lnTo>
                <a:lnTo>
                  <a:pt x="172046" y="675792"/>
                </a:lnTo>
                <a:lnTo>
                  <a:pt x="172046" y="710848"/>
                </a:lnTo>
                <a:lnTo>
                  <a:pt x="197458" y="725390"/>
                </a:lnTo>
                <a:lnTo>
                  <a:pt x="237868" y="736909"/>
                </a:lnTo>
                <a:lnTo>
                  <a:pt x="272795" y="742188"/>
                </a:lnTo>
                <a:lnTo>
                  <a:pt x="288035" y="742950"/>
                </a:lnTo>
                <a:lnTo>
                  <a:pt x="302513" y="742950"/>
                </a:lnTo>
                <a:lnTo>
                  <a:pt x="303275" y="714756"/>
                </a:lnTo>
                <a:close/>
              </a:path>
              <a:path w="303530" h="742950">
                <a:moveTo>
                  <a:pt x="173735" y="70865"/>
                </a:moveTo>
                <a:lnTo>
                  <a:pt x="173139" y="66395"/>
                </a:lnTo>
                <a:lnTo>
                  <a:pt x="173139" y="71462"/>
                </a:lnTo>
                <a:lnTo>
                  <a:pt x="173735" y="7086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858000" y="4634484"/>
            <a:ext cx="207010" cy="742950"/>
          </a:xfrm>
          <a:custGeom>
            <a:avLst/>
            <a:gdLst/>
            <a:ahLst/>
            <a:cxnLst/>
            <a:rect l="l" t="t" r="r" b="b"/>
            <a:pathLst>
              <a:path w="207009" h="742950">
                <a:moveTo>
                  <a:pt x="111905" y="319659"/>
                </a:moveTo>
                <a:lnTo>
                  <a:pt x="110489" y="314706"/>
                </a:lnTo>
                <a:lnTo>
                  <a:pt x="110489" y="65531"/>
                </a:lnTo>
                <a:lnTo>
                  <a:pt x="109727" y="64769"/>
                </a:lnTo>
                <a:lnTo>
                  <a:pt x="109727" y="64007"/>
                </a:lnTo>
                <a:lnTo>
                  <a:pt x="108203" y="57911"/>
                </a:lnTo>
                <a:lnTo>
                  <a:pt x="108203" y="56387"/>
                </a:lnTo>
                <a:lnTo>
                  <a:pt x="107441" y="56387"/>
                </a:lnTo>
                <a:lnTo>
                  <a:pt x="104393" y="48767"/>
                </a:lnTo>
                <a:lnTo>
                  <a:pt x="87254" y="27521"/>
                </a:lnTo>
                <a:lnTo>
                  <a:pt x="64117" y="12744"/>
                </a:lnTo>
                <a:lnTo>
                  <a:pt x="37687" y="3787"/>
                </a:lnTo>
                <a:lnTo>
                  <a:pt x="11429" y="106"/>
                </a:lnTo>
                <a:lnTo>
                  <a:pt x="761" y="0"/>
                </a:lnTo>
                <a:lnTo>
                  <a:pt x="0" y="28194"/>
                </a:lnTo>
                <a:lnTo>
                  <a:pt x="9905" y="28956"/>
                </a:lnTo>
                <a:lnTo>
                  <a:pt x="29859" y="31617"/>
                </a:lnTo>
                <a:lnTo>
                  <a:pt x="49582" y="37652"/>
                </a:lnTo>
                <a:lnTo>
                  <a:pt x="66993" y="47911"/>
                </a:lnTo>
                <a:lnTo>
                  <a:pt x="80009" y="63246"/>
                </a:lnTo>
                <a:lnTo>
                  <a:pt x="80771" y="65150"/>
                </a:lnTo>
                <a:lnTo>
                  <a:pt x="80771" y="64769"/>
                </a:lnTo>
                <a:lnTo>
                  <a:pt x="81533" y="67056"/>
                </a:lnTo>
                <a:lnTo>
                  <a:pt x="81533" y="67818"/>
                </a:lnTo>
                <a:lnTo>
                  <a:pt x="82295" y="70866"/>
                </a:lnTo>
                <a:lnTo>
                  <a:pt x="82295" y="319278"/>
                </a:lnTo>
                <a:lnTo>
                  <a:pt x="83057" y="320040"/>
                </a:lnTo>
                <a:lnTo>
                  <a:pt x="83057" y="321564"/>
                </a:lnTo>
                <a:lnTo>
                  <a:pt x="84581" y="326898"/>
                </a:lnTo>
                <a:lnTo>
                  <a:pt x="84581" y="328422"/>
                </a:lnTo>
                <a:lnTo>
                  <a:pt x="85343" y="329184"/>
                </a:lnTo>
                <a:lnTo>
                  <a:pt x="87629" y="335280"/>
                </a:lnTo>
                <a:lnTo>
                  <a:pt x="104716" y="357013"/>
                </a:lnTo>
                <a:lnTo>
                  <a:pt x="111251" y="361226"/>
                </a:lnTo>
                <a:lnTo>
                  <a:pt x="111251" y="318516"/>
                </a:lnTo>
                <a:lnTo>
                  <a:pt x="111905" y="319659"/>
                </a:lnTo>
                <a:close/>
              </a:path>
              <a:path w="207009" h="742950">
                <a:moveTo>
                  <a:pt x="80962" y="676655"/>
                </a:moveTo>
                <a:lnTo>
                  <a:pt x="48272" y="705345"/>
                </a:lnTo>
                <a:lnTo>
                  <a:pt x="9905" y="713887"/>
                </a:lnTo>
                <a:lnTo>
                  <a:pt x="0" y="713994"/>
                </a:lnTo>
                <a:lnTo>
                  <a:pt x="761" y="742950"/>
                </a:lnTo>
                <a:lnTo>
                  <a:pt x="11429" y="742188"/>
                </a:lnTo>
                <a:lnTo>
                  <a:pt x="37872" y="738601"/>
                </a:lnTo>
                <a:lnTo>
                  <a:pt x="65370" y="728862"/>
                </a:lnTo>
                <a:lnTo>
                  <a:pt x="80771" y="718802"/>
                </a:lnTo>
                <a:lnTo>
                  <a:pt x="80771" y="677418"/>
                </a:lnTo>
                <a:lnTo>
                  <a:pt x="80962" y="676655"/>
                </a:lnTo>
                <a:close/>
              </a:path>
              <a:path w="207009" h="742950">
                <a:moveTo>
                  <a:pt x="81533" y="67056"/>
                </a:moveTo>
                <a:lnTo>
                  <a:pt x="80771" y="64769"/>
                </a:lnTo>
                <a:lnTo>
                  <a:pt x="81025" y="65785"/>
                </a:lnTo>
                <a:lnTo>
                  <a:pt x="81533" y="67056"/>
                </a:lnTo>
                <a:close/>
              </a:path>
              <a:path w="207009" h="742950">
                <a:moveTo>
                  <a:pt x="81025" y="65785"/>
                </a:moveTo>
                <a:lnTo>
                  <a:pt x="80771" y="64769"/>
                </a:lnTo>
                <a:lnTo>
                  <a:pt x="80771" y="65150"/>
                </a:lnTo>
                <a:lnTo>
                  <a:pt x="81025" y="65785"/>
                </a:lnTo>
                <a:close/>
              </a:path>
              <a:path w="207009" h="742950">
                <a:moveTo>
                  <a:pt x="81533" y="675132"/>
                </a:moveTo>
                <a:lnTo>
                  <a:pt x="80962" y="676655"/>
                </a:lnTo>
                <a:lnTo>
                  <a:pt x="80771" y="677418"/>
                </a:lnTo>
                <a:lnTo>
                  <a:pt x="81533" y="675132"/>
                </a:lnTo>
                <a:close/>
              </a:path>
              <a:path w="207009" h="742950">
                <a:moveTo>
                  <a:pt x="81533" y="718304"/>
                </a:moveTo>
                <a:lnTo>
                  <a:pt x="81533" y="675132"/>
                </a:lnTo>
                <a:lnTo>
                  <a:pt x="80771" y="677418"/>
                </a:lnTo>
                <a:lnTo>
                  <a:pt x="80771" y="718802"/>
                </a:lnTo>
                <a:lnTo>
                  <a:pt x="81533" y="718304"/>
                </a:lnTo>
                <a:close/>
              </a:path>
              <a:path w="207009" h="742950">
                <a:moveTo>
                  <a:pt x="182879" y="385572"/>
                </a:moveTo>
                <a:lnTo>
                  <a:pt x="181355" y="385572"/>
                </a:lnTo>
                <a:lnTo>
                  <a:pt x="154132" y="380976"/>
                </a:lnTo>
                <a:lnTo>
                  <a:pt x="127735" y="371851"/>
                </a:lnTo>
                <a:lnTo>
                  <a:pt x="127304" y="371573"/>
                </a:lnTo>
                <a:lnTo>
                  <a:pt x="109276" y="381754"/>
                </a:lnTo>
                <a:lnTo>
                  <a:pt x="92963" y="399288"/>
                </a:lnTo>
                <a:lnTo>
                  <a:pt x="88391" y="405384"/>
                </a:lnTo>
                <a:lnTo>
                  <a:pt x="88391" y="406146"/>
                </a:lnTo>
                <a:lnTo>
                  <a:pt x="87629" y="406908"/>
                </a:lnTo>
                <a:lnTo>
                  <a:pt x="87629" y="407670"/>
                </a:lnTo>
                <a:lnTo>
                  <a:pt x="85343" y="413004"/>
                </a:lnTo>
                <a:lnTo>
                  <a:pt x="84581" y="413766"/>
                </a:lnTo>
                <a:lnTo>
                  <a:pt x="84581" y="415290"/>
                </a:lnTo>
                <a:lnTo>
                  <a:pt x="83057" y="421386"/>
                </a:lnTo>
                <a:lnTo>
                  <a:pt x="83057" y="422909"/>
                </a:lnTo>
                <a:lnTo>
                  <a:pt x="82295" y="423672"/>
                </a:lnTo>
                <a:lnTo>
                  <a:pt x="82295" y="671322"/>
                </a:lnTo>
                <a:lnTo>
                  <a:pt x="80962" y="676655"/>
                </a:lnTo>
                <a:lnTo>
                  <a:pt x="81533" y="675132"/>
                </a:lnTo>
                <a:lnTo>
                  <a:pt x="81533" y="718304"/>
                </a:lnTo>
                <a:lnTo>
                  <a:pt x="89329" y="713212"/>
                </a:lnTo>
                <a:lnTo>
                  <a:pt x="105155" y="691896"/>
                </a:lnTo>
                <a:lnTo>
                  <a:pt x="107441" y="686562"/>
                </a:lnTo>
                <a:lnTo>
                  <a:pt x="108203" y="685800"/>
                </a:lnTo>
                <a:lnTo>
                  <a:pt x="108203" y="684276"/>
                </a:lnTo>
                <a:lnTo>
                  <a:pt x="109727" y="678180"/>
                </a:lnTo>
                <a:lnTo>
                  <a:pt x="109727" y="677418"/>
                </a:lnTo>
                <a:lnTo>
                  <a:pt x="110489" y="676656"/>
                </a:lnTo>
                <a:lnTo>
                  <a:pt x="110489" y="428244"/>
                </a:lnTo>
                <a:lnTo>
                  <a:pt x="111251" y="425196"/>
                </a:lnTo>
                <a:lnTo>
                  <a:pt x="111251" y="424434"/>
                </a:lnTo>
                <a:lnTo>
                  <a:pt x="112013" y="422148"/>
                </a:lnTo>
                <a:lnTo>
                  <a:pt x="112013" y="422909"/>
                </a:lnTo>
                <a:lnTo>
                  <a:pt x="112775" y="421386"/>
                </a:lnTo>
                <a:lnTo>
                  <a:pt x="112775" y="420623"/>
                </a:lnTo>
                <a:lnTo>
                  <a:pt x="115061" y="416052"/>
                </a:lnTo>
                <a:lnTo>
                  <a:pt x="128541" y="403090"/>
                </a:lnTo>
                <a:lnTo>
                  <a:pt x="145646" y="394082"/>
                </a:lnTo>
                <a:lnTo>
                  <a:pt x="164414" y="388439"/>
                </a:lnTo>
                <a:lnTo>
                  <a:pt x="182879" y="385572"/>
                </a:lnTo>
                <a:close/>
              </a:path>
              <a:path w="207009" h="742950">
                <a:moveTo>
                  <a:pt x="81533" y="67818"/>
                </a:moveTo>
                <a:lnTo>
                  <a:pt x="81533" y="67056"/>
                </a:lnTo>
                <a:lnTo>
                  <a:pt x="81025" y="65785"/>
                </a:lnTo>
                <a:lnTo>
                  <a:pt x="81533" y="67818"/>
                </a:lnTo>
                <a:close/>
              </a:path>
              <a:path w="207009" h="742950">
                <a:moveTo>
                  <a:pt x="82295" y="74676"/>
                </a:moveTo>
                <a:lnTo>
                  <a:pt x="82295" y="70866"/>
                </a:lnTo>
                <a:lnTo>
                  <a:pt x="81533" y="68580"/>
                </a:lnTo>
                <a:lnTo>
                  <a:pt x="82295" y="74676"/>
                </a:lnTo>
                <a:close/>
              </a:path>
              <a:path w="207009" h="742950">
                <a:moveTo>
                  <a:pt x="82295" y="671322"/>
                </a:moveTo>
                <a:lnTo>
                  <a:pt x="82295" y="669036"/>
                </a:lnTo>
                <a:lnTo>
                  <a:pt x="81533" y="673608"/>
                </a:lnTo>
                <a:lnTo>
                  <a:pt x="82295" y="671322"/>
                </a:lnTo>
                <a:close/>
              </a:path>
              <a:path w="207009" h="742950">
                <a:moveTo>
                  <a:pt x="111251" y="316992"/>
                </a:moveTo>
                <a:lnTo>
                  <a:pt x="110489" y="311658"/>
                </a:lnTo>
                <a:lnTo>
                  <a:pt x="110489" y="314706"/>
                </a:lnTo>
                <a:lnTo>
                  <a:pt x="111251" y="316992"/>
                </a:lnTo>
                <a:close/>
              </a:path>
              <a:path w="207009" h="742950">
                <a:moveTo>
                  <a:pt x="111251" y="425958"/>
                </a:moveTo>
                <a:lnTo>
                  <a:pt x="110489" y="428244"/>
                </a:lnTo>
                <a:lnTo>
                  <a:pt x="110489" y="432054"/>
                </a:lnTo>
                <a:lnTo>
                  <a:pt x="111251" y="425958"/>
                </a:lnTo>
                <a:close/>
              </a:path>
              <a:path w="207009" h="742950">
                <a:moveTo>
                  <a:pt x="112013" y="320040"/>
                </a:moveTo>
                <a:lnTo>
                  <a:pt x="111905" y="319659"/>
                </a:lnTo>
                <a:lnTo>
                  <a:pt x="111251" y="318516"/>
                </a:lnTo>
                <a:lnTo>
                  <a:pt x="112013" y="320040"/>
                </a:lnTo>
                <a:close/>
              </a:path>
              <a:path w="207009" h="742950">
                <a:moveTo>
                  <a:pt x="112013" y="361717"/>
                </a:moveTo>
                <a:lnTo>
                  <a:pt x="112013" y="320040"/>
                </a:lnTo>
                <a:lnTo>
                  <a:pt x="111251" y="318516"/>
                </a:lnTo>
                <a:lnTo>
                  <a:pt x="111251" y="361226"/>
                </a:lnTo>
                <a:lnTo>
                  <a:pt x="112013" y="361717"/>
                </a:lnTo>
                <a:close/>
              </a:path>
              <a:path w="207009" h="742950">
                <a:moveTo>
                  <a:pt x="112013" y="422148"/>
                </a:moveTo>
                <a:lnTo>
                  <a:pt x="111251" y="424434"/>
                </a:lnTo>
                <a:lnTo>
                  <a:pt x="111632" y="423672"/>
                </a:lnTo>
                <a:lnTo>
                  <a:pt x="112013" y="422148"/>
                </a:lnTo>
                <a:close/>
              </a:path>
              <a:path w="207009" h="742950">
                <a:moveTo>
                  <a:pt x="111632" y="423672"/>
                </a:moveTo>
                <a:lnTo>
                  <a:pt x="111251" y="424434"/>
                </a:lnTo>
                <a:lnTo>
                  <a:pt x="111251" y="425196"/>
                </a:lnTo>
                <a:lnTo>
                  <a:pt x="111632" y="423672"/>
                </a:lnTo>
                <a:close/>
              </a:path>
              <a:path w="207009" h="742950">
                <a:moveTo>
                  <a:pt x="112013" y="422909"/>
                </a:moveTo>
                <a:lnTo>
                  <a:pt x="112013" y="422148"/>
                </a:lnTo>
                <a:lnTo>
                  <a:pt x="111632" y="423672"/>
                </a:lnTo>
                <a:lnTo>
                  <a:pt x="112013" y="422909"/>
                </a:lnTo>
                <a:close/>
              </a:path>
              <a:path w="207009" h="742950">
                <a:moveTo>
                  <a:pt x="192023" y="356616"/>
                </a:moveTo>
                <a:lnTo>
                  <a:pt x="144660" y="348010"/>
                </a:lnTo>
                <a:lnTo>
                  <a:pt x="114299" y="323850"/>
                </a:lnTo>
                <a:lnTo>
                  <a:pt x="111905" y="319659"/>
                </a:lnTo>
                <a:lnTo>
                  <a:pt x="112013" y="320040"/>
                </a:lnTo>
                <a:lnTo>
                  <a:pt x="112013" y="361717"/>
                </a:lnTo>
                <a:lnTo>
                  <a:pt x="127304" y="371573"/>
                </a:lnTo>
                <a:lnTo>
                  <a:pt x="132464" y="368660"/>
                </a:lnTo>
                <a:lnTo>
                  <a:pt x="158190" y="360402"/>
                </a:lnTo>
                <a:lnTo>
                  <a:pt x="182117" y="357378"/>
                </a:lnTo>
                <a:lnTo>
                  <a:pt x="192023" y="356616"/>
                </a:lnTo>
                <a:close/>
              </a:path>
              <a:path w="207009" h="742950">
                <a:moveTo>
                  <a:pt x="114299" y="418338"/>
                </a:moveTo>
                <a:lnTo>
                  <a:pt x="112775" y="420623"/>
                </a:lnTo>
                <a:lnTo>
                  <a:pt x="112775" y="421386"/>
                </a:lnTo>
                <a:lnTo>
                  <a:pt x="114299" y="418338"/>
                </a:lnTo>
                <a:close/>
              </a:path>
              <a:path w="207009" h="742950">
                <a:moveTo>
                  <a:pt x="206501" y="378714"/>
                </a:moveTo>
                <a:lnTo>
                  <a:pt x="206501" y="363474"/>
                </a:lnTo>
                <a:lnTo>
                  <a:pt x="200405" y="357378"/>
                </a:lnTo>
                <a:lnTo>
                  <a:pt x="192785" y="356616"/>
                </a:lnTo>
                <a:lnTo>
                  <a:pt x="192023" y="356616"/>
                </a:lnTo>
                <a:lnTo>
                  <a:pt x="182117" y="357378"/>
                </a:lnTo>
                <a:lnTo>
                  <a:pt x="158190" y="360402"/>
                </a:lnTo>
                <a:lnTo>
                  <a:pt x="132464" y="368660"/>
                </a:lnTo>
                <a:lnTo>
                  <a:pt x="127304" y="371573"/>
                </a:lnTo>
                <a:lnTo>
                  <a:pt x="127735" y="371851"/>
                </a:lnTo>
                <a:lnTo>
                  <a:pt x="154132" y="380976"/>
                </a:lnTo>
                <a:lnTo>
                  <a:pt x="181355" y="385572"/>
                </a:lnTo>
                <a:lnTo>
                  <a:pt x="200405" y="385572"/>
                </a:lnTo>
                <a:lnTo>
                  <a:pt x="206501" y="3787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661920" y="1006855"/>
            <a:ext cx="47326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McCumber Security</a:t>
            </a:r>
            <a:r>
              <a:rPr spc="-15" dirty="0"/>
              <a:t> </a:t>
            </a:r>
            <a:r>
              <a:rPr spc="-5" dirty="0"/>
              <a:t>Model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97889" y="2480563"/>
            <a:ext cx="8439150" cy="4125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28625">
              <a:lnSpc>
                <a:spcPct val="100000"/>
              </a:lnSpc>
              <a:spcBef>
                <a:spcPts val="100"/>
              </a:spcBef>
            </a:pPr>
            <a:r>
              <a:rPr sz="2200" spc="-5" dirty="0">
                <a:latin typeface="Arial"/>
                <a:cs typeface="Arial"/>
              </a:rPr>
              <a:t>Safeguards</a:t>
            </a:r>
            <a:endParaRPr sz="2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425"/>
              </a:spcBef>
            </a:pPr>
            <a:r>
              <a:rPr sz="2200" spc="-5" dirty="0">
                <a:latin typeface="Arial"/>
                <a:cs typeface="Arial"/>
              </a:rPr>
              <a:t>Properties</a:t>
            </a:r>
            <a:endParaRPr sz="2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900">
              <a:latin typeface="Times New Roman"/>
              <a:cs typeface="Times New Roman"/>
            </a:endParaRPr>
          </a:p>
          <a:p>
            <a:pPr marL="6300470" marR="730250">
              <a:lnSpc>
                <a:spcPct val="100000"/>
              </a:lnSpc>
              <a:spcBef>
                <a:spcPts val="2335"/>
              </a:spcBef>
            </a:pPr>
            <a:r>
              <a:rPr sz="2200" spc="-5" dirty="0">
                <a:latin typeface="Arial"/>
                <a:cs typeface="Arial"/>
              </a:rPr>
              <a:t>States of  </a:t>
            </a:r>
            <a:r>
              <a:rPr sz="2200" dirty="0">
                <a:latin typeface="Arial"/>
                <a:cs typeface="Arial"/>
              </a:rPr>
              <a:t>Information</a:t>
            </a:r>
            <a:endParaRPr sz="2200">
              <a:latin typeface="Arial"/>
              <a:cs typeface="Arial"/>
            </a:endParaRPr>
          </a:p>
          <a:p>
            <a:pPr marL="323215" marR="658495">
              <a:lnSpc>
                <a:spcPct val="100000"/>
              </a:lnSpc>
              <a:spcBef>
                <a:spcPts val="690"/>
              </a:spcBef>
            </a:pPr>
            <a:r>
              <a:rPr sz="2800" dirty="0">
                <a:latin typeface="Times New Roman"/>
                <a:cs typeface="Times New Roman"/>
              </a:rPr>
              <a:t>Consider not only the properties of </a:t>
            </a:r>
            <a:r>
              <a:rPr sz="2800" spc="-25" dirty="0">
                <a:latin typeface="Times New Roman"/>
                <a:cs typeface="Times New Roman"/>
              </a:rPr>
              <a:t>security, </a:t>
            </a:r>
            <a:r>
              <a:rPr sz="2800" dirty="0">
                <a:latin typeface="Times New Roman"/>
                <a:cs typeface="Times New Roman"/>
              </a:rPr>
              <a:t>but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also  the </a:t>
            </a:r>
            <a:r>
              <a:rPr sz="2800" spc="-5" dirty="0">
                <a:latin typeface="Times New Roman"/>
                <a:cs typeface="Times New Roman"/>
              </a:rPr>
              <a:t>states </a:t>
            </a:r>
            <a:r>
              <a:rPr sz="2800" dirty="0">
                <a:latin typeface="Times New Roman"/>
                <a:cs typeface="Times New Roman"/>
              </a:rPr>
              <a:t>of information and the controls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available.</a:t>
            </a:r>
            <a:endParaRPr sz="2800">
              <a:latin typeface="Times New Roman"/>
              <a:cs typeface="Times New Roman"/>
            </a:endParaRPr>
          </a:p>
          <a:p>
            <a:pPr marL="368935">
              <a:lnSpc>
                <a:spcPct val="100000"/>
              </a:lnSpc>
              <a:spcBef>
                <a:spcPts val="845"/>
              </a:spcBef>
            </a:pPr>
            <a:r>
              <a:rPr sz="1700" i="1" spc="-5" dirty="0">
                <a:latin typeface="Arial"/>
                <a:cs typeface="Arial"/>
              </a:rPr>
              <a:t>National Security </a:t>
            </a:r>
            <a:r>
              <a:rPr sz="1700" i="1" spc="-15" dirty="0">
                <a:latin typeface="Arial"/>
                <a:cs typeface="Arial"/>
              </a:rPr>
              <a:t>Telecommunications </a:t>
            </a:r>
            <a:r>
              <a:rPr sz="1700" i="1" spc="-5" dirty="0">
                <a:latin typeface="Arial"/>
                <a:cs typeface="Arial"/>
              </a:rPr>
              <a:t>and Information Systems Security</a:t>
            </a:r>
            <a:r>
              <a:rPr sz="1700" i="1" spc="365" dirty="0">
                <a:latin typeface="Arial"/>
                <a:cs typeface="Arial"/>
              </a:rPr>
              <a:t> </a:t>
            </a:r>
            <a:r>
              <a:rPr sz="1700" i="1" spc="-5" dirty="0">
                <a:latin typeface="Arial"/>
                <a:cs typeface="Arial"/>
              </a:rPr>
              <a:t>Committee</a:t>
            </a:r>
            <a:endParaRPr sz="17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16</a:t>
            </a:fld>
            <a:endParaRPr spc="-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85007" y="1006855"/>
            <a:ext cx="40862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Assets to be</a:t>
            </a:r>
            <a:r>
              <a:rPr spc="-30" dirty="0"/>
              <a:t> </a:t>
            </a:r>
            <a:r>
              <a:rPr spc="-5" dirty="0"/>
              <a:t>Protected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6725920" cy="322580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Hardware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Software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Data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Infrastructure (including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communications  facilities)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People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17</a:t>
            </a:fld>
            <a:endParaRPr spc="-5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11450" y="1006855"/>
            <a:ext cx="46342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The Attacker’s </a:t>
            </a:r>
            <a:r>
              <a:rPr spc="-30" dirty="0"/>
              <a:t>Triad:</a:t>
            </a:r>
            <a:r>
              <a:rPr spc="-150" dirty="0"/>
              <a:t> </a:t>
            </a:r>
            <a:r>
              <a:rPr spc="-5" dirty="0"/>
              <a:t>DAD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1832842"/>
            <a:ext cx="6554470" cy="482219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Disclosure: compromises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confidentiality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Outside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attackers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Insiders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Programming or other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errors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Alteration: </a:t>
            </a:r>
            <a:r>
              <a:rPr sz="3000" dirty="0">
                <a:latin typeface="Times New Roman"/>
                <a:cs typeface="Times New Roman"/>
              </a:rPr>
              <a:t>compromises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integrity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Accidental </a:t>
            </a:r>
            <a:r>
              <a:rPr sz="2800" dirty="0">
                <a:latin typeface="Times New Roman"/>
                <a:cs typeface="Times New Roman"/>
              </a:rPr>
              <a:t>or </a:t>
            </a:r>
            <a:r>
              <a:rPr sz="2800" spc="-5" dirty="0">
                <a:latin typeface="Times New Roman"/>
                <a:cs typeface="Times New Roman"/>
              </a:rPr>
              <a:t>malicious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alteration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Programming </a:t>
            </a:r>
            <a:r>
              <a:rPr sz="2800" dirty="0">
                <a:latin typeface="Times New Roman"/>
                <a:cs typeface="Times New Roman"/>
              </a:rPr>
              <a:t>or equipment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failure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Denial: </a:t>
            </a:r>
            <a:r>
              <a:rPr sz="3000" dirty="0">
                <a:latin typeface="Times New Roman"/>
                <a:cs typeface="Times New Roman"/>
              </a:rPr>
              <a:t>compromises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availability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Deliberate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attacks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Failures of systems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environment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18</a:t>
            </a:fld>
            <a:endParaRPr spc="-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99002" y="1006855"/>
            <a:ext cx="26600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Stallings’s</a:t>
            </a:r>
            <a:r>
              <a:rPr spc="-30" dirty="0"/>
              <a:t> </a:t>
            </a:r>
            <a:r>
              <a:rPr spc="-5" dirty="0"/>
              <a:t>List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882255" cy="35915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Disclosure (failure of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confidentiality)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Deception (failure of origin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integrity)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Disruption (failure of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availability)</a:t>
            </a:r>
            <a:endParaRPr sz="3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Arial"/>
              <a:buChar char="•"/>
            </a:pPr>
            <a:endParaRPr sz="375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Usurpation (this one is more a mechanism than a  consequence; usurpation will lead to one or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more  of the consequences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above.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19</a:t>
            </a:fld>
            <a:endParaRPr spc="-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37714" y="1006855"/>
            <a:ext cx="49828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What Does “Secure”</a:t>
            </a:r>
            <a:r>
              <a:rPr spc="-45" dirty="0"/>
              <a:t> </a:t>
            </a:r>
            <a:r>
              <a:rPr dirty="0"/>
              <a:t>Mean?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96555" cy="432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that does </a:t>
            </a:r>
            <a:r>
              <a:rPr sz="3000" spc="-5" dirty="0">
                <a:latin typeface="Times New Roman"/>
                <a:cs typeface="Times New Roman"/>
              </a:rPr>
              <a:t>what </a:t>
            </a:r>
            <a:r>
              <a:rPr sz="3000" dirty="0">
                <a:latin typeface="Times New Roman"/>
                <a:cs typeface="Times New Roman"/>
              </a:rPr>
              <a:t>it is intended to do</a:t>
            </a:r>
            <a:r>
              <a:rPr sz="3000" spc="-204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and</a:t>
            </a:r>
            <a:endParaRPr sz="3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3000" b="1" i="1" spc="-5" dirty="0">
                <a:latin typeface="Times New Roman"/>
                <a:cs typeface="Times New Roman"/>
              </a:rPr>
              <a:t>nothing </a:t>
            </a:r>
            <a:r>
              <a:rPr sz="3000" b="1" i="1" dirty="0">
                <a:latin typeface="Times New Roman"/>
                <a:cs typeface="Times New Roman"/>
              </a:rPr>
              <a:t>else. </a:t>
            </a:r>
            <a:r>
              <a:rPr sz="2400" i="1" dirty="0">
                <a:latin typeface="Times New Roman"/>
                <a:cs typeface="Times New Roman"/>
              </a:rPr>
              <a:t>– </a:t>
            </a:r>
            <a:r>
              <a:rPr sz="2400" i="1" spc="-5" dirty="0">
                <a:latin typeface="Times New Roman"/>
                <a:cs typeface="Times New Roman"/>
              </a:rPr>
              <a:t>Charles</a:t>
            </a:r>
            <a:r>
              <a:rPr sz="2400" i="1" spc="-2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Pfleeger</a:t>
            </a:r>
            <a:endParaRPr sz="24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“A computer is secure if you can depend on it</a:t>
            </a:r>
            <a:r>
              <a:rPr sz="3000" spc="-2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and  its </a:t>
            </a:r>
            <a:r>
              <a:rPr sz="3000" spc="-5" dirty="0">
                <a:latin typeface="Times New Roman"/>
                <a:cs typeface="Times New Roman"/>
              </a:rPr>
              <a:t>software </a:t>
            </a:r>
            <a:r>
              <a:rPr sz="3000" dirty="0">
                <a:latin typeface="Times New Roman"/>
                <a:cs typeface="Times New Roman"/>
              </a:rPr>
              <a:t>to behave as you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expect.”</a:t>
            </a:r>
            <a:endParaRPr sz="3000">
              <a:latin typeface="Times New Roman"/>
              <a:cs typeface="Times New Roman"/>
            </a:endParaRPr>
          </a:p>
          <a:p>
            <a:pPr marL="2755265">
              <a:lnSpc>
                <a:spcPct val="100000"/>
              </a:lnSpc>
              <a:spcBef>
                <a:spcPts val="600"/>
              </a:spcBef>
            </a:pPr>
            <a:r>
              <a:rPr sz="2400" i="1" dirty="0">
                <a:latin typeface="Times New Roman"/>
                <a:cs typeface="Times New Roman"/>
              </a:rPr>
              <a:t>– </a:t>
            </a:r>
            <a:r>
              <a:rPr sz="2400" i="1" spc="-5" dirty="0">
                <a:latin typeface="Times New Roman"/>
                <a:cs typeface="Times New Roman"/>
              </a:rPr>
              <a:t>Garfinkle and</a:t>
            </a:r>
            <a:r>
              <a:rPr sz="2400" i="1" spc="-20" dirty="0">
                <a:latin typeface="Times New Roman"/>
                <a:cs typeface="Times New Roman"/>
              </a:rPr>
              <a:t> </a:t>
            </a:r>
            <a:r>
              <a:rPr sz="2400" i="1" spc="-15" dirty="0">
                <a:latin typeface="Times New Roman"/>
                <a:cs typeface="Times New Roman"/>
              </a:rPr>
              <a:t>Spafford</a:t>
            </a:r>
            <a:endParaRPr sz="2400">
              <a:latin typeface="Times New Roman"/>
              <a:cs typeface="Times New Roman"/>
            </a:endParaRPr>
          </a:p>
          <a:p>
            <a:pPr marL="355600" marR="116839" indent="-342900">
              <a:lnSpc>
                <a:spcPct val="100000"/>
              </a:lnSpc>
              <a:spcBef>
                <a:spcPts val="8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“The protection </a:t>
            </a:r>
            <a:r>
              <a:rPr sz="3000" spc="-10" dirty="0">
                <a:latin typeface="Times New Roman"/>
                <a:cs typeface="Times New Roman"/>
              </a:rPr>
              <a:t>afforded </a:t>
            </a:r>
            <a:r>
              <a:rPr sz="3000" dirty="0">
                <a:latin typeface="Times New Roman"/>
                <a:cs typeface="Times New Roman"/>
              </a:rPr>
              <a:t>to an automated  information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in order to attain the  objectives of preserving </a:t>
            </a:r>
            <a:r>
              <a:rPr sz="3000" spc="-15" dirty="0">
                <a:latin typeface="Times New Roman"/>
                <a:cs typeface="Times New Roman"/>
              </a:rPr>
              <a:t>confidentiality, </a:t>
            </a:r>
            <a:r>
              <a:rPr sz="3000" spc="-20" dirty="0">
                <a:latin typeface="Times New Roman"/>
                <a:cs typeface="Times New Roman"/>
              </a:rPr>
              <a:t>integrity,  </a:t>
            </a:r>
            <a:r>
              <a:rPr sz="3000" dirty="0">
                <a:latin typeface="Times New Roman"/>
                <a:cs typeface="Times New Roman"/>
              </a:rPr>
              <a:t>and </a:t>
            </a:r>
            <a:r>
              <a:rPr sz="3000" spc="-15" dirty="0">
                <a:latin typeface="Times New Roman"/>
                <a:cs typeface="Times New Roman"/>
              </a:rPr>
              <a:t>availability.” </a:t>
            </a:r>
            <a:r>
              <a:rPr sz="2400" i="1" dirty="0">
                <a:latin typeface="Times New Roman"/>
                <a:cs typeface="Times New Roman"/>
              </a:rPr>
              <a:t>–</a:t>
            </a:r>
            <a:r>
              <a:rPr sz="2400" i="1" spc="180" dirty="0">
                <a:latin typeface="Times New Roman"/>
                <a:cs typeface="Times New Roman"/>
              </a:rPr>
              <a:t> </a:t>
            </a:r>
            <a:r>
              <a:rPr sz="2400" i="1" spc="-5" dirty="0">
                <a:latin typeface="Times New Roman"/>
                <a:cs typeface="Times New Roman"/>
              </a:rPr>
              <a:t>NIST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</a:t>
            </a:fld>
            <a:endParaRPr spc="-5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93061" y="1006855"/>
            <a:ext cx="62738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Who </a:t>
            </a:r>
            <a:r>
              <a:rPr dirty="0"/>
              <a:t>Are </a:t>
            </a:r>
            <a:r>
              <a:rPr spc="-5" dirty="0"/>
              <a:t>These </a:t>
            </a:r>
            <a:r>
              <a:rPr dirty="0"/>
              <a:t>Attackers</a:t>
            </a:r>
            <a:r>
              <a:rPr spc="-430" dirty="0"/>
              <a:t> </a:t>
            </a:r>
            <a:r>
              <a:rPr dirty="0"/>
              <a:t>Anyway?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6877050" cy="3865879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Intelligence and law enforcement</a:t>
            </a:r>
            <a:r>
              <a:rPr sz="3000" spc="-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agencies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Criminals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Corporate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spies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Misguided </a:t>
            </a:r>
            <a:r>
              <a:rPr sz="3000" dirty="0">
                <a:latin typeface="Times New Roman"/>
                <a:cs typeface="Times New Roman"/>
              </a:rPr>
              <a:t>insiders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0" dirty="0">
                <a:latin typeface="Times New Roman"/>
                <a:cs typeface="Times New Roman"/>
              </a:rPr>
              <a:t>Vandals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Poorly-socialized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adolescents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Others…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20</a:t>
            </a:fld>
            <a:endParaRPr spc="-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81832" y="1006855"/>
            <a:ext cx="30949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Where Are</a:t>
            </a:r>
            <a:r>
              <a:rPr spc="-150" dirty="0"/>
              <a:t> </a:t>
            </a:r>
            <a:r>
              <a:rPr spc="-5" dirty="0"/>
              <a:t>They?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7974965" cy="426720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Outsiders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Network-based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attacks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Physical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attacks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Malicious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insiders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May have authorized access to systems they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attack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May be </a:t>
            </a: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5" dirty="0">
                <a:latin typeface="Times New Roman"/>
                <a:cs typeface="Times New Roman"/>
              </a:rPr>
              <a:t>positions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trust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Other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insiders</a:t>
            </a:r>
            <a:endParaRPr sz="3000">
              <a:latin typeface="Times New Roman"/>
              <a:cs typeface="Times New Roman"/>
            </a:endParaRPr>
          </a:p>
          <a:p>
            <a:pPr marL="755650" marR="907415" lvl="1" indent="-285750">
              <a:lnSpc>
                <a:spcPts val="3020"/>
              </a:lnSpc>
              <a:spcBef>
                <a:spcPts val="72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Non-malicious </a:t>
            </a:r>
            <a:r>
              <a:rPr sz="2800" dirty="0">
                <a:latin typeface="Times New Roman"/>
                <a:cs typeface="Times New Roman"/>
              </a:rPr>
              <a:t>mistakes made </a:t>
            </a:r>
            <a:r>
              <a:rPr sz="2800" spc="-5" dirty="0">
                <a:latin typeface="Times New Roman"/>
                <a:cs typeface="Times New Roman"/>
              </a:rPr>
              <a:t>by </a:t>
            </a:r>
            <a:r>
              <a:rPr sz="2800" dirty="0">
                <a:latin typeface="Times New Roman"/>
                <a:cs typeface="Times New Roman"/>
              </a:rPr>
              <a:t>those</a:t>
            </a:r>
            <a:r>
              <a:rPr sz="2800" spc="-1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with  authorized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access.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21</a:t>
            </a:fld>
            <a:endParaRPr spc="-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54833" y="1006855"/>
            <a:ext cx="53486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Vulnerabilities, </a:t>
            </a:r>
            <a:r>
              <a:rPr dirty="0"/>
              <a:t>Threats,</a:t>
            </a:r>
            <a:r>
              <a:rPr spc="-60" dirty="0"/>
              <a:t> </a:t>
            </a:r>
            <a:r>
              <a:rPr dirty="0"/>
              <a:t>Risks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01265"/>
            <a:ext cx="7691755" cy="4711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72453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  <a:tab pos="6683375" algn="l"/>
              </a:tabLst>
            </a:pPr>
            <a:r>
              <a:rPr sz="3000" b="1" spc="-5" dirty="0">
                <a:latin typeface="Times New Roman"/>
                <a:cs typeface="Times New Roman"/>
              </a:rPr>
              <a:t>Th</a:t>
            </a:r>
            <a:r>
              <a:rPr sz="3000" b="1" spc="-55" dirty="0">
                <a:latin typeface="Times New Roman"/>
                <a:cs typeface="Times New Roman"/>
              </a:rPr>
              <a:t>r</a:t>
            </a:r>
            <a:r>
              <a:rPr sz="3000" b="1" dirty="0">
                <a:latin typeface="Times New Roman"/>
                <a:cs typeface="Times New Roman"/>
              </a:rPr>
              <a:t>e</a:t>
            </a:r>
            <a:r>
              <a:rPr sz="3000" b="1" spc="-5" dirty="0">
                <a:latin typeface="Times New Roman"/>
                <a:cs typeface="Times New Roman"/>
              </a:rPr>
              <a:t>at</a:t>
            </a:r>
            <a:r>
              <a:rPr sz="3000" b="1" dirty="0">
                <a:latin typeface="Times New Roman"/>
                <a:cs typeface="Times New Roman"/>
              </a:rPr>
              <a:t>:</a:t>
            </a:r>
            <a:r>
              <a:rPr sz="3000" b="1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something bad that can happen.	A  potential violation of </a:t>
            </a:r>
            <a:r>
              <a:rPr sz="3000" spc="-5" dirty="0">
                <a:latin typeface="Times New Roman"/>
                <a:cs typeface="Times New Roman"/>
              </a:rPr>
              <a:t>security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spc="-30" dirty="0">
                <a:latin typeface="Times New Roman"/>
                <a:cs typeface="Times New Roman"/>
              </a:rPr>
              <a:t>policy.</a:t>
            </a:r>
            <a:endParaRPr sz="3000">
              <a:latin typeface="Times New Roman"/>
              <a:cs typeface="Times New Roman"/>
            </a:endParaRPr>
          </a:p>
          <a:p>
            <a:pPr marL="355600" marR="221615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spc="-25" dirty="0">
                <a:latin typeface="Times New Roman"/>
                <a:cs typeface="Times New Roman"/>
              </a:rPr>
              <a:t>Vulnerability: </a:t>
            </a:r>
            <a:r>
              <a:rPr sz="3000" dirty="0">
                <a:latin typeface="Times New Roman"/>
                <a:cs typeface="Times New Roman"/>
              </a:rPr>
              <a:t>a weakness that could allow a  system to enter a state not permitted by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spc="-30" dirty="0">
                <a:latin typeface="Times New Roman"/>
                <a:cs typeface="Times New Roman"/>
              </a:rPr>
              <a:t>policy.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dirty="0">
                <a:latin typeface="Times New Roman"/>
                <a:cs typeface="Times New Roman"/>
              </a:rPr>
              <a:t>Exploit: </a:t>
            </a:r>
            <a:r>
              <a:rPr sz="3000" dirty="0">
                <a:latin typeface="Times New Roman"/>
                <a:cs typeface="Times New Roman"/>
              </a:rPr>
              <a:t>a mechanism for taking advantage of</a:t>
            </a:r>
            <a:r>
              <a:rPr sz="3000" spc="-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  </a:t>
            </a:r>
            <a:r>
              <a:rPr sz="3000" spc="-15" dirty="0">
                <a:latin typeface="Times New Roman"/>
                <a:cs typeface="Times New Roman"/>
              </a:rPr>
              <a:t>vulnerability.</a:t>
            </a:r>
            <a:endParaRPr sz="3000">
              <a:latin typeface="Times New Roman"/>
              <a:cs typeface="Times New Roman"/>
            </a:endParaRPr>
          </a:p>
          <a:p>
            <a:pPr marL="355600" marR="57785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  <a:tab pos="1852295" algn="l"/>
              </a:tabLst>
            </a:pPr>
            <a:r>
              <a:rPr sz="3000" b="1" dirty="0">
                <a:latin typeface="Times New Roman"/>
                <a:cs typeface="Times New Roman"/>
              </a:rPr>
              <a:t>Risk: </a:t>
            </a:r>
            <a:r>
              <a:rPr sz="3000" dirty="0">
                <a:latin typeface="Times New Roman"/>
                <a:cs typeface="Times New Roman"/>
              </a:rPr>
              <a:t>the probability that a particular threat  (violation of policy) to a particular asset will be  realized.	Implies a vulnerability that can be  exploited.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22</a:t>
            </a:fld>
            <a:endParaRPr spc="-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89885" y="1006855"/>
            <a:ext cx="52787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Goals </a:t>
            </a:r>
            <a:r>
              <a:rPr dirty="0"/>
              <a:t>of Information</a:t>
            </a:r>
            <a:r>
              <a:rPr spc="-85" dirty="0"/>
              <a:t> </a:t>
            </a:r>
            <a:r>
              <a:rPr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72701"/>
            <a:ext cx="7367270" cy="4421505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51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300" b="1" spc="-10" dirty="0">
                <a:latin typeface="Times New Roman"/>
                <a:cs typeface="Times New Roman"/>
              </a:rPr>
              <a:t>Prevention</a:t>
            </a:r>
            <a:endParaRPr sz="3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Prevent </a:t>
            </a:r>
            <a:r>
              <a:rPr sz="2800" dirty="0">
                <a:latin typeface="Times New Roman"/>
                <a:cs typeface="Times New Roman"/>
              </a:rPr>
              <a:t>violations of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policy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7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300" b="1" spc="-5" dirty="0">
                <a:latin typeface="Times New Roman"/>
                <a:cs typeface="Times New Roman"/>
              </a:rPr>
              <a:t>Detection</a:t>
            </a:r>
            <a:endParaRPr sz="3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Detect </a:t>
            </a:r>
            <a:r>
              <a:rPr sz="2800" dirty="0">
                <a:latin typeface="Times New Roman"/>
                <a:cs typeface="Times New Roman"/>
              </a:rPr>
              <a:t>violations of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policy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7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300" b="1" spc="-5" dirty="0">
                <a:latin typeface="Times New Roman"/>
                <a:cs typeface="Times New Roman"/>
              </a:rPr>
              <a:t>Response </a:t>
            </a:r>
            <a:r>
              <a:rPr sz="3300" b="1" dirty="0">
                <a:latin typeface="Times New Roman"/>
                <a:cs typeface="Times New Roman"/>
              </a:rPr>
              <a:t>and</a:t>
            </a:r>
            <a:r>
              <a:rPr sz="3300" b="1" spc="-5" dirty="0">
                <a:latin typeface="Times New Roman"/>
                <a:cs typeface="Times New Roman"/>
              </a:rPr>
              <a:t> </a:t>
            </a:r>
            <a:r>
              <a:rPr sz="3300" b="1" dirty="0">
                <a:latin typeface="Times New Roman"/>
                <a:cs typeface="Times New Roman"/>
              </a:rPr>
              <a:t>Recovery</a:t>
            </a:r>
            <a:endParaRPr sz="3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Stop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violation, assess </a:t>
            </a: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spc="-5" dirty="0">
                <a:latin typeface="Times New Roman"/>
                <a:cs typeface="Times New Roman"/>
              </a:rPr>
              <a:t>repair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damage</a:t>
            </a:r>
            <a:endParaRPr sz="2800">
              <a:latin typeface="Times New Roman"/>
              <a:cs typeface="Times New Roman"/>
            </a:endParaRPr>
          </a:p>
          <a:p>
            <a:pPr marL="755650" marR="31750" lvl="1" indent="-28575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Continue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function </a:t>
            </a:r>
            <a:r>
              <a:rPr sz="2800" dirty="0">
                <a:latin typeface="Times New Roman"/>
                <a:cs typeface="Times New Roman"/>
              </a:rPr>
              <a:t>correctly </a:t>
            </a:r>
            <a:r>
              <a:rPr sz="2800" spc="-5" dirty="0">
                <a:latin typeface="Times New Roman"/>
                <a:cs typeface="Times New Roman"/>
              </a:rPr>
              <a:t>even </a:t>
            </a:r>
            <a:r>
              <a:rPr sz="2800" dirty="0">
                <a:latin typeface="Times New Roman"/>
                <a:cs typeface="Times New Roman"/>
              </a:rPr>
              <a:t>if </a:t>
            </a:r>
            <a:r>
              <a:rPr sz="2800" spc="-5" dirty="0">
                <a:latin typeface="Times New Roman"/>
                <a:cs typeface="Times New Roman"/>
              </a:rPr>
              <a:t>security  policy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violated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Return system to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state consistent with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policy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40811" y="1006855"/>
            <a:ext cx="41783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5" dirty="0"/>
              <a:t>Trust </a:t>
            </a:r>
            <a:r>
              <a:rPr dirty="0"/>
              <a:t>and</a:t>
            </a:r>
            <a:r>
              <a:rPr spc="-180" dirty="0"/>
              <a:t> </a:t>
            </a:r>
            <a:r>
              <a:rPr dirty="0"/>
              <a:t>Assumptions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64689"/>
            <a:ext cx="6403975" cy="4053204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60"/>
              </a:spcBef>
              <a:buFont typeface="Arial"/>
              <a:buChar char="•"/>
              <a:tabLst>
                <a:tab pos="355600" algn="l"/>
              </a:tabLst>
            </a:pPr>
            <a:r>
              <a:rPr sz="3600" spc="-5" dirty="0">
                <a:latin typeface="Times New Roman"/>
                <a:cs typeface="Times New Roman"/>
              </a:rPr>
              <a:t>Underlie </a:t>
            </a:r>
            <a:r>
              <a:rPr sz="3600" i="1" dirty="0">
                <a:latin typeface="Times New Roman"/>
                <a:cs typeface="Times New Roman"/>
              </a:rPr>
              <a:t>all </a:t>
            </a:r>
            <a:r>
              <a:rPr sz="3600" dirty="0">
                <a:latin typeface="Times New Roman"/>
                <a:cs typeface="Times New Roman"/>
              </a:rPr>
              <a:t>aspects </a:t>
            </a:r>
            <a:r>
              <a:rPr sz="3600" spc="-5" dirty="0">
                <a:latin typeface="Times New Roman"/>
                <a:cs typeface="Times New Roman"/>
              </a:rPr>
              <a:t>of</a:t>
            </a:r>
            <a:r>
              <a:rPr sz="3600" spc="-30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Times New Roman"/>
                <a:cs typeface="Times New Roman"/>
              </a:rPr>
              <a:t>security</a:t>
            </a:r>
            <a:endParaRPr sz="3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65"/>
              </a:spcBef>
              <a:buFont typeface="Arial"/>
              <a:buChar char="•"/>
              <a:tabLst>
                <a:tab pos="355600" algn="l"/>
              </a:tabLst>
            </a:pPr>
            <a:r>
              <a:rPr sz="3600" spc="-5" dirty="0">
                <a:latin typeface="Times New Roman"/>
                <a:cs typeface="Times New Roman"/>
              </a:rPr>
              <a:t>Policies </a:t>
            </a:r>
            <a:r>
              <a:rPr sz="3600" dirty="0">
                <a:latin typeface="Times New Roman"/>
                <a:cs typeface="Times New Roman"/>
              </a:rPr>
              <a:t>are assumed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to:</a:t>
            </a:r>
            <a:endParaRPr sz="3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70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Unambiguously partition system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states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Correctly </a:t>
            </a:r>
            <a:r>
              <a:rPr sz="2800" dirty="0">
                <a:latin typeface="Times New Roman"/>
                <a:cs typeface="Times New Roman"/>
              </a:rPr>
              <a:t>capture security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requirements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30"/>
              </a:spcBef>
              <a:buFont typeface="Arial"/>
              <a:buChar char="•"/>
              <a:tabLst>
                <a:tab pos="355600" algn="l"/>
              </a:tabLst>
            </a:pPr>
            <a:r>
              <a:rPr sz="3600" spc="-5" dirty="0">
                <a:latin typeface="Times New Roman"/>
                <a:cs typeface="Times New Roman"/>
              </a:rPr>
              <a:t>Mechanisms </a:t>
            </a:r>
            <a:r>
              <a:rPr sz="3600" dirty="0">
                <a:latin typeface="Times New Roman"/>
                <a:cs typeface="Times New Roman"/>
              </a:rPr>
              <a:t>are assumed</a:t>
            </a:r>
            <a:r>
              <a:rPr sz="3600" spc="-3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to:</a:t>
            </a:r>
            <a:endParaRPr sz="3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70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Enforce</a:t>
            </a:r>
            <a:r>
              <a:rPr sz="2800" spc="-5" dirty="0">
                <a:latin typeface="Times New Roman"/>
                <a:cs typeface="Times New Roman"/>
              </a:rPr>
              <a:t> policy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60" dirty="0">
                <a:latin typeface="Times New Roman"/>
                <a:cs typeface="Times New Roman"/>
              </a:rPr>
              <a:t>Work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correctly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24</a:t>
            </a:fld>
            <a:endParaRPr spc="-5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57882" y="1006855"/>
            <a:ext cx="53435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5" dirty="0"/>
              <a:t>Trust </a:t>
            </a:r>
            <a:r>
              <a:rPr dirty="0"/>
              <a:t>Comes </a:t>
            </a:r>
            <a:r>
              <a:rPr spc="-5" dirty="0"/>
              <a:t>From</a:t>
            </a:r>
            <a:r>
              <a:rPr spc="-180" dirty="0"/>
              <a:t> </a:t>
            </a:r>
            <a:r>
              <a:rPr spc="-5" dirty="0"/>
              <a:t>Assurance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29460"/>
            <a:ext cx="7524115" cy="45872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355600" marR="5080" indent="-342900">
              <a:lnSpc>
                <a:spcPts val="3350"/>
              </a:lnSpc>
              <a:spcBef>
                <a:spcPts val="5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100" spc="-5" dirty="0">
                <a:latin typeface="Times New Roman"/>
                <a:cs typeface="Times New Roman"/>
              </a:rPr>
              <a:t>Assurance </a:t>
            </a:r>
            <a:r>
              <a:rPr sz="3100" dirty="0">
                <a:latin typeface="Times New Roman"/>
                <a:cs typeface="Times New Roman"/>
              </a:rPr>
              <a:t>is a formal evaluation of a </a:t>
            </a:r>
            <a:r>
              <a:rPr sz="3100" spc="-5" dirty="0">
                <a:latin typeface="Times New Roman"/>
                <a:cs typeface="Times New Roman"/>
              </a:rPr>
              <a:t>system,  with </a:t>
            </a:r>
            <a:r>
              <a:rPr sz="3100" dirty="0">
                <a:latin typeface="Times New Roman"/>
                <a:cs typeface="Times New Roman"/>
              </a:rPr>
              <a:t>more or less</a:t>
            </a:r>
            <a:r>
              <a:rPr sz="3100" spc="-5" dirty="0">
                <a:latin typeface="Times New Roman"/>
                <a:cs typeface="Times New Roman"/>
              </a:rPr>
              <a:t> </a:t>
            </a:r>
            <a:r>
              <a:rPr sz="3100" spc="-30" dirty="0">
                <a:latin typeface="Times New Roman"/>
                <a:cs typeface="Times New Roman"/>
              </a:rPr>
              <a:t>rigor.</a:t>
            </a:r>
            <a:endParaRPr sz="3100">
              <a:latin typeface="Times New Roman"/>
              <a:cs typeface="Times New Roman"/>
            </a:endParaRPr>
          </a:p>
          <a:p>
            <a:pPr marL="755015" lvl="1" indent="-285115">
              <a:lnSpc>
                <a:spcPct val="100000"/>
              </a:lnSpc>
              <a:spcBef>
                <a:spcPts val="2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700" spc="-5" dirty="0">
                <a:latin typeface="Times New Roman"/>
                <a:cs typeface="Times New Roman"/>
              </a:rPr>
              <a:t>Specification </a:t>
            </a:r>
            <a:r>
              <a:rPr sz="2700" dirty="0">
                <a:latin typeface="Times New Roman"/>
                <a:cs typeface="Times New Roman"/>
              </a:rPr>
              <a:t>assurance</a:t>
            </a:r>
            <a:endParaRPr sz="27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200" spc="-5" dirty="0">
                <a:latin typeface="Times New Roman"/>
                <a:cs typeface="Times New Roman"/>
              </a:rPr>
              <a:t>Requirements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analysis</a:t>
            </a:r>
            <a:endParaRPr sz="22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200" spc="-5" dirty="0">
                <a:latin typeface="Times New Roman"/>
                <a:cs typeface="Times New Roman"/>
              </a:rPr>
              <a:t>Statement </a:t>
            </a:r>
            <a:r>
              <a:rPr sz="2200" dirty="0">
                <a:latin typeface="Times New Roman"/>
                <a:cs typeface="Times New Roman"/>
              </a:rPr>
              <a:t>of desired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functionality</a:t>
            </a:r>
            <a:endParaRPr sz="2200">
              <a:latin typeface="Times New Roman"/>
              <a:cs typeface="Times New Roman"/>
            </a:endParaRPr>
          </a:p>
          <a:p>
            <a:pPr marL="755015" lvl="1" indent="-285115">
              <a:lnSpc>
                <a:spcPct val="100000"/>
              </a:lnSpc>
              <a:spcBef>
                <a:spcPts val="2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700" spc="-5" dirty="0">
                <a:latin typeface="Times New Roman"/>
                <a:cs typeface="Times New Roman"/>
              </a:rPr>
              <a:t>Design </a:t>
            </a:r>
            <a:r>
              <a:rPr sz="2700" dirty="0">
                <a:latin typeface="Times New Roman"/>
                <a:cs typeface="Times New Roman"/>
              </a:rPr>
              <a:t>assurance</a:t>
            </a:r>
            <a:endParaRPr sz="27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200" spc="-5" dirty="0">
                <a:latin typeface="Times New Roman"/>
                <a:cs typeface="Times New Roman"/>
              </a:rPr>
              <a:t>How system will </a:t>
            </a:r>
            <a:r>
              <a:rPr sz="2200" dirty="0">
                <a:latin typeface="Times New Roman"/>
                <a:cs typeface="Times New Roman"/>
              </a:rPr>
              <a:t>meet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specification</a:t>
            </a:r>
            <a:endParaRPr sz="22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6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I</a:t>
            </a:r>
            <a:r>
              <a:rPr sz="2700" spc="-5" dirty="0">
                <a:latin typeface="Times New Roman"/>
                <a:cs typeface="Times New Roman"/>
              </a:rPr>
              <a:t>mplementation </a:t>
            </a:r>
            <a:r>
              <a:rPr sz="2700" dirty="0">
                <a:latin typeface="Times New Roman"/>
                <a:cs typeface="Times New Roman"/>
              </a:rPr>
              <a:t>assurance</a:t>
            </a:r>
            <a:endParaRPr sz="27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200" spc="-5" dirty="0">
                <a:latin typeface="Times New Roman"/>
                <a:cs typeface="Times New Roman"/>
              </a:rPr>
              <a:t>Programs/systems </a:t>
            </a:r>
            <a:r>
              <a:rPr sz="2200" dirty="0">
                <a:latin typeface="Times New Roman"/>
                <a:cs typeface="Times New Roman"/>
              </a:rPr>
              <a:t>carry out the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design</a:t>
            </a:r>
            <a:endParaRPr sz="22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200" dirty="0">
                <a:latin typeface="Times New Roman"/>
                <a:cs typeface="Times New Roman"/>
              </a:rPr>
              <a:t>A system does </a:t>
            </a:r>
            <a:r>
              <a:rPr sz="2200" spc="-5" dirty="0">
                <a:latin typeface="Times New Roman"/>
                <a:cs typeface="Times New Roman"/>
              </a:rPr>
              <a:t>what </a:t>
            </a:r>
            <a:r>
              <a:rPr sz="2200" dirty="0">
                <a:latin typeface="Times New Roman"/>
                <a:cs typeface="Times New Roman"/>
              </a:rPr>
              <a:t>is </a:t>
            </a:r>
            <a:r>
              <a:rPr sz="2200" spc="-5" dirty="0">
                <a:latin typeface="Times New Roman"/>
                <a:cs typeface="Times New Roman"/>
              </a:rPr>
              <a:t>was </a:t>
            </a:r>
            <a:r>
              <a:rPr sz="2200" dirty="0">
                <a:latin typeface="Times New Roman"/>
                <a:cs typeface="Times New Roman"/>
              </a:rPr>
              <a:t>designed to</a:t>
            </a:r>
            <a:r>
              <a:rPr sz="2200" spc="-2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do…</a:t>
            </a:r>
            <a:endParaRPr sz="22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i="1" spc="-5" dirty="0">
                <a:latin typeface="Times New Roman"/>
                <a:cs typeface="Times New Roman"/>
              </a:rPr>
              <a:t>and nothing</a:t>
            </a:r>
            <a:r>
              <a:rPr sz="2600" i="1" spc="-10" dirty="0">
                <a:latin typeface="Times New Roman"/>
                <a:cs typeface="Times New Roman"/>
              </a:rPr>
              <a:t> </a:t>
            </a:r>
            <a:r>
              <a:rPr sz="2600" i="1" spc="-5" dirty="0">
                <a:latin typeface="Times New Roman"/>
                <a:cs typeface="Times New Roman"/>
              </a:rPr>
              <a:t>else!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25</a:t>
            </a:fld>
            <a:endParaRPr spc="-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46501" y="1006855"/>
            <a:ext cx="45669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Computers and</a:t>
            </a:r>
            <a:r>
              <a:rPr spc="-65" dirty="0"/>
              <a:t> </a:t>
            </a:r>
            <a:r>
              <a:rPr dirty="0"/>
              <a:t>Networks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4417"/>
            <a:ext cx="7489825" cy="2988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sz="3600" spc="-30" dirty="0">
                <a:latin typeface="Times New Roman"/>
                <a:cs typeface="Times New Roman"/>
              </a:rPr>
              <a:t>Previously, </a:t>
            </a:r>
            <a:r>
              <a:rPr sz="3600" dirty="0">
                <a:latin typeface="Times New Roman"/>
                <a:cs typeface="Times New Roman"/>
              </a:rPr>
              <a:t>computer </a:t>
            </a:r>
            <a:r>
              <a:rPr sz="3600" spc="-5" dirty="0">
                <a:latin typeface="Times New Roman"/>
                <a:cs typeface="Times New Roman"/>
              </a:rPr>
              <a:t>systems </a:t>
            </a:r>
            <a:r>
              <a:rPr sz="3600" dirty="0">
                <a:latin typeface="Times New Roman"/>
                <a:cs typeface="Times New Roman"/>
              </a:rPr>
              <a:t>could be  </a:t>
            </a:r>
            <a:r>
              <a:rPr sz="3600" spc="-5" dirty="0">
                <a:latin typeface="Times New Roman"/>
                <a:cs typeface="Times New Roman"/>
              </a:rPr>
              <a:t>secured </a:t>
            </a:r>
            <a:r>
              <a:rPr sz="3600" dirty="0">
                <a:latin typeface="Times New Roman"/>
                <a:cs typeface="Times New Roman"/>
              </a:rPr>
              <a:t>by locking them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up.</a:t>
            </a:r>
            <a:endParaRPr sz="3600">
              <a:latin typeface="Times New Roman"/>
              <a:cs typeface="Times New Roman"/>
            </a:endParaRPr>
          </a:p>
          <a:p>
            <a:pPr marL="355600" marR="151130" indent="-342900">
              <a:lnSpc>
                <a:spcPct val="100000"/>
              </a:lnSpc>
              <a:spcBef>
                <a:spcPts val="865"/>
              </a:spcBef>
              <a:buFont typeface="Arial"/>
              <a:buChar char="•"/>
              <a:tabLst>
                <a:tab pos="355600" algn="l"/>
              </a:tabLst>
            </a:pPr>
            <a:r>
              <a:rPr sz="3600" spc="-5" dirty="0">
                <a:latin typeface="Times New Roman"/>
                <a:cs typeface="Times New Roman"/>
              </a:rPr>
              <a:t>Most </a:t>
            </a:r>
            <a:r>
              <a:rPr sz="3600" dirty="0">
                <a:latin typeface="Times New Roman"/>
                <a:cs typeface="Times New Roman"/>
              </a:rPr>
              <a:t>computers are now connected</a:t>
            </a:r>
            <a:r>
              <a:rPr sz="3600" spc="-9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to  networks, and to the</a:t>
            </a:r>
            <a:r>
              <a:rPr sz="3600" spc="-2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Internet.</a:t>
            </a:r>
            <a:endParaRPr sz="3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60"/>
              </a:spcBef>
              <a:buFont typeface="Arial"/>
              <a:buChar char="•"/>
              <a:tabLst>
                <a:tab pos="355600" algn="l"/>
              </a:tabLst>
            </a:pPr>
            <a:r>
              <a:rPr sz="3600" spc="-5" dirty="0">
                <a:latin typeface="Times New Roman"/>
                <a:cs typeface="Times New Roman"/>
              </a:rPr>
              <a:t>So, </a:t>
            </a:r>
            <a:r>
              <a:rPr sz="3600" dirty="0">
                <a:latin typeface="Times New Roman"/>
                <a:cs typeface="Times New Roman"/>
              </a:rPr>
              <a:t>threats can be physically</a:t>
            </a:r>
            <a:r>
              <a:rPr sz="3600" spc="-40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Times New Roman"/>
                <a:cs typeface="Times New Roman"/>
              </a:rPr>
              <a:t>remote</a:t>
            </a:r>
            <a:r>
              <a:rPr sz="3000" spc="-5" dirty="0">
                <a:latin typeface="Times New Roman"/>
                <a:cs typeface="Times New Roman"/>
              </a:rPr>
              <a:t>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26</a:t>
            </a:fld>
            <a:endParaRPr spc="-5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38576" y="1006855"/>
            <a:ext cx="33807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Operational</a:t>
            </a:r>
            <a:r>
              <a:rPr spc="-35" dirty="0"/>
              <a:t> </a:t>
            </a:r>
            <a:r>
              <a:rPr spc="-5" dirty="0"/>
              <a:t>Issues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1972701"/>
            <a:ext cx="6534150" cy="4037329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51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300" dirty="0">
                <a:latin typeface="Times New Roman"/>
                <a:cs typeface="Times New Roman"/>
              </a:rPr>
              <a:t>Cost-Benefit</a:t>
            </a:r>
            <a:r>
              <a:rPr sz="3300" spc="-200" dirty="0">
                <a:latin typeface="Times New Roman"/>
                <a:cs typeface="Times New Roman"/>
              </a:rPr>
              <a:t> </a:t>
            </a:r>
            <a:r>
              <a:rPr sz="3300" spc="-5" dirty="0">
                <a:latin typeface="Times New Roman"/>
                <a:cs typeface="Times New Roman"/>
              </a:rPr>
              <a:t>Analysis</a:t>
            </a:r>
            <a:endParaRPr sz="3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Is </a:t>
            </a:r>
            <a:r>
              <a:rPr sz="2800" dirty="0">
                <a:latin typeface="Times New Roman"/>
                <a:cs typeface="Times New Roman"/>
              </a:rPr>
              <a:t>it cheaper to </a:t>
            </a:r>
            <a:r>
              <a:rPr sz="2800" spc="-5" dirty="0">
                <a:latin typeface="Times New Roman"/>
                <a:cs typeface="Times New Roman"/>
              </a:rPr>
              <a:t>prevent or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recover?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7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300" dirty="0">
                <a:latin typeface="Times New Roman"/>
                <a:cs typeface="Times New Roman"/>
              </a:rPr>
              <a:t>Risk</a:t>
            </a:r>
            <a:r>
              <a:rPr sz="3300" spc="-190" dirty="0">
                <a:latin typeface="Times New Roman"/>
                <a:cs typeface="Times New Roman"/>
              </a:rPr>
              <a:t> </a:t>
            </a:r>
            <a:r>
              <a:rPr sz="3300" spc="-5" dirty="0">
                <a:latin typeface="Times New Roman"/>
                <a:cs typeface="Times New Roman"/>
              </a:rPr>
              <a:t>Analysis</a:t>
            </a:r>
            <a:endParaRPr sz="3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Should we </a:t>
            </a:r>
            <a:r>
              <a:rPr sz="2800" dirty="0">
                <a:latin typeface="Times New Roman"/>
                <a:cs typeface="Times New Roman"/>
              </a:rPr>
              <a:t>protect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something?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How </a:t>
            </a:r>
            <a:r>
              <a:rPr sz="2800" dirty="0">
                <a:latin typeface="Times New Roman"/>
                <a:cs typeface="Times New Roman"/>
              </a:rPr>
              <a:t>much should </a:t>
            </a:r>
            <a:r>
              <a:rPr sz="2800" spc="-5" dirty="0">
                <a:latin typeface="Times New Roman"/>
                <a:cs typeface="Times New Roman"/>
              </a:rPr>
              <a:t>we </a:t>
            </a:r>
            <a:r>
              <a:rPr sz="2800" dirty="0">
                <a:latin typeface="Times New Roman"/>
                <a:cs typeface="Times New Roman"/>
              </a:rPr>
              <a:t>protect this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thing?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7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300" dirty="0">
                <a:latin typeface="Times New Roman"/>
                <a:cs typeface="Times New Roman"/>
              </a:rPr>
              <a:t>Laws and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Customs</a:t>
            </a:r>
            <a:endParaRPr sz="3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Are desired security </a:t>
            </a:r>
            <a:r>
              <a:rPr sz="2800" dirty="0">
                <a:latin typeface="Times New Roman"/>
                <a:cs typeface="Times New Roman"/>
              </a:rPr>
              <a:t>measures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illegal?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30" dirty="0">
                <a:latin typeface="Times New Roman"/>
                <a:cs typeface="Times New Roman"/>
              </a:rPr>
              <a:t>Will </a:t>
            </a:r>
            <a:r>
              <a:rPr sz="2800" dirty="0">
                <a:latin typeface="Times New Roman"/>
                <a:cs typeface="Times New Roman"/>
              </a:rPr>
              <a:t>people </a:t>
            </a:r>
            <a:r>
              <a:rPr sz="2800" spc="-5" dirty="0">
                <a:latin typeface="Times New Roman"/>
                <a:cs typeface="Times New Roman"/>
              </a:rPr>
              <a:t>do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them?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27</a:t>
            </a:fld>
            <a:endParaRPr spc="-5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16755" y="1006855"/>
            <a:ext cx="20256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Challenges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8018145" cy="423164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45" dirty="0">
                <a:latin typeface="Times New Roman"/>
                <a:cs typeface="Times New Roman"/>
              </a:rPr>
              <a:t>It’s </a:t>
            </a:r>
            <a:r>
              <a:rPr sz="3000" dirty="0">
                <a:latin typeface="Times New Roman"/>
                <a:cs typeface="Times New Roman"/>
              </a:rPr>
              <a:t>not that</a:t>
            </a:r>
            <a:r>
              <a:rPr sz="3000" spc="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simple!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Security design must consider potential</a:t>
            </a:r>
            <a:r>
              <a:rPr sz="3000" spc="-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attacks.</a:t>
            </a:r>
            <a:endParaRPr sz="3000">
              <a:latin typeface="Times New Roman"/>
              <a:cs typeface="Times New Roman"/>
            </a:endParaRPr>
          </a:p>
          <a:p>
            <a:pPr marL="355600" marR="120142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Physical and logical placement of </a:t>
            </a:r>
            <a:r>
              <a:rPr sz="3000" spc="-5" dirty="0">
                <a:latin typeface="Times New Roman"/>
                <a:cs typeface="Times New Roman"/>
              </a:rPr>
              <a:t>security  </a:t>
            </a:r>
            <a:r>
              <a:rPr sz="3000" dirty="0">
                <a:latin typeface="Times New Roman"/>
                <a:cs typeface="Times New Roman"/>
              </a:rPr>
              <a:t>mechanisms nay not be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obvious.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Mechanisms </a:t>
            </a:r>
            <a:r>
              <a:rPr sz="3000" dirty="0">
                <a:latin typeface="Times New Roman"/>
                <a:cs typeface="Times New Roman"/>
              </a:rPr>
              <a:t>have operational challenges, </a:t>
            </a:r>
            <a:r>
              <a:rPr sz="3000" i="1" dirty="0">
                <a:latin typeface="Times New Roman"/>
                <a:cs typeface="Times New Roman"/>
              </a:rPr>
              <a:t>e.g. </a:t>
            </a:r>
            <a:r>
              <a:rPr sz="3000" dirty="0">
                <a:latin typeface="Times New Roman"/>
                <a:cs typeface="Times New Roman"/>
              </a:rPr>
              <a:t>key  distribution.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45" dirty="0">
                <a:latin typeface="Times New Roman"/>
                <a:cs typeface="Times New Roman"/>
              </a:rPr>
              <a:t>It’s </a:t>
            </a:r>
            <a:r>
              <a:rPr sz="3000" dirty="0">
                <a:latin typeface="Times New Roman"/>
                <a:cs typeface="Times New Roman"/>
              </a:rPr>
              <a:t>a battle of</a:t>
            </a:r>
            <a:r>
              <a:rPr sz="3000" spc="55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wits.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Not everyone sees the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benefit.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28</a:t>
            </a:fld>
            <a:endParaRPr spc="-5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16884" y="1006855"/>
            <a:ext cx="30257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More</a:t>
            </a:r>
            <a:r>
              <a:rPr spc="-45" dirty="0"/>
              <a:t> </a:t>
            </a:r>
            <a:r>
              <a:rPr spc="-5" dirty="0"/>
              <a:t>Challenges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877809" cy="212852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Effective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requires constant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monitoring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Security can be an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afterthought.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Strong security may be viewed as an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impediment  to getting work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done.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29</a:t>
            </a:fld>
            <a:endParaRPr spc="-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56992" y="1006855"/>
            <a:ext cx="4343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Thinking About</a:t>
            </a:r>
            <a:r>
              <a:rPr spc="-185" dirty="0"/>
              <a:t> </a:t>
            </a:r>
            <a:r>
              <a:rPr spc="-5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374139" y="2000504"/>
            <a:ext cx="7412355" cy="3289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2390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[Do not fall into] the classic </a:t>
            </a:r>
            <a:r>
              <a:rPr sz="3100" spc="-5" dirty="0">
                <a:latin typeface="Times New Roman"/>
                <a:cs typeface="Times New Roman"/>
              </a:rPr>
              <a:t>security  </a:t>
            </a:r>
            <a:r>
              <a:rPr sz="3100" dirty="0">
                <a:latin typeface="Times New Roman"/>
                <a:cs typeface="Times New Roman"/>
              </a:rPr>
              <a:t>misapprehension error: </a:t>
            </a:r>
            <a:r>
              <a:rPr sz="3100" spc="-5" dirty="0">
                <a:latin typeface="Times New Roman"/>
                <a:cs typeface="Times New Roman"/>
              </a:rPr>
              <a:t>the </a:t>
            </a:r>
            <a:r>
              <a:rPr sz="3100" dirty="0">
                <a:latin typeface="Times New Roman"/>
                <a:cs typeface="Times New Roman"/>
              </a:rPr>
              <a:t>idea that either  you’re “secure” or you’re</a:t>
            </a:r>
            <a:r>
              <a:rPr sz="3100" spc="-15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not.</a:t>
            </a:r>
            <a:endParaRPr sz="3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2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3100" dirty="0">
                <a:latin typeface="Times New Roman"/>
                <a:cs typeface="Times New Roman"/>
              </a:rPr>
              <a:t>The real question, as </a:t>
            </a:r>
            <a:r>
              <a:rPr sz="3100" spc="-5" dirty="0">
                <a:latin typeface="Times New Roman"/>
                <a:cs typeface="Times New Roman"/>
              </a:rPr>
              <a:t>we </a:t>
            </a:r>
            <a:r>
              <a:rPr sz="3100" dirty="0">
                <a:latin typeface="Times New Roman"/>
                <a:cs typeface="Times New Roman"/>
              </a:rPr>
              <a:t>all </a:t>
            </a:r>
            <a:r>
              <a:rPr sz="3100" spc="-45" dirty="0">
                <a:latin typeface="Times New Roman"/>
                <a:cs typeface="Times New Roman"/>
              </a:rPr>
              <a:t>know, </a:t>
            </a:r>
            <a:r>
              <a:rPr sz="3100" spc="-5" dirty="0">
                <a:latin typeface="Times New Roman"/>
                <a:cs typeface="Times New Roman"/>
              </a:rPr>
              <a:t>should </a:t>
            </a:r>
            <a:r>
              <a:rPr sz="3100" dirty="0">
                <a:latin typeface="Times New Roman"/>
                <a:cs typeface="Times New Roman"/>
              </a:rPr>
              <a:t>be,  “against </a:t>
            </a:r>
            <a:r>
              <a:rPr sz="3100" spc="-5" dirty="0">
                <a:latin typeface="Times New Roman"/>
                <a:cs typeface="Times New Roman"/>
              </a:rPr>
              <a:t>what sort </a:t>
            </a:r>
            <a:r>
              <a:rPr sz="3100" dirty="0">
                <a:latin typeface="Times New Roman"/>
                <a:cs typeface="Times New Roman"/>
              </a:rPr>
              <a:t>of attacks am I</a:t>
            </a:r>
            <a:r>
              <a:rPr sz="3100" spc="-50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vulnerable?”</a:t>
            </a:r>
            <a:endParaRPr sz="3100">
              <a:latin typeface="Times New Roman"/>
              <a:cs typeface="Times New Roman"/>
            </a:endParaRPr>
          </a:p>
          <a:p>
            <a:pPr marR="337185" algn="r">
              <a:lnSpc>
                <a:spcPct val="100000"/>
              </a:lnSpc>
              <a:spcBef>
                <a:spcPts val="505"/>
              </a:spcBef>
            </a:pPr>
            <a:r>
              <a:rPr sz="2400" i="1" spc="-5" dirty="0">
                <a:latin typeface="Times New Roman"/>
                <a:cs typeface="Times New Roman"/>
              </a:rPr>
              <a:t>–Curt</a:t>
            </a:r>
            <a:r>
              <a:rPr sz="2400" i="1" spc="-55" dirty="0">
                <a:latin typeface="Times New Roman"/>
                <a:cs typeface="Times New Roman"/>
              </a:rPr>
              <a:t> </a:t>
            </a:r>
            <a:r>
              <a:rPr sz="2400" i="1" spc="-5" dirty="0">
                <a:latin typeface="Times New Roman"/>
                <a:cs typeface="Times New Roman"/>
              </a:rPr>
              <a:t>Sampson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09085" y="1006855"/>
            <a:ext cx="28403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Security</a:t>
            </a:r>
            <a:r>
              <a:rPr spc="-50" dirty="0"/>
              <a:t> </a:t>
            </a:r>
            <a:r>
              <a:rPr spc="-30" dirty="0"/>
              <a:t>Trends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096125" cy="42138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5" dirty="0">
                <a:latin typeface="Times New Roman"/>
                <a:cs typeface="Times New Roman"/>
              </a:rPr>
              <a:t>Vulnerabilities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up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Incidents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up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Losses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up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40" dirty="0">
                <a:latin typeface="Times New Roman"/>
                <a:cs typeface="Times New Roman"/>
              </a:rPr>
              <a:t>Virus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contamination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Data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disclosure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Hardware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theft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Attacks </a:t>
            </a:r>
            <a:r>
              <a:rPr sz="3000" dirty="0">
                <a:latin typeface="Times New Roman"/>
                <a:cs typeface="Times New Roman"/>
              </a:rPr>
              <a:t>becoming more </a:t>
            </a:r>
            <a:r>
              <a:rPr sz="3000" spc="-5" dirty="0">
                <a:latin typeface="Times New Roman"/>
                <a:cs typeface="Times New Roman"/>
              </a:rPr>
              <a:t>sophisticated </a:t>
            </a:r>
            <a:r>
              <a:rPr sz="3000" dirty="0">
                <a:latin typeface="Times New Roman"/>
                <a:cs typeface="Times New Roman"/>
              </a:rPr>
              <a:t>(and  knowledge needed by attackers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decreasing.)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30</a:t>
            </a:fld>
            <a:endParaRPr spc="-5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Focus and</a:t>
            </a:r>
            <a:r>
              <a:rPr spc="-65" dirty="0"/>
              <a:t> </a:t>
            </a:r>
            <a:r>
              <a:rPr spc="-5" dirty="0"/>
              <a:t>Bias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65440" cy="2494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Current information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focuses primarily on  mitigation.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There is a bias toward technological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mechanisms</a:t>
            </a:r>
            <a:endParaRPr sz="3000">
              <a:latin typeface="Times New Roman"/>
              <a:cs typeface="Times New Roman"/>
            </a:endParaRPr>
          </a:p>
          <a:p>
            <a:pPr marL="355600" marR="80645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There is a bias in favor of logical rather than  physical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mechanisms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31</a:t>
            </a:fld>
            <a:endParaRPr spc="-5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99052" y="1006855"/>
            <a:ext cx="185991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Questions</a:t>
            </a:r>
          </a:p>
        </p:txBody>
      </p:sp>
      <p:sp>
        <p:nvSpPr>
          <p:cNvPr id="3" name="object 3"/>
          <p:cNvSpPr/>
          <p:nvPr/>
        </p:nvSpPr>
        <p:spPr>
          <a:xfrm>
            <a:off x="4490465" y="2563367"/>
            <a:ext cx="858519" cy="835660"/>
          </a:xfrm>
          <a:custGeom>
            <a:avLst/>
            <a:gdLst/>
            <a:ahLst/>
            <a:cxnLst/>
            <a:rect l="l" t="t" r="r" b="b"/>
            <a:pathLst>
              <a:path w="858520" h="835660">
                <a:moveTo>
                  <a:pt x="858011" y="214122"/>
                </a:moveTo>
                <a:lnTo>
                  <a:pt x="820673" y="92964"/>
                </a:lnTo>
                <a:lnTo>
                  <a:pt x="774191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3681" y="56388"/>
                </a:lnTo>
                <a:lnTo>
                  <a:pt x="419099" y="157734"/>
                </a:lnTo>
                <a:lnTo>
                  <a:pt x="336041" y="240792"/>
                </a:lnTo>
                <a:lnTo>
                  <a:pt x="260603" y="352806"/>
                </a:lnTo>
                <a:lnTo>
                  <a:pt x="214121" y="464058"/>
                </a:lnTo>
                <a:lnTo>
                  <a:pt x="26669" y="473202"/>
                </a:lnTo>
                <a:lnTo>
                  <a:pt x="0" y="529590"/>
                </a:lnTo>
                <a:lnTo>
                  <a:pt x="26669" y="556260"/>
                </a:lnTo>
                <a:lnTo>
                  <a:pt x="204215" y="548640"/>
                </a:lnTo>
                <a:lnTo>
                  <a:pt x="204215" y="723351"/>
                </a:lnTo>
                <a:lnTo>
                  <a:pt x="233171" y="808482"/>
                </a:lnTo>
                <a:lnTo>
                  <a:pt x="279653" y="835152"/>
                </a:lnTo>
                <a:lnTo>
                  <a:pt x="382523" y="816102"/>
                </a:lnTo>
                <a:lnTo>
                  <a:pt x="503681" y="760476"/>
                </a:lnTo>
                <a:lnTo>
                  <a:pt x="615695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4122"/>
                </a:lnTo>
                <a:close/>
              </a:path>
              <a:path w="858520" h="835660">
                <a:moveTo>
                  <a:pt x="204215" y="723351"/>
                </a:moveTo>
                <a:lnTo>
                  <a:pt x="204215" y="548640"/>
                </a:lnTo>
                <a:lnTo>
                  <a:pt x="195071" y="696468"/>
                </a:lnTo>
                <a:lnTo>
                  <a:pt x="204215" y="723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43984" y="3443478"/>
            <a:ext cx="595630" cy="1226820"/>
          </a:xfrm>
          <a:custGeom>
            <a:avLst/>
            <a:gdLst/>
            <a:ahLst/>
            <a:cxnLst/>
            <a:rect l="l" t="t" r="r" b="b"/>
            <a:pathLst>
              <a:path w="595629" h="1226820">
                <a:moveTo>
                  <a:pt x="595121" y="223266"/>
                </a:moveTo>
                <a:lnTo>
                  <a:pt x="595121" y="149352"/>
                </a:lnTo>
                <a:lnTo>
                  <a:pt x="576071" y="93726"/>
                </a:lnTo>
                <a:lnTo>
                  <a:pt x="493013" y="19050"/>
                </a:lnTo>
                <a:lnTo>
                  <a:pt x="380999" y="0"/>
                </a:lnTo>
                <a:lnTo>
                  <a:pt x="250697" y="28194"/>
                </a:lnTo>
                <a:lnTo>
                  <a:pt x="167639" y="103632"/>
                </a:lnTo>
                <a:lnTo>
                  <a:pt x="112013" y="213360"/>
                </a:lnTo>
                <a:lnTo>
                  <a:pt x="55625" y="390144"/>
                </a:lnTo>
                <a:lnTo>
                  <a:pt x="19049" y="566928"/>
                </a:lnTo>
                <a:lnTo>
                  <a:pt x="0" y="734568"/>
                </a:lnTo>
                <a:lnTo>
                  <a:pt x="19049" y="918972"/>
                </a:lnTo>
                <a:lnTo>
                  <a:pt x="73151" y="1040130"/>
                </a:lnTo>
                <a:lnTo>
                  <a:pt x="158495" y="1178814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6531" y="1216914"/>
                </a:lnTo>
                <a:lnTo>
                  <a:pt x="455675" y="1211315"/>
                </a:lnTo>
                <a:lnTo>
                  <a:pt x="455675" y="640080"/>
                </a:lnTo>
                <a:lnTo>
                  <a:pt x="465581" y="530352"/>
                </a:lnTo>
                <a:lnTo>
                  <a:pt x="493013" y="400050"/>
                </a:lnTo>
                <a:lnTo>
                  <a:pt x="558545" y="288036"/>
                </a:lnTo>
                <a:lnTo>
                  <a:pt x="595121" y="223266"/>
                </a:lnTo>
                <a:close/>
              </a:path>
              <a:path w="595629" h="1226820">
                <a:moveTo>
                  <a:pt x="585977" y="984504"/>
                </a:moveTo>
                <a:lnTo>
                  <a:pt x="558545" y="873252"/>
                </a:lnTo>
                <a:lnTo>
                  <a:pt x="483107" y="761238"/>
                </a:lnTo>
                <a:lnTo>
                  <a:pt x="455675" y="640080"/>
                </a:lnTo>
                <a:lnTo>
                  <a:pt x="455675" y="1211315"/>
                </a:lnTo>
                <a:lnTo>
                  <a:pt x="521207" y="1171194"/>
                </a:lnTo>
                <a:lnTo>
                  <a:pt x="576071" y="1086612"/>
                </a:lnTo>
                <a:lnTo>
                  <a:pt x="585977" y="9845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19471" y="3483102"/>
            <a:ext cx="661035" cy="1104265"/>
          </a:xfrm>
          <a:custGeom>
            <a:avLst/>
            <a:gdLst/>
            <a:ahLst/>
            <a:cxnLst/>
            <a:rect l="l" t="t" r="r" b="b"/>
            <a:pathLst>
              <a:path w="661035" h="1104264">
                <a:moveTo>
                  <a:pt x="660654" y="685037"/>
                </a:moveTo>
                <a:lnTo>
                  <a:pt x="651510" y="639317"/>
                </a:lnTo>
                <a:lnTo>
                  <a:pt x="361188" y="323849"/>
                </a:lnTo>
                <a:lnTo>
                  <a:pt x="166116" y="46481"/>
                </a:lnTo>
                <a:lnTo>
                  <a:pt x="110489" y="0"/>
                </a:lnTo>
                <a:lnTo>
                  <a:pt x="7619" y="7619"/>
                </a:lnTo>
                <a:lnTo>
                  <a:pt x="0" y="54101"/>
                </a:lnTo>
                <a:lnTo>
                  <a:pt x="7620" y="109727"/>
                </a:lnTo>
                <a:lnTo>
                  <a:pt x="54102" y="194309"/>
                </a:lnTo>
                <a:lnTo>
                  <a:pt x="185166" y="315467"/>
                </a:lnTo>
                <a:lnTo>
                  <a:pt x="305562" y="425195"/>
                </a:lnTo>
                <a:lnTo>
                  <a:pt x="436626" y="556259"/>
                </a:lnTo>
                <a:lnTo>
                  <a:pt x="519684" y="630935"/>
                </a:lnTo>
                <a:lnTo>
                  <a:pt x="529590" y="658367"/>
                </a:lnTo>
                <a:lnTo>
                  <a:pt x="529590" y="750569"/>
                </a:lnTo>
                <a:lnTo>
                  <a:pt x="622554" y="713993"/>
                </a:lnTo>
                <a:lnTo>
                  <a:pt x="660654" y="685037"/>
                </a:lnTo>
                <a:close/>
              </a:path>
              <a:path w="661035" h="1104264">
                <a:moveTo>
                  <a:pt x="529590" y="750569"/>
                </a:moveTo>
                <a:lnTo>
                  <a:pt x="529590" y="658367"/>
                </a:lnTo>
                <a:lnTo>
                  <a:pt x="502158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210" y="733043"/>
                </a:lnTo>
                <a:lnTo>
                  <a:pt x="100584" y="750569"/>
                </a:lnTo>
                <a:lnTo>
                  <a:pt x="64008" y="797051"/>
                </a:lnTo>
                <a:lnTo>
                  <a:pt x="64008" y="861821"/>
                </a:lnTo>
                <a:lnTo>
                  <a:pt x="119634" y="946404"/>
                </a:lnTo>
                <a:lnTo>
                  <a:pt x="166116" y="992504"/>
                </a:lnTo>
                <a:lnTo>
                  <a:pt x="166116" y="835151"/>
                </a:lnTo>
                <a:lnTo>
                  <a:pt x="185166" y="797051"/>
                </a:lnTo>
                <a:lnTo>
                  <a:pt x="241554" y="788669"/>
                </a:lnTo>
                <a:lnTo>
                  <a:pt x="400050" y="779525"/>
                </a:lnTo>
                <a:lnTo>
                  <a:pt x="529590" y="750569"/>
                </a:lnTo>
                <a:close/>
              </a:path>
              <a:path w="661035" h="1104264">
                <a:moveTo>
                  <a:pt x="446532" y="1075943"/>
                </a:moveTo>
                <a:lnTo>
                  <a:pt x="426720" y="1038605"/>
                </a:lnTo>
                <a:lnTo>
                  <a:pt x="334518" y="1010411"/>
                </a:lnTo>
                <a:lnTo>
                  <a:pt x="202692" y="898397"/>
                </a:lnTo>
                <a:lnTo>
                  <a:pt x="166116" y="835151"/>
                </a:lnTo>
                <a:lnTo>
                  <a:pt x="166116" y="992504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7670" y="1104138"/>
                </a:lnTo>
                <a:lnTo>
                  <a:pt x="446532" y="1075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90465" y="4408932"/>
            <a:ext cx="717550" cy="1659255"/>
          </a:xfrm>
          <a:custGeom>
            <a:avLst/>
            <a:gdLst/>
            <a:ahLst/>
            <a:cxnLst/>
            <a:rect l="l" t="t" r="r" b="b"/>
            <a:pathLst>
              <a:path w="717550" h="1659254">
                <a:moveTo>
                  <a:pt x="614171" y="1542288"/>
                </a:moveTo>
                <a:lnTo>
                  <a:pt x="614171" y="1375410"/>
                </a:lnTo>
                <a:lnTo>
                  <a:pt x="595121" y="1431036"/>
                </a:lnTo>
                <a:lnTo>
                  <a:pt x="512063" y="1431036"/>
                </a:lnTo>
                <a:lnTo>
                  <a:pt x="372617" y="1440180"/>
                </a:lnTo>
                <a:lnTo>
                  <a:pt x="177545" y="1467612"/>
                </a:lnTo>
                <a:lnTo>
                  <a:pt x="9143" y="1523238"/>
                </a:lnTo>
                <a:lnTo>
                  <a:pt x="0" y="1542288"/>
                </a:lnTo>
                <a:lnTo>
                  <a:pt x="79923" y="1658873"/>
                </a:lnTo>
                <a:lnTo>
                  <a:pt x="145450" y="1658873"/>
                </a:lnTo>
                <a:lnTo>
                  <a:pt x="195071" y="1625346"/>
                </a:lnTo>
                <a:lnTo>
                  <a:pt x="307085" y="1559814"/>
                </a:lnTo>
                <a:lnTo>
                  <a:pt x="474725" y="1523238"/>
                </a:lnTo>
                <a:lnTo>
                  <a:pt x="614171" y="1542288"/>
                </a:lnTo>
                <a:close/>
              </a:path>
              <a:path w="717550" h="1659254">
                <a:moveTo>
                  <a:pt x="502157" y="93725"/>
                </a:moveTo>
                <a:lnTo>
                  <a:pt x="455675" y="19049"/>
                </a:lnTo>
                <a:lnTo>
                  <a:pt x="353567" y="0"/>
                </a:lnTo>
                <a:lnTo>
                  <a:pt x="326135" y="48006"/>
                </a:lnTo>
                <a:lnTo>
                  <a:pt x="288035" y="121157"/>
                </a:lnTo>
                <a:lnTo>
                  <a:pt x="288035" y="297942"/>
                </a:lnTo>
                <a:lnTo>
                  <a:pt x="297179" y="483108"/>
                </a:lnTo>
                <a:lnTo>
                  <a:pt x="334517" y="649986"/>
                </a:lnTo>
                <a:lnTo>
                  <a:pt x="419099" y="836676"/>
                </a:lnTo>
                <a:lnTo>
                  <a:pt x="474725" y="952909"/>
                </a:lnTo>
                <a:lnTo>
                  <a:pt x="474725" y="455676"/>
                </a:lnTo>
                <a:lnTo>
                  <a:pt x="493013" y="268986"/>
                </a:lnTo>
                <a:lnTo>
                  <a:pt x="502157" y="93725"/>
                </a:lnTo>
                <a:close/>
              </a:path>
              <a:path w="717550" h="1659254">
                <a:moveTo>
                  <a:pt x="679703" y="1217676"/>
                </a:moveTo>
                <a:lnTo>
                  <a:pt x="641603" y="1050036"/>
                </a:lnTo>
                <a:lnTo>
                  <a:pt x="567689" y="883158"/>
                </a:lnTo>
                <a:lnTo>
                  <a:pt x="474725" y="649986"/>
                </a:lnTo>
                <a:lnTo>
                  <a:pt x="474725" y="952909"/>
                </a:lnTo>
                <a:lnTo>
                  <a:pt x="521207" y="1050036"/>
                </a:lnTo>
                <a:lnTo>
                  <a:pt x="587501" y="1217676"/>
                </a:lnTo>
                <a:lnTo>
                  <a:pt x="614171" y="1375410"/>
                </a:lnTo>
                <a:lnTo>
                  <a:pt x="614171" y="1542288"/>
                </a:lnTo>
                <a:lnTo>
                  <a:pt x="670559" y="1555388"/>
                </a:lnTo>
                <a:lnTo>
                  <a:pt x="670559" y="1365504"/>
                </a:lnTo>
                <a:lnTo>
                  <a:pt x="679703" y="1217676"/>
                </a:lnTo>
                <a:close/>
              </a:path>
              <a:path w="717550" h="1659254">
                <a:moveTo>
                  <a:pt x="717041" y="1533144"/>
                </a:moveTo>
                <a:lnTo>
                  <a:pt x="707135" y="1477518"/>
                </a:lnTo>
                <a:lnTo>
                  <a:pt x="670559" y="1421130"/>
                </a:lnTo>
                <a:lnTo>
                  <a:pt x="670559" y="1555388"/>
                </a:lnTo>
                <a:lnTo>
                  <a:pt x="689609" y="1559814"/>
                </a:lnTo>
                <a:lnTo>
                  <a:pt x="717041" y="15331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36135" y="4456938"/>
            <a:ext cx="596265" cy="1383030"/>
          </a:xfrm>
          <a:custGeom>
            <a:avLst/>
            <a:gdLst/>
            <a:ahLst/>
            <a:cxnLst/>
            <a:rect l="l" t="t" r="r" b="b"/>
            <a:pathLst>
              <a:path w="596264" h="1383029">
                <a:moveTo>
                  <a:pt x="483869" y="1225296"/>
                </a:moveTo>
                <a:lnTo>
                  <a:pt x="483869" y="1076706"/>
                </a:lnTo>
                <a:lnTo>
                  <a:pt x="466343" y="1113282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1966"/>
                </a:lnTo>
                <a:lnTo>
                  <a:pt x="483869" y="1225296"/>
                </a:lnTo>
                <a:close/>
              </a:path>
              <a:path w="596264" h="1383029">
                <a:moveTo>
                  <a:pt x="576833" y="176784"/>
                </a:moveTo>
                <a:lnTo>
                  <a:pt x="558545" y="55625"/>
                </a:lnTo>
                <a:lnTo>
                  <a:pt x="530351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811" y="157734"/>
                </a:lnTo>
                <a:lnTo>
                  <a:pt x="409955" y="381000"/>
                </a:lnTo>
                <a:lnTo>
                  <a:pt x="427481" y="584454"/>
                </a:lnTo>
                <a:lnTo>
                  <a:pt x="446531" y="715518"/>
                </a:lnTo>
                <a:lnTo>
                  <a:pt x="483869" y="918972"/>
                </a:lnTo>
                <a:lnTo>
                  <a:pt x="483869" y="1225296"/>
                </a:lnTo>
                <a:lnTo>
                  <a:pt x="512825" y="1218774"/>
                </a:lnTo>
                <a:lnTo>
                  <a:pt x="512825" y="565404"/>
                </a:lnTo>
                <a:lnTo>
                  <a:pt x="558545" y="305562"/>
                </a:lnTo>
                <a:lnTo>
                  <a:pt x="576833" y="176784"/>
                </a:lnTo>
                <a:close/>
              </a:path>
              <a:path w="596264" h="1383029">
                <a:moveTo>
                  <a:pt x="595883" y="1178814"/>
                </a:moveTo>
                <a:lnTo>
                  <a:pt x="595883" y="1057656"/>
                </a:lnTo>
                <a:lnTo>
                  <a:pt x="576833" y="899922"/>
                </a:lnTo>
                <a:lnTo>
                  <a:pt x="520445" y="676656"/>
                </a:lnTo>
                <a:lnTo>
                  <a:pt x="512825" y="565404"/>
                </a:lnTo>
                <a:lnTo>
                  <a:pt x="512825" y="1218774"/>
                </a:lnTo>
                <a:lnTo>
                  <a:pt x="568451" y="1206246"/>
                </a:lnTo>
                <a:lnTo>
                  <a:pt x="595883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117085" y="2420111"/>
            <a:ext cx="978535" cy="1233805"/>
          </a:xfrm>
          <a:custGeom>
            <a:avLst/>
            <a:gdLst/>
            <a:ahLst/>
            <a:cxnLst/>
            <a:rect l="l" t="t" r="r" b="b"/>
            <a:pathLst>
              <a:path w="978535" h="1233804">
                <a:moveTo>
                  <a:pt x="978408" y="83057"/>
                </a:moveTo>
                <a:lnTo>
                  <a:pt x="912876" y="0"/>
                </a:lnTo>
                <a:lnTo>
                  <a:pt x="827532" y="0"/>
                </a:lnTo>
                <a:lnTo>
                  <a:pt x="725424" y="46481"/>
                </a:lnTo>
                <a:lnTo>
                  <a:pt x="661416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3360" y="269747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899"/>
                </a:lnTo>
                <a:lnTo>
                  <a:pt x="139446" y="8251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9402" y="315467"/>
                </a:lnTo>
                <a:lnTo>
                  <a:pt x="651510" y="325373"/>
                </a:lnTo>
                <a:lnTo>
                  <a:pt x="678942" y="352043"/>
                </a:lnTo>
                <a:lnTo>
                  <a:pt x="707898" y="323562"/>
                </a:lnTo>
                <a:lnTo>
                  <a:pt x="707898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6394" y="83057"/>
                </a:lnTo>
                <a:lnTo>
                  <a:pt x="939546" y="129539"/>
                </a:lnTo>
                <a:lnTo>
                  <a:pt x="978408" y="83057"/>
                </a:lnTo>
                <a:close/>
              </a:path>
              <a:path w="978535" h="1233804">
                <a:moveTo>
                  <a:pt x="566928" y="1178052"/>
                </a:moveTo>
                <a:lnTo>
                  <a:pt x="549402" y="1094993"/>
                </a:lnTo>
                <a:lnTo>
                  <a:pt x="512064" y="982979"/>
                </a:lnTo>
                <a:lnTo>
                  <a:pt x="371856" y="852677"/>
                </a:lnTo>
                <a:lnTo>
                  <a:pt x="232410" y="733043"/>
                </a:lnTo>
                <a:lnTo>
                  <a:pt x="166878" y="602741"/>
                </a:lnTo>
                <a:lnTo>
                  <a:pt x="139446" y="398525"/>
                </a:lnTo>
                <a:lnTo>
                  <a:pt x="139446" y="825121"/>
                </a:lnTo>
                <a:lnTo>
                  <a:pt x="176022" y="890777"/>
                </a:lnTo>
                <a:lnTo>
                  <a:pt x="268986" y="1039367"/>
                </a:lnTo>
                <a:lnTo>
                  <a:pt x="353568" y="1140714"/>
                </a:lnTo>
                <a:lnTo>
                  <a:pt x="437388" y="1214627"/>
                </a:lnTo>
                <a:lnTo>
                  <a:pt x="520446" y="1233677"/>
                </a:lnTo>
                <a:lnTo>
                  <a:pt x="566928" y="1178052"/>
                </a:lnTo>
                <a:close/>
              </a:path>
              <a:path w="978535" h="1233804">
                <a:moveTo>
                  <a:pt x="725424" y="306323"/>
                </a:moveTo>
                <a:lnTo>
                  <a:pt x="707898" y="259841"/>
                </a:lnTo>
                <a:lnTo>
                  <a:pt x="707898" y="323562"/>
                </a:lnTo>
                <a:lnTo>
                  <a:pt x="725424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478017" y="2133600"/>
            <a:ext cx="260350" cy="304165"/>
          </a:xfrm>
          <a:custGeom>
            <a:avLst/>
            <a:gdLst/>
            <a:ahLst/>
            <a:cxnLst/>
            <a:rect l="l" t="t" r="r" b="b"/>
            <a:pathLst>
              <a:path w="260350" h="304164">
                <a:moveTo>
                  <a:pt x="222504" y="219605"/>
                </a:moveTo>
                <a:lnTo>
                  <a:pt x="222504" y="137160"/>
                </a:lnTo>
                <a:lnTo>
                  <a:pt x="195072" y="182880"/>
                </a:lnTo>
                <a:lnTo>
                  <a:pt x="148590" y="192786"/>
                </a:lnTo>
                <a:lnTo>
                  <a:pt x="92964" y="182880"/>
                </a:lnTo>
                <a:lnTo>
                  <a:pt x="36576" y="211836"/>
                </a:lnTo>
                <a:lnTo>
                  <a:pt x="7620" y="248412"/>
                </a:lnTo>
                <a:lnTo>
                  <a:pt x="0" y="294894"/>
                </a:lnTo>
                <a:lnTo>
                  <a:pt x="36576" y="304038"/>
                </a:lnTo>
                <a:lnTo>
                  <a:pt x="54102" y="284988"/>
                </a:lnTo>
                <a:lnTo>
                  <a:pt x="54102" y="267462"/>
                </a:lnTo>
                <a:lnTo>
                  <a:pt x="83058" y="238506"/>
                </a:lnTo>
                <a:lnTo>
                  <a:pt x="148590" y="238506"/>
                </a:lnTo>
                <a:lnTo>
                  <a:pt x="214122" y="229362"/>
                </a:lnTo>
                <a:lnTo>
                  <a:pt x="222504" y="219605"/>
                </a:lnTo>
                <a:close/>
              </a:path>
              <a:path w="260350" h="304164">
                <a:moveTo>
                  <a:pt x="259841" y="176147"/>
                </a:moveTo>
                <a:lnTo>
                  <a:pt x="259841" y="55391"/>
                </a:lnTo>
                <a:lnTo>
                  <a:pt x="250698" y="25146"/>
                </a:lnTo>
                <a:lnTo>
                  <a:pt x="163764" y="0"/>
                </a:lnTo>
                <a:lnTo>
                  <a:pt x="152461" y="0"/>
                </a:lnTo>
                <a:lnTo>
                  <a:pt x="83058" y="17526"/>
                </a:lnTo>
                <a:lnTo>
                  <a:pt x="64008" y="63246"/>
                </a:lnTo>
                <a:lnTo>
                  <a:pt x="92964" y="80772"/>
                </a:lnTo>
                <a:lnTo>
                  <a:pt x="119634" y="63246"/>
                </a:lnTo>
                <a:lnTo>
                  <a:pt x="158496" y="54102"/>
                </a:lnTo>
                <a:lnTo>
                  <a:pt x="195072" y="54102"/>
                </a:lnTo>
                <a:lnTo>
                  <a:pt x="222504" y="80772"/>
                </a:lnTo>
                <a:lnTo>
                  <a:pt x="222504" y="219605"/>
                </a:lnTo>
                <a:lnTo>
                  <a:pt x="259841" y="1761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412485" y="2475738"/>
            <a:ext cx="68579" cy="670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32</a:t>
            </a:fld>
            <a:endParaRPr spc="-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76091" y="1006855"/>
            <a:ext cx="350710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Specifying</a:t>
            </a:r>
            <a:r>
              <a:rPr spc="-30" dirty="0"/>
              <a:t> </a:t>
            </a:r>
            <a:r>
              <a:rPr spc="-5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948295" cy="40487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Security is specified by </a:t>
            </a:r>
            <a:r>
              <a:rPr sz="3000" b="1" i="1" spc="-20" dirty="0">
                <a:latin typeface="Times New Roman"/>
                <a:cs typeface="Times New Roman"/>
              </a:rPr>
              <a:t>policy.</a:t>
            </a:r>
            <a:endParaRPr sz="3000">
              <a:latin typeface="Times New Roman"/>
              <a:cs typeface="Times New Roman"/>
            </a:endParaRPr>
          </a:p>
          <a:p>
            <a:pPr marL="355600" marR="255904" indent="-342900" algn="just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Policies are </a:t>
            </a:r>
            <a:r>
              <a:rPr sz="3000" spc="-5" dirty="0">
                <a:latin typeface="Times New Roman"/>
                <a:cs typeface="Times New Roman"/>
              </a:rPr>
              <a:t>organizational </a:t>
            </a:r>
            <a:r>
              <a:rPr sz="3000" dirty="0">
                <a:latin typeface="Times New Roman"/>
                <a:cs typeface="Times New Roman"/>
              </a:rPr>
              <a:t>laws; they state what  must happen, what may happen, and what must  not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happen.</a:t>
            </a:r>
            <a:endParaRPr sz="3000">
              <a:latin typeface="Times New Roman"/>
              <a:cs typeface="Times New Roman"/>
            </a:endParaRPr>
          </a:p>
          <a:p>
            <a:pPr marL="355600" marR="236854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the behavior of </a:t>
            </a:r>
            <a:r>
              <a:rPr sz="3000" spc="-5" dirty="0">
                <a:latin typeface="Times New Roman"/>
                <a:cs typeface="Times New Roman"/>
              </a:rPr>
              <a:t>which </a:t>
            </a:r>
            <a:r>
              <a:rPr sz="3000" dirty="0">
                <a:latin typeface="Times New Roman"/>
                <a:cs typeface="Times New Roman"/>
              </a:rPr>
              <a:t>does not</a:t>
            </a:r>
            <a:r>
              <a:rPr sz="3000" spc="-2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violate  </a:t>
            </a:r>
            <a:r>
              <a:rPr sz="3000" spc="-5" dirty="0">
                <a:latin typeface="Times New Roman"/>
                <a:cs typeface="Times New Roman"/>
              </a:rPr>
              <a:t>organizational </a:t>
            </a:r>
            <a:r>
              <a:rPr sz="3000" dirty="0">
                <a:latin typeface="Times New Roman"/>
                <a:cs typeface="Times New Roman"/>
              </a:rPr>
              <a:t>policies is, by definition,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secure.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So, </a:t>
            </a:r>
            <a:r>
              <a:rPr sz="3000" spc="-10" dirty="0">
                <a:latin typeface="Times New Roman"/>
                <a:cs typeface="Times New Roman"/>
              </a:rPr>
              <a:t>effective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is impossible in the absence  of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spc="-30" dirty="0">
                <a:latin typeface="Times New Roman"/>
                <a:cs typeface="Times New Roman"/>
              </a:rPr>
              <a:t>policy.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</a:t>
            </a:fld>
            <a:endParaRPr spc="-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33548" y="1006855"/>
            <a:ext cx="45897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Example: Student Grades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99095" cy="1488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Policy: </a:t>
            </a:r>
            <a:r>
              <a:rPr sz="3000" spc="-5" dirty="0">
                <a:latin typeface="Times New Roman"/>
                <a:cs typeface="Times New Roman"/>
              </a:rPr>
              <a:t>Only </a:t>
            </a:r>
            <a:r>
              <a:rPr sz="3000" dirty="0">
                <a:latin typeface="Times New Roman"/>
                <a:cs typeface="Times New Roman"/>
              </a:rPr>
              <a:t>authorized persons may alter student  grades.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OK… </a:t>
            </a:r>
            <a:r>
              <a:rPr sz="3000" spc="-40" dirty="0">
                <a:latin typeface="Times New Roman"/>
                <a:cs typeface="Times New Roman"/>
              </a:rPr>
              <a:t>who’s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authorized?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5</a:t>
            </a:fld>
            <a:endParaRPr spc="-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33548" y="1006855"/>
            <a:ext cx="45897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Example: Student Grades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1746"/>
            <a:ext cx="7999095" cy="413766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5080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solidFill>
                  <a:srgbClr val="A6A6A6"/>
                </a:solidFill>
                <a:latin typeface="Times New Roman"/>
                <a:cs typeface="Times New Roman"/>
              </a:rPr>
              <a:t>Policy: </a:t>
            </a:r>
            <a:r>
              <a:rPr sz="3000" spc="-5" dirty="0">
                <a:solidFill>
                  <a:srgbClr val="A6A6A6"/>
                </a:solidFill>
                <a:latin typeface="Times New Roman"/>
                <a:cs typeface="Times New Roman"/>
              </a:rPr>
              <a:t>Only </a:t>
            </a:r>
            <a:r>
              <a:rPr sz="3000" dirty="0">
                <a:solidFill>
                  <a:srgbClr val="A6A6A6"/>
                </a:solidFill>
                <a:latin typeface="Times New Roman"/>
                <a:cs typeface="Times New Roman"/>
              </a:rPr>
              <a:t>authorized persons may alter student  grades.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solidFill>
                  <a:srgbClr val="A6A6A6"/>
                </a:solidFill>
                <a:latin typeface="Times New Roman"/>
                <a:cs typeface="Times New Roman"/>
              </a:rPr>
              <a:t>OK… </a:t>
            </a:r>
            <a:r>
              <a:rPr sz="3000" spc="-40" dirty="0">
                <a:solidFill>
                  <a:srgbClr val="A6A6A6"/>
                </a:solidFill>
                <a:latin typeface="Times New Roman"/>
                <a:cs typeface="Times New Roman"/>
              </a:rPr>
              <a:t>who’s</a:t>
            </a:r>
            <a:r>
              <a:rPr sz="3000" spc="-10" dirty="0">
                <a:solidFill>
                  <a:srgbClr val="A6A6A6"/>
                </a:solidFill>
                <a:latin typeface="Times New Roman"/>
                <a:cs typeface="Times New Roman"/>
              </a:rPr>
              <a:t> </a:t>
            </a:r>
            <a:r>
              <a:rPr sz="3000" spc="-5" dirty="0">
                <a:solidFill>
                  <a:srgbClr val="A6A6A6"/>
                </a:solidFill>
                <a:latin typeface="Times New Roman"/>
                <a:cs typeface="Times New Roman"/>
              </a:rPr>
              <a:t>authorized?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Authorized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persons: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University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registrar</a:t>
            </a:r>
            <a:endParaRPr sz="2800">
              <a:latin typeface="Times New Roman"/>
              <a:cs typeface="Times New Roman"/>
            </a:endParaRPr>
          </a:p>
          <a:p>
            <a:pPr marL="755650" marR="568960" lvl="1" indent="-285750">
              <a:lnSpc>
                <a:spcPts val="3020"/>
              </a:lnSpc>
              <a:spcBef>
                <a:spcPts val="72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Full-time </a:t>
            </a:r>
            <a:r>
              <a:rPr sz="2800" dirty="0">
                <a:latin typeface="Times New Roman"/>
                <a:cs typeface="Times New Roman"/>
              </a:rPr>
              <a:t>employees of the </a:t>
            </a:r>
            <a:r>
              <a:rPr sz="2800" spc="-5" dirty="0">
                <a:latin typeface="Times New Roman"/>
                <a:cs typeface="Times New Roman"/>
              </a:rPr>
              <a:t>registrar’s </a:t>
            </a:r>
            <a:r>
              <a:rPr sz="2800" spc="-10" dirty="0">
                <a:latin typeface="Times New Roman"/>
                <a:cs typeface="Times New Roman"/>
              </a:rPr>
              <a:t>office,</a:t>
            </a:r>
            <a:r>
              <a:rPr sz="2800" spc="-1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if  </a:t>
            </a:r>
            <a:r>
              <a:rPr sz="2800" spc="-5" dirty="0">
                <a:latin typeface="Times New Roman"/>
                <a:cs typeface="Times New Roman"/>
              </a:rPr>
              <a:t>designated by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registrar.</a:t>
            </a:r>
            <a:endParaRPr sz="2800">
              <a:latin typeface="Times New Roman"/>
              <a:cs typeface="Times New Roman"/>
            </a:endParaRPr>
          </a:p>
          <a:p>
            <a:pPr marL="355600" marR="1278255" indent="-342900">
              <a:lnSpc>
                <a:spcPts val="324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These are </a:t>
            </a:r>
            <a:r>
              <a:rPr sz="3000" i="1" dirty="0">
                <a:latin typeface="Times New Roman"/>
                <a:cs typeface="Times New Roman"/>
              </a:rPr>
              <a:t>policy </a:t>
            </a:r>
            <a:r>
              <a:rPr sz="3000" dirty="0">
                <a:latin typeface="Times New Roman"/>
                <a:cs typeface="Times New Roman"/>
              </a:rPr>
              <a:t>questions, not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“security”  questions.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6</a:t>
            </a:fld>
            <a:endParaRPr spc="-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44977" y="1006855"/>
            <a:ext cx="45688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Policies and</a:t>
            </a:r>
            <a:r>
              <a:rPr spc="-15" dirty="0"/>
              <a:t> </a:t>
            </a:r>
            <a:r>
              <a:rPr spc="-5" dirty="0"/>
              <a:t>Mechanisms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29460"/>
            <a:ext cx="7895590" cy="4283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100" spc="-5" dirty="0">
                <a:latin typeface="Times New Roman"/>
                <a:cs typeface="Times New Roman"/>
              </a:rPr>
              <a:t>Policy says what </a:t>
            </a:r>
            <a:r>
              <a:rPr sz="3100" dirty="0">
                <a:latin typeface="Times New Roman"/>
                <a:cs typeface="Times New Roman"/>
              </a:rPr>
              <a:t>is, and is not,</a:t>
            </a:r>
            <a:r>
              <a:rPr sz="3100" spc="-20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allowed</a:t>
            </a:r>
            <a:endParaRPr sz="31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2965"/>
              </a:lnSpc>
              <a:spcBef>
                <a:spcPts val="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What </a:t>
            </a:r>
            <a:r>
              <a:rPr sz="2600" i="1" spc="-5" dirty="0">
                <a:latin typeface="Times New Roman"/>
                <a:cs typeface="Times New Roman"/>
              </a:rPr>
              <a:t>must </a:t>
            </a:r>
            <a:r>
              <a:rPr sz="2600" spc="-5" dirty="0">
                <a:latin typeface="Times New Roman"/>
                <a:cs typeface="Times New Roman"/>
              </a:rPr>
              <a:t>happen, what </a:t>
            </a:r>
            <a:r>
              <a:rPr sz="2600" i="1" spc="-5" dirty="0">
                <a:latin typeface="Times New Roman"/>
                <a:cs typeface="Times New Roman"/>
              </a:rPr>
              <a:t>may </a:t>
            </a:r>
            <a:r>
              <a:rPr sz="2600" spc="-5" dirty="0">
                <a:latin typeface="Times New Roman"/>
                <a:cs typeface="Times New Roman"/>
              </a:rPr>
              <a:t>happen, what </a:t>
            </a:r>
            <a:r>
              <a:rPr sz="2600" i="1" spc="-5" dirty="0">
                <a:latin typeface="Times New Roman"/>
                <a:cs typeface="Times New Roman"/>
              </a:rPr>
              <a:t>must</a:t>
            </a:r>
            <a:r>
              <a:rPr sz="2600" i="1" spc="25" dirty="0">
                <a:latin typeface="Times New Roman"/>
                <a:cs typeface="Times New Roman"/>
              </a:rPr>
              <a:t> </a:t>
            </a:r>
            <a:r>
              <a:rPr sz="2600" i="1" spc="-5" dirty="0">
                <a:latin typeface="Times New Roman"/>
                <a:cs typeface="Times New Roman"/>
              </a:rPr>
              <a:t>not</a:t>
            </a:r>
            <a:endParaRPr sz="2600">
              <a:latin typeface="Times New Roman"/>
              <a:cs typeface="Times New Roman"/>
            </a:endParaRPr>
          </a:p>
          <a:p>
            <a:pPr marL="755650">
              <a:lnSpc>
                <a:spcPts val="2960"/>
              </a:lnSpc>
            </a:pPr>
            <a:r>
              <a:rPr sz="2600" spc="-5" dirty="0">
                <a:latin typeface="Times New Roman"/>
                <a:cs typeface="Times New Roman"/>
              </a:rPr>
              <a:t>happen.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070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This defines “security” for the</a:t>
            </a:r>
            <a:r>
              <a:rPr sz="2600" spc="3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site/system/</a:t>
            </a:r>
            <a:r>
              <a:rPr sz="2600" i="1" spc="-10" dirty="0">
                <a:latin typeface="Times New Roman"/>
                <a:cs typeface="Times New Roman"/>
              </a:rPr>
              <a:t>etc</a:t>
            </a:r>
            <a:r>
              <a:rPr sz="2600" spc="-10" dirty="0">
                <a:latin typeface="Times New Roman"/>
                <a:cs typeface="Times New Roman"/>
              </a:rPr>
              <a:t>.</a:t>
            </a:r>
            <a:endParaRPr sz="2600">
              <a:latin typeface="Times New Roman"/>
              <a:cs typeface="Times New Roman"/>
            </a:endParaRPr>
          </a:p>
          <a:p>
            <a:pPr marL="354965" indent="-342265">
              <a:lnSpc>
                <a:spcPts val="364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100" spc="-5" dirty="0">
                <a:latin typeface="Times New Roman"/>
                <a:cs typeface="Times New Roman"/>
              </a:rPr>
              <a:t>Mechanisms </a:t>
            </a:r>
            <a:r>
              <a:rPr sz="3100" dirty="0">
                <a:latin typeface="Times New Roman"/>
                <a:cs typeface="Times New Roman"/>
              </a:rPr>
              <a:t>enforce policies</a:t>
            </a:r>
            <a:endParaRPr sz="3100">
              <a:latin typeface="Times New Roman"/>
              <a:cs typeface="Times New Roman"/>
            </a:endParaRPr>
          </a:p>
          <a:p>
            <a:pPr marL="354965" marR="595630" indent="-342265">
              <a:lnSpc>
                <a:spcPts val="3350"/>
              </a:lnSpc>
              <a:spcBef>
                <a:spcPts val="3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100" spc="-5" dirty="0">
                <a:latin typeface="Times New Roman"/>
                <a:cs typeface="Times New Roman"/>
              </a:rPr>
              <a:t>Application </a:t>
            </a:r>
            <a:r>
              <a:rPr sz="3100" dirty="0">
                <a:latin typeface="Times New Roman"/>
                <a:cs typeface="Times New Roman"/>
              </a:rPr>
              <a:t>of mechanism in the absence of  supporting policy could be </a:t>
            </a:r>
            <a:r>
              <a:rPr sz="3100" b="1" i="1" dirty="0">
                <a:latin typeface="Times New Roman"/>
                <a:cs typeface="Times New Roman"/>
              </a:rPr>
              <a:t>detrimental </a:t>
            </a:r>
            <a:r>
              <a:rPr sz="3100" dirty="0">
                <a:latin typeface="Times New Roman"/>
                <a:cs typeface="Times New Roman"/>
              </a:rPr>
              <a:t>to  </a:t>
            </a:r>
            <a:r>
              <a:rPr sz="3100" spc="-5" dirty="0">
                <a:latin typeface="Times New Roman"/>
                <a:cs typeface="Times New Roman"/>
              </a:rPr>
              <a:t>security!</a:t>
            </a:r>
            <a:endParaRPr sz="31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“Security at the expense of usability comes at the  expense of </a:t>
            </a:r>
            <a:r>
              <a:rPr sz="3000" spc="-5" dirty="0">
                <a:latin typeface="Times New Roman"/>
                <a:cs typeface="Times New Roman"/>
              </a:rPr>
              <a:t>security” </a:t>
            </a:r>
            <a:r>
              <a:rPr sz="3000" dirty="0">
                <a:latin typeface="Times New Roman"/>
                <a:cs typeface="Times New Roman"/>
              </a:rPr>
              <a:t>– </a:t>
            </a:r>
            <a:r>
              <a:rPr sz="3000" spc="-75" dirty="0">
                <a:latin typeface="Times New Roman"/>
                <a:cs typeface="Times New Roman"/>
              </a:rPr>
              <a:t>Avi</a:t>
            </a:r>
            <a:r>
              <a:rPr sz="3000" spc="-1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7</a:t>
            </a:fld>
            <a:endParaRPr spc="-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47492" y="1006855"/>
            <a:ext cx="396430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Policy Considerations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510145" cy="3245485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70" dirty="0">
                <a:latin typeface="Times New Roman"/>
                <a:cs typeface="Times New Roman"/>
              </a:rPr>
              <a:t>Value </a:t>
            </a:r>
            <a:r>
              <a:rPr sz="3000" dirty="0">
                <a:latin typeface="Times New Roman"/>
                <a:cs typeface="Times New Roman"/>
              </a:rPr>
              <a:t>of assets</a:t>
            </a:r>
            <a:r>
              <a:rPr sz="3000" spc="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protected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5" dirty="0">
                <a:latin typeface="Times New Roman"/>
                <a:cs typeface="Times New Roman"/>
              </a:rPr>
              <a:t>Vulnerabilities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Threats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0" dirty="0">
                <a:latin typeface="Times New Roman"/>
                <a:cs typeface="Times New Roman"/>
              </a:rPr>
              <a:t>Trade-offs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Security vs. </a:t>
            </a:r>
            <a:r>
              <a:rPr sz="2800" dirty="0">
                <a:latin typeface="Times New Roman"/>
                <a:cs typeface="Times New Roman"/>
              </a:rPr>
              <a:t>ease of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use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Cost of </a:t>
            </a:r>
            <a:r>
              <a:rPr sz="2800" spc="-5" dirty="0">
                <a:latin typeface="Times New Roman"/>
                <a:cs typeface="Times New Roman"/>
              </a:rPr>
              <a:t>security vs. </a:t>
            </a:r>
            <a:r>
              <a:rPr sz="2800" dirty="0">
                <a:latin typeface="Times New Roman"/>
                <a:cs typeface="Times New Roman"/>
              </a:rPr>
              <a:t>cost of failure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recovery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8</a:t>
            </a:fld>
            <a:endParaRPr spc="-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07283" y="1006855"/>
            <a:ext cx="42443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 Structure for</a:t>
            </a:r>
            <a:r>
              <a:rPr spc="-204" dirty="0"/>
              <a:t> </a:t>
            </a:r>
            <a:r>
              <a:rPr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768353" y="4544074"/>
            <a:ext cx="1551305" cy="970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250" marR="5080" indent="-83185">
              <a:lnSpc>
                <a:spcPct val="100000"/>
              </a:lnSpc>
              <a:spcBef>
                <a:spcPts val="100"/>
              </a:spcBef>
            </a:pPr>
            <a:r>
              <a:rPr sz="3100" spc="-215" dirty="0">
                <a:latin typeface="Times New Roman"/>
                <a:cs typeface="Times New Roman"/>
              </a:rPr>
              <a:t>T</a:t>
            </a:r>
            <a:r>
              <a:rPr sz="3100" spc="-5" dirty="0">
                <a:latin typeface="Times New Roman"/>
                <a:cs typeface="Times New Roman"/>
              </a:rPr>
              <a:t>echnical  </a:t>
            </a:r>
            <a:r>
              <a:rPr sz="3100" dirty="0">
                <a:latin typeface="Times New Roman"/>
                <a:cs typeface="Times New Roman"/>
              </a:rPr>
              <a:t>Controls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03993" y="4544074"/>
            <a:ext cx="2246630" cy="970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7650" marR="5080" indent="-235585">
              <a:lnSpc>
                <a:spcPct val="100000"/>
              </a:lnSpc>
              <a:spcBef>
                <a:spcPts val="100"/>
              </a:spcBef>
            </a:pPr>
            <a:r>
              <a:rPr sz="3100" spc="-5" dirty="0">
                <a:latin typeface="Times New Roman"/>
                <a:cs typeface="Times New Roman"/>
              </a:rPr>
              <a:t>Standards</a:t>
            </a:r>
            <a:r>
              <a:rPr sz="3100" spc="-80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and  </a:t>
            </a:r>
            <a:r>
              <a:rPr sz="3100" spc="-5" dirty="0">
                <a:latin typeface="Times New Roman"/>
                <a:cs typeface="Times New Roman"/>
              </a:rPr>
              <a:t>Procedures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963966" y="4544074"/>
            <a:ext cx="1098550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People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589276" y="4064508"/>
            <a:ext cx="2592705" cy="558800"/>
          </a:xfrm>
          <a:custGeom>
            <a:avLst/>
            <a:gdLst/>
            <a:ahLst/>
            <a:cxnLst/>
            <a:rect l="l" t="t" r="r" b="b"/>
            <a:pathLst>
              <a:path w="2592704" h="558800">
                <a:moveTo>
                  <a:pt x="73707" y="516462"/>
                </a:moveTo>
                <a:lnTo>
                  <a:pt x="67056" y="483870"/>
                </a:lnTo>
                <a:lnTo>
                  <a:pt x="0" y="536448"/>
                </a:lnTo>
                <a:lnTo>
                  <a:pt x="61721" y="553021"/>
                </a:lnTo>
                <a:lnTo>
                  <a:pt x="61721" y="518922"/>
                </a:lnTo>
                <a:lnTo>
                  <a:pt x="73707" y="516462"/>
                </a:lnTo>
                <a:close/>
              </a:path>
              <a:path w="2592704" h="558800">
                <a:moveTo>
                  <a:pt x="75559" y="525539"/>
                </a:moveTo>
                <a:lnTo>
                  <a:pt x="73707" y="516462"/>
                </a:lnTo>
                <a:lnTo>
                  <a:pt x="61721" y="518922"/>
                </a:lnTo>
                <a:lnTo>
                  <a:pt x="63245" y="528066"/>
                </a:lnTo>
                <a:lnTo>
                  <a:pt x="75559" y="525539"/>
                </a:lnTo>
                <a:close/>
              </a:path>
              <a:path w="2592704" h="558800">
                <a:moveTo>
                  <a:pt x="82295" y="558546"/>
                </a:moveTo>
                <a:lnTo>
                  <a:pt x="75559" y="525539"/>
                </a:lnTo>
                <a:lnTo>
                  <a:pt x="63245" y="528066"/>
                </a:lnTo>
                <a:lnTo>
                  <a:pt x="61721" y="518922"/>
                </a:lnTo>
                <a:lnTo>
                  <a:pt x="61721" y="553021"/>
                </a:lnTo>
                <a:lnTo>
                  <a:pt x="82295" y="558546"/>
                </a:lnTo>
                <a:close/>
              </a:path>
              <a:path w="2592704" h="558800">
                <a:moveTo>
                  <a:pt x="2592324" y="9143"/>
                </a:moveTo>
                <a:lnTo>
                  <a:pt x="2590038" y="0"/>
                </a:lnTo>
                <a:lnTo>
                  <a:pt x="73707" y="516462"/>
                </a:lnTo>
                <a:lnTo>
                  <a:pt x="75559" y="525539"/>
                </a:lnTo>
                <a:lnTo>
                  <a:pt x="2592324" y="91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179314" y="4064508"/>
            <a:ext cx="2364740" cy="557530"/>
          </a:xfrm>
          <a:custGeom>
            <a:avLst/>
            <a:gdLst/>
            <a:ahLst/>
            <a:cxnLst/>
            <a:rect l="l" t="t" r="r" b="b"/>
            <a:pathLst>
              <a:path w="2364740" h="557529">
                <a:moveTo>
                  <a:pt x="2291557" y="515294"/>
                </a:moveTo>
                <a:lnTo>
                  <a:pt x="2286" y="0"/>
                </a:lnTo>
                <a:lnTo>
                  <a:pt x="0" y="9144"/>
                </a:lnTo>
                <a:lnTo>
                  <a:pt x="2289493" y="524488"/>
                </a:lnTo>
                <a:lnTo>
                  <a:pt x="2291557" y="515294"/>
                </a:lnTo>
                <a:close/>
              </a:path>
              <a:path w="2364740" h="557529">
                <a:moveTo>
                  <a:pt x="2304288" y="551497"/>
                </a:moveTo>
                <a:lnTo>
                  <a:pt x="2304288" y="518159"/>
                </a:lnTo>
                <a:lnTo>
                  <a:pt x="2302002" y="527303"/>
                </a:lnTo>
                <a:lnTo>
                  <a:pt x="2289493" y="524488"/>
                </a:lnTo>
                <a:lnTo>
                  <a:pt x="2282190" y="557021"/>
                </a:lnTo>
                <a:lnTo>
                  <a:pt x="2304288" y="551497"/>
                </a:lnTo>
                <a:close/>
              </a:path>
              <a:path w="2364740" h="557529">
                <a:moveTo>
                  <a:pt x="2304288" y="518159"/>
                </a:moveTo>
                <a:lnTo>
                  <a:pt x="2291557" y="515294"/>
                </a:lnTo>
                <a:lnTo>
                  <a:pt x="2289493" y="524488"/>
                </a:lnTo>
                <a:lnTo>
                  <a:pt x="2302002" y="527303"/>
                </a:lnTo>
                <a:lnTo>
                  <a:pt x="2304288" y="518159"/>
                </a:lnTo>
                <a:close/>
              </a:path>
              <a:path w="2364740" h="557529">
                <a:moveTo>
                  <a:pt x="2364486" y="536447"/>
                </a:moveTo>
                <a:lnTo>
                  <a:pt x="2298954" y="482345"/>
                </a:lnTo>
                <a:lnTo>
                  <a:pt x="2291557" y="515294"/>
                </a:lnTo>
                <a:lnTo>
                  <a:pt x="2304288" y="518159"/>
                </a:lnTo>
                <a:lnTo>
                  <a:pt x="2304288" y="551497"/>
                </a:lnTo>
                <a:lnTo>
                  <a:pt x="2364486" y="5364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141976" y="4069079"/>
            <a:ext cx="76200" cy="532130"/>
          </a:xfrm>
          <a:custGeom>
            <a:avLst/>
            <a:gdLst/>
            <a:ahLst/>
            <a:cxnLst/>
            <a:rect l="l" t="t" r="r" b="b"/>
            <a:pathLst>
              <a:path w="76200" h="532129">
                <a:moveTo>
                  <a:pt x="76200" y="455675"/>
                </a:moveTo>
                <a:lnTo>
                  <a:pt x="0" y="455675"/>
                </a:lnTo>
                <a:lnTo>
                  <a:pt x="33528" y="522732"/>
                </a:lnTo>
                <a:lnTo>
                  <a:pt x="33528" y="468629"/>
                </a:lnTo>
                <a:lnTo>
                  <a:pt x="43434" y="468629"/>
                </a:lnTo>
                <a:lnTo>
                  <a:pt x="43434" y="521207"/>
                </a:lnTo>
                <a:lnTo>
                  <a:pt x="76200" y="455675"/>
                </a:lnTo>
                <a:close/>
              </a:path>
              <a:path w="76200" h="532129">
                <a:moveTo>
                  <a:pt x="43434" y="455675"/>
                </a:moveTo>
                <a:lnTo>
                  <a:pt x="43434" y="0"/>
                </a:lnTo>
                <a:lnTo>
                  <a:pt x="33528" y="0"/>
                </a:lnTo>
                <a:lnTo>
                  <a:pt x="33528" y="455675"/>
                </a:lnTo>
                <a:lnTo>
                  <a:pt x="43434" y="455675"/>
                </a:lnTo>
                <a:close/>
              </a:path>
              <a:path w="76200" h="532129">
                <a:moveTo>
                  <a:pt x="43434" y="521207"/>
                </a:moveTo>
                <a:lnTo>
                  <a:pt x="43434" y="468629"/>
                </a:lnTo>
                <a:lnTo>
                  <a:pt x="33528" y="468629"/>
                </a:lnTo>
                <a:lnTo>
                  <a:pt x="33528" y="522732"/>
                </a:lnTo>
                <a:lnTo>
                  <a:pt x="38100" y="531876"/>
                </a:lnTo>
                <a:lnTo>
                  <a:pt x="43434" y="5212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670304" y="2540507"/>
            <a:ext cx="7020559" cy="584200"/>
          </a:xfrm>
          <a:custGeom>
            <a:avLst/>
            <a:gdLst/>
            <a:ahLst/>
            <a:cxnLst/>
            <a:rect l="l" t="t" r="r" b="b"/>
            <a:pathLst>
              <a:path w="7020559" h="584200">
                <a:moveTo>
                  <a:pt x="7020306" y="583692"/>
                </a:moveTo>
                <a:lnTo>
                  <a:pt x="7020306" y="0"/>
                </a:lnTo>
                <a:lnTo>
                  <a:pt x="0" y="0"/>
                </a:lnTo>
                <a:lnTo>
                  <a:pt x="0" y="583692"/>
                </a:lnTo>
                <a:lnTo>
                  <a:pt x="4572" y="583692"/>
                </a:lnTo>
                <a:lnTo>
                  <a:pt x="4571" y="9144"/>
                </a:lnTo>
                <a:lnTo>
                  <a:pt x="9906" y="4572"/>
                </a:lnTo>
                <a:lnTo>
                  <a:pt x="9905" y="9144"/>
                </a:lnTo>
                <a:lnTo>
                  <a:pt x="7010400" y="9143"/>
                </a:lnTo>
                <a:lnTo>
                  <a:pt x="7010400" y="4572"/>
                </a:lnTo>
                <a:lnTo>
                  <a:pt x="7014972" y="9143"/>
                </a:lnTo>
                <a:lnTo>
                  <a:pt x="7014972" y="583692"/>
                </a:lnTo>
                <a:lnTo>
                  <a:pt x="7020306" y="583692"/>
                </a:lnTo>
                <a:close/>
              </a:path>
              <a:path w="7020559" h="584200">
                <a:moveTo>
                  <a:pt x="9906" y="9144"/>
                </a:moveTo>
                <a:lnTo>
                  <a:pt x="9906" y="4572"/>
                </a:lnTo>
                <a:lnTo>
                  <a:pt x="4571" y="9144"/>
                </a:lnTo>
                <a:lnTo>
                  <a:pt x="9906" y="9144"/>
                </a:lnTo>
                <a:close/>
              </a:path>
              <a:path w="7020559" h="584200">
                <a:moveTo>
                  <a:pt x="9906" y="574548"/>
                </a:moveTo>
                <a:lnTo>
                  <a:pt x="9906" y="9144"/>
                </a:lnTo>
                <a:lnTo>
                  <a:pt x="4571" y="9144"/>
                </a:lnTo>
                <a:lnTo>
                  <a:pt x="4572" y="574548"/>
                </a:lnTo>
                <a:lnTo>
                  <a:pt x="9906" y="574548"/>
                </a:lnTo>
                <a:close/>
              </a:path>
              <a:path w="7020559" h="584200">
                <a:moveTo>
                  <a:pt x="7014972" y="574548"/>
                </a:moveTo>
                <a:lnTo>
                  <a:pt x="4572" y="574548"/>
                </a:lnTo>
                <a:lnTo>
                  <a:pt x="9906" y="579120"/>
                </a:lnTo>
                <a:lnTo>
                  <a:pt x="9905" y="583692"/>
                </a:lnTo>
                <a:lnTo>
                  <a:pt x="7010400" y="583692"/>
                </a:lnTo>
                <a:lnTo>
                  <a:pt x="7010400" y="579119"/>
                </a:lnTo>
                <a:lnTo>
                  <a:pt x="7014972" y="574548"/>
                </a:lnTo>
                <a:close/>
              </a:path>
              <a:path w="7020559" h="584200">
                <a:moveTo>
                  <a:pt x="9905" y="583692"/>
                </a:moveTo>
                <a:lnTo>
                  <a:pt x="9906" y="579120"/>
                </a:lnTo>
                <a:lnTo>
                  <a:pt x="4572" y="574548"/>
                </a:lnTo>
                <a:lnTo>
                  <a:pt x="4572" y="583692"/>
                </a:lnTo>
                <a:lnTo>
                  <a:pt x="9905" y="583692"/>
                </a:lnTo>
                <a:close/>
              </a:path>
              <a:path w="7020559" h="584200">
                <a:moveTo>
                  <a:pt x="7014972" y="9143"/>
                </a:moveTo>
                <a:lnTo>
                  <a:pt x="7010400" y="4572"/>
                </a:lnTo>
                <a:lnTo>
                  <a:pt x="7010400" y="9143"/>
                </a:lnTo>
                <a:lnTo>
                  <a:pt x="7014972" y="9143"/>
                </a:lnTo>
                <a:close/>
              </a:path>
              <a:path w="7020559" h="584200">
                <a:moveTo>
                  <a:pt x="7014972" y="574548"/>
                </a:moveTo>
                <a:lnTo>
                  <a:pt x="7014972" y="9143"/>
                </a:lnTo>
                <a:lnTo>
                  <a:pt x="7010400" y="9143"/>
                </a:lnTo>
                <a:lnTo>
                  <a:pt x="7010400" y="574548"/>
                </a:lnTo>
                <a:lnTo>
                  <a:pt x="7014972" y="574548"/>
                </a:lnTo>
                <a:close/>
              </a:path>
              <a:path w="7020559" h="584200">
                <a:moveTo>
                  <a:pt x="7014972" y="583692"/>
                </a:moveTo>
                <a:lnTo>
                  <a:pt x="7014972" y="574548"/>
                </a:lnTo>
                <a:lnTo>
                  <a:pt x="7010400" y="579119"/>
                </a:lnTo>
                <a:lnTo>
                  <a:pt x="7010400" y="583692"/>
                </a:lnTo>
                <a:lnTo>
                  <a:pt x="7014972" y="5836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4138676" y="2564383"/>
            <a:ext cx="2082164" cy="1412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100" spc="-5" dirty="0">
                <a:latin typeface="Times New Roman"/>
                <a:cs typeface="Times New Roman"/>
              </a:rPr>
              <a:t>Management</a:t>
            </a:r>
            <a:endParaRPr sz="3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3000">
              <a:latin typeface="Times New Roman"/>
              <a:cs typeface="Times New Roman"/>
            </a:endParaRPr>
          </a:p>
          <a:p>
            <a:pPr marL="1270" algn="ctr">
              <a:lnSpc>
                <a:spcPct val="100000"/>
              </a:lnSpc>
            </a:pPr>
            <a:r>
              <a:rPr sz="3100" dirty="0">
                <a:latin typeface="Times New Roman"/>
                <a:cs typeface="Times New Roman"/>
              </a:rPr>
              <a:t>Policy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141976" y="3118104"/>
            <a:ext cx="76200" cy="379730"/>
          </a:xfrm>
          <a:custGeom>
            <a:avLst/>
            <a:gdLst/>
            <a:ahLst/>
            <a:cxnLst/>
            <a:rect l="l" t="t" r="r" b="b"/>
            <a:pathLst>
              <a:path w="76200" h="379729">
                <a:moveTo>
                  <a:pt x="76200" y="303275"/>
                </a:moveTo>
                <a:lnTo>
                  <a:pt x="0" y="303275"/>
                </a:lnTo>
                <a:lnTo>
                  <a:pt x="33528" y="370332"/>
                </a:lnTo>
                <a:lnTo>
                  <a:pt x="33528" y="316230"/>
                </a:lnTo>
                <a:lnTo>
                  <a:pt x="43434" y="316230"/>
                </a:lnTo>
                <a:lnTo>
                  <a:pt x="43434" y="368807"/>
                </a:lnTo>
                <a:lnTo>
                  <a:pt x="76200" y="303275"/>
                </a:lnTo>
                <a:close/>
              </a:path>
              <a:path w="76200" h="379729">
                <a:moveTo>
                  <a:pt x="43434" y="303275"/>
                </a:moveTo>
                <a:lnTo>
                  <a:pt x="43434" y="0"/>
                </a:lnTo>
                <a:lnTo>
                  <a:pt x="33528" y="0"/>
                </a:lnTo>
                <a:lnTo>
                  <a:pt x="33528" y="303275"/>
                </a:lnTo>
                <a:lnTo>
                  <a:pt x="43434" y="303275"/>
                </a:lnTo>
                <a:close/>
              </a:path>
              <a:path w="76200" h="379729">
                <a:moveTo>
                  <a:pt x="43434" y="368807"/>
                </a:moveTo>
                <a:lnTo>
                  <a:pt x="43434" y="316230"/>
                </a:lnTo>
                <a:lnTo>
                  <a:pt x="33528" y="316230"/>
                </a:lnTo>
                <a:lnTo>
                  <a:pt x="33528" y="370332"/>
                </a:lnTo>
                <a:lnTo>
                  <a:pt x="38100" y="379475"/>
                </a:lnTo>
                <a:lnTo>
                  <a:pt x="43434" y="3688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9</a:t>
            </a:fld>
            <a:endParaRPr spc="-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F13666B-1540-49D2-BC5D-CDC21CEEAE9C}"/>
</file>

<file path=customXml/itemProps2.xml><?xml version="1.0" encoding="utf-8"?>
<ds:datastoreItem xmlns:ds="http://schemas.openxmlformats.org/officeDocument/2006/customXml" ds:itemID="{4AFC8D20-3DDE-4624-89AC-9E0CBFE6F1B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1271</Words>
  <Application>Microsoft Office PowerPoint</Application>
  <PresentationFormat>Custom</PresentationFormat>
  <Paragraphs>228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Arial Narrow</vt:lpstr>
      <vt:lpstr>Calibri</vt:lpstr>
      <vt:lpstr>Times New Roman</vt:lpstr>
      <vt:lpstr>Office Theme</vt:lpstr>
      <vt:lpstr>IT 4823 Information Security Administration</vt:lpstr>
      <vt:lpstr>What Does “Secure” Mean?</vt:lpstr>
      <vt:lpstr>Thinking About Security</vt:lpstr>
      <vt:lpstr>Specifying Security</vt:lpstr>
      <vt:lpstr>Example: Student Grades</vt:lpstr>
      <vt:lpstr>Example: Student Grades</vt:lpstr>
      <vt:lpstr>Policies and Mechanisms</vt:lpstr>
      <vt:lpstr>Policy Considerations</vt:lpstr>
      <vt:lpstr>A Structure for Security</vt:lpstr>
      <vt:lpstr>Properties of Information Security</vt:lpstr>
      <vt:lpstr>Confidentiality</vt:lpstr>
      <vt:lpstr>Integrity</vt:lpstr>
      <vt:lpstr>Availability</vt:lpstr>
      <vt:lpstr>Authenticity and Accountability</vt:lpstr>
      <vt:lpstr>How Bad Is It?</vt:lpstr>
      <vt:lpstr>McCumber Security Model</vt:lpstr>
      <vt:lpstr>Assets to be Protected</vt:lpstr>
      <vt:lpstr>The Attacker’s Triad: DAD</vt:lpstr>
      <vt:lpstr>Stallings’s List</vt:lpstr>
      <vt:lpstr>Who Are These Attackers Anyway?</vt:lpstr>
      <vt:lpstr>Where Are They?</vt:lpstr>
      <vt:lpstr>Vulnerabilities, Threats, Risks</vt:lpstr>
      <vt:lpstr>Goals of Information Security</vt:lpstr>
      <vt:lpstr>Trust and Assumptions</vt:lpstr>
      <vt:lpstr>Trust Comes From Assurance</vt:lpstr>
      <vt:lpstr>Computers and Networks</vt:lpstr>
      <vt:lpstr>Operational Issues</vt:lpstr>
      <vt:lpstr>Challenges</vt:lpstr>
      <vt:lpstr>More Challenges</vt:lpstr>
      <vt:lpstr>Security Trends</vt:lpstr>
      <vt:lpstr>Focus and Bias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- 4823_01_overview.pptx</dc:title>
  <dc:creator>bbrown</dc:creator>
  <cp:lastModifiedBy>Hossain Shahriar</cp:lastModifiedBy>
  <cp:revision>2</cp:revision>
  <dcterms:created xsi:type="dcterms:W3CDTF">2019-06-20T13:37:09Z</dcterms:created>
  <dcterms:modified xsi:type="dcterms:W3CDTF">2023-05-10T19:29:11Z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2016-08-15T00:00:00Z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</Properties>
</file>