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18.xml" ContentType="application/vnd.openxmlformats-officedocument.presentationml.slide+xml"/>
  <Override PartName="/ppt/slides/slide46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11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5" r:id="rId5"/>
    <p:sldId id="306" r:id="rId6"/>
    <p:sldId id="30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customXml" Target="../customXml/item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78455" y="1006855"/>
            <a:ext cx="5301488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21739" y="1909826"/>
            <a:ext cx="7535545" cy="2440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46067" y="3449065"/>
            <a:ext cx="23660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Cryptography</a:t>
            </a:r>
            <a:r>
              <a:rPr sz="3000" spc="-9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I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66820" y="1006855"/>
            <a:ext cx="25260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Cryptosystem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59865"/>
            <a:ext cx="7226300" cy="287909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3000" dirty="0">
                <a:latin typeface="Times New Roman"/>
                <a:cs typeface="Times New Roman"/>
              </a:rPr>
              <a:t>Five-tuple (</a:t>
            </a:r>
            <a:r>
              <a:rPr sz="3000" i="1" dirty="0">
                <a:latin typeface="Lucida Calligraphy"/>
                <a:cs typeface="Lucida Calligraphy"/>
              </a:rPr>
              <a:t>E</a:t>
            </a:r>
            <a:r>
              <a:rPr sz="3000" dirty="0">
                <a:latin typeface="Times New Roman"/>
                <a:cs typeface="Times New Roman"/>
              </a:rPr>
              <a:t>, </a:t>
            </a:r>
            <a:r>
              <a:rPr sz="3000" i="1" spc="-5" dirty="0">
                <a:latin typeface="Lucida Calligraphy"/>
                <a:cs typeface="Lucida Calligraphy"/>
              </a:rPr>
              <a:t>D</a:t>
            </a:r>
            <a:r>
              <a:rPr sz="3000" spc="-5" dirty="0">
                <a:latin typeface="Times New Roman"/>
                <a:cs typeface="Times New Roman"/>
              </a:rPr>
              <a:t>, </a:t>
            </a:r>
            <a:r>
              <a:rPr sz="3000" i="1" dirty="0">
                <a:latin typeface="Lucida Calligraphy"/>
                <a:cs typeface="Lucida Calligraphy"/>
              </a:rPr>
              <a:t>P</a:t>
            </a:r>
            <a:r>
              <a:rPr sz="3000" dirty="0">
                <a:latin typeface="Times New Roman"/>
                <a:cs typeface="Times New Roman"/>
              </a:rPr>
              <a:t>, </a:t>
            </a:r>
            <a:r>
              <a:rPr sz="3000" i="1" spc="-5" dirty="0">
                <a:latin typeface="Lucida Calligraphy"/>
                <a:cs typeface="Lucida Calligraphy"/>
              </a:rPr>
              <a:t>K</a:t>
            </a:r>
            <a:r>
              <a:rPr sz="3000" spc="-5" dirty="0">
                <a:latin typeface="Times New Roman"/>
                <a:cs typeface="Times New Roman"/>
              </a:rPr>
              <a:t>, </a:t>
            </a:r>
            <a:r>
              <a:rPr sz="3000" i="1" dirty="0">
                <a:latin typeface="Lucida Calligraphy"/>
                <a:cs typeface="Lucida Calligraphy"/>
              </a:rPr>
              <a:t>C</a:t>
            </a:r>
            <a:r>
              <a:rPr sz="3000" i="1" spc="-5" dirty="0">
                <a:latin typeface="Lucida Calligraphy"/>
                <a:cs typeface="Lucida Calligraphy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)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P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2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plaintexts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spc="-5" dirty="0">
                <a:latin typeface="Times New Roman"/>
                <a:cs typeface="Times New Roman"/>
              </a:rPr>
              <a:t>set of</a:t>
            </a:r>
            <a:r>
              <a:rPr sz="2800" spc="-2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keys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set of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ciphertexts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E</a:t>
            </a:r>
            <a:r>
              <a:rPr sz="2800" i="1" spc="-245" dirty="0">
                <a:latin typeface="Lucida Calligraphy"/>
                <a:cs typeface="Lucida Calligraphy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encryption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Times New Roman"/>
                <a:cs typeface="Times New Roman"/>
              </a:rPr>
              <a:t>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r>
              <a:rPr sz="2800" i="1" spc="-245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</a:t>
            </a:r>
            <a:r>
              <a:rPr sz="2800" i="1" spc="-229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C</a:t>
            </a:r>
            <a:endParaRPr sz="2800">
              <a:latin typeface="Lucida Calligraphy"/>
              <a:cs typeface="Lucida Calligraphy"/>
            </a:endParaRPr>
          </a:p>
          <a:p>
            <a:pPr marL="755650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D</a:t>
            </a:r>
            <a:r>
              <a:rPr sz="2800" i="1" spc="-235" dirty="0">
                <a:latin typeface="Lucida Calligraphy"/>
                <a:cs typeface="Lucida Calligraphy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of decryption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C</a:t>
            </a:r>
            <a:r>
              <a:rPr sz="2800" i="1" spc="-235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</a:t>
            </a:r>
            <a:r>
              <a:rPr sz="2800" i="1" spc="-229" dirty="0">
                <a:latin typeface="Lucida Calligraphy"/>
                <a:cs typeface="Lucida Calligraphy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endParaRPr sz="2800">
              <a:latin typeface="Lucida Calligraphy"/>
              <a:cs typeface="Lucida Calligraphy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58494" y="2091182"/>
            <a:ext cx="6561455" cy="4646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9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Example: Cæsar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cipher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327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P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spc="-5" dirty="0">
                <a:latin typeface="Times New Roman"/>
                <a:cs typeface="Times New Roman"/>
              </a:rPr>
              <a:t>sequences </a:t>
            </a:r>
            <a:r>
              <a:rPr sz="2800" dirty="0">
                <a:latin typeface="Times New Roman"/>
                <a:cs typeface="Times New Roman"/>
              </a:rPr>
              <a:t>of letters</a:t>
            </a:r>
            <a:r>
              <a:rPr sz="2800" spc="-3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P</a:t>
            </a:r>
            <a:endParaRPr sz="2800">
              <a:latin typeface="Lucida Calligraphy"/>
              <a:cs typeface="Lucida Calligraphy"/>
            </a:endParaRPr>
          </a:p>
          <a:p>
            <a:pPr marL="355600" indent="-342900">
              <a:lnSpc>
                <a:spcPct val="100000"/>
              </a:lnSpc>
              <a:spcBef>
                <a:spcPts val="1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is an integer and 0 </a:t>
            </a:r>
            <a:r>
              <a:rPr sz="2800" dirty="0">
                <a:latin typeface="Symbol"/>
                <a:cs typeface="Symbol"/>
              </a:rPr>
              <a:t>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i </a:t>
            </a:r>
            <a:r>
              <a:rPr sz="2800" dirty="0">
                <a:latin typeface="Times New Roman"/>
                <a:cs typeface="Times New Roman"/>
              </a:rPr>
              <a:t>≤ </a:t>
            </a:r>
            <a:r>
              <a:rPr sz="2800" spc="-5" dirty="0">
                <a:latin typeface="Times New Roman"/>
                <a:cs typeface="Times New Roman"/>
              </a:rPr>
              <a:t>25</a:t>
            </a:r>
            <a:r>
              <a:rPr sz="2800" spc="-3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Symbol"/>
              <a:buChar char=""/>
              <a:tabLst>
                <a:tab pos="354965" algn="l"/>
                <a:tab pos="356235" algn="l"/>
              </a:tabLst>
            </a:pPr>
            <a:r>
              <a:rPr sz="2800" i="1" dirty="0">
                <a:latin typeface="Lucida Calligraphy"/>
                <a:cs typeface="Lucida Calligraphy"/>
              </a:rPr>
              <a:t>E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E</a:t>
            </a:r>
            <a:r>
              <a:rPr sz="2775" i="1" baseline="-2102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spc="-5" dirty="0">
                <a:latin typeface="Times New Roman"/>
                <a:cs typeface="Times New Roman"/>
              </a:rPr>
              <a:t>and for all letters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m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endParaRPr sz="2800">
              <a:latin typeface="Times New Roman"/>
              <a:cs typeface="Times New Roman"/>
            </a:endParaRPr>
          </a:p>
          <a:p>
            <a:pPr marL="1244600">
              <a:lnSpc>
                <a:spcPts val="3279"/>
              </a:lnSpc>
              <a:spcBef>
                <a:spcPts val="155"/>
              </a:spcBef>
            </a:pPr>
            <a:r>
              <a:rPr sz="2800" i="1" spc="-5" dirty="0">
                <a:latin typeface="Times New Roman"/>
                <a:cs typeface="Times New Roman"/>
              </a:rPr>
              <a:t>E</a:t>
            </a:r>
            <a:r>
              <a:rPr sz="2775" i="1" spc="-7" baseline="-21021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m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= (</a:t>
            </a:r>
            <a:r>
              <a:rPr sz="2800" i="1" dirty="0">
                <a:latin typeface="Times New Roman"/>
                <a:cs typeface="Times New Roman"/>
              </a:rPr>
              <a:t>m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i="1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) mod 26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79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2800" i="1" dirty="0">
                <a:latin typeface="Lucida Calligraphy"/>
                <a:cs typeface="Lucida Calligraphy"/>
              </a:rPr>
              <a:t>D </a:t>
            </a:r>
            <a:r>
              <a:rPr sz="2800" dirty="0">
                <a:latin typeface="Times New Roman"/>
                <a:cs typeface="Times New Roman"/>
              </a:rPr>
              <a:t>= { 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775" i="1" baseline="-2102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i="1" dirty="0">
                <a:latin typeface="Times New Roman"/>
                <a:cs typeface="Times New Roman"/>
              </a:rPr>
              <a:t>k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Lucida Calligraphy"/>
                <a:cs typeface="Lucida Calligraphy"/>
              </a:rPr>
              <a:t>K </a:t>
            </a:r>
            <a:r>
              <a:rPr sz="2800" dirty="0">
                <a:latin typeface="Times New Roman"/>
                <a:cs typeface="Times New Roman"/>
              </a:rPr>
              <a:t>and for all letters</a:t>
            </a:r>
            <a:r>
              <a:rPr sz="2800" spc="-35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endParaRPr sz="2800">
              <a:latin typeface="Times New Roman"/>
              <a:cs typeface="Times New Roman"/>
            </a:endParaRPr>
          </a:p>
          <a:p>
            <a:pPr marL="1332865">
              <a:lnSpc>
                <a:spcPts val="3350"/>
              </a:lnSpc>
              <a:spcBef>
                <a:spcPts val="155"/>
              </a:spcBef>
            </a:pPr>
            <a:r>
              <a:rPr sz="2800" i="1" spc="-5" dirty="0">
                <a:latin typeface="Times New Roman"/>
                <a:cs typeface="Times New Roman"/>
              </a:rPr>
              <a:t>D</a:t>
            </a:r>
            <a:r>
              <a:rPr sz="2775" i="1" spc="-7" baseline="-21021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(26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– </a:t>
            </a:r>
            <a:r>
              <a:rPr sz="2800" i="1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) mod 26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1015365" marR="5080" indent="-1003300">
              <a:lnSpc>
                <a:spcPct val="91900"/>
              </a:lnSpc>
              <a:spcBef>
                <a:spcPts val="305"/>
              </a:spcBef>
            </a:pPr>
            <a:r>
              <a:rPr sz="3200" spc="-5" dirty="0">
                <a:latin typeface="Times New Roman"/>
                <a:cs typeface="Times New Roman"/>
              </a:rPr>
              <a:t>Cæsar cipher for </a:t>
            </a:r>
            <a:r>
              <a:rPr sz="3200" i="1" spc="-5" dirty="0">
                <a:latin typeface="Times New Roman"/>
                <a:cs typeface="Times New Roman"/>
              </a:rPr>
              <a:t>k</a:t>
            </a:r>
            <a:r>
              <a:rPr sz="3200" spc="-5" dirty="0">
                <a:latin typeface="Times New Roman"/>
                <a:cs typeface="Times New Roman"/>
              </a:rPr>
              <a:t>=3  </a:t>
            </a: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ABCDEFGHIJKLMNOPQRSTUVWXYZ  DEFGHIJKLMNOPQRSTUVWXYZABC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87344" y="1006855"/>
            <a:ext cx="3282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Three Major</a:t>
            </a:r>
            <a:r>
              <a:rPr spc="-150" dirty="0"/>
              <a:t> </a:t>
            </a:r>
            <a:r>
              <a:rPr spc="-5" dirty="0"/>
              <a:t>Areas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39075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066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Symmetric key </a:t>
            </a:r>
            <a:r>
              <a:rPr sz="3000" dirty="0">
                <a:latin typeface="Times New Roman"/>
                <a:cs typeface="Times New Roman"/>
              </a:rPr>
              <a:t>(classical) </a:t>
            </a:r>
            <a:r>
              <a:rPr sz="3000" b="1" spc="-5" dirty="0">
                <a:latin typeface="Times New Roman"/>
                <a:cs typeface="Times New Roman"/>
              </a:rPr>
              <a:t>cryptography</a:t>
            </a:r>
            <a:r>
              <a:rPr sz="3000" spc="-5" dirty="0">
                <a:latin typeface="Times New Roman"/>
                <a:cs typeface="Times New Roman"/>
              </a:rPr>
              <a:t>:  </a:t>
            </a:r>
            <a:r>
              <a:rPr sz="3000" dirty="0">
                <a:latin typeface="Times New Roman"/>
                <a:cs typeface="Times New Roman"/>
              </a:rPr>
              <a:t>Security depends upon a secret (the key)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shared  between sender and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recipient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Cryptographic hash functions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transform an  input into a fixed-size output with properties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depend on the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function.</a:t>
            </a:r>
            <a:endParaRPr sz="3000">
              <a:latin typeface="Times New Roman"/>
              <a:cs typeface="Times New Roman"/>
            </a:endParaRPr>
          </a:p>
          <a:p>
            <a:pPr marL="355600" marR="107314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Public </a:t>
            </a:r>
            <a:r>
              <a:rPr sz="3000" b="1" spc="-5" dirty="0">
                <a:latin typeface="Times New Roman"/>
                <a:cs typeface="Times New Roman"/>
              </a:rPr>
              <a:t>key cryptography</a:t>
            </a:r>
            <a:r>
              <a:rPr sz="3000" spc="-5" dirty="0">
                <a:latin typeface="Times New Roman"/>
                <a:cs typeface="Times New Roman"/>
              </a:rPr>
              <a:t>: Depends </a:t>
            </a:r>
            <a:r>
              <a:rPr sz="3000" dirty="0">
                <a:latin typeface="Times New Roman"/>
                <a:cs typeface="Times New Roman"/>
              </a:rPr>
              <a:t>upon a pair  of keys, one public and one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private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874774"/>
            <a:ext cx="7616825" cy="456438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1060"/>
              </a:spcBef>
              <a:buFont typeface="Arial"/>
              <a:buChar char="•"/>
              <a:tabLst>
                <a:tab pos="356235" algn="l"/>
              </a:tabLst>
            </a:pPr>
            <a:r>
              <a:rPr sz="4000" spc="-30" dirty="0">
                <a:latin typeface="Times New Roman"/>
                <a:cs typeface="Times New Roman"/>
              </a:rPr>
              <a:t>Sender, </a:t>
            </a:r>
            <a:r>
              <a:rPr sz="4000" dirty="0">
                <a:latin typeface="Times New Roman"/>
                <a:cs typeface="Times New Roman"/>
              </a:rPr>
              <a:t>receiver </a:t>
            </a:r>
            <a:r>
              <a:rPr sz="4000" spc="-5" dirty="0">
                <a:latin typeface="Times New Roman"/>
                <a:cs typeface="Times New Roman"/>
              </a:rPr>
              <a:t>share </a:t>
            </a:r>
            <a:r>
              <a:rPr sz="4000" dirty="0">
                <a:latin typeface="Times New Roman"/>
                <a:cs typeface="Times New Roman"/>
              </a:rPr>
              <a:t>common key  (or the </a:t>
            </a:r>
            <a:r>
              <a:rPr sz="4000" spc="-5" dirty="0">
                <a:latin typeface="Times New Roman"/>
                <a:cs typeface="Times New Roman"/>
              </a:rPr>
              <a:t>same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principal.)</a:t>
            </a:r>
            <a:endParaRPr sz="4000">
              <a:latin typeface="Times New Roman"/>
              <a:cs typeface="Times New Roman"/>
            </a:endParaRPr>
          </a:p>
          <a:p>
            <a:pPr marL="755650" marR="44450" lvl="1" indent="-285750">
              <a:lnSpc>
                <a:spcPts val="3070"/>
              </a:lnSpc>
              <a:spcBef>
                <a:spcPts val="77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Keys may be the same, or trivial to derive  from one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another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825"/>
              </a:lnSpc>
              <a:spcBef>
                <a:spcPts val="3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Sometimes called </a:t>
            </a:r>
            <a:r>
              <a:rPr sz="3200" i="1" spc="-5" dirty="0">
                <a:latin typeface="Times New Roman"/>
                <a:cs typeface="Times New Roman"/>
              </a:rPr>
              <a:t>classical</a:t>
            </a:r>
            <a:r>
              <a:rPr sz="3200" i="1" spc="70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cryptography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ts val="4785"/>
              </a:lnSpc>
              <a:buFont typeface="Arial"/>
              <a:buChar char="•"/>
              <a:tabLst>
                <a:tab pos="356235" algn="l"/>
              </a:tabLst>
            </a:pPr>
            <a:r>
              <a:rPr sz="4000" spc="-95" dirty="0">
                <a:latin typeface="Times New Roman"/>
                <a:cs typeface="Times New Roman"/>
              </a:rPr>
              <a:t>Two </a:t>
            </a:r>
            <a:r>
              <a:rPr sz="4000" spc="-5" dirty="0">
                <a:latin typeface="Times New Roman"/>
                <a:cs typeface="Times New Roman"/>
              </a:rPr>
              <a:t>basic</a:t>
            </a:r>
            <a:r>
              <a:rPr sz="4000" spc="80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types</a:t>
            </a:r>
            <a:endParaRPr sz="4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15" dirty="0">
                <a:latin typeface="Times New Roman"/>
                <a:cs typeface="Times New Roman"/>
              </a:rPr>
              <a:t>Transposition</a:t>
            </a:r>
            <a:r>
              <a:rPr sz="3200" spc="-5" dirty="0">
                <a:latin typeface="Times New Roman"/>
                <a:cs typeface="Times New Roman"/>
              </a:rPr>
              <a:t> ciphers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6285" algn="l"/>
              </a:tabLst>
            </a:pPr>
            <a:r>
              <a:rPr sz="3200" spc="-10" dirty="0">
                <a:latin typeface="Times New Roman"/>
                <a:cs typeface="Times New Roman"/>
              </a:rPr>
              <a:t>Substitution </a:t>
            </a:r>
            <a:r>
              <a:rPr sz="3200" spc="-5" dirty="0">
                <a:latin typeface="Times New Roman"/>
                <a:cs typeface="Times New Roman"/>
              </a:rPr>
              <a:t>ciphers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Combinations are called </a:t>
            </a:r>
            <a:r>
              <a:rPr sz="3200" i="1" spc="-20" dirty="0">
                <a:latin typeface="Times New Roman"/>
                <a:cs typeface="Times New Roman"/>
              </a:rPr>
              <a:t>product</a:t>
            </a:r>
            <a:r>
              <a:rPr sz="3200" i="1" spc="30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ciphers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13992" y="2010410"/>
            <a:ext cx="6488430" cy="38055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1854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Encrypt by applying the key to</a:t>
            </a:r>
            <a:r>
              <a:rPr sz="3100" spc="-12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the  plaintext using an</a:t>
            </a:r>
            <a:r>
              <a:rPr sz="3100" spc="-3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algorithm.</a:t>
            </a:r>
            <a:endParaRPr sz="3100">
              <a:latin typeface="Times New Roman"/>
              <a:cs typeface="Times New Roman"/>
            </a:endParaRPr>
          </a:p>
          <a:p>
            <a:pPr marL="12700" marR="197485">
              <a:lnSpc>
                <a:spcPct val="100000"/>
              </a:lnSpc>
              <a:spcBef>
                <a:spcPts val="1860"/>
              </a:spcBef>
            </a:pPr>
            <a:r>
              <a:rPr sz="3100" spc="-5" dirty="0">
                <a:latin typeface="Times New Roman"/>
                <a:cs typeface="Times New Roman"/>
              </a:rPr>
              <a:t>Decrypt </a:t>
            </a:r>
            <a:r>
              <a:rPr sz="3100" dirty="0">
                <a:latin typeface="Times New Roman"/>
                <a:cs typeface="Times New Roman"/>
              </a:rPr>
              <a:t>by reversing the process using  the </a:t>
            </a:r>
            <a:r>
              <a:rPr sz="3100" i="1" spc="-5" dirty="0">
                <a:latin typeface="Times New Roman"/>
                <a:cs typeface="Times New Roman"/>
              </a:rPr>
              <a:t>same </a:t>
            </a:r>
            <a:r>
              <a:rPr sz="3100" dirty="0">
                <a:latin typeface="Times New Roman"/>
                <a:cs typeface="Times New Roman"/>
              </a:rPr>
              <a:t>key and the inverse</a:t>
            </a:r>
            <a:r>
              <a:rPr sz="3100" spc="-7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algorithm.</a:t>
            </a:r>
            <a:endParaRPr sz="3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860"/>
              </a:spcBef>
            </a:pPr>
            <a:r>
              <a:rPr sz="3100" b="1" dirty="0">
                <a:latin typeface="Times New Roman"/>
                <a:cs typeface="Times New Roman"/>
              </a:rPr>
              <a:t>Mnemonic: </a:t>
            </a:r>
            <a:r>
              <a:rPr sz="3100" i="1" spc="-5" dirty="0">
                <a:latin typeface="Times New Roman"/>
                <a:cs typeface="Times New Roman"/>
              </a:rPr>
              <a:t>symmetric, </a:t>
            </a:r>
            <a:r>
              <a:rPr sz="3100" i="1" spc="-25" dirty="0">
                <a:latin typeface="Times New Roman"/>
                <a:cs typeface="Times New Roman"/>
              </a:rPr>
              <a:t>shared </a:t>
            </a:r>
            <a:r>
              <a:rPr sz="3100" i="1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and  </a:t>
            </a:r>
            <a:r>
              <a:rPr sz="3100" i="1" spc="-25" dirty="0">
                <a:latin typeface="Times New Roman"/>
                <a:cs typeface="Times New Roman"/>
              </a:rPr>
              <a:t>secret </a:t>
            </a:r>
            <a:r>
              <a:rPr sz="3100" i="1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are all the </a:t>
            </a:r>
            <a:r>
              <a:rPr sz="3100" spc="-5" dirty="0">
                <a:latin typeface="Times New Roman"/>
                <a:cs typeface="Times New Roman"/>
              </a:rPr>
              <a:t>same </a:t>
            </a:r>
            <a:r>
              <a:rPr sz="3100" dirty="0">
                <a:latin typeface="Times New Roman"/>
                <a:cs typeface="Times New Roman"/>
              </a:rPr>
              <a:t>thing and they  all start with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i="1" dirty="0">
                <a:latin typeface="Times New Roman"/>
                <a:cs typeface="Times New Roman"/>
              </a:rPr>
              <a:t>S</a:t>
            </a:r>
            <a:r>
              <a:rPr sz="3100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71194" y="3886200"/>
            <a:ext cx="5305425" cy="1161415"/>
          </a:xfrm>
          <a:custGeom>
            <a:avLst/>
            <a:gdLst/>
            <a:ahLst/>
            <a:cxnLst/>
            <a:rect l="l" t="t" r="r" b="b"/>
            <a:pathLst>
              <a:path w="5305425" h="1161414">
                <a:moveTo>
                  <a:pt x="0" y="0"/>
                </a:moveTo>
                <a:lnTo>
                  <a:pt x="0" y="1161288"/>
                </a:lnTo>
                <a:lnTo>
                  <a:pt x="5305044" y="1161288"/>
                </a:lnTo>
                <a:lnTo>
                  <a:pt x="530504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65860" y="3881628"/>
            <a:ext cx="5316220" cy="1170940"/>
          </a:xfrm>
          <a:custGeom>
            <a:avLst/>
            <a:gdLst/>
            <a:ahLst/>
            <a:cxnLst/>
            <a:rect l="l" t="t" r="r" b="b"/>
            <a:pathLst>
              <a:path w="5316220" h="1170939">
                <a:moveTo>
                  <a:pt x="5315712" y="1170432"/>
                </a:moveTo>
                <a:lnTo>
                  <a:pt x="5315712" y="0"/>
                </a:lnTo>
                <a:lnTo>
                  <a:pt x="0" y="0"/>
                </a:lnTo>
                <a:lnTo>
                  <a:pt x="0" y="1170432"/>
                </a:lnTo>
                <a:lnTo>
                  <a:pt x="5334" y="1170432"/>
                </a:lnTo>
                <a:lnTo>
                  <a:pt x="5334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5305806" y="9906"/>
                </a:lnTo>
                <a:lnTo>
                  <a:pt x="5305806" y="4572"/>
                </a:lnTo>
                <a:lnTo>
                  <a:pt x="5310378" y="9906"/>
                </a:lnTo>
                <a:lnTo>
                  <a:pt x="5310378" y="1170432"/>
                </a:lnTo>
                <a:lnTo>
                  <a:pt x="5315712" y="1170432"/>
                </a:lnTo>
                <a:close/>
              </a:path>
              <a:path w="5316220" h="1170939">
                <a:moveTo>
                  <a:pt x="9905" y="9906"/>
                </a:moveTo>
                <a:lnTo>
                  <a:pt x="9905" y="4572"/>
                </a:lnTo>
                <a:lnTo>
                  <a:pt x="5334" y="9906"/>
                </a:lnTo>
                <a:lnTo>
                  <a:pt x="9905" y="9906"/>
                </a:lnTo>
                <a:close/>
              </a:path>
              <a:path w="5316220" h="1170939">
                <a:moveTo>
                  <a:pt x="9906" y="1161288"/>
                </a:moveTo>
                <a:lnTo>
                  <a:pt x="9905" y="9906"/>
                </a:lnTo>
                <a:lnTo>
                  <a:pt x="5334" y="9906"/>
                </a:lnTo>
                <a:lnTo>
                  <a:pt x="5334" y="1161288"/>
                </a:lnTo>
                <a:lnTo>
                  <a:pt x="9906" y="1161288"/>
                </a:lnTo>
                <a:close/>
              </a:path>
              <a:path w="5316220" h="1170939">
                <a:moveTo>
                  <a:pt x="5310378" y="1161288"/>
                </a:moveTo>
                <a:lnTo>
                  <a:pt x="5334" y="1161288"/>
                </a:lnTo>
                <a:lnTo>
                  <a:pt x="9906" y="1165860"/>
                </a:lnTo>
                <a:lnTo>
                  <a:pt x="9905" y="1170432"/>
                </a:lnTo>
                <a:lnTo>
                  <a:pt x="5305806" y="1170432"/>
                </a:lnTo>
                <a:lnTo>
                  <a:pt x="5305806" y="1165860"/>
                </a:lnTo>
                <a:lnTo>
                  <a:pt x="5310378" y="1161288"/>
                </a:lnTo>
                <a:close/>
              </a:path>
              <a:path w="5316220" h="1170939">
                <a:moveTo>
                  <a:pt x="9905" y="1170432"/>
                </a:moveTo>
                <a:lnTo>
                  <a:pt x="9906" y="1165860"/>
                </a:lnTo>
                <a:lnTo>
                  <a:pt x="5334" y="1161288"/>
                </a:lnTo>
                <a:lnTo>
                  <a:pt x="5334" y="1170432"/>
                </a:lnTo>
                <a:lnTo>
                  <a:pt x="9905" y="1170432"/>
                </a:lnTo>
                <a:close/>
              </a:path>
              <a:path w="5316220" h="1170939">
                <a:moveTo>
                  <a:pt x="5310378" y="9906"/>
                </a:moveTo>
                <a:lnTo>
                  <a:pt x="5305806" y="4572"/>
                </a:lnTo>
                <a:lnTo>
                  <a:pt x="5305806" y="9906"/>
                </a:lnTo>
                <a:lnTo>
                  <a:pt x="5310378" y="9906"/>
                </a:lnTo>
                <a:close/>
              </a:path>
              <a:path w="5316220" h="1170939">
                <a:moveTo>
                  <a:pt x="5310378" y="1161288"/>
                </a:moveTo>
                <a:lnTo>
                  <a:pt x="5310378" y="9906"/>
                </a:lnTo>
                <a:lnTo>
                  <a:pt x="5305806" y="9906"/>
                </a:lnTo>
                <a:lnTo>
                  <a:pt x="5305806" y="1161288"/>
                </a:lnTo>
                <a:lnTo>
                  <a:pt x="5310378" y="1161288"/>
                </a:lnTo>
                <a:close/>
              </a:path>
              <a:path w="5316220" h="1170939">
                <a:moveTo>
                  <a:pt x="5310378" y="1170432"/>
                </a:moveTo>
                <a:lnTo>
                  <a:pt x="5310378" y="1161288"/>
                </a:lnTo>
                <a:lnTo>
                  <a:pt x="5305806" y="1165860"/>
                </a:lnTo>
                <a:lnTo>
                  <a:pt x="5305806" y="1170432"/>
                </a:lnTo>
                <a:lnTo>
                  <a:pt x="5310378" y="11704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71194" y="2189988"/>
            <a:ext cx="5305425" cy="1160780"/>
          </a:xfrm>
          <a:custGeom>
            <a:avLst/>
            <a:gdLst/>
            <a:ahLst/>
            <a:cxnLst/>
            <a:rect l="l" t="t" r="r" b="b"/>
            <a:pathLst>
              <a:path w="5305425" h="1160779">
                <a:moveTo>
                  <a:pt x="0" y="0"/>
                </a:moveTo>
                <a:lnTo>
                  <a:pt x="0" y="1160526"/>
                </a:lnTo>
                <a:lnTo>
                  <a:pt x="5305044" y="1160526"/>
                </a:lnTo>
                <a:lnTo>
                  <a:pt x="530504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65860" y="2184654"/>
            <a:ext cx="5316220" cy="1171575"/>
          </a:xfrm>
          <a:custGeom>
            <a:avLst/>
            <a:gdLst/>
            <a:ahLst/>
            <a:cxnLst/>
            <a:rect l="l" t="t" r="r" b="b"/>
            <a:pathLst>
              <a:path w="5316220" h="1171575">
                <a:moveTo>
                  <a:pt x="5315712" y="1171193"/>
                </a:moveTo>
                <a:lnTo>
                  <a:pt x="5315712" y="0"/>
                </a:lnTo>
                <a:lnTo>
                  <a:pt x="0" y="0"/>
                </a:lnTo>
                <a:lnTo>
                  <a:pt x="0" y="1171194"/>
                </a:lnTo>
                <a:lnTo>
                  <a:pt x="5334" y="1171194"/>
                </a:lnTo>
                <a:lnTo>
                  <a:pt x="5334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5305806" y="9906"/>
                </a:lnTo>
                <a:lnTo>
                  <a:pt x="5305806" y="5333"/>
                </a:lnTo>
                <a:lnTo>
                  <a:pt x="5310378" y="9906"/>
                </a:lnTo>
                <a:lnTo>
                  <a:pt x="5310378" y="1171193"/>
                </a:lnTo>
                <a:lnTo>
                  <a:pt x="5315712" y="1171193"/>
                </a:lnTo>
                <a:close/>
              </a:path>
              <a:path w="5316220" h="1171575">
                <a:moveTo>
                  <a:pt x="9905" y="9906"/>
                </a:moveTo>
                <a:lnTo>
                  <a:pt x="9905" y="5334"/>
                </a:lnTo>
                <a:lnTo>
                  <a:pt x="5334" y="9906"/>
                </a:lnTo>
                <a:lnTo>
                  <a:pt x="9905" y="9906"/>
                </a:lnTo>
                <a:close/>
              </a:path>
              <a:path w="5316220" h="1171575">
                <a:moveTo>
                  <a:pt x="9905" y="1161288"/>
                </a:moveTo>
                <a:lnTo>
                  <a:pt x="9905" y="9906"/>
                </a:lnTo>
                <a:lnTo>
                  <a:pt x="5334" y="9906"/>
                </a:lnTo>
                <a:lnTo>
                  <a:pt x="5334" y="1161288"/>
                </a:lnTo>
                <a:lnTo>
                  <a:pt x="9905" y="1161288"/>
                </a:lnTo>
                <a:close/>
              </a:path>
              <a:path w="5316220" h="1171575">
                <a:moveTo>
                  <a:pt x="5310378" y="1161287"/>
                </a:moveTo>
                <a:lnTo>
                  <a:pt x="5334" y="1161288"/>
                </a:lnTo>
                <a:lnTo>
                  <a:pt x="9905" y="1165860"/>
                </a:lnTo>
                <a:lnTo>
                  <a:pt x="9905" y="1171194"/>
                </a:lnTo>
                <a:lnTo>
                  <a:pt x="5305806" y="1171193"/>
                </a:lnTo>
                <a:lnTo>
                  <a:pt x="5305806" y="1165859"/>
                </a:lnTo>
                <a:lnTo>
                  <a:pt x="5310378" y="1161287"/>
                </a:lnTo>
                <a:close/>
              </a:path>
              <a:path w="5316220" h="1171575">
                <a:moveTo>
                  <a:pt x="9905" y="1171194"/>
                </a:moveTo>
                <a:lnTo>
                  <a:pt x="9905" y="1165860"/>
                </a:lnTo>
                <a:lnTo>
                  <a:pt x="5334" y="1161288"/>
                </a:lnTo>
                <a:lnTo>
                  <a:pt x="5334" y="1171194"/>
                </a:lnTo>
                <a:lnTo>
                  <a:pt x="9905" y="1171194"/>
                </a:lnTo>
                <a:close/>
              </a:path>
              <a:path w="5316220" h="1171575">
                <a:moveTo>
                  <a:pt x="5310378" y="9906"/>
                </a:moveTo>
                <a:lnTo>
                  <a:pt x="5305806" y="5333"/>
                </a:lnTo>
                <a:lnTo>
                  <a:pt x="5305806" y="9906"/>
                </a:lnTo>
                <a:lnTo>
                  <a:pt x="5310378" y="9906"/>
                </a:lnTo>
                <a:close/>
              </a:path>
              <a:path w="5316220" h="1171575">
                <a:moveTo>
                  <a:pt x="5310378" y="1161287"/>
                </a:moveTo>
                <a:lnTo>
                  <a:pt x="5310378" y="9906"/>
                </a:lnTo>
                <a:lnTo>
                  <a:pt x="5305806" y="9906"/>
                </a:lnTo>
                <a:lnTo>
                  <a:pt x="5305806" y="1161287"/>
                </a:lnTo>
                <a:lnTo>
                  <a:pt x="5310378" y="1161287"/>
                </a:lnTo>
                <a:close/>
              </a:path>
              <a:path w="5316220" h="1171575">
                <a:moveTo>
                  <a:pt x="5310378" y="1171193"/>
                </a:moveTo>
                <a:lnTo>
                  <a:pt x="5310378" y="1161287"/>
                </a:lnTo>
                <a:lnTo>
                  <a:pt x="5305806" y="1165859"/>
                </a:lnTo>
                <a:lnTo>
                  <a:pt x="5305806" y="1171193"/>
                </a:lnTo>
                <a:lnTo>
                  <a:pt x="5310378" y="11711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Key</a:t>
            </a:r>
            <a:r>
              <a:rPr spc="10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9" name="object 9"/>
          <p:cNvSpPr/>
          <p:nvPr/>
        </p:nvSpPr>
        <p:spPr>
          <a:xfrm>
            <a:off x="3339084" y="2575169"/>
            <a:ext cx="401955" cy="401320"/>
          </a:xfrm>
          <a:custGeom>
            <a:avLst/>
            <a:gdLst/>
            <a:ahLst/>
            <a:cxnLst/>
            <a:rect l="l" t="t" r="r" b="b"/>
            <a:pathLst>
              <a:path w="401954" h="401319">
                <a:moveTo>
                  <a:pt x="401574" y="201558"/>
                </a:moveTo>
                <a:lnTo>
                  <a:pt x="387096" y="128406"/>
                </a:lnTo>
                <a:lnTo>
                  <a:pt x="366718" y="89171"/>
                </a:lnTo>
                <a:lnTo>
                  <a:pt x="340518" y="57069"/>
                </a:lnTo>
                <a:lnTo>
                  <a:pt x="309661" y="32101"/>
                </a:lnTo>
                <a:lnTo>
                  <a:pt x="275310" y="14267"/>
                </a:lnTo>
                <a:lnTo>
                  <a:pt x="238631" y="3566"/>
                </a:lnTo>
                <a:lnTo>
                  <a:pt x="200786" y="0"/>
                </a:lnTo>
                <a:lnTo>
                  <a:pt x="162942" y="3566"/>
                </a:lnTo>
                <a:lnTo>
                  <a:pt x="126263" y="14267"/>
                </a:lnTo>
                <a:lnTo>
                  <a:pt x="91912" y="32101"/>
                </a:lnTo>
                <a:lnTo>
                  <a:pt x="61055" y="57069"/>
                </a:lnTo>
                <a:lnTo>
                  <a:pt x="34855" y="89171"/>
                </a:lnTo>
                <a:lnTo>
                  <a:pt x="14477" y="128406"/>
                </a:lnTo>
                <a:lnTo>
                  <a:pt x="0" y="201558"/>
                </a:lnTo>
                <a:lnTo>
                  <a:pt x="3810" y="236610"/>
                </a:lnTo>
                <a:lnTo>
                  <a:pt x="30480" y="305952"/>
                </a:lnTo>
                <a:lnTo>
                  <a:pt x="58703" y="340893"/>
                </a:lnTo>
                <a:lnTo>
                  <a:pt x="90788" y="367526"/>
                </a:lnTo>
                <a:lnTo>
                  <a:pt x="125697" y="386163"/>
                </a:lnTo>
                <a:lnTo>
                  <a:pt x="162391" y="397118"/>
                </a:lnTo>
                <a:lnTo>
                  <a:pt x="199830" y="400703"/>
                </a:lnTo>
                <a:lnTo>
                  <a:pt x="236978" y="397229"/>
                </a:lnTo>
                <a:lnTo>
                  <a:pt x="306240" y="370360"/>
                </a:lnTo>
                <a:lnTo>
                  <a:pt x="361869" y="319011"/>
                </a:lnTo>
                <a:lnTo>
                  <a:pt x="381974" y="284938"/>
                </a:lnTo>
                <a:lnTo>
                  <a:pt x="395555" y="245683"/>
                </a:lnTo>
                <a:lnTo>
                  <a:pt x="401574" y="2015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39084" y="2575169"/>
            <a:ext cx="401955" cy="401320"/>
          </a:xfrm>
          <a:custGeom>
            <a:avLst/>
            <a:gdLst/>
            <a:ahLst/>
            <a:cxnLst/>
            <a:rect l="l" t="t" r="r" b="b"/>
            <a:pathLst>
              <a:path w="401954" h="401319">
                <a:moveTo>
                  <a:pt x="0" y="201558"/>
                </a:moveTo>
                <a:lnTo>
                  <a:pt x="14477" y="128406"/>
                </a:lnTo>
                <a:lnTo>
                  <a:pt x="34855" y="89171"/>
                </a:lnTo>
                <a:lnTo>
                  <a:pt x="61055" y="57069"/>
                </a:lnTo>
                <a:lnTo>
                  <a:pt x="91912" y="32101"/>
                </a:lnTo>
                <a:lnTo>
                  <a:pt x="126263" y="14267"/>
                </a:lnTo>
                <a:lnTo>
                  <a:pt x="162942" y="3566"/>
                </a:lnTo>
                <a:lnTo>
                  <a:pt x="200786" y="0"/>
                </a:lnTo>
                <a:lnTo>
                  <a:pt x="238631" y="3566"/>
                </a:lnTo>
                <a:lnTo>
                  <a:pt x="275310" y="14267"/>
                </a:lnTo>
                <a:lnTo>
                  <a:pt x="309661" y="32101"/>
                </a:lnTo>
                <a:lnTo>
                  <a:pt x="340518" y="57069"/>
                </a:lnTo>
                <a:lnTo>
                  <a:pt x="366718" y="89171"/>
                </a:lnTo>
                <a:lnTo>
                  <a:pt x="387096" y="128406"/>
                </a:lnTo>
                <a:lnTo>
                  <a:pt x="401574" y="201558"/>
                </a:lnTo>
                <a:lnTo>
                  <a:pt x="395555" y="245683"/>
                </a:lnTo>
                <a:lnTo>
                  <a:pt x="381974" y="284938"/>
                </a:lnTo>
                <a:lnTo>
                  <a:pt x="361869" y="319011"/>
                </a:lnTo>
                <a:lnTo>
                  <a:pt x="336278" y="347589"/>
                </a:lnTo>
                <a:lnTo>
                  <a:pt x="272794" y="387011"/>
                </a:lnTo>
                <a:lnTo>
                  <a:pt x="199830" y="400703"/>
                </a:lnTo>
                <a:lnTo>
                  <a:pt x="162391" y="397118"/>
                </a:lnTo>
                <a:lnTo>
                  <a:pt x="125697" y="386163"/>
                </a:lnTo>
                <a:lnTo>
                  <a:pt x="90788" y="367526"/>
                </a:lnTo>
                <a:lnTo>
                  <a:pt x="58703" y="340893"/>
                </a:lnTo>
                <a:lnTo>
                  <a:pt x="30480" y="305952"/>
                </a:lnTo>
                <a:lnTo>
                  <a:pt x="3810" y="236610"/>
                </a:lnTo>
                <a:lnTo>
                  <a:pt x="0" y="201558"/>
                </a:lnTo>
                <a:close/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01567" y="2643377"/>
            <a:ext cx="285115" cy="273685"/>
          </a:xfrm>
          <a:custGeom>
            <a:avLst/>
            <a:gdLst/>
            <a:ahLst/>
            <a:cxnLst/>
            <a:rect l="l" t="t" r="r" b="b"/>
            <a:pathLst>
              <a:path w="285114" h="273685">
                <a:moveTo>
                  <a:pt x="284988" y="0"/>
                </a:moveTo>
                <a:lnTo>
                  <a:pt x="0" y="273558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97758" y="2634233"/>
            <a:ext cx="283845" cy="283210"/>
          </a:xfrm>
          <a:custGeom>
            <a:avLst/>
            <a:gdLst/>
            <a:ahLst/>
            <a:cxnLst/>
            <a:rect l="l" t="t" r="r" b="b"/>
            <a:pathLst>
              <a:path w="283845" h="283210">
                <a:moveTo>
                  <a:pt x="0" y="0"/>
                </a:moveTo>
                <a:lnTo>
                  <a:pt x="283464" y="282702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35858" y="422357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812" y="201358"/>
                </a:moveTo>
                <a:lnTo>
                  <a:pt x="386334" y="128206"/>
                </a:lnTo>
                <a:lnTo>
                  <a:pt x="365898" y="89032"/>
                </a:lnTo>
                <a:lnTo>
                  <a:pt x="339707" y="56980"/>
                </a:lnTo>
                <a:lnTo>
                  <a:pt x="308911" y="32051"/>
                </a:lnTo>
                <a:lnTo>
                  <a:pt x="274661" y="14245"/>
                </a:lnTo>
                <a:lnTo>
                  <a:pt x="200405" y="0"/>
                </a:lnTo>
                <a:lnTo>
                  <a:pt x="162702" y="3561"/>
                </a:lnTo>
                <a:lnTo>
                  <a:pt x="91900" y="32051"/>
                </a:lnTo>
                <a:lnTo>
                  <a:pt x="61104" y="56980"/>
                </a:lnTo>
                <a:lnTo>
                  <a:pt x="34913" y="89032"/>
                </a:lnTo>
                <a:lnTo>
                  <a:pt x="14477" y="128206"/>
                </a:lnTo>
                <a:lnTo>
                  <a:pt x="0" y="201358"/>
                </a:lnTo>
                <a:lnTo>
                  <a:pt x="3810" y="237172"/>
                </a:lnTo>
                <a:lnTo>
                  <a:pt x="30480" y="305752"/>
                </a:lnTo>
                <a:lnTo>
                  <a:pt x="58527" y="340814"/>
                </a:lnTo>
                <a:lnTo>
                  <a:pt x="90484" y="367530"/>
                </a:lnTo>
                <a:lnTo>
                  <a:pt x="125305" y="386219"/>
                </a:lnTo>
                <a:lnTo>
                  <a:pt x="161943" y="397198"/>
                </a:lnTo>
                <a:lnTo>
                  <a:pt x="199352" y="400783"/>
                </a:lnTo>
                <a:lnTo>
                  <a:pt x="236485" y="397292"/>
                </a:lnTo>
                <a:lnTo>
                  <a:pt x="305740" y="370349"/>
                </a:lnTo>
                <a:lnTo>
                  <a:pt x="361337" y="318907"/>
                </a:lnTo>
                <a:lnTo>
                  <a:pt x="381397" y="284792"/>
                </a:lnTo>
                <a:lnTo>
                  <a:pt x="394904" y="245503"/>
                </a:lnTo>
                <a:lnTo>
                  <a:pt x="400812" y="2013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35858" y="4223575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0" y="201358"/>
                </a:moveTo>
                <a:lnTo>
                  <a:pt x="14477" y="128206"/>
                </a:lnTo>
                <a:lnTo>
                  <a:pt x="34913" y="89032"/>
                </a:lnTo>
                <a:lnTo>
                  <a:pt x="61104" y="56980"/>
                </a:lnTo>
                <a:lnTo>
                  <a:pt x="91900" y="32051"/>
                </a:lnTo>
                <a:lnTo>
                  <a:pt x="126150" y="14245"/>
                </a:lnTo>
                <a:lnTo>
                  <a:pt x="200405" y="0"/>
                </a:lnTo>
                <a:lnTo>
                  <a:pt x="238109" y="3561"/>
                </a:lnTo>
                <a:lnTo>
                  <a:pt x="308911" y="32051"/>
                </a:lnTo>
                <a:lnTo>
                  <a:pt x="339707" y="56980"/>
                </a:lnTo>
                <a:lnTo>
                  <a:pt x="365898" y="89032"/>
                </a:lnTo>
                <a:lnTo>
                  <a:pt x="386334" y="128206"/>
                </a:lnTo>
                <a:lnTo>
                  <a:pt x="400812" y="201358"/>
                </a:lnTo>
                <a:lnTo>
                  <a:pt x="394904" y="245503"/>
                </a:lnTo>
                <a:lnTo>
                  <a:pt x="381397" y="284792"/>
                </a:lnTo>
                <a:lnTo>
                  <a:pt x="361337" y="318907"/>
                </a:lnTo>
                <a:lnTo>
                  <a:pt x="335769" y="347532"/>
                </a:lnTo>
                <a:lnTo>
                  <a:pt x="272297" y="387041"/>
                </a:lnTo>
                <a:lnTo>
                  <a:pt x="199352" y="400783"/>
                </a:lnTo>
                <a:lnTo>
                  <a:pt x="161943" y="397198"/>
                </a:lnTo>
                <a:lnTo>
                  <a:pt x="125305" y="386219"/>
                </a:lnTo>
                <a:lnTo>
                  <a:pt x="90484" y="367530"/>
                </a:lnTo>
                <a:lnTo>
                  <a:pt x="58527" y="340814"/>
                </a:lnTo>
                <a:lnTo>
                  <a:pt x="30480" y="305752"/>
                </a:lnTo>
                <a:lnTo>
                  <a:pt x="3810" y="237172"/>
                </a:lnTo>
                <a:lnTo>
                  <a:pt x="0" y="201358"/>
                </a:lnTo>
                <a:close/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98341" y="4291584"/>
            <a:ext cx="285115" cy="273685"/>
          </a:xfrm>
          <a:custGeom>
            <a:avLst/>
            <a:gdLst/>
            <a:ahLst/>
            <a:cxnLst/>
            <a:rect l="l" t="t" r="r" b="b"/>
            <a:pathLst>
              <a:path w="285114" h="273685">
                <a:moveTo>
                  <a:pt x="284988" y="0"/>
                </a:moveTo>
                <a:lnTo>
                  <a:pt x="0" y="273558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94532" y="4282440"/>
            <a:ext cx="283845" cy="283210"/>
          </a:xfrm>
          <a:custGeom>
            <a:avLst/>
            <a:gdLst/>
            <a:ahLst/>
            <a:cxnLst/>
            <a:rect l="l" t="t" r="r" b="b"/>
            <a:pathLst>
              <a:path w="283845" h="283210">
                <a:moveTo>
                  <a:pt x="0" y="0"/>
                </a:moveTo>
                <a:lnTo>
                  <a:pt x="283464" y="282702"/>
                </a:lnTo>
              </a:path>
            </a:pathLst>
          </a:custGeom>
          <a:ln w="320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34686" y="2084619"/>
            <a:ext cx="1763395" cy="1169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93370">
              <a:lnSpc>
                <a:spcPct val="121000"/>
              </a:lnSpc>
              <a:spcBef>
                <a:spcPts val="95"/>
              </a:spcBef>
            </a:pPr>
            <a:r>
              <a:rPr sz="3100" dirty="0">
                <a:latin typeface="Times New Roman"/>
                <a:cs typeface="Times New Roman"/>
              </a:rPr>
              <a:t>Plaintext  </a:t>
            </a:r>
            <a:r>
              <a:rPr sz="3100" spc="-5" dirty="0">
                <a:latin typeface="Times New Roman"/>
                <a:cs typeface="Times New Roman"/>
              </a:rPr>
              <a:t>Secret</a:t>
            </a:r>
            <a:r>
              <a:rPr sz="3100" spc="-90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Key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867405" y="2506979"/>
            <a:ext cx="291465" cy="108585"/>
          </a:xfrm>
          <a:custGeom>
            <a:avLst/>
            <a:gdLst/>
            <a:ahLst/>
            <a:cxnLst/>
            <a:rect l="l" t="t" r="r" b="b"/>
            <a:pathLst>
              <a:path w="291464" h="108585">
                <a:moveTo>
                  <a:pt x="219665" y="67151"/>
                </a:moveTo>
                <a:lnTo>
                  <a:pt x="3048" y="0"/>
                </a:lnTo>
                <a:lnTo>
                  <a:pt x="0" y="9144"/>
                </a:lnTo>
                <a:lnTo>
                  <a:pt x="216940" y="76172"/>
                </a:lnTo>
                <a:lnTo>
                  <a:pt x="219665" y="67151"/>
                </a:lnTo>
                <a:close/>
              </a:path>
              <a:path w="291464" h="108585">
                <a:moveTo>
                  <a:pt x="231648" y="103992"/>
                </a:moveTo>
                <a:lnTo>
                  <a:pt x="231648" y="70865"/>
                </a:lnTo>
                <a:lnTo>
                  <a:pt x="229362" y="80009"/>
                </a:lnTo>
                <a:lnTo>
                  <a:pt x="216940" y="76172"/>
                </a:lnTo>
                <a:lnTo>
                  <a:pt x="207264" y="108203"/>
                </a:lnTo>
                <a:lnTo>
                  <a:pt x="231648" y="103992"/>
                </a:lnTo>
                <a:close/>
              </a:path>
              <a:path w="291464" h="108585">
                <a:moveTo>
                  <a:pt x="231648" y="70865"/>
                </a:moveTo>
                <a:lnTo>
                  <a:pt x="219665" y="67151"/>
                </a:lnTo>
                <a:lnTo>
                  <a:pt x="216940" y="76172"/>
                </a:lnTo>
                <a:lnTo>
                  <a:pt x="229362" y="80009"/>
                </a:lnTo>
                <a:lnTo>
                  <a:pt x="231648" y="70865"/>
                </a:lnTo>
                <a:close/>
              </a:path>
              <a:path w="291464" h="108585">
                <a:moveTo>
                  <a:pt x="291084" y="93725"/>
                </a:moveTo>
                <a:lnTo>
                  <a:pt x="229362" y="35051"/>
                </a:lnTo>
                <a:lnTo>
                  <a:pt x="219665" y="67151"/>
                </a:lnTo>
                <a:lnTo>
                  <a:pt x="231648" y="70865"/>
                </a:lnTo>
                <a:lnTo>
                  <a:pt x="231648" y="103992"/>
                </a:lnTo>
                <a:lnTo>
                  <a:pt x="291084" y="93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964179" y="2944367"/>
            <a:ext cx="291465" cy="107950"/>
          </a:xfrm>
          <a:custGeom>
            <a:avLst/>
            <a:gdLst/>
            <a:ahLst/>
            <a:cxnLst/>
            <a:rect l="l" t="t" r="r" b="b"/>
            <a:pathLst>
              <a:path w="291464" h="107950">
                <a:moveTo>
                  <a:pt x="219472" y="41071"/>
                </a:moveTo>
                <a:lnTo>
                  <a:pt x="216570" y="31883"/>
                </a:lnTo>
                <a:lnTo>
                  <a:pt x="0" y="98297"/>
                </a:lnTo>
                <a:lnTo>
                  <a:pt x="3048" y="107441"/>
                </a:lnTo>
                <a:lnTo>
                  <a:pt x="219472" y="41071"/>
                </a:lnTo>
                <a:close/>
              </a:path>
              <a:path w="291464" h="107950">
                <a:moveTo>
                  <a:pt x="291084" y="13715"/>
                </a:moveTo>
                <a:lnTo>
                  <a:pt x="206502" y="0"/>
                </a:lnTo>
                <a:lnTo>
                  <a:pt x="216570" y="31883"/>
                </a:lnTo>
                <a:lnTo>
                  <a:pt x="228600" y="28193"/>
                </a:lnTo>
                <a:lnTo>
                  <a:pt x="231648" y="37337"/>
                </a:lnTo>
                <a:lnTo>
                  <a:pt x="231648" y="70216"/>
                </a:lnTo>
                <a:lnTo>
                  <a:pt x="291084" y="13715"/>
                </a:lnTo>
                <a:close/>
              </a:path>
              <a:path w="291464" h="107950">
                <a:moveTo>
                  <a:pt x="231648" y="37337"/>
                </a:moveTo>
                <a:lnTo>
                  <a:pt x="228600" y="28193"/>
                </a:lnTo>
                <a:lnTo>
                  <a:pt x="216570" y="31883"/>
                </a:lnTo>
                <a:lnTo>
                  <a:pt x="219472" y="41071"/>
                </a:lnTo>
                <a:lnTo>
                  <a:pt x="231648" y="37337"/>
                </a:lnTo>
                <a:close/>
              </a:path>
              <a:path w="291464" h="107950">
                <a:moveTo>
                  <a:pt x="231648" y="70216"/>
                </a:moveTo>
                <a:lnTo>
                  <a:pt x="231648" y="37337"/>
                </a:lnTo>
                <a:lnTo>
                  <a:pt x="219472" y="41071"/>
                </a:lnTo>
                <a:lnTo>
                  <a:pt x="229362" y="72389"/>
                </a:lnTo>
                <a:lnTo>
                  <a:pt x="231648" y="702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243070" y="2540761"/>
            <a:ext cx="1786889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-9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833621" y="2741676"/>
            <a:ext cx="386715" cy="76200"/>
          </a:xfrm>
          <a:custGeom>
            <a:avLst/>
            <a:gdLst/>
            <a:ahLst/>
            <a:cxnLst/>
            <a:rect l="l" t="t" r="r" b="b"/>
            <a:pathLst>
              <a:path w="386714" h="76200">
                <a:moveTo>
                  <a:pt x="322325" y="42671"/>
                </a:moveTo>
                <a:lnTo>
                  <a:pt x="322325" y="32765"/>
                </a:lnTo>
                <a:lnTo>
                  <a:pt x="0" y="32765"/>
                </a:lnTo>
                <a:lnTo>
                  <a:pt x="0" y="42671"/>
                </a:lnTo>
                <a:lnTo>
                  <a:pt x="322325" y="42671"/>
                </a:lnTo>
                <a:close/>
              </a:path>
              <a:path w="386714" h="76200">
                <a:moveTo>
                  <a:pt x="386333" y="38099"/>
                </a:moveTo>
                <a:lnTo>
                  <a:pt x="310133" y="0"/>
                </a:lnTo>
                <a:lnTo>
                  <a:pt x="310133" y="32765"/>
                </a:lnTo>
                <a:lnTo>
                  <a:pt x="322325" y="32765"/>
                </a:lnTo>
                <a:lnTo>
                  <a:pt x="322325" y="70103"/>
                </a:lnTo>
                <a:lnTo>
                  <a:pt x="386333" y="38099"/>
                </a:lnTo>
                <a:close/>
              </a:path>
              <a:path w="386714" h="76200">
                <a:moveTo>
                  <a:pt x="322325" y="70103"/>
                </a:moveTo>
                <a:lnTo>
                  <a:pt x="322325" y="42671"/>
                </a:lnTo>
                <a:lnTo>
                  <a:pt x="310133" y="42671"/>
                </a:lnTo>
                <a:lnTo>
                  <a:pt x="310133" y="76199"/>
                </a:lnTo>
                <a:lnTo>
                  <a:pt x="322325" y="701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241291" y="4183634"/>
            <a:ext cx="141414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94057" y="3603300"/>
            <a:ext cx="1774189" cy="1442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5080" indent="-22225">
              <a:lnSpc>
                <a:spcPct val="15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-10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  </a:t>
            </a:r>
            <a:r>
              <a:rPr sz="3100" spc="-5" dirty="0">
                <a:latin typeface="Times New Roman"/>
                <a:cs typeface="Times New Roman"/>
              </a:rPr>
              <a:t>Secret</a:t>
            </a:r>
            <a:r>
              <a:rPr sz="3100" spc="-90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Key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483357" y="3028950"/>
            <a:ext cx="2321560" cy="753745"/>
          </a:xfrm>
          <a:custGeom>
            <a:avLst/>
            <a:gdLst/>
            <a:ahLst/>
            <a:cxnLst/>
            <a:rect l="l" t="t" r="r" b="b"/>
            <a:pathLst>
              <a:path w="2321560" h="753745">
                <a:moveTo>
                  <a:pt x="103384" y="680993"/>
                </a:moveTo>
                <a:lnTo>
                  <a:pt x="92202" y="644652"/>
                </a:lnTo>
                <a:lnTo>
                  <a:pt x="0" y="733044"/>
                </a:lnTo>
                <a:lnTo>
                  <a:pt x="85344" y="747009"/>
                </a:lnTo>
                <a:lnTo>
                  <a:pt x="85344" y="686562"/>
                </a:lnTo>
                <a:lnTo>
                  <a:pt x="103384" y="680993"/>
                </a:lnTo>
                <a:close/>
              </a:path>
              <a:path w="2321560" h="753745">
                <a:moveTo>
                  <a:pt x="114653" y="717619"/>
                </a:moveTo>
                <a:lnTo>
                  <a:pt x="103384" y="680993"/>
                </a:lnTo>
                <a:lnTo>
                  <a:pt x="85344" y="686562"/>
                </a:lnTo>
                <a:lnTo>
                  <a:pt x="96774" y="723138"/>
                </a:lnTo>
                <a:lnTo>
                  <a:pt x="114653" y="717619"/>
                </a:lnTo>
                <a:close/>
              </a:path>
              <a:path w="2321560" h="753745">
                <a:moveTo>
                  <a:pt x="125730" y="753618"/>
                </a:moveTo>
                <a:lnTo>
                  <a:pt x="114653" y="717619"/>
                </a:lnTo>
                <a:lnTo>
                  <a:pt x="96774" y="723138"/>
                </a:lnTo>
                <a:lnTo>
                  <a:pt x="85344" y="686562"/>
                </a:lnTo>
                <a:lnTo>
                  <a:pt x="85344" y="747009"/>
                </a:lnTo>
                <a:lnTo>
                  <a:pt x="125730" y="753618"/>
                </a:lnTo>
                <a:close/>
              </a:path>
              <a:path w="2321560" h="753745">
                <a:moveTo>
                  <a:pt x="2321052" y="36576"/>
                </a:moveTo>
                <a:lnTo>
                  <a:pt x="2309622" y="0"/>
                </a:lnTo>
                <a:lnTo>
                  <a:pt x="103384" y="680993"/>
                </a:lnTo>
                <a:lnTo>
                  <a:pt x="114653" y="717619"/>
                </a:lnTo>
                <a:lnTo>
                  <a:pt x="2321052" y="365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60954" y="4239005"/>
            <a:ext cx="290830" cy="108585"/>
          </a:xfrm>
          <a:custGeom>
            <a:avLst/>
            <a:gdLst/>
            <a:ahLst/>
            <a:cxnLst/>
            <a:rect l="l" t="t" r="r" b="b"/>
            <a:pathLst>
              <a:path w="290829" h="108585">
                <a:moveTo>
                  <a:pt x="218903" y="67151"/>
                </a:moveTo>
                <a:lnTo>
                  <a:pt x="2286" y="0"/>
                </a:lnTo>
                <a:lnTo>
                  <a:pt x="0" y="9144"/>
                </a:lnTo>
                <a:lnTo>
                  <a:pt x="216181" y="76160"/>
                </a:lnTo>
                <a:lnTo>
                  <a:pt x="218903" y="67151"/>
                </a:lnTo>
                <a:close/>
              </a:path>
              <a:path w="290829" h="108585">
                <a:moveTo>
                  <a:pt x="230886" y="103992"/>
                </a:moveTo>
                <a:lnTo>
                  <a:pt x="230886" y="70865"/>
                </a:lnTo>
                <a:lnTo>
                  <a:pt x="228600" y="80009"/>
                </a:lnTo>
                <a:lnTo>
                  <a:pt x="216181" y="76160"/>
                </a:lnTo>
                <a:lnTo>
                  <a:pt x="206502" y="108203"/>
                </a:lnTo>
                <a:lnTo>
                  <a:pt x="230886" y="103992"/>
                </a:lnTo>
                <a:close/>
              </a:path>
              <a:path w="290829" h="108585">
                <a:moveTo>
                  <a:pt x="230886" y="70865"/>
                </a:moveTo>
                <a:lnTo>
                  <a:pt x="218903" y="67151"/>
                </a:lnTo>
                <a:lnTo>
                  <a:pt x="216181" y="76160"/>
                </a:lnTo>
                <a:lnTo>
                  <a:pt x="228600" y="80009"/>
                </a:lnTo>
                <a:lnTo>
                  <a:pt x="230886" y="70865"/>
                </a:lnTo>
                <a:close/>
              </a:path>
              <a:path w="290829" h="108585">
                <a:moveTo>
                  <a:pt x="290322" y="93725"/>
                </a:moveTo>
                <a:lnTo>
                  <a:pt x="228600" y="35051"/>
                </a:lnTo>
                <a:lnTo>
                  <a:pt x="218903" y="67151"/>
                </a:lnTo>
                <a:lnTo>
                  <a:pt x="230886" y="70865"/>
                </a:lnTo>
                <a:lnTo>
                  <a:pt x="230886" y="103992"/>
                </a:lnTo>
                <a:lnTo>
                  <a:pt x="290322" y="93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56204" y="4600955"/>
            <a:ext cx="292100" cy="182880"/>
          </a:xfrm>
          <a:custGeom>
            <a:avLst/>
            <a:gdLst/>
            <a:ahLst/>
            <a:cxnLst/>
            <a:rect l="l" t="t" r="r" b="b"/>
            <a:pathLst>
              <a:path w="292100" h="182879">
                <a:moveTo>
                  <a:pt x="229446" y="43879"/>
                </a:moveTo>
                <a:lnTo>
                  <a:pt x="224794" y="36275"/>
                </a:lnTo>
                <a:lnTo>
                  <a:pt x="0" y="174498"/>
                </a:lnTo>
                <a:lnTo>
                  <a:pt x="4571" y="182880"/>
                </a:lnTo>
                <a:lnTo>
                  <a:pt x="229446" y="43879"/>
                </a:lnTo>
                <a:close/>
              </a:path>
              <a:path w="292100" h="182879">
                <a:moveTo>
                  <a:pt x="291845" y="0"/>
                </a:moveTo>
                <a:lnTo>
                  <a:pt x="207263" y="7620"/>
                </a:lnTo>
                <a:lnTo>
                  <a:pt x="224794" y="36275"/>
                </a:lnTo>
                <a:lnTo>
                  <a:pt x="235457" y="29718"/>
                </a:lnTo>
                <a:lnTo>
                  <a:pt x="240029" y="37338"/>
                </a:lnTo>
                <a:lnTo>
                  <a:pt x="240029" y="61179"/>
                </a:lnTo>
                <a:lnTo>
                  <a:pt x="246887" y="72390"/>
                </a:lnTo>
                <a:lnTo>
                  <a:pt x="291845" y="0"/>
                </a:lnTo>
                <a:close/>
              </a:path>
              <a:path w="292100" h="182879">
                <a:moveTo>
                  <a:pt x="240029" y="37338"/>
                </a:moveTo>
                <a:lnTo>
                  <a:pt x="235457" y="29718"/>
                </a:lnTo>
                <a:lnTo>
                  <a:pt x="224794" y="36275"/>
                </a:lnTo>
                <a:lnTo>
                  <a:pt x="229446" y="43879"/>
                </a:lnTo>
                <a:lnTo>
                  <a:pt x="240029" y="37338"/>
                </a:lnTo>
                <a:close/>
              </a:path>
              <a:path w="292100" h="182879">
                <a:moveTo>
                  <a:pt x="240029" y="61179"/>
                </a:moveTo>
                <a:lnTo>
                  <a:pt x="240029" y="37338"/>
                </a:lnTo>
                <a:lnTo>
                  <a:pt x="229446" y="43879"/>
                </a:lnTo>
                <a:lnTo>
                  <a:pt x="240029" y="611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26408" y="4384547"/>
            <a:ext cx="193547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373366" y="2540761"/>
            <a:ext cx="111950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Sender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261364" y="4183629"/>
            <a:ext cx="153543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Recipient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7771" y="3365229"/>
            <a:ext cx="32289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solidFill>
                  <a:srgbClr val="C00000"/>
                </a:solidFill>
                <a:latin typeface="Comic Sans MS"/>
                <a:cs typeface="Comic Sans MS"/>
              </a:rPr>
              <a:t>Unsecure</a:t>
            </a:r>
            <a:r>
              <a:rPr sz="3100" spc="-8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3100" dirty="0">
                <a:solidFill>
                  <a:srgbClr val="C00000"/>
                </a:solidFill>
                <a:latin typeface="Comic Sans MS"/>
                <a:cs typeface="Comic Sans MS"/>
              </a:rPr>
              <a:t>channel</a:t>
            </a:r>
            <a:endParaRPr sz="3100">
              <a:latin typeface="Comic Sans MS"/>
              <a:cs typeface="Comic Sans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9808" y="2731007"/>
            <a:ext cx="421640" cy="1784985"/>
          </a:xfrm>
          <a:custGeom>
            <a:avLst/>
            <a:gdLst/>
            <a:ahLst/>
            <a:cxnLst/>
            <a:rect l="l" t="t" r="r" b="b"/>
            <a:pathLst>
              <a:path w="421640" h="1784985">
                <a:moveTo>
                  <a:pt x="421386" y="25146"/>
                </a:moveTo>
                <a:lnTo>
                  <a:pt x="421386" y="0"/>
                </a:lnTo>
                <a:lnTo>
                  <a:pt x="379476" y="0"/>
                </a:lnTo>
                <a:lnTo>
                  <a:pt x="324578" y="749"/>
                </a:lnTo>
                <a:lnTo>
                  <a:pt x="269686" y="2081"/>
                </a:lnTo>
                <a:lnTo>
                  <a:pt x="214825" y="4277"/>
                </a:lnTo>
                <a:lnTo>
                  <a:pt x="160020" y="7620"/>
                </a:lnTo>
                <a:lnTo>
                  <a:pt x="145542" y="8382"/>
                </a:lnTo>
                <a:lnTo>
                  <a:pt x="128163" y="10195"/>
                </a:lnTo>
                <a:lnTo>
                  <a:pt x="103446" y="12663"/>
                </a:lnTo>
                <a:lnTo>
                  <a:pt x="75809" y="15582"/>
                </a:lnTo>
                <a:lnTo>
                  <a:pt x="21335" y="25908"/>
                </a:lnTo>
                <a:lnTo>
                  <a:pt x="11429" y="30480"/>
                </a:lnTo>
                <a:lnTo>
                  <a:pt x="10667" y="30480"/>
                </a:lnTo>
                <a:lnTo>
                  <a:pt x="7620" y="32766"/>
                </a:lnTo>
                <a:lnTo>
                  <a:pt x="6857" y="32766"/>
                </a:lnTo>
                <a:lnTo>
                  <a:pt x="5334" y="34290"/>
                </a:lnTo>
                <a:lnTo>
                  <a:pt x="3809" y="36576"/>
                </a:lnTo>
                <a:lnTo>
                  <a:pt x="2285" y="37338"/>
                </a:lnTo>
                <a:lnTo>
                  <a:pt x="1523" y="39624"/>
                </a:lnTo>
                <a:lnTo>
                  <a:pt x="0" y="42672"/>
                </a:lnTo>
                <a:lnTo>
                  <a:pt x="0" y="1741170"/>
                </a:lnTo>
                <a:lnTo>
                  <a:pt x="762" y="1742694"/>
                </a:lnTo>
                <a:lnTo>
                  <a:pt x="1524" y="1744980"/>
                </a:lnTo>
                <a:lnTo>
                  <a:pt x="2286" y="1746504"/>
                </a:lnTo>
                <a:lnTo>
                  <a:pt x="7620" y="1751838"/>
                </a:lnTo>
                <a:lnTo>
                  <a:pt x="10668" y="1753362"/>
                </a:lnTo>
                <a:lnTo>
                  <a:pt x="11430" y="1754124"/>
                </a:lnTo>
                <a:lnTo>
                  <a:pt x="12192" y="1754124"/>
                </a:lnTo>
                <a:lnTo>
                  <a:pt x="16764" y="1756410"/>
                </a:lnTo>
                <a:lnTo>
                  <a:pt x="21336" y="1757383"/>
                </a:lnTo>
                <a:lnTo>
                  <a:pt x="21335" y="54102"/>
                </a:lnTo>
                <a:lnTo>
                  <a:pt x="22097" y="53530"/>
                </a:lnTo>
                <a:lnTo>
                  <a:pt x="22097" y="53340"/>
                </a:lnTo>
                <a:lnTo>
                  <a:pt x="24492" y="49747"/>
                </a:lnTo>
                <a:lnTo>
                  <a:pt x="25146" y="46482"/>
                </a:lnTo>
                <a:lnTo>
                  <a:pt x="25146" y="51435"/>
                </a:lnTo>
                <a:lnTo>
                  <a:pt x="75809" y="41744"/>
                </a:lnTo>
                <a:lnTo>
                  <a:pt x="128850" y="35338"/>
                </a:lnTo>
                <a:lnTo>
                  <a:pt x="183897" y="31210"/>
                </a:lnTo>
                <a:lnTo>
                  <a:pt x="239736" y="28744"/>
                </a:lnTo>
                <a:lnTo>
                  <a:pt x="295171" y="27324"/>
                </a:lnTo>
                <a:lnTo>
                  <a:pt x="349090" y="26328"/>
                </a:lnTo>
                <a:lnTo>
                  <a:pt x="400050" y="25146"/>
                </a:lnTo>
                <a:lnTo>
                  <a:pt x="421386" y="25146"/>
                </a:lnTo>
                <a:close/>
              </a:path>
              <a:path w="421640" h="1784985">
                <a:moveTo>
                  <a:pt x="25146" y="1732788"/>
                </a:moveTo>
                <a:lnTo>
                  <a:pt x="25146" y="51435"/>
                </a:lnTo>
                <a:lnTo>
                  <a:pt x="24383" y="51816"/>
                </a:lnTo>
                <a:lnTo>
                  <a:pt x="21335" y="54102"/>
                </a:lnTo>
                <a:lnTo>
                  <a:pt x="21336" y="1730502"/>
                </a:lnTo>
                <a:lnTo>
                  <a:pt x="22098" y="1730883"/>
                </a:lnTo>
                <a:lnTo>
                  <a:pt x="22098" y="1730502"/>
                </a:lnTo>
                <a:lnTo>
                  <a:pt x="22860" y="1731264"/>
                </a:lnTo>
                <a:lnTo>
                  <a:pt x="24383" y="1732026"/>
                </a:lnTo>
                <a:lnTo>
                  <a:pt x="24383" y="1732280"/>
                </a:lnTo>
                <a:lnTo>
                  <a:pt x="25146" y="1732788"/>
                </a:lnTo>
                <a:close/>
              </a:path>
              <a:path w="421640" h="1784985">
                <a:moveTo>
                  <a:pt x="22669" y="1731502"/>
                </a:moveTo>
                <a:lnTo>
                  <a:pt x="22402" y="1731035"/>
                </a:lnTo>
                <a:lnTo>
                  <a:pt x="21336" y="1730502"/>
                </a:lnTo>
                <a:lnTo>
                  <a:pt x="22669" y="1731502"/>
                </a:lnTo>
                <a:close/>
              </a:path>
              <a:path w="421640" h="1784985">
                <a:moveTo>
                  <a:pt x="25146" y="1758194"/>
                </a:moveTo>
                <a:lnTo>
                  <a:pt x="25146" y="1737360"/>
                </a:lnTo>
                <a:lnTo>
                  <a:pt x="24468" y="1734650"/>
                </a:lnTo>
                <a:lnTo>
                  <a:pt x="22669" y="1731502"/>
                </a:lnTo>
                <a:lnTo>
                  <a:pt x="21336" y="1730502"/>
                </a:lnTo>
                <a:lnTo>
                  <a:pt x="21336" y="1757383"/>
                </a:lnTo>
                <a:lnTo>
                  <a:pt x="25146" y="1758194"/>
                </a:lnTo>
                <a:close/>
              </a:path>
              <a:path w="421640" h="1784985">
                <a:moveTo>
                  <a:pt x="24492" y="49747"/>
                </a:moveTo>
                <a:lnTo>
                  <a:pt x="22097" y="53340"/>
                </a:lnTo>
                <a:lnTo>
                  <a:pt x="22859" y="52832"/>
                </a:lnTo>
                <a:lnTo>
                  <a:pt x="22859" y="52578"/>
                </a:lnTo>
                <a:lnTo>
                  <a:pt x="24383" y="51816"/>
                </a:lnTo>
                <a:lnTo>
                  <a:pt x="24383" y="50292"/>
                </a:lnTo>
                <a:lnTo>
                  <a:pt x="24492" y="49747"/>
                </a:lnTo>
                <a:close/>
              </a:path>
              <a:path w="421640" h="1784985">
                <a:moveTo>
                  <a:pt x="24383" y="51816"/>
                </a:moveTo>
                <a:lnTo>
                  <a:pt x="22097" y="53340"/>
                </a:lnTo>
                <a:lnTo>
                  <a:pt x="22097" y="53530"/>
                </a:lnTo>
                <a:lnTo>
                  <a:pt x="24383" y="51816"/>
                </a:lnTo>
                <a:close/>
              </a:path>
              <a:path w="421640" h="1784985">
                <a:moveTo>
                  <a:pt x="22860" y="1731264"/>
                </a:moveTo>
                <a:lnTo>
                  <a:pt x="22098" y="1730502"/>
                </a:lnTo>
                <a:lnTo>
                  <a:pt x="22402" y="1731035"/>
                </a:lnTo>
                <a:lnTo>
                  <a:pt x="22860" y="1731264"/>
                </a:lnTo>
                <a:close/>
              </a:path>
              <a:path w="421640" h="1784985">
                <a:moveTo>
                  <a:pt x="22402" y="1731035"/>
                </a:moveTo>
                <a:lnTo>
                  <a:pt x="22098" y="1730502"/>
                </a:lnTo>
                <a:lnTo>
                  <a:pt x="22098" y="1730883"/>
                </a:lnTo>
                <a:lnTo>
                  <a:pt x="22402" y="1731035"/>
                </a:lnTo>
                <a:close/>
              </a:path>
              <a:path w="421640" h="1784985">
                <a:moveTo>
                  <a:pt x="24383" y="1732788"/>
                </a:moveTo>
                <a:lnTo>
                  <a:pt x="22860" y="1731264"/>
                </a:lnTo>
                <a:lnTo>
                  <a:pt x="22402" y="1731035"/>
                </a:lnTo>
                <a:lnTo>
                  <a:pt x="22669" y="1731502"/>
                </a:lnTo>
                <a:lnTo>
                  <a:pt x="24383" y="1732788"/>
                </a:lnTo>
                <a:close/>
              </a:path>
              <a:path w="421640" h="1784985">
                <a:moveTo>
                  <a:pt x="24468" y="1734650"/>
                </a:moveTo>
                <a:lnTo>
                  <a:pt x="24383" y="1734312"/>
                </a:lnTo>
                <a:lnTo>
                  <a:pt x="24383" y="1732788"/>
                </a:lnTo>
                <a:lnTo>
                  <a:pt x="22669" y="1731502"/>
                </a:lnTo>
                <a:lnTo>
                  <a:pt x="24468" y="1734650"/>
                </a:lnTo>
                <a:close/>
              </a:path>
              <a:path w="421640" h="1784985">
                <a:moveTo>
                  <a:pt x="24383" y="51816"/>
                </a:moveTo>
                <a:lnTo>
                  <a:pt x="22859" y="52578"/>
                </a:lnTo>
                <a:lnTo>
                  <a:pt x="22859" y="52832"/>
                </a:lnTo>
                <a:lnTo>
                  <a:pt x="24383" y="51816"/>
                </a:lnTo>
                <a:close/>
              </a:path>
              <a:path w="421640" h="1784985">
                <a:moveTo>
                  <a:pt x="24383" y="1732280"/>
                </a:moveTo>
                <a:lnTo>
                  <a:pt x="24383" y="1732026"/>
                </a:lnTo>
                <a:lnTo>
                  <a:pt x="22860" y="1731264"/>
                </a:lnTo>
                <a:lnTo>
                  <a:pt x="24383" y="1732280"/>
                </a:lnTo>
                <a:close/>
              </a:path>
              <a:path w="421640" h="1784985">
                <a:moveTo>
                  <a:pt x="421386" y="1784604"/>
                </a:moveTo>
                <a:lnTo>
                  <a:pt x="421386" y="1758696"/>
                </a:lnTo>
                <a:lnTo>
                  <a:pt x="400050" y="1758696"/>
                </a:lnTo>
                <a:lnTo>
                  <a:pt x="349007" y="1757870"/>
                </a:lnTo>
                <a:lnTo>
                  <a:pt x="295158" y="1757035"/>
                </a:lnTo>
                <a:lnTo>
                  <a:pt x="239516" y="1755618"/>
                </a:lnTo>
                <a:lnTo>
                  <a:pt x="183430" y="1753052"/>
                </a:lnTo>
                <a:lnTo>
                  <a:pt x="128163" y="1748771"/>
                </a:lnTo>
                <a:lnTo>
                  <a:pt x="74980" y="1742205"/>
                </a:lnTo>
                <a:lnTo>
                  <a:pt x="25146" y="1732788"/>
                </a:lnTo>
                <a:lnTo>
                  <a:pt x="22860" y="1731264"/>
                </a:lnTo>
                <a:lnTo>
                  <a:pt x="24383" y="1732788"/>
                </a:lnTo>
                <a:lnTo>
                  <a:pt x="24383" y="1734312"/>
                </a:lnTo>
                <a:lnTo>
                  <a:pt x="25146" y="1735836"/>
                </a:lnTo>
                <a:lnTo>
                  <a:pt x="25146" y="1758194"/>
                </a:lnTo>
                <a:lnTo>
                  <a:pt x="107024" y="1772282"/>
                </a:lnTo>
                <a:lnTo>
                  <a:pt x="156297" y="1776799"/>
                </a:lnTo>
                <a:lnTo>
                  <a:pt x="206863" y="1779684"/>
                </a:lnTo>
                <a:lnTo>
                  <a:pt x="257623" y="1781421"/>
                </a:lnTo>
                <a:lnTo>
                  <a:pt x="307475" y="1782497"/>
                </a:lnTo>
                <a:lnTo>
                  <a:pt x="355317" y="1783396"/>
                </a:lnTo>
                <a:lnTo>
                  <a:pt x="400050" y="1784604"/>
                </a:lnTo>
                <a:lnTo>
                  <a:pt x="421386" y="1784604"/>
                </a:lnTo>
                <a:close/>
              </a:path>
              <a:path w="421640" h="1784985">
                <a:moveTo>
                  <a:pt x="25146" y="48768"/>
                </a:moveTo>
                <a:lnTo>
                  <a:pt x="24492" y="49747"/>
                </a:lnTo>
                <a:lnTo>
                  <a:pt x="24383" y="50292"/>
                </a:lnTo>
                <a:lnTo>
                  <a:pt x="25146" y="48768"/>
                </a:lnTo>
                <a:close/>
              </a:path>
              <a:path w="421640" h="1784985">
                <a:moveTo>
                  <a:pt x="25146" y="51435"/>
                </a:moveTo>
                <a:lnTo>
                  <a:pt x="25146" y="48768"/>
                </a:lnTo>
                <a:lnTo>
                  <a:pt x="24383" y="50292"/>
                </a:lnTo>
                <a:lnTo>
                  <a:pt x="24383" y="51816"/>
                </a:lnTo>
                <a:lnTo>
                  <a:pt x="25146" y="51435"/>
                </a:lnTo>
                <a:close/>
              </a:path>
              <a:path w="421640" h="1784985">
                <a:moveTo>
                  <a:pt x="25146" y="1735836"/>
                </a:moveTo>
                <a:lnTo>
                  <a:pt x="24383" y="1734312"/>
                </a:lnTo>
                <a:lnTo>
                  <a:pt x="24492" y="1734693"/>
                </a:lnTo>
                <a:lnTo>
                  <a:pt x="25146" y="1735836"/>
                </a:lnTo>
                <a:close/>
              </a:path>
              <a:path w="421640" h="1784985">
                <a:moveTo>
                  <a:pt x="25146" y="1737360"/>
                </a:moveTo>
                <a:lnTo>
                  <a:pt x="25146" y="1735836"/>
                </a:lnTo>
                <a:lnTo>
                  <a:pt x="24468" y="1734650"/>
                </a:lnTo>
                <a:lnTo>
                  <a:pt x="25146" y="1737360"/>
                </a:lnTo>
                <a:close/>
              </a:path>
              <a:path w="421640" h="1784985">
                <a:moveTo>
                  <a:pt x="25146" y="48768"/>
                </a:moveTo>
                <a:lnTo>
                  <a:pt x="25146" y="46482"/>
                </a:lnTo>
                <a:lnTo>
                  <a:pt x="24492" y="49747"/>
                </a:lnTo>
                <a:lnTo>
                  <a:pt x="25146" y="48768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761235" y="5581903"/>
            <a:ext cx="56800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spc="-5" dirty="0">
                <a:latin typeface="Times New Roman"/>
                <a:cs typeface="Times New Roman"/>
              </a:rPr>
              <a:t>The two “secret keys” are the</a:t>
            </a:r>
            <a:r>
              <a:rPr sz="3100" spc="-25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same.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9401" y="1006855"/>
            <a:ext cx="3879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Breakable</a:t>
            </a:r>
            <a:r>
              <a:rPr spc="-30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437755" cy="463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cryptosystem is “breakable” if,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r>
              <a:rPr sz="3000" spc="-2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enough  time and information, it can theoretically be  “cracked.”</a:t>
            </a:r>
            <a:endParaRPr sz="3000">
              <a:latin typeface="Times New Roman"/>
              <a:cs typeface="Times New Roman"/>
            </a:endParaRPr>
          </a:p>
          <a:p>
            <a:pPr marL="355600" marR="52387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Either by determining the key or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otherwise  obtaining the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plaintext.</a:t>
            </a:r>
            <a:endParaRPr sz="3000">
              <a:latin typeface="Times New Roman"/>
              <a:cs typeface="Times New Roman"/>
            </a:endParaRPr>
          </a:p>
          <a:p>
            <a:pPr marL="355600" marR="79883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must assume the algorithm is known.  </a:t>
            </a:r>
            <a:r>
              <a:rPr sz="3000" spc="-5" dirty="0">
                <a:latin typeface="Times New Roman"/>
                <a:cs typeface="Times New Roman"/>
              </a:rPr>
              <a:t>(Kerckhoffs’</a:t>
            </a:r>
            <a:r>
              <a:rPr sz="3000" spc="-2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Principle.)</a:t>
            </a:r>
            <a:endParaRPr sz="3000">
              <a:latin typeface="Times New Roman"/>
              <a:cs typeface="Times New Roman"/>
            </a:endParaRPr>
          </a:p>
          <a:p>
            <a:pPr marL="355600" marR="16383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3499485" algn="l"/>
              </a:tabLst>
            </a:pPr>
            <a:r>
              <a:rPr sz="3000" dirty="0">
                <a:latin typeface="Times New Roman"/>
                <a:cs typeface="Times New Roman"/>
              </a:rPr>
              <a:t>A cryptosystem that is breakable may</a:t>
            </a:r>
            <a:r>
              <a:rPr sz="3000" spc="-2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  considerable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Times New Roman"/>
                <a:cs typeface="Times New Roman"/>
              </a:rPr>
              <a:t>effort.	</a:t>
            </a:r>
            <a:r>
              <a:rPr sz="3000" spc="-5" dirty="0">
                <a:latin typeface="Times New Roman"/>
                <a:cs typeface="Times New Roman"/>
              </a:rPr>
              <a:t>That </a:t>
            </a:r>
            <a:r>
              <a:rPr sz="3000" dirty="0">
                <a:latin typeface="Times New Roman"/>
                <a:cs typeface="Times New Roman"/>
              </a:rPr>
              <a:t>is known as being  “computationally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secure.”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2588" y="1006855"/>
            <a:ext cx="4713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Key Strength and</a:t>
            </a:r>
            <a:r>
              <a:rPr spc="-1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6807960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14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69746" y="1936030"/>
            <a:ext cx="7416800" cy="471805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800" spc="-5" dirty="0">
                <a:latin typeface="Times New Roman"/>
                <a:cs typeface="Times New Roman"/>
              </a:rPr>
              <a:t>Encryption 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mathematical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operation</a:t>
            </a:r>
            <a:endParaRPr sz="2800">
              <a:latin typeface="Times New Roman"/>
              <a:cs typeface="Times New Roman"/>
            </a:endParaRPr>
          </a:p>
          <a:p>
            <a:pPr marL="12700" marR="662940">
              <a:lnSpc>
                <a:spcPct val="100000"/>
              </a:lnSpc>
              <a:spcBef>
                <a:spcPts val="600"/>
              </a:spcBef>
            </a:pPr>
            <a:r>
              <a:rPr sz="2800" i="1" spc="-5" dirty="0">
                <a:latin typeface="Times New Roman"/>
                <a:cs typeface="Times New Roman"/>
              </a:rPr>
              <a:t>The </a:t>
            </a:r>
            <a:r>
              <a:rPr sz="2800" i="1" spc="-20" dirty="0">
                <a:latin typeface="Times New Roman"/>
                <a:cs typeface="Times New Roman"/>
              </a:rPr>
              <a:t>strength </a:t>
            </a:r>
            <a:r>
              <a:rPr sz="2800" i="1" spc="-5" dirty="0">
                <a:latin typeface="Times New Roman"/>
                <a:cs typeface="Times New Roman"/>
              </a:rPr>
              <a:t>is in the </a:t>
            </a:r>
            <a:r>
              <a:rPr sz="2800" i="1" dirty="0">
                <a:latin typeface="Times New Roman"/>
                <a:cs typeface="Times New Roman"/>
              </a:rPr>
              <a:t>key</a:t>
            </a:r>
            <a:r>
              <a:rPr sz="2800" dirty="0">
                <a:latin typeface="Times New Roman"/>
                <a:cs typeface="Times New Roman"/>
              </a:rPr>
              <a:t>, not the algorithm!  (Assume that the bad guys know the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algorithm.  That is </a:t>
            </a:r>
            <a:r>
              <a:rPr sz="2800" i="1" spc="-15" dirty="0">
                <a:latin typeface="Times New Roman"/>
                <a:cs typeface="Times New Roman"/>
              </a:rPr>
              <a:t>Kerckhoffs’</a:t>
            </a:r>
            <a:r>
              <a:rPr sz="2800" i="1" spc="-35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Principle</a:t>
            </a:r>
            <a:r>
              <a:rPr sz="2800" spc="-5" dirty="0">
                <a:latin typeface="Times New Roman"/>
                <a:cs typeface="Times New Roman"/>
              </a:rPr>
              <a:t>.)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800" spc="-20" dirty="0">
                <a:latin typeface="Times New Roman"/>
                <a:cs typeface="Times New Roman"/>
              </a:rPr>
              <a:t>However, </a:t>
            </a:r>
            <a:r>
              <a:rPr sz="2800" dirty="0">
                <a:latin typeface="Times New Roman"/>
                <a:cs typeface="Times New Roman"/>
              </a:rPr>
              <a:t>the algorithm must be </a:t>
            </a:r>
            <a:r>
              <a:rPr sz="2800" spc="-5" dirty="0">
                <a:latin typeface="Times New Roman"/>
                <a:cs typeface="Times New Roman"/>
              </a:rPr>
              <a:t>free from </a:t>
            </a:r>
            <a:r>
              <a:rPr sz="2800" dirty="0">
                <a:latin typeface="Times New Roman"/>
                <a:cs typeface="Times New Roman"/>
              </a:rPr>
              <a:t>“shortcut  </a:t>
            </a:r>
            <a:r>
              <a:rPr sz="2800" spc="-5" dirty="0">
                <a:latin typeface="Times New Roman"/>
                <a:cs typeface="Times New Roman"/>
              </a:rPr>
              <a:t>attacks.”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800" spc="-5" dirty="0">
                <a:latin typeface="Times New Roman"/>
                <a:cs typeface="Times New Roman"/>
              </a:rPr>
              <a:t>Keys should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i="1" dirty="0">
                <a:latin typeface="Times New Roman"/>
                <a:cs typeface="Times New Roman"/>
              </a:rPr>
              <a:t>long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random.</a:t>
            </a:r>
            <a:endParaRPr sz="2800">
              <a:latin typeface="Times New Roman"/>
              <a:cs typeface="Times New Roman"/>
            </a:endParaRPr>
          </a:p>
          <a:p>
            <a:pPr marL="12700" marR="332105">
              <a:lnSpc>
                <a:spcPct val="99800"/>
              </a:lnSpc>
              <a:spcBef>
                <a:spcPts val="605"/>
              </a:spcBef>
              <a:tabLst>
                <a:tab pos="5468620" algn="l"/>
                <a:tab pos="6009640" algn="l"/>
              </a:tabLst>
            </a:pPr>
            <a:r>
              <a:rPr sz="2800" spc="-5" dirty="0">
                <a:latin typeface="Times New Roman"/>
                <a:cs typeface="Times New Roman"/>
              </a:rPr>
              <a:t>Keys </a:t>
            </a:r>
            <a:r>
              <a:rPr sz="2800" dirty="0">
                <a:latin typeface="Times New Roman"/>
                <a:cs typeface="Times New Roman"/>
              </a:rPr>
              <a:t>are applied </a:t>
            </a:r>
            <a:r>
              <a:rPr sz="2800" spc="-5" dirty="0">
                <a:latin typeface="Times New Roman"/>
                <a:cs typeface="Times New Roman"/>
              </a:rPr>
              <a:t>over blocks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data.	Brute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force  </a:t>
            </a:r>
            <a:r>
              <a:rPr sz="2800" dirty="0">
                <a:latin typeface="Times New Roman"/>
                <a:cs typeface="Times New Roman"/>
              </a:rPr>
              <a:t>attack: try all </a:t>
            </a:r>
            <a:r>
              <a:rPr sz="2800" spc="-5" dirty="0">
                <a:latin typeface="Times New Roman"/>
                <a:cs typeface="Times New Roman"/>
              </a:rPr>
              <a:t>possible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combinations.	</a:t>
            </a:r>
            <a:r>
              <a:rPr sz="2800" spc="-5" dirty="0">
                <a:latin typeface="Times New Roman"/>
                <a:cs typeface="Times New Roman"/>
              </a:rPr>
              <a:t>40-bit  </a:t>
            </a:r>
            <a:r>
              <a:rPr sz="2800" dirty="0">
                <a:latin typeface="Times New Roman"/>
                <a:cs typeface="Times New Roman"/>
              </a:rPr>
              <a:t>key: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40</a:t>
            </a:r>
            <a:r>
              <a:rPr sz="2775" spc="315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combinations</a:t>
            </a:r>
            <a:r>
              <a:rPr sz="3100" spc="-5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401" y="1006855"/>
            <a:ext cx="5406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Attacks Against</a:t>
            </a:r>
            <a:r>
              <a:rPr spc="-95" dirty="0"/>
              <a:t> </a:t>
            </a: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07184"/>
            <a:ext cx="7857490" cy="415988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55600" marR="5080" indent="-342900">
              <a:lnSpc>
                <a:spcPct val="80000"/>
              </a:lnSpc>
              <a:spcBef>
                <a:spcPts val="8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Opponent whose goal is to break cryptosystem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  the </a:t>
            </a:r>
            <a:r>
              <a:rPr sz="3000" i="1" spc="-5" dirty="0">
                <a:latin typeface="Times New Roman"/>
                <a:cs typeface="Times New Roman"/>
              </a:rPr>
              <a:t>adversary</a:t>
            </a:r>
            <a:endParaRPr sz="3000">
              <a:latin typeface="Times New Roman"/>
              <a:cs typeface="Times New Roman"/>
            </a:endParaRPr>
          </a:p>
          <a:p>
            <a:pPr marL="755650" marR="86360" lvl="1" indent="-285750">
              <a:lnSpc>
                <a:spcPct val="8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Assume adversary knows the algorithm used, but not  the key (Kerckhoffs’ principle</a:t>
            </a:r>
            <a:r>
              <a:rPr sz="2600" spc="-2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again)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ts val="3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Three major types of attacks:</a:t>
            </a:r>
            <a:endParaRPr sz="3000">
              <a:latin typeface="Times New Roman"/>
              <a:cs typeface="Times New Roman"/>
            </a:endParaRPr>
          </a:p>
          <a:p>
            <a:pPr marL="755650" marR="26034" lvl="1" indent="-285750">
              <a:lnSpc>
                <a:spcPct val="8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ciphertext only</a:t>
            </a:r>
            <a:r>
              <a:rPr sz="2600" spc="-5" dirty="0">
                <a:latin typeface="Times New Roman"/>
                <a:cs typeface="Times New Roman"/>
              </a:rPr>
              <a:t>: adversary has only ciphertext; goal is  to find plaintext and possibly the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marR="1406525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known plaintext</a:t>
            </a:r>
            <a:r>
              <a:rPr sz="2600" spc="-5" dirty="0">
                <a:latin typeface="Times New Roman"/>
                <a:cs typeface="Times New Roman"/>
              </a:rPr>
              <a:t>: adversary has ciphertext,  corresponding plaintext; goal is to find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marR="71120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chosen plaintext</a:t>
            </a:r>
            <a:r>
              <a:rPr sz="2600" spc="-5" dirty="0">
                <a:latin typeface="Times New Roman"/>
                <a:cs typeface="Times New Roman"/>
              </a:rPr>
              <a:t>: adversary may </a:t>
            </a:r>
            <a:r>
              <a:rPr sz="2600" spc="-10" dirty="0">
                <a:latin typeface="Times New Roman"/>
                <a:cs typeface="Times New Roman"/>
              </a:rPr>
              <a:t>supply </a:t>
            </a:r>
            <a:r>
              <a:rPr sz="2600" spc="-5" dirty="0">
                <a:latin typeface="Times New Roman"/>
                <a:cs typeface="Times New Roman"/>
              </a:rPr>
              <a:t>plaintext and  obtain corresponding ciphertext; goal is to find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68816" y="6935214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15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52854" y="1006855"/>
            <a:ext cx="65551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Computational vs. Absolute</a:t>
            </a:r>
            <a:r>
              <a:rPr spc="-22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33270"/>
            <a:ext cx="7444740" cy="459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3353435" algn="l"/>
              </a:tabLst>
            </a:pPr>
            <a:r>
              <a:rPr sz="3000" i="1" dirty="0">
                <a:latin typeface="Times New Roman"/>
                <a:cs typeface="Times New Roman"/>
              </a:rPr>
              <a:t>Absolutely</a:t>
            </a:r>
            <a:r>
              <a:rPr sz="3000" i="1" spc="30" dirty="0">
                <a:latin typeface="Times New Roman"/>
                <a:cs typeface="Times New Roman"/>
              </a:rPr>
              <a:t> </a:t>
            </a:r>
            <a:r>
              <a:rPr sz="3000" i="1" spc="-20" dirty="0">
                <a:latin typeface="Times New Roman"/>
                <a:cs typeface="Times New Roman"/>
              </a:rPr>
              <a:t>secure:	</a:t>
            </a:r>
            <a:r>
              <a:rPr sz="3000" dirty="0">
                <a:latin typeface="Times New Roman"/>
                <a:cs typeface="Times New Roman"/>
              </a:rPr>
              <a:t>There is no </a:t>
            </a:r>
            <a:r>
              <a:rPr sz="3000" spc="-5" dirty="0">
                <a:latin typeface="Times New Roman"/>
                <a:cs typeface="Times New Roman"/>
              </a:rPr>
              <a:t>way </a:t>
            </a:r>
            <a:r>
              <a:rPr sz="3000" dirty="0">
                <a:latin typeface="Times New Roman"/>
                <a:cs typeface="Times New Roman"/>
              </a:rPr>
              <a:t>to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recover  the plaintext from the cipher text without the  </a:t>
            </a:r>
            <a:r>
              <a:rPr sz="3000" spc="-50" dirty="0">
                <a:latin typeface="Times New Roman"/>
                <a:cs typeface="Times New Roman"/>
              </a:rPr>
              <a:t>key. </a:t>
            </a:r>
            <a:r>
              <a:rPr sz="3000" dirty="0">
                <a:latin typeface="Times New Roman"/>
                <a:cs typeface="Times New Roman"/>
              </a:rPr>
              <a:t>(And the</a:t>
            </a:r>
            <a:r>
              <a:rPr sz="3000" spc="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algorithm)</a:t>
            </a:r>
            <a:endParaRPr sz="3000">
              <a:latin typeface="Times New Roman"/>
              <a:cs typeface="Times New Roman"/>
            </a:endParaRPr>
          </a:p>
          <a:p>
            <a:pPr marL="355600" marR="13017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305935" algn="l"/>
              </a:tabLst>
            </a:pPr>
            <a:r>
              <a:rPr sz="3000" i="1" dirty="0">
                <a:latin typeface="Times New Roman"/>
                <a:cs typeface="Times New Roman"/>
              </a:rPr>
              <a:t>Computationally</a:t>
            </a:r>
            <a:r>
              <a:rPr sz="3000" i="1" spc="25" dirty="0">
                <a:latin typeface="Times New Roman"/>
                <a:cs typeface="Times New Roman"/>
              </a:rPr>
              <a:t> </a:t>
            </a:r>
            <a:r>
              <a:rPr sz="3000" i="1" spc="-20" dirty="0">
                <a:latin typeface="Times New Roman"/>
                <a:cs typeface="Times New Roman"/>
              </a:rPr>
              <a:t>secure:	</a:t>
            </a:r>
            <a:r>
              <a:rPr sz="3000" dirty="0">
                <a:latin typeface="Times New Roman"/>
                <a:cs typeface="Times New Roman"/>
              </a:rPr>
              <a:t>The time to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recover  the plaintext from the cipher text is so great  that the message has little or no value by the  time it can be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decrypted.</a:t>
            </a:r>
            <a:endParaRPr sz="3000">
              <a:latin typeface="Times New Roman"/>
              <a:cs typeface="Times New Roman"/>
            </a:endParaRPr>
          </a:p>
          <a:p>
            <a:pPr marL="354965" marR="128270">
              <a:lnSpc>
                <a:spcPct val="100000"/>
              </a:lnSpc>
              <a:spcBef>
                <a:spcPts val="2880"/>
              </a:spcBef>
            </a:pPr>
            <a:r>
              <a:rPr sz="3000" spc="-5" dirty="0">
                <a:latin typeface="Times New Roman"/>
                <a:cs typeface="Times New Roman"/>
              </a:rPr>
              <a:t>How </a:t>
            </a:r>
            <a:r>
              <a:rPr sz="3000" dirty="0">
                <a:latin typeface="Times New Roman"/>
                <a:cs typeface="Times New Roman"/>
              </a:rPr>
              <a:t>long does </a:t>
            </a:r>
            <a:r>
              <a:rPr sz="3000" i="1" spc="-95" dirty="0">
                <a:latin typeface="Times New Roman"/>
                <a:cs typeface="Times New Roman"/>
              </a:rPr>
              <a:t>“We </a:t>
            </a:r>
            <a:r>
              <a:rPr sz="3000" i="1" dirty="0">
                <a:latin typeface="Times New Roman"/>
                <a:cs typeface="Times New Roman"/>
              </a:rPr>
              <a:t>attack at dawn!” </a:t>
            </a:r>
            <a:r>
              <a:rPr sz="3000" dirty="0">
                <a:latin typeface="Times New Roman"/>
                <a:cs typeface="Times New Roman"/>
              </a:rPr>
              <a:t>need to  remain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secure?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40216" y="6871969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16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09620" y="1006855"/>
            <a:ext cx="3439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Codes and</a:t>
            </a:r>
            <a:r>
              <a:rPr spc="-60" dirty="0"/>
              <a:t> </a:t>
            </a:r>
            <a:r>
              <a:rPr spc="-10"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29575" cy="4432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70878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Both codes and ciphers obfuscate  communications to foil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eavesdropping.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98894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Codes </a:t>
            </a:r>
            <a:r>
              <a:rPr sz="3000" spc="-5" dirty="0">
                <a:latin typeface="Times New Roman"/>
                <a:cs typeface="Times New Roman"/>
              </a:rPr>
              <a:t>substitute words, </a:t>
            </a:r>
            <a:r>
              <a:rPr sz="3000" dirty="0">
                <a:latin typeface="Times New Roman"/>
                <a:cs typeface="Times New Roman"/>
              </a:rPr>
              <a:t>phrases, or other </a:t>
            </a:r>
            <a:r>
              <a:rPr sz="3000" spc="-5" dirty="0">
                <a:latin typeface="Times New Roman"/>
                <a:cs typeface="Times New Roman"/>
              </a:rPr>
              <a:t>symbols  </a:t>
            </a:r>
            <a:r>
              <a:rPr sz="3000" dirty="0">
                <a:latin typeface="Times New Roman"/>
                <a:cs typeface="Times New Roman"/>
              </a:rPr>
              <a:t>for other words.	Codes operate at the level of  meaning.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One if by land and two if by</a:t>
            </a:r>
            <a:r>
              <a:rPr sz="2800" i="1" spc="-1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sea.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Climb Mount</a:t>
            </a:r>
            <a:r>
              <a:rPr sz="2800" i="1" spc="-3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Niitaka.</a:t>
            </a:r>
            <a:endParaRPr sz="2800">
              <a:latin typeface="Times New Roman"/>
              <a:cs typeface="Times New Roman"/>
            </a:endParaRPr>
          </a:p>
          <a:p>
            <a:pPr marL="355600" marR="27178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Ciphers </a:t>
            </a:r>
            <a:r>
              <a:rPr sz="3000" dirty="0">
                <a:latin typeface="Times New Roman"/>
                <a:cs typeface="Times New Roman"/>
              </a:rPr>
              <a:t>operate at the level of </a:t>
            </a:r>
            <a:r>
              <a:rPr sz="3000" spc="-5" dirty="0">
                <a:latin typeface="Times New Roman"/>
                <a:cs typeface="Times New Roman"/>
              </a:rPr>
              <a:t>symbols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small  </a:t>
            </a:r>
            <a:r>
              <a:rPr sz="3000" dirty="0">
                <a:latin typeface="Times New Roman"/>
                <a:cs typeface="Times New Roman"/>
              </a:rPr>
              <a:t>groups of</a:t>
            </a:r>
            <a:r>
              <a:rPr sz="3000" spc="-5" dirty="0">
                <a:latin typeface="Times New Roman"/>
                <a:cs typeface="Times New Roman"/>
              </a:rPr>
              <a:t> symbols.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2617" y="1006855"/>
            <a:ext cx="42341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Computational</a:t>
            </a:r>
            <a:r>
              <a:rPr spc="-10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1265"/>
            <a:ext cx="7905115" cy="435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14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Brute force: </a:t>
            </a:r>
            <a:r>
              <a:rPr sz="3000" spc="-40" dirty="0">
                <a:latin typeface="Times New Roman"/>
                <a:cs typeface="Times New Roman"/>
              </a:rPr>
              <a:t>Try </a:t>
            </a:r>
            <a:r>
              <a:rPr sz="3000" dirty="0">
                <a:latin typeface="Times New Roman"/>
                <a:cs typeface="Times New Roman"/>
              </a:rPr>
              <a:t>every possible key combination  to see which one appears to decrypt the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169795" algn="l"/>
              </a:tabLst>
            </a:pPr>
            <a:r>
              <a:rPr sz="3000" dirty="0">
                <a:latin typeface="Times New Roman"/>
                <a:cs typeface="Times New Roman"/>
              </a:rPr>
              <a:t>Shortcut attacks: </a:t>
            </a: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a particular algorithm, there  exists a mechanism that is less </a:t>
            </a:r>
            <a:r>
              <a:rPr sz="3000" spc="-5" dirty="0">
                <a:latin typeface="Times New Roman"/>
                <a:cs typeface="Times New Roman"/>
              </a:rPr>
              <a:t>work </a:t>
            </a:r>
            <a:r>
              <a:rPr sz="3000" dirty="0">
                <a:latin typeface="Times New Roman"/>
                <a:cs typeface="Times New Roman"/>
              </a:rPr>
              <a:t>then brute  force for extracting the plain text from the  ciphertext.	Example: letter frequency analysis in  the </a:t>
            </a:r>
            <a:r>
              <a:rPr sz="3000" spc="-5" dirty="0">
                <a:latin typeface="Times New Roman"/>
                <a:cs typeface="Times New Roman"/>
              </a:rPr>
              <a:t>C</a:t>
            </a:r>
            <a:r>
              <a:rPr sz="3200" spc="-5" dirty="0">
                <a:latin typeface="Times New Roman"/>
                <a:cs typeface="Times New Roman"/>
              </a:rPr>
              <a:t>æ</a:t>
            </a:r>
            <a:r>
              <a:rPr sz="3000" spc="-5" dirty="0">
                <a:latin typeface="Times New Roman"/>
                <a:cs typeface="Times New Roman"/>
              </a:rPr>
              <a:t>sar </a:t>
            </a:r>
            <a:r>
              <a:rPr sz="3000" spc="-25" dirty="0">
                <a:latin typeface="Times New Roman"/>
                <a:cs typeface="Times New Roman"/>
              </a:rPr>
              <a:t>cipher.</a:t>
            </a:r>
            <a:endParaRPr sz="3000">
              <a:latin typeface="Times New Roman"/>
              <a:cs typeface="Times New Roman"/>
            </a:endParaRPr>
          </a:p>
          <a:p>
            <a:pPr marL="355600" marR="22097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Cracking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could take thousands of  years even though a mechanism is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known.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15616" y="6810247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17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232" y="1006855"/>
            <a:ext cx="4315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Representing</a:t>
            </a:r>
            <a:r>
              <a:rPr spc="-25" dirty="0"/>
              <a:t> </a:t>
            </a:r>
            <a:r>
              <a:rPr spc="-10" dirty="0"/>
              <a:t>Messages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7515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72819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computers, all data are encoded as binary  numbers.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perform mathematical transforms on these  numbers.</a:t>
            </a:r>
            <a:endParaRPr sz="3000">
              <a:latin typeface="Times New Roman"/>
              <a:cs typeface="Times New Roman"/>
            </a:endParaRPr>
          </a:p>
          <a:p>
            <a:pPr marL="355600" marR="18859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So, </a:t>
            </a:r>
            <a:r>
              <a:rPr sz="3000" dirty="0">
                <a:latin typeface="Times New Roman"/>
                <a:cs typeface="Times New Roman"/>
              </a:rPr>
              <a:t>modern encryption is essentially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mathematical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operation.</a:t>
            </a:r>
            <a:endParaRPr sz="3000">
              <a:latin typeface="Times New Roman"/>
              <a:cs typeface="Times New Roman"/>
            </a:endParaRPr>
          </a:p>
          <a:p>
            <a:pPr marL="355600" marR="1289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can easily perform transformations on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ASCII.  (Or</a:t>
            </a:r>
            <a:r>
              <a:rPr sz="3000" spc="-5" dirty="0">
                <a:latin typeface="Times New Roman"/>
                <a:cs typeface="Times New Roman"/>
              </a:rPr>
              <a:t> Unicode.)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85032" y="25908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0" y="0"/>
                </a:moveTo>
                <a:lnTo>
                  <a:pt x="0" y="380999"/>
                </a:lnTo>
                <a:lnTo>
                  <a:pt x="381000" y="380999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940561" y="2127728"/>
          <a:ext cx="7534275" cy="32708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4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0733">
                <a:tc>
                  <a:txBody>
                    <a:bodyPr/>
                    <a:lstStyle/>
                    <a:p>
                      <a:pPr marL="31750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Message:</a:t>
                      </a: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spc="-5" dirty="0">
                          <a:latin typeface="Times New Roman"/>
                          <a:cs typeface="Times New Roman"/>
                        </a:rPr>
                        <a:t>DOG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940">
                        <a:lnSpc>
                          <a:spcPts val="3290"/>
                        </a:lnSpc>
                      </a:pP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010001000100011101001111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733">
                <a:tc>
                  <a:txBody>
                    <a:bodyPr/>
                    <a:lstStyle/>
                    <a:p>
                      <a:pPr marL="31750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31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(simple)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ts val="329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01</a:t>
                      </a:r>
                      <a:r>
                        <a:rPr sz="3100" spc="-5" dirty="0">
                          <a:solidFill>
                            <a:srgbClr val="A6A6A6"/>
                          </a:solidFill>
                          <a:latin typeface="Times New Roman"/>
                          <a:cs typeface="Times New Roman"/>
                        </a:rPr>
                        <a:t>0101010101010101010101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6387">
                <a:tc>
                  <a:txBody>
                    <a:bodyPr/>
                    <a:lstStyle/>
                    <a:p>
                      <a:pPr marL="31750" marR="26034">
                        <a:lnSpc>
                          <a:spcPts val="4090"/>
                        </a:lnSpc>
                        <a:spcBef>
                          <a:spcPts val="145"/>
                        </a:spcBef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Algorithm:</a:t>
                      </a:r>
                      <a:r>
                        <a:rPr sz="31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spc="-5" dirty="0">
                          <a:latin typeface="Times New Roman"/>
                          <a:cs typeface="Times New Roman"/>
                        </a:rPr>
                        <a:t>XOR 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Cipher</a:t>
                      </a:r>
                      <a:r>
                        <a:rPr sz="31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text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84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3800">
                        <a:latin typeface="Times New Roman"/>
                        <a:cs typeface="Times New Roman"/>
                      </a:endParaRPr>
                    </a:p>
                    <a:p>
                      <a:pPr marL="29209">
                        <a:lnSpc>
                          <a:spcPct val="100000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000100010001001000011010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02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3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(again)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64465" marB="0"/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3100" dirty="0">
                          <a:latin typeface="Times New Roman"/>
                          <a:cs typeface="Times New Roman"/>
                        </a:rPr>
                        <a:t>010101010101010101010101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16446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7969">
                <a:tc>
                  <a:txBody>
                    <a:bodyPr/>
                    <a:lstStyle/>
                    <a:p>
                      <a:pPr marL="31750">
                        <a:lnSpc>
                          <a:spcPts val="3665"/>
                        </a:lnSpc>
                      </a:pPr>
                      <a:r>
                        <a:rPr sz="3100" spc="-5" dirty="0">
                          <a:latin typeface="Times New Roman"/>
                          <a:cs typeface="Times New Roman"/>
                        </a:rPr>
                        <a:t>Plain</a:t>
                      </a:r>
                      <a:r>
                        <a:rPr sz="31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100" dirty="0">
                          <a:latin typeface="Times New Roman"/>
                          <a:cs typeface="Times New Roman"/>
                        </a:rPr>
                        <a:t>text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209">
                        <a:lnSpc>
                          <a:spcPts val="3665"/>
                        </a:lnSpc>
                      </a:pPr>
                      <a:r>
                        <a:rPr sz="3100" spc="-30" dirty="0">
                          <a:latin typeface="Times New Roman"/>
                          <a:cs typeface="Times New Roman"/>
                        </a:rPr>
                        <a:t>010001000100011101001111</a:t>
                      </a: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959611" y="5426374"/>
            <a:ext cx="6687184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spc="-55" dirty="0">
                <a:latin typeface="Times New Roman"/>
                <a:cs typeface="Times New Roman"/>
              </a:rPr>
              <a:t>We’ve </a:t>
            </a:r>
            <a:r>
              <a:rPr sz="3100" spc="-5" dirty="0">
                <a:latin typeface="Times New Roman"/>
                <a:cs typeface="Times New Roman"/>
              </a:rPr>
              <a:t>decoded </a:t>
            </a:r>
            <a:r>
              <a:rPr sz="3100" dirty="0">
                <a:latin typeface="Times New Roman"/>
                <a:cs typeface="Times New Roman"/>
              </a:rPr>
              <a:t>the </a:t>
            </a:r>
            <a:r>
              <a:rPr sz="3100" spc="-5" dirty="0">
                <a:latin typeface="Times New Roman"/>
                <a:cs typeface="Times New Roman"/>
              </a:rPr>
              <a:t>original </a:t>
            </a:r>
            <a:r>
              <a:rPr sz="3100" dirty="0">
                <a:latin typeface="Times New Roman"/>
                <a:cs typeface="Times New Roman"/>
              </a:rPr>
              <a:t>text: “DOG” !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4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Cæsar</a:t>
            </a:r>
            <a:r>
              <a:rPr spc="-55" dirty="0"/>
              <a:t> </a:t>
            </a:r>
            <a:r>
              <a:rPr spc="-5" dirty="0"/>
              <a:t>Cipher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6807960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20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3160" y="1976119"/>
            <a:ext cx="3808729" cy="97853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4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Now is the</a:t>
            </a:r>
            <a:r>
              <a:rPr sz="3100" b="1" spc="-10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time! 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Opx jt uif</a:t>
            </a:r>
            <a:r>
              <a:rPr sz="3100" b="1" spc="-6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ujnf!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16125" y="1991365"/>
            <a:ext cx="169037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  Ciphertext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73724" y="3038337"/>
            <a:ext cx="710374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This is the </a:t>
            </a:r>
            <a:r>
              <a:rPr sz="3100" spc="-5" dirty="0">
                <a:latin typeface="Times New Roman"/>
                <a:cs typeface="Times New Roman"/>
              </a:rPr>
              <a:t>Cæsar Cipher with </a:t>
            </a:r>
            <a:r>
              <a:rPr sz="3100" dirty="0">
                <a:latin typeface="Times New Roman"/>
                <a:cs typeface="Times New Roman"/>
              </a:rPr>
              <a:t>a </a:t>
            </a:r>
            <a:r>
              <a:rPr sz="3100" spc="-5" dirty="0">
                <a:latin typeface="Times New Roman"/>
                <a:cs typeface="Times New Roman"/>
              </a:rPr>
              <a:t>key of </a:t>
            </a:r>
            <a:r>
              <a:rPr sz="3100" dirty="0">
                <a:latin typeface="Times New Roman"/>
                <a:cs typeface="Times New Roman"/>
              </a:rPr>
              <a:t>1</a:t>
            </a:r>
            <a:r>
              <a:rPr sz="3100" spc="-45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Times New Roman"/>
                <a:cs typeface="Times New Roman"/>
              </a:rPr>
              <a:t>(B).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49172" y="3596894"/>
            <a:ext cx="555752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ABCDEFGHIJKLMNOPQRSTUVWXYZ  BCDEFGHIJKLMNOPQRSTUVWXYZA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206488" y="3596894"/>
            <a:ext cx="152527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Plaintext  Ciphertext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01166" y="4448810"/>
            <a:ext cx="7857490" cy="2152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Enciphering is performed by replacing each  </a:t>
            </a:r>
            <a:r>
              <a:rPr sz="3100" spc="-5" dirty="0">
                <a:latin typeface="Times New Roman"/>
                <a:cs typeface="Times New Roman"/>
              </a:rPr>
              <a:t>plaintext </a:t>
            </a:r>
            <a:r>
              <a:rPr sz="3100" dirty="0">
                <a:latin typeface="Times New Roman"/>
                <a:cs typeface="Times New Roman"/>
              </a:rPr>
              <a:t>character </a:t>
            </a:r>
            <a:r>
              <a:rPr sz="3100" spc="-5" dirty="0">
                <a:latin typeface="Times New Roman"/>
                <a:cs typeface="Times New Roman"/>
              </a:rPr>
              <a:t>with </a:t>
            </a:r>
            <a:r>
              <a:rPr sz="3100" dirty="0">
                <a:latin typeface="Times New Roman"/>
                <a:cs typeface="Times New Roman"/>
              </a:rPr>
              <a:t>the character “one </a:t>
            </a:r>
            <a:r>
              <a:rPr sz="3100" spc="-5" dirty="0">
                <a:latin typeface="Times New Roman"/>
                <a:cs typeface="Times New Roman"/>
              </a:rPr>
              <a:t>down”  </a:t>
            </a:r>
            <a:r>
              <a:rPr sz="3100" dirty="0">
                <a:latin typeface="Times New Roman"/>
                <a:cs typeface="Times New Roman"/>
              </a:rPr>
              <a:t>in the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alphabet.</a:t>
            </a:r>
            <a:endParaRPr sz="3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60"/>
              </a:spcBef>
            </a:pPr>
            <a:r>
              <a:rPr sz="3100" dirty="0">
                <a:latin typeface="Times New Roman"/>
                <a:cs typeface="Times New Roman"/>
              </a:rPr>
              <a:t>The </a:t>
            </a:r>
            <a:r>
              <a:rPr sz="3100" spc="-5" dirty="0">
                <a:latin typeface="Times New Roman"/>
                <a:cs typeface="Times New Roman"/>
              </a:rPr>
              <a:t>Cæsar Cipher </a:t>
            </a:r>
            <a:r>
              <a:rPr sz="3100" dirty="0">
                <a:latin typeface="Times New Roman"/>
                <a:cs typeface="Times New Roman"/>
              </a:rPr>
              <a:t>is a </a:t>
            </a:r>
            <a:r>
              <a:rPr sz="3100" i="1" dirty="0">
                <a:latin typeface="Times New Roman"/>
                <a:cs typeface="Times New Roman"/>
              </a:rPr>
              <a:t>substitution</a:t>
            </a:r>
            <a:r>
              <a:rPr sz="3100" i="1" spc="-55" dirty="0">
                <a:latin typeface="Times New Roman"/>
                <a:cs typeface="Times New Roman"/>
              </a:rPr>
              <a:t> </a:t>
            </a:r>
            <a:r>
              <a:rPr sz="3100" i="1" dirty="0">
                <a:latin typeface="Times New Roman"/>
                <a:cs typeface="Times New Roman"/>
              </a:rPr>
              <a:t>cipher</a:t>
            </a:r>
            <a:r>
              <a:rPr sz="3100" dirty="0">
                <a:latin typeface="Times New Roman"/>
                <a:cs typeface="Times New Roman"/>
              </a:rPr>
              <a:t>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4973" y="1006855"/>
            <a:ext cx="3110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Cæsar’s</a:t>
            </a:r>
            <a:r>
              <a:rPr spc="-45" dirty="0"/>
              <a:t> </a:t>
            </a:r>
            <a:r>
              <a:rPr spc="-5" dirty="0"/>
              <a:t>Problem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0925"/>
            <a:ext cx="7743190" cy="434721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Key </a:t>
            </a:r>
            <a:r>
              <a:rPr sz="3000" dirty="0">
                <a:latin typeface="Times New Roman"/>
                <a:cs typeface="Times New Roman"/>
              </a:rPr>
              <a:t>is too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short: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Can be found by exhaustive</a:t>
            </a:r>
            <a:r>
              <a:rPr sz="2900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search</a:t>
            </a:r>
            <a:endParaRPr sz="29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10" dirty="0">
                <a:latin typeface="Times New Roman"/>
                <a:cs typeface="Times New Roman"/>
              </a:rPr>
              <a:t>Statistical frequencies </a:t>
            </a:r>
            <a:r>
              <a:rPr sz="2900" spc="-5" dirty="0">
                <a:latin typeface="Times New Roman"/>
                <a:cs typeface="Times New Roman"/>
              </a:rPr>
              <a:t>not</a:t>
            </a:r>
            <a:r>
              <a:rPr sz="2900" spc="10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concealed</a:t>
            </a:r>
            <a:endParaRPr sz="2900">
              <a:latin typeface="Times New Roman"/>
              <a:cs typeface="Times New Roman"/>
            </a:endParaRPr>
          </a:p>
          <a:p>
            <a:pPr marL="755650" marR="487045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They look too much like </a:t>
            </a:r>
            <a:r>
              <a:rPr sz="2900" spc="-10" dirty="0">
                <a:latin typeface="Times New Roman"/>
                <a:cs typeface="Times New Roman"/>
              </a:rPr>
              <a:t>regular </a:t>
            </a:r>
            <a:r>
              <a:rPr sz="2900" spc="-5" dirty="0">
                <a:latin typeface="Times New Roman"/>
                <a:cs typeface="Times New Roman"/>
              </a:rPr>
              <a:t>English </a:t>
            </a:r>
            <a:r>
              <a:rPr sz="2900" spc="-10" dirty="0">
                <a:latin typeface="Times New Roman"/>
                <a:cs typeface="Times New Roman"/>
              </a:rPr>
              <a:t>(or  </a:t>
            </a:r>
            <a:r>
              <a:rPr sz="2900" spc="-5" dirty="0">
                <a:latin typeface="Times New Roman"/>
                <a:cs typeface="Times New Roman"/>
              </a:rPr>
              <a:t>Latin!)</a:t>
            </a:r>
            <a:r>
              <a:rPr sz="2900" spc="-10" dirty="0">
                <a:latin typeface="Times New Roman"/>
                <a:cs typeface="Times New Roman"/>
              </a:rPr>
              <a:t> words</a:t>
            </a:r>
            <a:endParaRPr sz="29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 </a:t>
            </a:r>
            <a:r>
              <a:rPr sz="3000" dirty="0">
                <a:latin typeface="Times New Roman"/>
                <a:cs typeface="Times New Roman"/>
              </a:rPr>
              <a:t>make it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longer…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Use multiple letters in</a:t>
            </a:r>
            <a:r>
              <a:rPr sz="2900" spc="-25" dirty="0">
                <a:latin typeface="Times New Roman"/>
                <a:cs typeface="Times New Roman"/>
              </a:rPr>
              <a:t> </a:t>
            </a:r>
            <a:r>
              <a:rPr sz="2900" spc="-10" dirty="0">
                <a:latin typeface="Times New Roman"/>
                <a:cs typeface="Times New Roman"/>
              </a:rPr>
              <a:t>key</a:t>
            </a:r>
            <a:endParaRPr sz="29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900" spc="-5" dirty="0">
                <a:latin typeface="Times New Roman"/>
                <a:cs typeface="Times New Roman"/>
              </a:rPr>
              <a:t>The idea is to </a:t>
            </a:r>
            <a:r>
              <a:rPr sz="2900" spc="-10" dirty="0">
                <a:latin typeface="Times New Roman"/>
                <a:cs typeface="Times New Roman"/>
              </a:rPr>
              <a:t>smooth </a:t>
            </a:r>
            <a:r>
              <a:rPr sz="2900" spc="-5" dirty="0">
                <a:latin typeface="Times New Roman"/>
                <a:cs typeface="Times New Roman"/>
              </a:rPr>
              <a:t>the </a:t>
            </a:r>
            <a:r>
              <a:rPr sz="2900" spc="-10" dirty="0">
                <a:latin typeface="Times New Roman"/>
                <a:cs typeface="Times New Roman"/>
              </a:rPr>
              <a:t>statistical frequencies  </a:t>
            </a:r>
            <a:r>
              <a:rPr sz="2900" spc="-5" dirty="0">
                <a:latin typeface="Times New Roman"/>
                <a:cs typeface="Times New Roman"/>
              </a:rPr>
              <a:t>to make cryptanalysis </a:t>
            </a:r>
            <a:r>
              <a:rPr sz="2900" spc="-10" dirty="0">
                <a:latin typeface="Times New Roman"/>
                <a:cs typeface="Times New Roman"/>
              </a:rPr>
              <a:t>harder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1653" y="1006855"/>
            <a:ext cx="2894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Vigenère</a:t>
            </a:r>
            <a:r>
              <a:rPr spc="-80" dirty="0"/>
              <a:t> </a:t>
            </a:r>
            <a:r>
              <a:rPr dirty="0"/>
              <a:t>Cipher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Like Cæsar </a:t>
            </a:r>
            <a:r>
              <a:rPr spc="-20" dirty="0"/>
              <a:t>cipher, </a:t>
            </a:r>
            <a:r>
              <a:rPr dirty="0"/>
              <a:t>but use a phrase for the</a:t>
            </a:r>
            <a:r>
              <a:rPr spc="-45" dirty="0"/>
              <a:t> </a:t>
            </a:r>
            <a:r>
              <a:rPr dirty="0"/>
              <a:t>key</a:t>
            </a: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Example:</a:t>
            </a:r>
          </a:p>
          <a:p>
            <a:pPr marL="755650" lvl="1" indent="-28575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Message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THE BOY HAS THE</a:t>
            </a:r>
            <a:r>
              <a:rPr sz="2800" b="1" spc="-120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BAG</a:t>
            </a:r>
            <a:endParaRPr sz="2800">
              <a:latin typeface="Courier New"/>
              <a:cs typeface="Courier New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Key </a:t>
            </a:r>
            <a:r>
              <a:rPr sz="2800" b="1" spc="-5" dirty="0">
                <a:solidFill>
                  <a:srgbClr val="3333CC"/>
                </a:solidFill>
                <a:latin typeface="Courier New"/>
                <a:cs typeface="Courier New"/>
              </a:rPr>
              <a:t>BCD </a:t>
            </a:r>
            <a:r>
              <a:rPr sz="2800" spc="-5" dirty="0">
                <a:latin typeface="Times New Roman"/>
                <a:cs typeface="Times New Roman"/>
              </a:rPr>
              <a:t>(1, 2, </a:t>
            </a:r>
            <a:r>
              <a:rPr sz="2800" dirty="0">
                <a:latin typeface="Times New Roman"/>
                <a:cs typeface="Times New Roman"/>
              </a:rPr>
              <a:t>and 3 letters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down)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4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Encipher using Cæsar cipher for each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letter: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78904" y="4311984"/>
            <a:ext cx="915035" cy="1433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key  plain  cipher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04414" y="4311984"/>
            <a:ext cx="3268979" cy="1433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800" algn="just">
              <a:lnSpc>
                <a:spcPct val="11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BCDBCDBCDBCDBCD  THEBOYHASTHEBAG  </a:t>
            </a:r>
            <a:r>
              <a:rPr sz="2800" b="1" spc="-10" dirty="0">
                <a:solidFill>
                  <a:srgbClr val="00654D"/>
                </a:solidFill>
                <a:latin typeface="Courier New"/>
                <a:cs typeface="Courier New"/>
              </a:rPr>
              <a:t>UJHCQBJCSUJHCCJ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21739" y="5777738"/>
            <a:ext cx="6545580" cy="894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42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2604770" algn="l"/>
              </a:tabLst>
            </a:pPr>
            <a:r>
              <a:rPr sz="3000" dirty="0">
                <a:latin typeface="Times New Roman"/>
                <a:cs typeface="Times New Roman"/>
              </a:rPr>
              <a:t>The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Vigenère	</a:t>
            </a:r>
            <a:r>
              <a:rPr sz="3000" dirty="0">
                <a:latin typeface="Times New Roman"/>
                <a:cs typeface="Times New Roman"/>
              </a:rPr>
              <a:t>cipher is a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polyalphabetic</a:t>
            </a:r>
            <a:endParaRPr sz="3000">
              <a:latin typeface="Times New Roman"/>
              <a:cs typeface="Times New Roman"/>
            </a:endParaRPr>
          </a:p>
          <a:p>
            <a:pPr marL="354965">
              <a:lnSpc>
                <a:spcPts val="3420"/>
              </a:lnSpc>
            </a:pPr>
            <a:r>
              <a:rPr sz="3000" spc="-5" dirty="0">
                <a:latin typeface="Times New Roman"/>
                <a:cs typeface="Times New Roman"/>
              </a:rPr>
              <a:t>substitution </a:t>
            </a:r>
            <a:r>
              <a:rPr sz="3000" spc="-25" dirty="0">
                <a:latin typeface="Times New Roman"/>
                <a:cs typeface="Times New Roman"/>
              </a:rPr>
              <a:t>cipher.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35122" y="1006855"/>
            <a:ext cx="3788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Cryptographic</a:t>
            </a:r>
            <a:r>
              <a:rPr spc="-70" dirty="0"/>
              <a:t> </a:t>
            </a:r>
            <a:r>
              <a:rPr spc="-50" dirty="0"/>
              <a:t>Terms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338695" cy="326961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dirty="0">
                <a:latin typeface="Times New Roman"/>
                <a:cs typeface="Times New Roman"/>
              </a:rPr>
              <a:t>period</a:t>
            </a:r>
            <a:r>
              <a:rPr sz="3000" dirty="0">
                <a:latin typeface="Times New Roman"/>
                <a:cs typeface="Times New Roman"/>
              </a:rPr>
              <a:t>: length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 </a:t>
            </a:r>
            <a:r>
              <a:rPr sz="2800" dirty="0">
                <a:latin typeface="Times New Roman"/>
                <a:cs typeface="Times New Roman"/>
              </a:rPr>
              <a:t>the “BCD” example,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period is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spc="-5" dirty="0">
                <a:latin typeface="Times New Roman"/>
                <a:cs typeface="Times New Roman"/>
              </a:rPr>
              <a:t>tableau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table used to encipher and decipher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5" dirty="0">
                <a:latin typeface="Times New Roman"/>
                <a:cs typeface="Times New Roman"/>
              </a:rPr>
              <a:t>Vigènere </a:t>
            </a:r>
            <a:r>
              <a:rPr sz="2800" dirty="0">
                <a:latin typeface="Times New Roman"/>
                <a:cs typeface="Times New Roman"/>
              </a:rPr>
              <a:t>cipher tableau </a:t>
            </a:r>
            <a:r>
              <a:rPr sz="2800" spc="-5" dirty="0">
                <a:latin typeface="Times New Roman"/>
                <a:cs typeface="Times New Roman"/>
              </a:rPr>
              <a:t>has key </a:t>
            </a:r>
            <a:r>
              <a:rPr sz="2800" dirty="0">
                <a:latin typeface="Times New Roman"/>
                <a:cs typeface="Times New Roman"/>
              </a:rPr>
              <a:t>letters </a:t>
            </a:r>
            <a:r>
              <a:rPr sz="2800" spc="-5" dirty="0">
                <a:latin typeface="Times New Roman"/>
                <a:cs typeface="Times New Roman"/>
              </a:rPr>
              <a:t>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top,  </a:t>
            </a:r>
            <a:r>
              <a:rPr sz="2800" spc="-5" dirty="0">
                <a:latin typeface="Times New Roman"/>
                <a:cs typeface="Times New Roman"/>
              </a:rPr>
              <a:t>plaintext letters on the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left</a:t>
            </a:r>
            <a:endParaRPr sz="2800">
              <a:latin typeface="Times New Roman"/>
              <a:cs typeface="Times New Roman"/>
            </a:endParaRPr>
          </a:p>
          <a:p>
            <a:pPr marL="355600" marR="21018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i="1" dirty="0">
                <a:latin typeface="Times New Roman"/>
                <a:cs typeface="Times New Roman"/>
              </a:rPr>
              <a:t>polyalphabetic</a:t>
            </a:r>
            <a:r>
              <a:rPr sz="3000" dirty="0">
                <a:latin typeface="Times New Roman"/>
                <a:cs typeface="Times New Roman"/>
              </a:rPr>
              <a:t>: the key has several </a:t>
            </a:r>
            <a:r>
              <a:rPr sz="3000" spc="-10" dirty="0">
                <a:latin typeface="Times New Roman"/>
                <a:cs typeface="Times New Roman"/>
              </a:rPr>
              <a:t>different  </a:t>
            </a:r>
            <a:r>
              <a:rPr sz="3000" dirty="0">
                <a:latin typeface="Times New Roman"/>
                <a:cs typeface="Times New Roman"/>
              </a:rPr>
              <a:t>letters (Cæsar cipher is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monoalphabetic)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81070" y="1006855"/>
            <a:ext cx="30949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Vigenère</a:t>
            </a:r>
            <a:r>
              <a:rPr spc="-60" dirty="0"/>
              <a:t> </a:t>
            </a:r>
            <a:r>
              <a:rPr spc="-35" dirty="0"/>
              <a:t>Tableau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495419" y="2084451"/>
          <a:ext cx="1586230" cy="444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381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381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E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1016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F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G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H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825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I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L="2540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J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381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K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L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2185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L="444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M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40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334125" y="2090547"/>
          <a:ext cx="1586230" cy="4457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0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2180"/>
                        </a:lnSpc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N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20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520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O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655"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P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520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Q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R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S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4769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U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V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5080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W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X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656"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Y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2190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marR="71755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Z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A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B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2185"/>
                        </a:lnSpc>
                        <a:spcBef>
                          <a:spcPts val="3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C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C0C0C0"/>
                      </a:solidFill>
                      <a:prstDash val="solid"/>
                    </a:lnL>
                    <a:lnR w="12700">
                      <a:solidFill>
                        <a:srgbClr val="C0C0C0"/>
                      </a:solidFill>
                      <a:prstDash val="solid"/>
                    </a:lnR>
                    <a:lnT w="12700">
                      <a:solidFill>
                        <a:srgbClr val="C0C0C0"/>
                      </a:solidFill>
                      <a:prstDash val="solid"/>
                    </a:lnT>
                    <a:lnB w="12700">
                      <a:solidFill>
                        <a:srgbClr val="C0C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692912" y="2364739"/>
            <a:ext cx="3571240" cy="1443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BCDBCDBCDBCDBCD  THEBOYHASTHEBAG  </a:t>
            </a:r>
            <a:r>
              <a:rPr sz="3100" b="1" dirty="0">
                <a:solidFill>
                  <a:srgbClr val="FF0000"/>
                </a:solidFill>
                <a:latin typeface="Courier New"/>
                <a:cs typeface="Courier New"/>
              </a:rPr>
              <a:t>UJHCQBJCSUJHCCJ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8438" y="1006855"/>
            <a:ext cx="2540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One-Time</a:t>
            </a:r>
            <a:r>
              <a:rPr spc="-75" dirty="0"/>
              <a:t> </a:t>
            </a:r>
            <a:r>
              <a:rPr dirty="0"/>
              <a:t>Pad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002027"/>
            <a:ext cx="7680959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225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cipher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random </a:t>
            </a:r>
            <a:r>
              <a:rPr sz="2800" dirty="0">
                <a:latin typeface="Times New Roman"/>
                <a:cs typeface="Times New Roman"/>
              </a:rPr>
              <a:t>key at least as long as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</a:t>
            </a:r>
            <a:r>
              <a:rPr sz="2800" spc="-5" dirty="0">
                <a:latin typeface="Times New Roman"/>
                <a:cs typeface="Times New Roman"/>
              </a:rPr>
              <a:t>message.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Provably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unbreakable.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Why? </a:t>
            </a:r>
            <a:r>
              <a:rPr sz="2800" spc="-5" dirty="0">
                <a:latin typeface="Times New Roman"/>
                <a:cs typeface="Times New Roman"/>
              </a:rPr>
              <a:t>Any part of </a:t>
            </a:r>
            <a:r>
              <a:rPr sz="2800" dirty="0">
                <a:latin typeface="Times New Roman"/>
                <a:cs typeface="Times New Roman"/>
              </a:rPr>
              <a:t>the ciphertext is equally likely</a:t>
            </a:r>
            <a:r>
              <a:rPr sz="2800" spc="-2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correspond to any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plaintext.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Example: HELLO </a:t>
            </a:r>
            <a:r>
              <a:rPr sz="2800" spc="-5" dirty="0">
                <a:latin typeface="Times New Roman"/>
                <a:cs typeface="Times New Roman"/>
              </a:rPr>
              <a:t>produces </a:t>
            </a:r>
            <a:r>
              <a:rPr sz="2800" dirty="0">
                <a:latin typeface="Times New Roman"/>
                <a:cs typeface="Times New Roman"/>
              </a:rPr>
              <a:t>ciphertext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EQNVZ</a:t>
            </a:r>
            <a:endParaRPr sz="2800">
              <a:latin typeface="Times New Roman"/>
              <a:cs typeface="Times New Roman"/>
            </a:endParaRPr>
          </a:p>
          <a:p>
            <a:pPr marL="355600" marR="8318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brute force attack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infinite computing</a:t>
            </a:r>
            <a:r>
              <a:rPr sz="2800" spc="-3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power  </a:t>
            </a:r>
            <a:r>
              <a:rPr sz="2800" spc="-5" dirty="0">
                <a:latin typeface="Times New Roman"/>
                <a:cs typeface="Times New Roman"/>
              </a:rPr>
              <a:t>determines that EQNVZ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HELLO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But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i="1" dirty="0">
                <a:latin typeface="Times New Roman"/>
                <a:cs typeface="Times New Roman"/>
              </a:rPr>
              <a:t>also </a:t>
            </a:r>
            <a:r>
              <a:rPr sz="2800" spc="-5" dirty="0">
                <a:latin typeface="Times New Roman"/>
                <a:cs typeface="Times New Roman"/>
              </a:rPr>
              <a:t>determines that </a:t>
            </a:r>
            <a:r>
              <a:rPr sz="2800" dirty="0">
                <a:latin typeface="Times New Roman"/>
                <a:cs typeface="Times New Roman"/>
              </a:rPr>
              <a:t>EQNVZ =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65" dirty="0">
                <a:latin typeface="Times New Roman"/>
                <a:cs typeface="Times New Roman"/>
              </a:rPr>
              <a:t>LATER</a:t>
            </a:r>
            <a:endParaRPr sz="2800">
              <a:latin typeface="Times New Roman"/>
              <a:cs typeface="Times New Roman"/>
            </a:endParaRPr>
          </a:p>
          <a:p>
            <a:pPr marL="355600" marR="8509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Both possibilities, and </a:t>
            </a:r>
            <a:r>
              <a:rPr sz="2800" dirty="0">
                <a:latin typeface="Times New Roman"/>
                <a:cs typeface="Times New Roman"/>
              </a:rPr>
              <a:t>every </a:t>
            </a:r>
            <a:r>
              <a:rPr sz="2800" spc="-5" dirty="0">
                <a:latin typeface="Times New Roman"/>
                <a:cs typeface="Times New Roman"/>
              </a:rPr>
              <a:t>other five </a:t>
            </a:r>
            <a:r>
              <a:rPr sz="2800" dirty="0">
                <a:latin typeface="Times New Roman"/>
                <a:cs typeface="Times New Roman"/>
              </a:rPr>
              <a:t>letter </a:t>
            </a:r>
            <a:r>
              <a:rPr sz="2800" spc="-5" dirty="0">
                <a:latin typeface="Times New Roman"/>
                <a:cs typeface="Times New Roman"/>
              </a:rPr>
              <a:t>word,  </a:t>
            </a:r>
            <a:r>
              <a:rPr sz="2800" dirty="0">
                <a:latin typeface="Times New Roman"/>
                <a:cs typeface="Times New Roman"/>
              </a:rPr>
              <a:t>are equally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probable!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8194" y="1006855"/>
            <a:ext cx="49218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More About </a:t>
            </a:r>
            <a:r>
              <a:rPr spc="-10" dirty="0"/>
              <a:t>One-Time</a:t>
            </a:r>
            <a:r>
              <a:rPr spc="-130" dirty="0"/>
              <a:t> </a:t>
            </a:r>
            <a:r>
              <a:rPr spc="-5" dirty="0"/>
              <a:t>Pads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2153665"/>
            <a:ext cx="766318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Warning: </a:t>
            </a:r>
            <a:r>
              <a:rPr sz="3000" dirty="0">
                <a:latin typeface="Times New Roman"/>
                <a:cs typeface="Times New Roman"/>
              </a:rPr>
              <a:t>keys </a:t>
            </a:r>
            <a:r>
              <a:rPr sz="3000" i="1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be random, or you can  attack the cipher by trying to regenerate the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</a:t>
            </a:r>
            <a:endParaRPr sz="3000">
              <a:latin typeface="Times New Roman"/>
              <a:cs typeface="Times New Roman"/>
            </a:endParaRPr>
          </a:p>
          <a:p>
            <a:pPr marL="355600" marR="2609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Approximations, such </a:t>
            </a:r>
            <a:r>
              <a:rPr sz="3000" dirty="0">
                <a:latin typeface="Times New Roman"/>
                <a:cs typeface="Times New Roman"/>
              </a:rPr>
              <a:t>as using pseudorandom  number generators to generate keys, are </a:t>
            </a:r>
            <a:r>
              <a:rPr sz="3000" i="1" dirty="0">
                <a:latin typeface="Times New Roman"/>
                <a:cs typeface="Times New Roman"/>
              </a:rPr>
              <a:t>not  </a:t>
            </a:r>
            <a:r>
              <a:rPr sz="3000" dirty="0">
                <a:latin typeface="Times New Roman"/>
                <a:cs typeface="Times New Roman"/>
              </a:rPr>
              <a:t>random, but may be adequate in some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cases.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88155" y="1006855"/>
            <a:ext cx="2482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846695" cy="406781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Cryptography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making secret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ciphers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crypt 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kryptós</a:t>
            </a:r>
            <a:r>
              <a:rPr sz="2800" spc="-5" dirty="0">
                <a:latin typeface="Times New Roman"/>
                <a:cs typeface="Times New Roman"/>
              </a:rPr>
              <a:t>): </a:t>
            </a:r>
            <a:r>
              <a:rPr sz="2800" dirty="0">
                <a:latin typeface="Times New Roman"/>
                <a:cs typeface="Times New Roman"/>
              </a:rPr>
              <a:t>hidden,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secret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graph 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gráphein</a:t>
            </a:r>
            <a:r>
              <a:rPr sz="2800" spc="-5" dirty="0">
                <a:latin typeface="Times New Roman"/>
                <a:cs typeface="Times New Roman"/>
              </a:rPr>
              <a:t>):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writing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b="1" dirty="0">
                <a:latin typeface="Times New Roman"/>
                <a:cs typeface="Times New Roman"/>
              </a:rPr>
              <a:t>Cryptanalysis</a:t>
            </a:r>
            <a:r>
              <a:rPr sz="3000" dirty="0">
                <a:latin typeface="Times New Roman"/>
                <a:cs typeface="Times New Roman"/>
              </a:rPr>
              <a:t>: analysis of cipher text (and</a:t>
            </a:r>
            <a:r>
              <a:rPr sz="3000" spc="-11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other  information) to attempt to derive plain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text.</a:t>
            </a:r>
            <a:endParaRPr sz="3000">
              <a:latin typeface="Times New Roman"/>
              <a:cs typeface="Times New Roman"/>
            </a:endParaRPr>
          </a:p>
          <a:p>
            <a:pPr marL="355600" marR="30924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152265" algn="l"/>
              </a:tabLst>
            </a:pPr>
            <a:r>
              <a:rPr sz="3000" b="1" spc="-5" dirty="0">
                <a:latin typeface="Times New Roman"/>
                <a:cs typeface="Times New Roman"/>
              </a:rPr>
              <a:t>Cryptology</a:t>
            </a:r>
            <a:r>
              <a:rPr sz="3000" spc="-5" dirty="0">
                <a:latin typeface="Times New Roman"/>
                <a:cs typeface="Times New Roman"/>
              </a:rPr>
              <a:t>: </a:t>
            </a:r>
            <a:r>
              <a:rPr sz="3000" dirty="0">
                <a:latin typeface="Times New Roman"/>
                <a:cs typeface="Times New Roman"/>
              </a:rPr>
              <a:t>the art and science of making and  breaking secret ciphers.	</a:t>
            </a:r>
            <a:r>
              <a:rPr sz="3000" spc="-5" dirty="0">
                <a:latin typeface="Times New Roman"/>
                <a:cs typeface="Times New Roman"/>
              </a:rPr>
              <a:t>The </a:t>
            </a:r>
            <a:r>
              <a:rPr sz="3000" dirty="0">
                <a:latin typeface="Times New Roman"/>
                <a:cs typeface="Times New Roman"/>
              </a:rPr>
              <a:t>union of  cryptography and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cryptanalysis.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2905" y="1006855"/>
            <a:ext cx="267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Vernam</a:t>
            </a:r>
            <a:r>
              <a:rPr spc="-85" dirty="0"/>
              <a:t> </a:t>
            </a:r>
            <a:r>
              <a:rPr dirty="0"/>
              <a:t>Cipher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09890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Punched </a:t>
            </a:r>
            <a:r>
              <a:rPr sz="3000" dirty="0">
                <a:latin typeface="Times New Roman"/>
                <a:cs typeface="Times New Roman"/>
              </a:rPr>
              <a:t>paper tape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sequence </a:t>
            </a:r>
            <a:r>
              <a:rPr sz="3000" dirty="0">
                <a:latin typeface="Times New Roman"/>
                <a:cs typeface="Times New Roman"/>
              </a:rPr>
              <a:t>of non-  repeating numbers at least as long as the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9150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2971800" algn="l"/>
              </a:tabLst>
            </a:pPr>
            <a:r>
              <a:rPr sz="3000" dirty="0">
                <a:latin typeface="Times New Roman"/>
                <a:cs typeface="Times New Roman"/>
              </a:rPr>
              <a:t>The message and the key tape are combined  </a:t>
            </a:r>
            <a:r>
              <a:rPr sz="3000" spc="-15" dirty="0">
                <a:latin typeface="Times New Roman"/>
                <a:cs typeface="Times New Roman"/>
              </a:rPr>
              <a:t>mathematically.	</a:t>
            </a:r>
            <a:r>
              <a:rPr sz="3000" dirty="0">
                <a:latin typeface="Times New Roman"/>
                <a:cs typeface="Times New Roman"/>
              </a:rPr>
              <a:t>(Addition mod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26.)</a:t>
            </a:r>
            <a:endParaRPr sz="3000">
              <a:latin typeface="Times New Roman"/>
              <a:cs typeface="Times New Roman"/>
            </a:endParaRPr>
          </a:p>
          <a:p>
            <a:pPr marL="355600" marR="3651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Combining cipher text with the (same) key tape  decrypts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8032" y="1006855"/>
            <a:ext cx="29432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Product</a:t>
            </a:r>
            <a:r>
              <a:rPr spc="-95" dirty="0"/>
              <a:t> </a:t>
            </a:r>
            <a:r>
              <a:rPr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5683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5636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“product cipher” is a combination</a:t>
            </a:r>
            <a:r>
              <a:rPr sz="3000" spc="-229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transposition and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substitution.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applications of encryption actually do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help</a:t>
            </a:r>
            <a:endParaRPr sz="3000">
              <a:latin typeface="Times New Roman"/>
              <a:cs typeface="Times New Roman"/>
            </a:endParaRPr>
          </a:p>
          <a:p>
            <a:pPr marL="355600" marR="94805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Further applying ciphers serially does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not  necessarily make the encryption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stronger.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58872" y="1006855"/>
            <a:ext cx="4741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Shannon’s</a:t>
            </a:r>
            <a:r>
              <a:rPr spc="-90" dirty="0"/>
              <a:t> </a:t>
            </a:r>
            <a:r>
              <a:rPr dirty="0"/>
              <a:t>Characteristics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31125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7211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amount of secrecy needed determines the  amount of </a:t>
            </a:r>
            <a:r>
              <a:rPr sz="3000" spc="-5" dirty="0">
                <a:latin typeface="Times New Roman"/>
                <a:cs typeface="Times New Roman"/>
              </a:rPr>
              <a:t>work </a:t>
            </a:r>
            <a:r>
              <a:rPr sz="3000" spc="-30" dirty="0">
                <a:latin typeface="Times New Roman"/>
                <a:cs typeface="Times New Roman"/>
              </a:rPr>
              <a:t>that’s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appropriate.</a:t>
            </a:r>
            <a:endParaRPr sz="3000">
              <a:latin typeface="Times New Roman"/>
              <a:cs typeface="Times New Roman"/>
            </a:endParaRPr>
          </a:p>
          <a:p>
            <a:pPr marL="355600" marR="28956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key space and algorithm should be free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artificial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constraints.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Implementation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be as </a:t>
            </a:r>
            <a:r>
              <a:rPr sz="3000" spc="-5" dirty="0">
                <a:latin typeface="Times New Roman"/>
                <a:cs typeface="Times New Roman"/>
              </a:rPr>
              <a:t>simple </a:t>
            </a:r>
            <a:r>
              <a:rPr sz="3000" dirty="0">
                <a:latin typeface="Times New Roman"/>
                <a:cs typeface="Times New Roman"/>
              </a:rPr>
              <a:t>as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Errors in enciphering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not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propagate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Enciphering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not increase message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size.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01444" y="1006855"/>
            <a:ext cx="62541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“Trustworthy” </a:t>
            </a:r>
            <a:r>
              <a:rPr dirty="0"/>
              <a:t>Encryption</a:t>
            </a:r>
            <a:r>
              <a:rPr spc="-70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4804410" cy="26771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Based on </a:t>
            </a:r>
            <a:r>
              <a:rPr sz="3000" spc="-5" dirty="0">
                <a:latin typeface="Times New Roman"/>
                <a:cs typeface="Times New Roman"/>
              </a:rPr>
              <a:t>sound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mathematics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Analyzed </a:t>
            </a:r>
            <a:r>
              <a:rPr sz="3000" dirty="0">
                <a:latin typeface="Times New Roman"/>
                <a:cs typeface="Times New Roman"/>
              </a:rPr>
              <a:t>by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experts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Withstand </a:t>
            </a:r>
            <a:r>
              <a:rPr sz="3000" dirty="0">
                <a:latin typeface="Times New Roman"/>
                <a:cs typeface="Times New Roman"/>
              </a:rPr>
              <a:t>the test of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000" spc="-35" dirty="0">
                <a:latin typeface="Times New Roman"/>
                <a:cs typeface="Times New Roman"/>
              </a:rPr>
              <a:t>“It’s </a:t>
            </a:r>
            <a:r>
              <a:rPr sz="3000" dirty="0">
                <a:latin typeface="Times New Roman"/>
                <a:cs typeface="Times New Roman"/>
              </a:rPr>
              <a:t>not as easy as it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looks!”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5582" y="1006855"/>
            <a:ext cx="4048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Secret-Key</a:t>
            </a:r>
            <a:r>
              <a:rPr spc="-25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477759" cy="15798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Provides confidentiality for the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23418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Provides</a:t>
            </a:r>
            <a:r>
              <a:rPr sz="3000" dirty="0">
                <a:latin typeface="Times New Roman"/>
                <a:cs typeface="Times New Roman"/>
              </a:rPr>
              <a:t> authentication.	(Assuming the key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  really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secret.)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401" y="1006855"/>
            <a:ext cx="5405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Problem with Secret</a:t>
            </a:r>
            <a:r>
              <a:rPr spc="10" dirty="0"/>
              <a:t> </a:t>
            </a:r>
            <a:r>
              <a:rPr spc="-5" dirty="0"/>
              <a:t>Keys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14005" cy="423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90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5" dirty="0">
                <a:latin typeface="Times New Roman"/>
                <a:cs typeface="Times New Roman"/>
              </a:rPr>
              <a:t>You </a:t>
            </a:r>
            <a:r>
              <a:rPr sz="3000" dirty="0">
                <a:latin typeface="Times New Roman"/>
                <a:cs typeface="Times New Roman"/>
              </a:rPr>
              <a:t>use secret-key cryptography to protect  unsecure transmission 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marR="50545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Problem: how does the recipient get the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secret  key!?!</a:t>
            </a:r>
            <a:endParaRPr sz="3000">
              <a:latin typeface="Times New Roman"/>
              <a:cs typeface="Times New Roman"/>
            </a:endParaRPr>
          </a:p>
          <a:p>
            <a:pPr marL="1579245">
              <a:lnSpc>
                <a:spcPts val="3979"/>
              </a:lnSpc>
            </a:pPr>
            <a:r>
              <a:rPr sz="4000" dirty="0">
                <a:solidFill>
                  <a:srgbClr val="C00000"/>
                </a:solidFill>
                <a:latin typeface="Comic Sans MS"/>
                <a:cs typeface="Comic Sans MS"/>
              </a:rPr>
              <a:t>Key Exchange</a:t>
            </a:r>
            <a:r>
              <a:rPr sz="4000" spc="-10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4000" dirty="0">
                <a:solidFill>
                  <a:srgbClr val="C00000"/>
                </a:solidFill>
                <a:latin typeface="Comic Sans MS"/>
                <a:cs typeface="Comic Sans MS"/>
              </a:rPr>
              <a:t>Problem</a:t>
            </a:r>
            <a:endParaRPr sz="4000">
              <a:latin typeface="Comic Sans MS"/>
              <a:cs typeface="Comic Sans MS"/>
            </a:endParaRPr>
          </a:p>
          <a:p>
            <a:pPr marL="355600" marR="5080">
              <a:lnSpc>
                <a:spcPct val="100000"/>
              </a:lnSpc>
              <a:spcBef>
                <a:spcPts val="3220"/>
              </a:spcBef>
            </a:pPr>
            <a:r>
              <a:rPr sz="3000" dirty="0">
                <a:latin typeface="Times New Roman"/>
                <a:cs typeface="Times New Roman"/>
              </a:rPr>
              <a:t>(Out of band transmission is one secure </a:t>
            </a:r>
            <a:r>
              <a:rPr sz="3000" spc="-50" dirty="0">
                <a:latin typeface="Times New Roman"/>
                <a:cs typeface="Times New Roman"/>
              </a:rPr>
              <a:t>way, </a:t>
            </a:r>
            <a:r>
              <a:rPr sz="3000" dirty="0">
                <a:latin typeface="Times New Roman"/>
                <a:cs typeface="Times New Roman"/>
              </a:rPr>
              <a:t>but  often one could simply transmit the message,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not just the </a:t>
            </a:r>
            <a:r>
              <a:rPr sz="3000" spc="-50" dirty="0">
                <a:latin typeface="Times New Roman"/>
                <a:cs typeface="Times New Roman"/>
              </a:rPr>
              <a:t>key, </a:t>
            </a:r>
            <a:r>
              <a:rPr sz="3000" dirty="0">
                <a:latin typeface="Times New Roman"/>
                <a:cs typeface="Times New Roman"/>
              </a:rPr>
              <a:t>if a secure channel exists.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95597" y="1006855"/>
            <a:ext cx="2268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Weaknesses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780154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Bribery, </a:t>
            </a:r>
            <a:r>
              <a:rPr sz="3000" dirty="0">
                <a:latin typeface="Times New Roman"/>
                <a:cs typeface="Times New Roman"/>
              </a:rPr>
              <a:t>coercion,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Release of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plaintext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Error and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carelessness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Painstaking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analysis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1282" y="1006855"/>
            <a:ext cx="4275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Feistel Cipher Structure</a:t>
            </a:r>
          </a:p>
        </p:txBody>
      </p:sp>
      <p:sp>
        <p:nvSpPr>
          <p:cNvPr id="5" name="object 5"/>
          <p:cNvSpPr/>
          <p:nvPr/>
        </p:nvSpPr>
        <p:spPr>
          <a:xfrm>
            <a:off x="3225802" y="2096499"/>
            <a:ext cx="2268897" cy="4455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969761" y="6470396"/>
            <a:ext cx="3399154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Illustration Copyright © 2008 by</a:t>
            </a:r>
            <a:r>
              <a:rPr sz="1400" i="1" spc="70" dirty="0">
                <a:latin typeface="Times New Roman"/>
                <a:cs typeface="Times New Roman"/>
              </a:rPr>
              <a:t> </a:t>
            </a:r>
            <a:r>
              <a:rPr sz="1400" i="1" spc="-10" dirty="0">
                <a:latin typeface="Times New Roman"/>
                <a:cs typeface="Times New Roman"/>
              </a:rPr>
              <a:t>Prentice-Hall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5101" y="1006855"/>
            <a:ext cx="41090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Block Cipher</a:t>
            </a:r>
            <a:r>
              <a:rPr spc="-30" dirty="0"/>
              <a:t> </a:t>
            </a:r>
            <a:r>
              <a:rPr spc="-5" dirty="0"/>
              <a:t>Structure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18632"/>
            <a:ext cx="7896225" cy="438150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There is a more general iterative block cipher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structure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with a sequence of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rounds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with substitutions / permutations controlled by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Parameters </a:t>
            </a:r>
            <a:r>
              <a:rPr sz="2700" dirty="0">
                <a:latin typeface="Times New Roman"/>
                <a:cs typeface="Times New Roman"/>
              </a:rPr>
              <a:t>and design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features: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block size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key size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number of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rounds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subkey generation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algorithm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round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function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also: fast </a:t>
            </a:r>
            <a:r>
              <a:rPr sz="2300" spc="-10" dirty="0">
                <a:latin typeface="Times New Roman"/>
                <a:cs typeface="Times New Roman"/>
              </a:rPr>
              <a:t>software </a:t>
            </a:r>
            <a:r>
              <a:rPr sz="2300" spc="-5" dirty="0">
                <a:latin typeface="Times New Roman"/>
                <a:cs typeface="Times New Roman"/>
              </a:rPr>
              <a:t>encrypt/decrypt, ease of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analysis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10965" y="1006855"/>
            <a:ext cx="32353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Triple </a:t>
            </a:r>
            <a:r>
              <a:rPr dirty="0"/>
              <a:t>DES</a:t>
            </a:r>
            <a:r>
              <a:rPr spc="-50" dirty="0"/>
              <a:t> </a:t>
            </a:r>
            <a:r>
              <a:rPr dirty="0"/>
              <a:t>(3DES)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201534" cy="44272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First </a:t>
            </a:r>
            <a:r>
              <a:rPr sz="3000" dirty="0">
                <a:latin typeface="Times New Roman"/>
                <a:cs typeface="Times New Roman"/>
              </a:rPr>
              <a:t>used in financial 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DES FIPS PUB </a:t>
            </a:r>
            <a:r>
              <a:rPr sz="3000" dirty="0">
                <a:latin typeface="Times New Roman"/>
                <a:cs typeface="Times New Roman"/>
              </a:rPr>
              <a:t>46-3 </a:t>
            </a:r>
            <a:r>
              <a:rPr sz="3000" spc="-5" dirty="0">
                <a:latin typeface="Times New Roman"/>
                <a:cs typeface="Times New Roman"/>
              </a:rPr>
              <a:t>standard </a:t>
            </a:r>
            <a:r>
              <a:rPr sz="3000" dirty="0">
                <a:latin typeface="Times New Roman"/>
                <a:cs typeface="Times New Roman"/>
              </a:rPr>
              <a:t>of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1999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Uses </a:t>
            </a:r>
            <a:r>
              <a:rPr sz="3000" dirty="0">
                <a:latin typeface="Times New Roman"/>
                <a:cs typeface="Times New Roman"/>
              </a:rPr>
              <a:t>three keys &amp; three </a:t>
            </a:r>
            <a:r>
              <a:rPr sz="3000" spc="-5" dirty="0">
                <a:latin typeface="Times New Roman"/>
                <a:cs typeface="Times New Roman"/>
              </a:rPr>
              <a:t>DES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executions:</a:t>
            </a:r>
            <a:endParaRPr sz="3000">
              <a:latin typeface="Times New Roman"/>
              <a:cs typeface="Times New Roman"/>
            </a:endParaRPr>
          </a:p>
          <a:p>
            <a:pPr marL="2345055">
              <a:lnSpc>
                <a:spcPct val="100000"/>
              </a:lnSpc>
              <a:spcBef>
                <a:spcPts val="340"/>
              </a:spcBef>
            </a:pP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= E(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, D(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, E(</a:t>
            </a:r>
            <a:r>
              <a:rPr sz="2800" i="1" dirty="0">
                <a:latin typeface="Times New Roman"/>
                <a:cs typeface="Times New Roman"/>
              </a:rPr>
              <a:t>K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P</a:t>
            </a:r>
            <a:r>
              <a:rPr sz="2800" spc="-5" dirty="0">
                <a:latin typeface="Times New Roman"/>
                <a:cs typeface="Times New Roman"/>
              </a:rPr>
              <a:t>)))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Decryption same with keys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reversed</a:t>
            </a:r>
            <a:endParaRPr sz="3000">
              <a:latin typeface="Times New Roman"/>
              <a:cs typeface="Times New Roman"/>
            </a:endParaRPr>
          </a:p>
          <a:p>
            <a:pPr marL="355600" marR="78105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Use of decryption in second stage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gives  compatibility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original DES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spc="-20" dirty="0">
                <a:latin typeface="Times New Roman"/>
                <a:cs typeface="Times New Roman"/>
              </a:rPr>
              <a:t>112-bit </a:t>
            </a:r>
            <a:r>
              <a:rPr sz="3000" dirty="0">
                <a:latin typeface="Times New Roman"/>
                <a:cs typeface="Times New Roman"/>
              </a:rPr>
              <a:t>key length, </a:t>
            </a:r>
            <a:r>
              <a:rPr sz="3000" spc="-5" dirty="0">
                <a:latin typeface="Times New Roman"/>
                <a:cs typeface="Times New Roman"/>
              </a:rPr>
              <a:t>slow </a:t>
            </a:r>
            <a:r>
              <a:rPr sz="3000" dirty="0">
                <a:latin typeface="Times New Roman"/>
                <a:cs typeface="Times New Roman"/>
              </a:rPr>
              <a:t>but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AES has replaced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3DES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39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</a:t>
            </a: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5456079"/>
            <a:ext cx="5588000" cy="117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80" y="4385628"/>
            <a:ext cx="715264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787513" y="2686527"/>
            <a:ext cx="6506076" cy="100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1980"/>
              <a:t>The art of secret writing.</a:t>
            </a:r>
            <a:br>
              <a:rPr lang="en-US" altLang="en-US" sz="1980"/>
            </a:br>
            <a:r>
              <a:rPr lang="en-US" altLang="en-US" sz="1980"/>
              <a:t>The art of mangling information into apparent unintelligibility</a:t>
            </a:r>
            <a:br>
              <a:rPr lang="en-US" altLang="en-US" sz="1980"/>
            </a:br>
            <a:r>
              <a:rPr lang="en-US" altLang="en-US" sz="1980"/>
              <a:t>in a manner allowing a secret method of unmangling.</a:t>
            </a:r>
          </a:p>
        </p:txBody>
      </p:sp>
      <p:pic>
        <p:nvPicPr>
          <p:cNvPr id="1741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20" y="1961833"/>
            <a:ext cx="894080" cy="33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28654"/>
            <a:ext cx="782320" cy="33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</p:spTree>
    <p:extLst>
      <p:ext uri="{BB962C8B-B14F-4D97-AF65-F5344CB8AC3E}">
        <p14:creationId xmlns:p14="http://schemas.microsoft.com/office/powerpoint/2010/main" val="35255906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0421" y="1006855"/>
            <a:ext cx="27990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Stream</a:t>
            </a:r>
            <a:r>
              <a:rPr spc="-30" dirty="0"/>
              <a:t> </a:t>
            </a:r>
            <a:r>
              <a:rPr spc="-5" dirty="0"/>
              <a:t>Ciphers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569834" cy="46539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</a:t>
            </a:r>
            <a:r>
              <a:rPr sz="3000" dirty="0">
                <a:latin typeface="Times New Roman"/>
                <a:cs typeface="Times New Roman"/>
              </a:rPr>
              <a:t>input elements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continuously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Key input to a pseudorandom bit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produces stream of random-like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numbers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unpredictable </a:t>
            </a:r>
            <a:r>
              <a:rPr sz="2600" spc="-10" dirty="0">
                <a:latin typeface="Times New Roman"/>
                <a:cs typeface="Times New Roman"/>
              </a:rPr>
              <a:t>without </a:t>
            </a:r>
            <a:r>
              <a:rPr sz="2600" spc="-5" dirty="0">
                <a:latin typeface="Times New Roman"/>
                <a:cs typeface="Times New Roman"/>
              </a:rPr>
              <a:t>knowing input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XOR keystream output with plaintext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bytes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Stream ciphers are faster and use far less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code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Design </a:t>
            </a:r>
            <a:r>
              <a:rPr sz="3000" dirty="0">
                <a:latin typeface="Times New Roman"/>
                <a:cs typeface="Times New Roman"/>
              </a:rPr>
              <a:t>considerations: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encryption </a:t>
            </a:r>
            <a:r>
              <a:rPr sz="2600" spc="-10" dirty="0">
                <a:latin typeface="Times New Roman"/>
                <a:cs typeface="Times New Roman"/>
              </a:rPr>
              <a:t>sequence should </a:t>
            </a:r>
            <a:r>
              <a:rPr sz="2600" spc="-5" dirty="0">
                <a:latin typeface="Times New Roman"/>
                <a:cs typeface="Times New Roman"/>
              </a:rPr>
              <a:t>have a </a:t>
            </a:r>
            <a:r>
              <a:rPr sz="2600" spc="-15" dirty="0">
                <a:latin typeface="Times New Roman"/>
                <a:cs typeface="Times New Roman"/>
              </a:rPr>
              <a:t>large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period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keystream approximates random number</a:t>
            </a:r>
            <a:r>
              <a:rPr sz="2600" spc="8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properties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uses a sufficiently long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key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79345" y="1006855"/>
            <a:ext cx="6302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Symmetric (Secret Key)</a:t>
            </a:r>
            <a:r>
              <a:rPr spc="50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51558"/>
            <a:ext cx="1278890" cy="113347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3DES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22140" y="2051558"/>
            <a:ext cx="4201160" cy="204787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indent="-635">
              <a:lnSpc>
                <a:spcPct val="100000"/>
              </a:lnSpc>
              <a:spcBef>
                <a:spcPts val="860"/>
              </a:spcBef>
              <a:tabLst>
                <a:tab pos="2436495" algn="l"/>
              </a:tabLst>
            </a:pPr>
            <a:r>
              <a:rPr sz="3000" dirty="0">
                <a:latin typeface="Times New Roman"/>
                <a:cs typeface="Times New Roman"/>
              </a:rPr>
              <a:t>56 bits (1973)	</a:t>
            </a:r>
            <a:r>
              <a:rPr sz="3000" spc="-5" dirty="0">
                <a:solidFill>
                  <a:srgbClr val="C00000"/>
                </a:solidFill>
                <a:latin typeface="Comic Sans MS"/>
                <a:cs typeface="Comic Sans MS"/>
              </a:rPr>
              <a:t>Obsolete!</a:t>
            </a:r>
            <a:endParaRPr sz="3000">
              <a:latin typeface="Comic Sans MS"/>
              <a:cs typeface="Comic Sans MS"/>
            </a:endParaRPr>
          </a:p>
          <a:p>
            <a:pPr marL="12700" marR="5080" algn="just">
              <a:lnSpc>
                <a:spcPct val="100000"/>
              </a:lnSpc>
              <a:spcBef>
                <a:spcPts val="760"/>
              </a:spcBef>
            </a:pPr>
            <a:r>
              <a:rPr sz="3000" dirty="0">
                <a:latin typeface="Times New Roman"/>
                <a:cs typeface="Times New Roman"/>
              </a:rPr>
              <a:t>3 keys, multiple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encryption  (strength equivalent to </a:t>
            </a:r>
            <a:r>
              <a:rPr sz="3000" spc="-40" dirty="0">
                <a:latin typeface="Times New Roman"/>
                <a:cs typeface="Times New Roman"/>
              </a:rPr>
              <a:t>112  </a:t>
            </a:r>
            <a:r>
              <a:rPr sz="3000" dirty="0">
                <a:latin typeface="Times New Roman"/>
                <a:cs typeface="Times New Roman"/>
              </a:rPr>
              <a:t>bits)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4540" y="4165345"/>
            <a:ext cx="641286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AES </a:t>
            </a:r>
            <a:r>
              <a:rPr sz="3000" dirty="0">
                <a:latin typeface="Times New Roman"/>
                <a:cs typeface="Times New Roman"/>
              </a:rPr>
              <a:t>(Rijndael) 128 (and more) bit</a:t>
            </a:r>
            <a:r>
              <a:rPr sz="3000" spc="-5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keys</a:t>
            </a:r>
            <a:endParaRPr sz="3000">
              <a:latin typeface="Times New Roman"/>
              <a:cs typeface="Times New Roman"/>
            </a:endParaRPr>
          </a:p>
          <a:p>
            <a:pPr marL="376555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(2001)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41</a:t>
            </a:fld>
            <a:endParaRPr spc="-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3160" y="1006855"/>
            <a:ext cx="7569200" cy="4558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739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 Narrow"/>
                <a:cs typeface="Arial Narrow"/>
              </a:rPr>
              <a:t>The Advanced Encryption</a:t>
            </a:r>
            <a:r>
              <a:rPr sz="3600" b="1" spc="-114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Standard</a:t>
            </a:r>
            <a:endParaRPr sz="36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DES </a:t>
            </a:r>
            <a:r>
              <a:rPr sz="3600" dirty="0">
                <a:latin typeface="Times New Roman"/>
                <a:cs typeface="Times New Roman"/>
              </a:rPr>
              <a:t>is too </a:t>
            </a:r>
            <a:r>
              <a:rPr sz="3600" spc="-5" dirty="0">
                <a:latin typeface="Times New Roman"/>
                <a:cs typeface="Times New Roman"/>
              </a:rPr>
              <a:t>weak </a:t>
            </a:r>
            <a:r>
              <a:rPr sz="3600" dirty="0">
                <a:latin typeface="Times New Roman"/>
                <a:cs typeface="Times New Roman"/>
              </a:rPr>
              <a:t>for use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now</a:t>
            </a:r>
            <a:endParaRPr sz="3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NIST selected </a:t>
            </a:r>
            <a:r>
              <a:rPr sz="3600" dirty="0">
                <a:latin typeface="Times New Roman"/>
                <a:cs typeface="Times New Roman"/>
              </a:rPr>
              <a:t>Rijndael as </a:t>
            </a:r>
            <a:r>
              <a:rPr sz="3600" spc="-5" dirty="0">
                <a:latin typeface="Times New Roman"/>
                <a:cs typeface="Times New Roman"/>
              </a:rPr>
              <a:t>Advanced  </a:t>
            </a:r>
            <a:r>
              <a:rPr sz="3600" dirty="0">
                <a:latin typeface="Times New Roman"/>
                <a:cs typeface="Times New Roman"/>
              </a:rPr>
              <a:t>Encryption </a:t>
            </a:r>
            <a:r>
              <a:rPr sz="3600" spc="-5" dirty="0">
                <a:latin typeface="Times New Roman"/>
                <a:cs typeface="Times New Roman"/>
              </a:rPr>
              <a:t>Standard, successor </a:t>
            </a:r>
            <a:r>
              <a:rPr sz="3600" dirty="0">
                <a:latin typeface="Times New Roman"/>
                <a:cs typeface="Times New Roman"/>
              </a:rPr>
              <a:t>to </a:t>
            </a:r>
            <a:r>
              <a:rPr sz="3600" spc="-5" dirty="0">
                <a:latin typeface="Times New Roman"/>
                <a:cs typeface="Times New Roman"/>
              </a:rPr>
              <a:t>DES  </a:t>
            </a:r>
            <a:r>
              <a:rPr sz="3600" spc="-10" dirty="0">
                <a:latin typeface="Times New Roman"/>
                <a:cs typeface="Times New Roman"/>
              </a:rPr>
              <a:t>effective </a:t>
            </a:r>
            <a:r>
              <a:rPr sz="3600" dirty="0">
                <a:latin typeface="Times New Roman"/>
                <a:cs typeface="Times New Roman"/>
              </a:rPr>
              <a:t>in </a:t>
            </a:r>
            <a:r>
              <a:rPr sz="3600" spc="-65" dirty="0">
                <a:latin typeface="Times New Roman"/>
                <a:cs typeface="Times New Roman"/>
              </a:rPr>
              <a:t>May,</a:t>
            </a:r>
            <a:r>
              <a:rPr sz="3600" dirty="0">
                <a:latin typeface="Times New Roman"/>
                <a:cs typeface="Times New Roman"/>
              </a:rPr>
              <a:t> 2002</a:t>
            </a:r>
            <a:endParaRPr sz="3600">
              <a:latin typeface="Times New Roman"/>
              <a:cs typeface="Times New Roman"/>
            </a:endParaRPr>
          </a:p>
          <a:p>
            <a:pPr marL="355600" marR="93218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Designed </a:t>
            </a:r>
            <a:r>
              <a:rPr sz="3600" dirty="0">
                <a:latin typeface="Times New Roman"/>
                <a:cs typeface="Times New Roman"/>
              </a:rPr>
              <a:t>to </a:t>
            </a:r>
            <a:r>
              <a:rPr sz="3600" spc="-5" dirty="0">
                <a:latin typeface="Times New Roman"/>
                <a:cs typeface="Times New Roman"/>
              </a:rPr>
              <a:t>withstand </a:t>
            </a:r>
            <a:r>
              <a:rPr sz="3600" dirty="0">
                <a:latin typeface="Times New Roman"/>
                <a:cs typeface="Times New Roman"/>
              </a:rPr>
              <a:t>attacks that  </a:t>
            </a:r>
            <a:r>
              <a:rPr sz="3600" spc="-5" dirty="0">
                <a:latin typeface="Times New Roman"/>
                <a:cs typeface="Times New Roman"/>
              </a:rPr>
              <a:t>were successful </a:t>
            </a:r>
            <a:r>
              <a:rPr sz="3600" dirty="0">
                <a:latin typeface="Times New Roman"/>
                <a:cs typeface="Times New Roman"/>
              </a:rPr>
              <a:t>on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DES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42</a:t>
            </a:fld>
            <a:endParaRPr spc="-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67938" y="959611"/>
            <a:ext cx="2922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Key</a:t>
            </a:r>
            <a:r>
              <a:rPr spc="-35" dirty="0"/>
              <a:t> </a:t>
            </a:r>
            <a:r>
              <a:rPr spc="-5" dirty="0"/>
              <a:t>Distribution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86026"/>
            <a:ext cx="8432800" cy="4378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54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Symmetric cryptography needs a </a:t>
            </a:r>
            <a:r>
              <a:rPr sz="3000" spc="-5" dirty="0">
                <a:latin typeface="Times New Roman"/>
                <a:cs typeface="Times New Roman"/>
              </a:rPr>
              <a:t>shared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key: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51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parties, A and B can achieve this</a:t>
            </a:r>
            <a:r>
              <a:rPr sz="3000" spc="-2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2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selects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spc="-5" dirty="0">
                <a:latin typeface="Times New Roman"/>
                <a:cs typeface="Times New Roman"/>
              </a:rPr>
              <a:t>physically delivers to</a:t>
            </a:r>
            <a:r>
              <a:rPr sz="2800" spc="-1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Third party </a:t>
            </a:r>
            <a:r>
              <a:rPr sz="2800" spc="-5" dirty="0">
                <a:latin typeface="Times New Roman"/>
                <a:cs typeface="Times New Roman"/>
              </a:rPr>
              <a:t>select </a:t>
            </a:r>
            <a:r>
              <a:rPr sz="2800" dirty="0">
                <a:latin typeface="Times New Roman"/>
                <a:cs typeface="Times New Roman"/>
              </a:rPr>
              <a:t>keys, physically delivers to A and  </a:t>
            </a:r>
            <a:r>
              <a:rPr sz="2800" spc="-5" dirty="0">
                <a:latin typeface="Times New Roman"/>
                <a:cs typeface="Times New Roman"/>
              </a:rPr>
              <a:t>B; reasonable for </a:t>
            </a:r>
            <a:r>
              <a:rPr sz="2800" dirty="0">
                <a:latin typeface="Times New Roman"/>
                <a:cs typeface="Times New Roman"/>
              </a:rPr>
              <a:t>link encryption; </a:t>
            </a:r>
            <a:r>
              <a:rPr sz="2800" spc="-5" dirty="0">
                <a:latin typeface="Times New Roman"/>
                <a:cs typeface="Times New Roman"/>
              </a:rPr>
              <a:t>does not scale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well.</a:t>
            </a:r>
            <a:endParaRPr sz="2800">
              <a:latin typeface="Times New Roman"/>
              <a:cs typeface="Times New Roman"/>
            </a:endParaRPr>
          </a:p>
          <a:p>
            <a:pPr marL="755650" marR="180975" lvl="1" indent="-285750">
              <a:lnSpc>
                <a:spcPct val="8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selects new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dirty="0">
                <a:latin typeface="Times New Roman"/>
                <a:cs typeface="Times New Roman"/>
              </a:rPr>
              <a:t>sends </a:t>
            </a:r>
            <a:r>
              <a:rPr sz="2800" spc="-5" dirty="0">
                <a:latin typeface="Times New Roman"/>
                <a:cs typeface="Times New Roman"/>
              </a:rPr>
              <a:t>encrypted using previous  </a:t>
            </a:r>
            <a:r>
              <a:rPr sz="2800" dirty="0">
                <a:latin typeface="Times New Roman"/>
                <a:cs typeface="Times New Roman"/>
              </a:rPr>
              <a:t>old key to B; good for </a:t>
            </a:r>
            <a:r>
              <a:rPr sz="2800" spc="-20" dirty="0">
                <a:latin typeface="Times New Roman"/>
                <a:cs typeface="Times New Roman"/>
              </a:rPr>
              <a:t>either, </a:t>
            </a:r>
            <a:r>
              <a:rPr sz="2800" dirty="0">
                <a:latin typeface="Times New Roman"/>
                <a:cs typeface="Times New Roman"/>
              </a:rPr>
              <a:t>but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fails if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any  </a:t>
            </a:r>
            <a:r>
              <a:rPr sz="2800" spc="-5" dirty="0">
                <a:latin typeface="Times New Roman"/>
                <a:cs typeface="Times New Roman"/>
              </a:rPr>
              <a:t>key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discovered</a:t>
            </a:r>
            <a:endParaRPr sz="2800">
              <a:latin typeface="Times New Roman"/>
              <a:cs typeface="Times New Roman"/>
            </a:endParaRPr>
          </a:p>
          <a:p>
            <a:pPr marL="755650" marR="175260" lvl="1" indent="-285750">
              <a:lnSpc>
                <a:spcPct val="80000"/>
              </a:lnSpc>
              <a:spcBef>
                <a:spcPts val="6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Third </a:t>
            </a:r>
            <a:r>
              <a:rPr sz="2800" spc="-5" dirty="0">
                <a:latin typeface="Times New Roman"/>
                <a:cs typeface="Times New Roman"/>
              </a:rPr>
              <a:t>party </a:t>
            </a:r>
            <a:r>
              <a:rPr sz="2800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selects </a:t>
            </a:r>
            <a:r>
              <a:rPr sz="2800" spc="-50" dirty="0">
                <a:latin typeface="Times New Roman"/>
                <a:cs typeface="Times New Roman"/>
              </a:rPr>
              <a:t>key, </a:t>
            </a:r>
            <a:r>
              <a:rPr sz="2800" dirty="0">
                <a:latin typeface="Times New Roman"/>
                <a:cs typeface="Times New Roman"/>
              </a:rPr>
              <a:t>sends </a:t>
            </a:r>
            <a:r>
              <a:rPr sz="2800" spc="-5" dirty="0">
                <a:latin typeface="Times New Roman"/>
                <a:cs typeface="Times New Roman"/>
              </a:rPr>
              <a:t>encrypted </a:t>
            </a:r>
            <a:r>
              <a:rPr sz="2800" dirty="0">
                <a:latin typeface="Times New Roman"/>
                <a:cs typeface="Times New Roman"/>
              </a:rPr>
              <a:t>to each of  A and B </a:t>
            </a: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existing </a:t>
            </a:r>
            <a:r>
              <a:rPr sz="2800" spc="-5" dirty="0">
                <a:latin typeface="Times New Roman"/>
                <a:cs typeface="Times New Roman"/>
              </a:rPr>
              <a:t>key with</a:t>
            </a:r>
            <a:r>
              <a:rPr sz="2800" spc="-2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each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2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Distribution </a:t>
            </a:r>
            <a:r>
              <a:rPr sz="2800" dirty="0">
                <a:latin typeface="Times New Roman"/>
                <a:cs typeface="Times New Roman"/>
              </a:rPr>
              <a:t>using public key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cryptography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55261" y="1006855"/>
            <a:ext cx="1548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Notation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489"/>
            <a:ext cx="8004175" cy="339979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X </a:t>
            </a:r>
            <a:r>
              <a:rPr sz="2700" dirty="0">
                <a:latin typeface="Symbol"/>
                <a:cs typeface="Symbol"/>
              </a:rPr>
              <a:t>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Y </a:t>
            </a:r>
            <a:r>
              <a:rPr sz="2700" dirty="0">
                <a:latin typeface="Times New Roman"/>
                <a:cs typeface="Times New Roman"/>
              </a:rPr>
              <a:t>: { </a:t>
            </a:r>
            <a:r>
              <a:rPr sz="2700" i="1" spc="-5" dirty="0">
                <a:latin typeface="Times New Roman"/>
                <a:cs typeface="Times New Roman"/>
              </a:rPr>
              <a:t>Z </a:t>
            </a:r>
            <a:r>
              <a:rPr sz="2700" spc="-5" dirty="0">
                <a:latin typeface="Times New Roman"/>
                <a:cs typeface="Times New Roman"/>
              </a:rPr>
              <a:t>|| </a:t>
            </a:r>
            <a:r>
              <a:rPr sz="2700" i="1" dirty="0">
                <a:latin typeface="Times New Roman"/>
                <a:cs typeface="Times New Roman"/>
              </a:rPr>
              <a:t>W </a:t>
            </a:r>
            <a:r>
              <a:rPr sz="2700" dirty="0">
                <a:latin typeface="Times New Roman"/>
                <a:cs typeface="Times New Roman"/>
              </a:rPr>
              <a:t>}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k</a:t>
            </a:r>
            <a:r>
              <a:rPr sz="2700" i="1" spc="-7" baseline="-20061" dirty="0">
                <a:latin typeface="Times New Roman"/>
                <a:cs typeface="Times New Roman"/>
              </a:rPr>
              <a:t>X</a:t>
            </a:r>
            <a:r>
              <a:rPr sz="2700" spc="-7" baseline="-20061" dirty="0">
                <a:latin typeface="Times New Roman"/>
                <a:cs typeface="Times New Roman"/>
              </a:rPr>
              <a:t>,</a:t>
            </a:r>
            <a:r>
              <a:rPr sz="2700" i="1" spc="-7" baseline="-20061" dirty="0">
                <a:latin typeface="Times New Roman"/>
                <a:cs typeface="Times New Roman"/>
              </a:rPr>
              <a:t>Y</a:t>
            </a:r>
            <a:endParaRPr sz="2700" baseline="-20061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X </a:t>
            </a:r>
            <a:r>
              <a:rPr sz="2300" spc="-5" dirty="0">
                <a:latin typeface="Times New Roman"/>
                <a:cs typeface="Times New Roman"/>
              </a:rPr>
              <a:t>sends </a:t>
            </a:r>
            <a:r>
              <a:rPr sz="2300" i="1" spc="-5" dirty="0">
                <a:latin typeface="Times New Roman"/>
                <a:cs typeface="Times New Roman"/>
              </a:rPr>
              <a:t>Y </a:t>
            </a:r>
            <a:r>
              <a:rPr sz="2300" spc="-5" dirty="0">
                <a:latin typeface="Times New Roman"/>
                <a:cs typeface="Times New Roman"/>
              </a:rPr>
              <a:t>the message produced by concatenating </a:t>
            </a:r>
            <a:r>
              <a:rPr sz="2300" i="1" spc="-5" dirty="0">
                <a:latin typeface="Times New Roman"/>
                <a:cs typeface="Times New Roman"/>
              </a:rPr>
              <a:t>Z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13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W</a:t>
            </a:r>
            <a:endParaRPr sz="2300">
              <a:latin typeface="Times New Roman"/>
              <a:cs typeface="Times New Roman"/>
            </a:endParaRPr>
          </a:p>
          <a:p>
            <a:pPr marL="116205" algn="ctr">
              <a:lnSpc>
                <a:spcPct val="100000"/>
              </a:lnSpc>
            </a:pPr>
            <a:r>
              <a:rPr sz="2300" spc="-5" dirty="0">
                <a:latin typeface="Times New Roman"/>
                <a:cs typeface="Times New Roman"/>
              </a:rPr>
              <a:t>enciphered by key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X</a:t>
            </a:r>
            <a:r>
              <a:rPr sz="2250" spc="7" baseline="-20370" dirty="0">
                <a:latin typeface="Times New Roman"/>
                <a:cs typeface="Times New Roman"/>
              </a:rPr>
              <a:t>,</a:t>
            </a:r>
            <a:r>
              <a:rPr sz="2250" i="1" spc="7" baseline="-20370" dirty="0">
                <a:latin typeface="Times New Roman"/>
                <a:cs typeface="Times New Roman"/>
              </a:rPr>
              <a:t>Y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spc="-5" dirty="0">
                <a:latin typeface="Times New Roman"/>
                <a:cs typeface="Times New Roman"/>
              </a:rPr>
              <a:t>which is shared by users </a:t>
            </a:r>
            <a:r>
              <a:rPr sz="2300" i="1" spc="-5" dirty="0">
                <a:latin typeface="Times New Roman"/>
                <a:cs typeface="Times New Roman"/>
              </a:rPr>
              <a:t>X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Y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A </a:t>
            </a:r>
            <a:r>
              <a:rPr sz="2700" dirty="0">
                <a:latin typeface="Symbol"/>
                <a:cs typeface="Symbol"/>
              </a:rPr>
              <a:t>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T </a:t>
            </a:r>
            <a:r>
              <a:rPr sz="2700" dirty="0">
                <a:latin typeface="Times New Roman"/>
                <a:cs typeface="Times New Roman"/>
              </a:rPr>
              <a:t>: { </a:t>
            </a:r>
            <a:r>
              <a:rPr sz="2700" i="1" spc="-5" dirty="0">
                <a:latin typeface="Times New Roman"/>
                <a:cs typeface="Times New Roman"/>
              </a:rPr>
              <a:t>Z </a:t>
            </a:r>
            <a:r>
              <a:rPr sz="2700" dirty="0">
                <a:latin typeface="Times New Roman"/>
                <a:cs typeface="Times New Roman"/>
              </a:rPr>
              <a:t>} </a:t>
            </a:r>
            <a:r>
              <a:rPr sz="2700" i="1" dirty="0">
                <a:latin typeface="Times New Roman"/>
                <a:cs typeface="Times New Roman"/>
              </a:rPr>
              <a:t>k</a:t>
            </a:r>
            <a:r>
              <a:rPr sz="2700" i="1" baseline="-20061" dirty="0">
                <a:latin typeface="Times New Roman"/>
                <a:cs typeface="Times New Roman"/>
              </a:rPr>
              <a:t>A </a:t>
            </a:r>
            <a:r>
              <a:rPr sz="2700" spc="-5" dirty="0">
                <a:latin typeface="Times New Roman"/>
                <a:cs typeface="Times New Roman"/>
              </a:rPr>
              <a:t>|| </a:t>
            </a:r>
            <a:r>
              <a:rPr sz="2700" dirty="0">
                <a:latin typeface="Times New Roman"/>
                <a:cs typeface="Times New Roman"/>
              </a:rPr>
              <a:t>{ </a:t>
            </a:r>
            <a:r>
              <a:rPr sz="2700" i="1" dirty="0">
                <a:latin typeface="Times New Roman"/>
                <a:cs typeface="Times New Roman"/>
              </a:rPr>
              <a:t>W </a:t>
            </a:r>
            <a:r>
              <a:rPr sz="2700" dirty="0">
                <a:latin typeface="Times New Roman"/>
                <a:cs typeface="Times New Roman"/>
              </a:rPr>
              <a:t>}</a:t>
            </a:r>
            <a:r>
              <a:rPr sz="2700" spc="-25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k</a:t>
            </a:r>
            <a:r>
              <a:rPr sz="2700" i="1" spc="-7" baseline="-20061" dirty="0">
                <a:latin typeface="Times New Roman"/>
                <a:cs typeface="Times New Roman"/>
              </a:rPr>
              <a:t>A</a:t>
            </a:r>
            <a:r>
              <a:rPr sz="2700" spc="-7" baseline="-20061" dirty="0">
                <a:latin typeface="Times New Roman"/>
                <a:cs typeface="Times New Roman"/>
              </a:rPr>
              <a:t>,</a:t>
            </a:r>
            <a:r>
              <a:rPr sz="2700" i="1" spc="-7" baseline="-20061" dirty="0">
                <a:latin typeface="Times New Roman"/>
                <a:cs typeface="Times New Roman"/>
              </a:rPr>
              <a:t>T</a:t>
            </a:r>
            <a:endParaRPr sz="2700" baseline="-20061">
              <a:latin typeface="Times New Roman"/>
              <a:cs typeface="Times New Roman"/>
            </a:endParaRPr>
          </a:p>
          <a:p>
            <a:pPr marL="755015" marR="5080" lvl="1" indent="-28511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A </a:t>
            </a:r>
            <a:r>
              <a:rPr sz="2300" spc="-5" dirty="0">
                <a:latin typeface="Times New Roman"/>
                <a:cs typeface="Times New Roman"/>
              </a:rPr>
              <a:t>sends </a:t>
            </a:r>
            <a:r>
              <a:rPr sz="2300" i="1" spc="-5" dirty="0">
                <a:latin typeface="Times New Roman"/>
                <a:cs typeface="Times New Roman"/>
              </a:rPr>
              <a:t>T </a:t>
            </a:r>
            <a:r>
              <a:rPr sz="2300" spc="-5" dirty="0">
                <a:latin typeface="Times New Roman"/>
                <a:cs typeface="Times New Roman"/>
              </a:rPr>
              <a:t>a message consisting of the concatenation of </a:t>
            </a:r>
            <a:r>
              <a:rPr sz="2300" i="1" spc="-5" dirty="0">
                <a:latin typeface="Times New Roman"/>
                <a:cs typeface="Times New Roman"/>
              </a:rPr>
              <a:t>Z  </a:t>
            </a:r>
            <a:r>
              <a:rPr sz="2300" spc="-5" dirty="0">
                <a:latin typeface="Times New Roman"/>
                <a:cs typeface="Times New Roman"/>
              </a:rPr>
              <a:t>enciphered using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A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i="1" spc="-45" dirty="0">
                <a:latin typeface="Times New Roman"/>
                <a:cs typeface="Times New Roman"/>
              </a:rPr>
              <a:t>A</a:t>
            </a:r>
            <a:r>
              <a:rPr sz="2300" spc="-45" dirty="0">
                <a:latin typeface="Times New Roman"/>
                <a:cs typeface="Times New Roman"/>
              </a:rPr>
              <a:t>’s </a:t>
            </a:r>
            <a:r>
              <a:rPr sz="2300" spc="-40" dirty="0">
                <a:latin typeface="Times New Roman"/>
                <a:cs typeface="Times New Roman"/>
              </a:rPr>
              <a:t>key, </a:t>
            </a:r>
            <a:r>
              <a:rPr sz="2300" spc="-5" dirty="0">
                <a:latin typeface="Times New Roman"/>
                <a:cs typeface="Times New Roman"/>
              </a:rPr>
              <a:t>and </a:t>
            </a:r>
            <a:r>
              <a:rPr sz="2300" i="1" spc="-5" dirty="0">
                <a:latin typeface="Times New Roman"/>
                <a:cs typeface="Times New Roman"/>
              </a:rPr>
              <a:t>W </a:t>
            </a:r>
            <a:r>
              <a:rPr sz="2300" spc="-5" dirty="0">
                <a:latin typeface="Times New Roman"/>
                <a:cs typeface="Times New Roman"/>
              </a:rPr>
              <a:t>enciphered using </a:t>
            </a:r>
            <a:r>
              <a:rPr sz="2300" i="1" spc="5" dirty="0">
                <a:latin typeface="Times New Roman"/>
                <a:cs typeface="Times New Roman"/>
              </a:rPr>
              <a:t>k</a:t>
            </a:r>
            <a:r>
              <a:rPr sz="2250" i="1" spc="7" baseline="-20370" dirty="0">
                <a:latin typeface="Times New Roman"/>
                <a:cs typeface="Times New Roman"/>
              </a:rPr>
              <a:t>A</a:t>
            </a:r>
            <a:r>
              <a:rPr sz="2250" spc="7" baseline="-20370" dirty="0">
                <a:latin typeface="Times New Roman"/>
                <a:cs typeface="Times New Roman"/>
              </a:rPr>
              <a:t>,</a:t>
            </a:r>
            <a:r>
              <a:rPr sz="2250" i="1" spc="7" baseline="-20370" dirty="0">
                <a:latin typeface="Times New Roman"/>
                <a:cs typeface="Times New Roman"/>
              </a:rPr>
              <a:t>T</a:t>
            </a:r>
            <a:r>
              <a:rPr sz="2300" spc="5" dirty="0">
                <a:latin typeface="Times New Roman"/>
                <a:cs typeface="Times New Roman"/>
              </a:rPr>
              <a:t>, </a:t>
            </a:r>
            <a:r>
              <a:rPr sz="2300" spc="-5" dirty="0">
                <a:latin typeface="Times New Roman"/>
                <a:cs typeface="Times New Roman"/>
              </a:rPr>
              <a:t>the  key shared by </a:t>
            </a:r>
            <a:r>
              <a:rPr sz="2300" i="1" spc="-5" dirty="0">
                <a:latin typeface="Times New Roman"/>
                <a:cs typeface="Times New Roman"/>
              </a:rPr>
              <a:t>A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T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r</a:t>
            </a:r>
            <a:r>
              <a:rPr sz="2700" spc="-7" baseline="-20061" dirty="0">
                <a:latin typeface="Times New Roman"/>
                <a:cs typeface="Times New Roman"/>
              </a:rPr>
              <a:t>1</a:t>
            </a:r>
            <a:r>
              <a:rPr sz="2700" spc="-5" dirty="0">
                <a:latin typeface="Times New Roman"/>
                <a:cs typeface="Times New Roman"/>
              </a:rPr>
              <a:t>, </a:t>
            </a:r>
            <a:r>
              <a:rPr sz="2700" i="1" spc="-5" dirty="0">
                <a:latin typeface="Times New Roman"/>
                <a:cs typeface="Times New Roman"/>
              </a:rPr>
              <a:t>r</a:t>
            </a:r>
            <a:r>
              <a:rPr sz="2700" spc="-7" baseline="-20061" dirty="0">
                <a:latin typeface="Times New Roman"/>
                <a:cs typeface="Times New Roman"/>
              </a:rPr>
              <a:t>2 </a:t>
            </a:r>
            <a:r>
              <a:rPr sz="2700" dirty="0">
                <a:latin typeface="Times New Roman"/>
                <a:cs typeface="Times New Roman"/>
              </a:rPr>
              <a:t>nonces (nonrepeating random</a:t>
            </a:r>
            <a:r>
              <a:rPr sz="2700" spc="-229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numbers)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44</a:t>
            </a:fld>
            <a:endParaRPr spc="-5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4867" y="1006855"/>
            <a:ext cx="6327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Goal: </a:t>
            </a:r>
            <a:r>
              <a:rPr dirty="0"/>
              <a:t>Alice and Bill </a:t>
            </a:r>
            <a:r>
              <a:rPr spc="-5" dirty="0"/>
              <a:t>Get </a:t>
            </a:r>
            <a:r>
              <a:rPr dirty="0"/>
              <a:t>Shared</a:t>
            </a:r>
            <a:r>
              <a:rPr spc="-185" dirty="0"/>
              <a:t> </a:t>
            </a:r>
            <a:r>
              <a:rPr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32"/>
            <a:ext cx="7980680" cy="430530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Key </a:t>
            </a:r>
            <a:r>
              <a:rPr sz="2700" dirty="0">
                <a:latin typeface="Times New Roman"/>
                <a:cs typeface="Times New Roman"/>
              </a:rPr>
              <a:t>cannot be </a:t>
            </a:r>
            <a:r>
              <a:rPr sz="2700" spc="-5" dirty="0">
                <a:latin typeface="Times New Roman"/>
                <a:cs typeface="Times New Roman"/>
              </a:rPr>
              <a:t>sent </a:t>
            </a:r>
            <a:r>
              <a:rPr sz="2700" dirty="0">
                <a:latin typeface="Times New Roman"/>
                <a:cs typeface="Times New Roman"/>
              </a:rPr>
              <a:t>in clear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Attacker </a:t>
            </a:r>
            <a:r>
              <a:rPr sz="2300" spc="-5" dirty="0">
                <a:latin typeface="Times New Roman"/>
                <a:cs typeface="Times New Roman"/>
              </a:rPr>
              <a:t>can listen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</a:t>
            </a:r>
            <a:endParaRPr sz="2300">
              <a:latin typeface="Times New Roman"/>
              <a:cs typeface="Times New Roman"/>
            </a:endParaRPr>
          </a:p>
          <a:p>
            <a:pPr marL="755650" marR="13716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Key can be sent enciphered, or derived from exchanged data  plus data that </a:t>
            </a:r>
            <a:r>
              <a:rPr sz="2300" spc="-10" dirty="0">
                <a:latin typeface="Times New Roman"/>
                <a:cs typeface="Times New Roman"/>
              </a:rPr>
              <a:t>can’t </a:t>
            </a:r>
            <a:r>
              <a:rPr sz="2300" spc="-5" dirty="0">
                <a:latin typeface="Times New Roman"/>
                <a:cs typeface="Times New Roman"/>
              </a:rPr>
              <a:t>be determined by an</a:t>
            </a:r>
            <a:r>
              <a:rPr sz="2300" spc="6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eavesdropper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Alice, </a:t>
            </a:r>
            <a:r>
              <a:rPr sz="2700" dirty="0">
                <a:latin typeface="Times New Roman"/>
                <a:cs typeface="Times New Roman"/>
              </a:rPr>
              <a:t>Bill may trust third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party</a:t>
            </a:r>
            <a:endParaRPr sz="2700">
              <a:latin typeface="Times New Roman"/>
              <a:cs typeface="Times New Roman"/>
            </a:endParaRPr>
          </a:p>
          <a:p>
            <a:pPr marL="355600" marR="88011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Assume </a:t>
            </a:r>
            <a:r>
              <a:rPr sz="2700" dirty="0">
                <a:latin typeface="Times New Roman"/>
                <a:cs typeface="Times New Roman"/>
              </a:rPr>
              <a:t>all cryptosystems and protocols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publicly  known </a:t>
            </a:r>
            <a:r>
              <a:rPr sz="2700" spc="-5" dirty="0">
                <a:latin typeface="Times New Roman"/>
                <a:cs typeface="Times New Roman"/>
              </a:rPr>
              <a:t>(Kerchoff’s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principle)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The only secret data is the keys and any ancillary information  known only to Alice and Bill, needed to derive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keys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Anything </a:t>
            </a:r>
            <a:r>
              <a:rPr sz="2300" spc="-5" dirty="0">
                <a:latin typeface="Times New Roman"/>
                <a:cs typeface="Times New Roman"/>
              </a:rPr>
              <a:t>transmitted is assumed known to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attacker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45</a:t>
            </a:fld>
            <a:endParaRPr spc="-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1470" y="1006855"/>
            <a:ext cx="4315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Classical </a:t>
            </a:r>
            <a:r>
              <a:rPr dirty="0"/>
              <a:t>Key</a:t>
            </a:r>
            <a:r>
              <a:rPr spc="-80" dirty="0"/>
              <a:t> </a:t>
            </a:r>
            <a:r>
              <a:rPr spc="-5" dirty="0"/>
              <a:t>Exchange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4417"/>
            <a:ext cx="7536815" cy="4158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  <a:tab pos="1778000" algn="l"/>
              </a:tabLst>
            </a:pPr>
            <a:r>
              <a:rPr sz="3600" dirty="0">
                <a:latin typeface="Times New Roman"/>
                <a:cs typeface="Times New Roman"/>
              </a:rPr>
              <a:t>Bootstrap problem: how do </a:t>
            </a:r>
            <a:r>
              <a:rPr sz="3600" spc="-5" dirty="0">
                <a:latin typeface="Times New Roman"/>
                <a:cs typeface="Times New Roman"/>
              </a:rPr>
              <a:t>Alice, </a:t>
            </a:r>
            <a:r>
              <a:rPr sz="3600" dirty="0">
                <a:latin typeface="Times New Roman"/>
                <a:cs typeface="Times New Roman"/>
              </a:rPr>
              <a:t>Bill  begin?	</a:t>
            </a:r>
            <a:r>
              <a:rPr sz="3600" spc="-5" dirty="0">
                <a:latin typeface="Times New Roman"/>
                <a:cs typeface="Times New Roman"/>
              </a:rPr>
              <a:t>Alice </a:t>
            </a:r>
            <a:r>
              <a:rPr sz="3600" spc="-15" dirty="0">
                <a:latin typeface="Times New Roman"/>
                <a:cs typeface="Times New Roman"/>
              </a:rPr>
              <a:t>can’t </a:t>
            </a:r>
            <a:r>
              <a:rPr sz="3600" spc="-5" dirty="0">
                <a:latin typeface="Times New Roman"/>
                <a:cs typeface="Times New Roman"/>
              </a:rPr>
              <a:t>send </a:t>
            </a:r>
            <a:r>
              <a:rPr sz="3600" dirty="0">
                <a:latin typeface="Times New Roman"/>
                <a:cs typeface="Times New Roman"/>
              </a:rPr>
              <a:t>it to Bill in</a:t>
            </a:r>
            <a:r>
              <a:rPr sz="3600" spc="-6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the  clear!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Assume </a:t>
            </a:r>
            <a:r>
              <a:rPr sz="3600" dirty="0">
                <a:latin typeface="Times New Roman"/>
                <a:cs typeface="Times New Roman"/>
              </a:rPr>
              <a:t>trusted third </a:t>
            </a:r>
            <a:r>
              <a:rPr sz="3600" spc="-40" dirty="0">
                <a:latin typeface="Times New Roman"/>
                <a:cs typeface="Times New Roman"/>
              </a:rPr>
              <a:t>party,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Cathy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85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Alice and Cathy share secret key</a:t>
            </a:r>
            <a:r>
              <a:rPr sz="3200" spc="45" dirty="0">
                <a:latin typeface="Times New Roman"/>
                <a:cs typeface="Times New Roman"/>
              </a:rPr>
              <a:t> </a:t>
            </a:r>
            <a:r>
              <a:rPr sz="3200" i="1" spc="10" dirty="0">
                <a:latin typeface="Times New Roman"/>
                <a:cs typeface="Times New Roman"/>
              </a:rPr>
              <a:t>k</a:t>
            </a:r>
            <a:r>
              <a:rPr sz="3150" i="1" spc="15" baseline="-21164" dirty="0">
                <a:latin typeface="Times New Roman"/>
                <a:cs typeface="Times New Roman"/>
              </a:rPr>
              <a:t>A</a:t>
            </a:r>
            <a:endParaRPr sz="3150" baseline="-21164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756285" algn="l"/>
              </a:tabLst>
            </a:pPr>
            <a:r>
              <a:rPr sz="3200" spc="-5" dirty="0">
                <a:latin typeface="Times New Roman"/>
                <a:cs typeface="Times New Roman"/>
              </a:rPr>
              <a:t>Bill and Cathy share secret key</a:t>
            </a:r>
            <a:r>
              <a:rPr sz="3200" spc="60" dirty="0">
                <a:latin typeface="Times New Roman"/>
                <a:cs typeface="Times New Roman"/>
              </a:rPr>
              <a:t> </a:t>
            </a:r>
            <a:r>
              <a:rPr sz="3200" i="1" spc="10" dirty="0">
                <a:latin typeface="Times New Roman"/>
                <a:cs typeface="Times New Roman"/>
              </a:rPr>
              <a:t>k</a:t>
            </a:r>
            <a:r>
              <a:rPr sz="3150" i="1" spc="15" baseline="-21164" dirty="0">
                <a:latin typeface="Times New Roman"/>
                <a:cs typeface="Times New Roman"/>
              </a:rPr>
              <a:t>B</a:t>
            </a:r>
            <a:endParaRPr sz="3150" baseline="-21164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50"/>
              </a:spcBef>
              <a:buFont typeface="Arial"/>
              <a:buChar char="•"/>
              <a:tabLst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Use </a:t>
            </a:r>
            <a:r>
              <a:rPr sz="3600" dirty="0">
                <a:latin typeface="Times New Roman"/>
                <a:cs typeface="Times New Roman"/>
              </a:rPr>
              <a:t>this to exchange </a:t>
            </a:r>
            <a:r>
              <a:rPr sz="3600" spc="-5" dirty="0">
                <a:latin typeface="Times New Roman"/>
                <a:cs typeface="Times New Roman"/>
              </a:rPr>
              <a:t>shared </a:t>
            </a:r>
            <a:r>
              <a:rPr sz="3600" dirty="0">
                <a:latin typeface="Times New Roman"/>
                <a:cs typeface="Times New Roman"/>
              </a:rPr>
              <a:t>key</a:t>
            </a:r>
            <a:r>
              <a:rPr sz="3600" spc="-90" dirty="0">
                <a:latin typeface="Times New Roman"/>
                <a:cs typeface="Times New Roman"/>
              </a:rPr>
              <a:t> </a:t>
            </a:r>
            <a:r>
              <a:rPr sz="3600" i="1" spc="-5" dirty="0">
                <a:latin typeface="Times New Roman"/>
                <a:cs typeface="Times New Roman"/>
              </a:rPr>
              <a:t>k</a:t>
            </a:r>
            <a:r>
              <a:rPr sz="3600" i="1" spc="-7" baseline="-20833" dirty="0">
                <a:latin typeface="Times New Roman"/>
                <a:cs typeface="Times New Roman"/>
              </a:rPr>
              <a:t>s</a:t>
            </a:r>
            <a:endParaRPr sz="3600" baseline="-208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46</a:t>
            </a:fld>
            <a:endParaRPr spc="-5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7750" y="1006855"/>
            <a:ext cx="2883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Simple</a:t>
            </a:r>
            <a:r>
              <a:rPr spc="-25" dirty="0"/>
              <a:t> </a:t>
            </a:r>
            <a:r>
              <a:rPr spc="-5" dirty="0"/>
              <a:t>Protocol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10538" y="27495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38400" y="29337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4889754" y="43433"/>
                </a:moveTo>
                <a:lnTo>
                  <a:pt x="4889754" y="33527"/>
                </a:lnTo>
                <a:lnTo>
                  <a:pt x="0" y="33527"/>
                </a:lnTo>
                <a:lnTo>
                  <a:pt x="0" y="43433"/>
                </a:lnTo>
                <a:lnTo>
                  <a:pt x="4889754" y="43433"/>
                </a:lnTo>
                <a:close/>
              </a:path>
              <a:path w="4953000" h="76200">
                <a:moveTo>
                  <a:pt x="4953000" y="38099"/>
                </a:moveTo>
                <a:lnTo>
                  <a:pt x="4876800" y="0"/>
                </a:lnTo>
                <a:lnTo>
                  <a:pt x="4876800" y="33527"/>
                </a:lnTo>
                <a:lnTo>
                  <a:pt x="4889754" y="33527"/>
                </a:lnTo>
                <a:lnTo>
                  <a:pt x="4889754" y="69722"/>
                </a:lnTo>
                <a:lnTo>
                  <a:pt x="4953000" y="38099"/>
                </a:lnTo>
                <a:close/>
              </a:path>
              <a:path w="4953000" h="76200">
                <a:moveTo>
                  <a:pt x="4889754" y="69722"/>
                </a:moveTo>
                <a:lnTo>
                  <a:pt x="4889754" y="43433"/>
                </a:lnTo>
                <a:lnTo>
                  <a:pt x="4876800" y="43433"/>
                </a:lnTo>
                <a:lnTo>
                  <a:pt x="4876800" y="76199"/>
                </a:lnTo>
                <a:lnTo>
                  <a:pt x="4889754" y="697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470140" y="27655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93339" y="2536952"/>
            <a:ext cx="4740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request for </a:t>
            </a:r>
            <a:r>
              <a:rPr sz="2400" spc="-5" dirty="0">
                <a:latin typeface="Times New Roman"/>
                <a:cs typeface="Times New Roman"/>
              </a:rPr>
              <a:t>session </a:t>
            </a:r>
            <a:r>
              <a:rPr sz="2400" dirty="0">
                <a:latin typeface="Times New Roman"/>
                <a:cs typeface="Times New Roman"/>
              </a:rPr>
              <a:t>key for Bill }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10538" y="41973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438400" y="43815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76200" y="33528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8"/>
                </a:lnTo>
                <a:lnTo>
                  <a:pt x="76200" y="33528"/>
                </a:lnTo>
                <a:close/>
              </a:path>
              <a:path w="4953000" h="76200">
                <a:moveTo>
                  <a:pt x="4953000" y="43433"/>
                </a:moveTo>
                <a:lnTo>
                  <a:pt x="4953000" y="33527"/>
                </a:lnTo>
                <a:lnTo>
                  <a:pt x="64007" y="33528"/>
                </a:lnTo>
                <a:lnTo>
                  <a:pt x="64007" y="43434"/>
                </a:lnTo>
                <a:lnTo>
                  <a:pt x="4953000" y="43433"/>
                </a:lnTo>
                <a:close/>
              </a:path>
              <a:path w="49530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470140" y="42133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12540" y="3984752"/>
            <a:ext cx="26600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4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10538" y="5721350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438400" y="5905500"/>
            <a:ext cx="4953000" cy="76200"/>
          </a:xfrm>
          <a:custGeom>
            <a:avLst/>
            <a:gdLst/>
            <a:ahLst/>
            <a:cxnLst/>
            <a:rect l="l" t="t" r="r" b="b"/>
            <a:pathLst>
              <a:path w="4953000" h="76200">
                <a:moveTo>
                  <a:pt x="4889754" y="43434"/>
                </a:moveTo>
                <a:lnTo>
                  <a:pt x="48897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4889754" y="43434"/>
                </a:lnTo>
                <a:close/>
              </a:path>
              <a:path w="4953000" h="76200">
                <a:moveTo>
                  <a:pt x="4953000" y="38100"/>
                </a:moveTo>
                <a:lnTo>
                  <a:pt x="4876800" y="0"/>
                </a:lnTo>
                <a:lnTo>
                  <a:pt x="4876800" y="33528"/>
                </a:lnTo>
                <a:lnTo>
                  <a:pt x="4889754" y="33528"/>
                </a:lnTo>
                <a:lnTo>
                  <a:pt x="4889754" y="69723"/>
                </a:lnTo>
                <a:lnTo>
                  <a:pt x="4953000" y="38100"/>
                </a:lnTo>
                <a:close/>
              </a:path>
              <a:path w="4953000" h="76200">
                <a:moveTo>
                  <a:pt x="4889754" y="69723"/>
                </a:moveTo>
                <a:lnTo>
                  <a:pt x="4889754" y="43434"/>
                </a:lnTo>
                <a:lnTo>
                  <a:pt x="4876800" y="43434"/>
                </a:lnTo>
                <a:lnTo>
                  <a:pt x="4876800" y="76200"/>
                </a:lnTo>
                <a:lnTo>
                  <a:pt x="48897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470140" y="57373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45940" y="5508752"/>
            <a:ext cx="12077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0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47</a:t>
            </a:fld>
            <a:endParaRPr spc="-5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1535" y="1006855"/>
            <a:ext cx="1734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77211"/>
            <a:ext cx="8060690" cy="398970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How does Bill know he is talking to</a:t>
            </a:r>
            <a:r>
              <a:rPr sz="3200" spc="-1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Alice?</a:t>
            </a:r>
            <a:endParaRPr sz="3200">
              <a:latin typeface="Times New Roman"/>
              <a:cs typeface="Times New Roman"/>
            </a:endParaRPr>
          </a:p>
          <a:p>
            <a:pPr marL="755650" marR="205740" lvl="1" indent="-285750" algn="just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Replay </a:t>
            </a:r>
            <a:r>
              <a:rPr sz="2800" dirty="0">
                <a:latin typeface="Times New Roman"/>
                <a:cs typeface="Times New Roman"/>
              </a:rPr>
              <a:t>attack: Eve </a:t>
            </a:r>
            <a:r>
              <a:rPr sz="2800" spc="-5" dirty="0">
                <a:latin typeface="Times New Roman"/>
                <a:cs typeface="Times New Roman"/>
              </a:rPr>
              <a:t>records </a:t>
            </a:r>
            <a:r>
              <a:rPr sz="2800" dirty="0">
                <a:latin typeface="Times New Roman"/>
                <a:cs typeface="Times New Roman"/>
              </a:rPr>
              <a:t>message </a:t>
            </a:r>
            <a:r>
              <a:rPr sz="2800" spc="-5" dirty="0">
                <a:latin typeface="Times New Roman"/>
                <a:cs typeface="Times New Roman"/>
              </a:rPr>
              <a:t>from Alice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Bill, later replays it; Bill may think </a:t>
            </a:r>
            <a:r>
              <a:rPr sz="2800" spc="-40" dirty="0">
                <a:latin typeface="Times New Roman"/>
                <a:cs typeface="Times New Roman"/>
              </a:rPr>
              <a:t>he’s </a:t>
            </a:r>
            <a:r>
              <a:rPr sz="2800" dirty="0">
                <a:latin typeface="Times New Roman"/>
                <a:cs typeface="Times New Roman"/>
              </a:rPr>
              <a:t>talking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Alice, </a:t>
            </a:r>
            <a:r>
              <a:rPr sz="2800" dirty="0">
                <a:latin typeface="Times New Roman"/>
                <a:cs typeface="Times New Roman"/>
              </a:rPr>
              <a:t>but he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isn’t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Session </a:t>
            </a:r>
            <a:r>
              <a:rPr sz="2800" dirty="0">
                <a:latin typeface="Times New Roman"/>
                <a:cs typeface="Times New Roman"/>
              </a:rPr>
              <a:t>key reuse: Eve replays message from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Alice  </a:t>
            </a:r>
            <a:r>
              <a:rPr sz="2800" dirty="0">
                <a:latin typeface="Times New Roman"/>
                <a:cs typeface="Times New Roman"/>
              </a:rPr>
              <a:t>to Bill, </a:t>
            </a:r>
            <a:r>
              <a:rPr sz="2800" spc="-5" dirty="0">
                <a:latin typeface="Times New Roman"/>
                <a:cs typeface="Times New Roman"/>
              </a:rPr>
              <a:t>so </a:t>
            </a:r>
            <a:r>
              <a:rPr sz="2800" dirty="0">
                <a:latin typeface="Times New Roman"/>
                <a:cs typeface="Times New Roman"/>
              </a:rPr>
              <a:t>Bill re-uses </a:t>
            </a:r>
            <a:r>
              <a:rPr sz="2800" spc="-5" dirty="0">
                <a:latin typeface="Times New Roman"/>
                <a:cs typeface="Times New Roman"/>
              </a:rPr>
              <a:t>session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key</a:t>
            </a:r>
            <a:endParaRPr sz="2800">
              <a:latin typeface="Times New Roman"/>
              <a:cs typeface="Times New Roman"/>
            </a:endParaRPr>
          </a:p>
          <a:p>
            <a:pPr marL="355600" marR="830580" indent="-342900">
              <a:lnSpc>
                <a:spcPct val="10000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Protocols must provide authentication and  defense against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replay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48</a:t>
            </a:fld>
            <a:endParaRPr spc="-5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83889" y="1006855"/>
            <a:ext cx="3690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Needham-Schroeder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845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81200" y="2552700"/>
            <a:ext cx="5943600" cy="76200"/>
          </a:xfrm>
          <a:custGeom>
            <a:avLst/>
            <a:gdLst/>
            <a:ahLst/>
            <a:cxnLst/>
            <a:rect l="l" t="t" r="r" b="b"/>
            <a:pathLst>
              <a:path w="5943600" h="76200">
                <a:moveTo>
                  <a:pt x="5880354" y="43433"/>
                </a:moveTo>
                <a:lnTo>
                  <a:pt x="5880354" y="33527"/>
                </a:lnTo>
                <a:lnTo>
                  <a:pt x="0" y="33527"/>
                </a:lnTo>
                <a:lnTo>
                  <a:pt x="0" y="43433"/>
                </a:lnTo>
                <a:lnTo>
                  <a:pt x="5880354" y="43433"/>
                </a:lnTo>
                <a:close/>
              </a:path>
              <a:path w="5943600" h="76200">
                <a:moveTo>
                  <a:pt x="5943600" y="38099"/>
                </a:moveTo>
                <a:lnTo>
                  <a:pt x="5867400" y="0"/>
                </a:lnTo>
                <a:lnTo>
                  <a:pt x="5867400" y="33527"/>
                </a:lnTo>
                <a:lnTo>
                  <a:pt x="5880354" y="33527"/>
                </a:lnTo>
                <a:lnTo>
                  <a:pt x="5880354" y="69722"/>
                </a:lnTo>
                <a:lnTo>
                  <a:pt x="5943600" y="38099"/>
                </a:lnTo>
                <a:close/>
              </a:path>
              <a:path w="5943600" h="76200">
                <a:moveTo>
                  <a:pt x="5880354" y="69722"/>
                </a:moveTo>
                <a:lnTo>
                  <a:pt x="5880354" y="43433"/>
                </a:lnTo>
                <a:lnTo>
                  <a:pt x="5867400" y="43433"/>
                </a:lnTo>
                <a:lnTo>
                  <a:pt x="5867400" y="76199"/>
                </a:lnTo>
                <a:lnTo>
                  <a:pt x="5880354" y="697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79740" y="23845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31540" y="2155952"/>
            <a:ext cx="2646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{Alice || Bill ||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21739" y="32227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57400" y="33909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76200" y="33527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7"/>
                </a:lnTo>
                <a:lnTo>
                  <a:pt x="76200" y="33527"/>
                </a:lnTo>
                <a:close/>
              </a:path>
              <a:path w="5867400" h="76200">
                <a:moveTo>
                  <a:pt x="5867400" y="43433"/>
                </a:moveTo>
                <a:lnTo>
                  <a:pt x="5867400" y="33527"/>
                </a:lnTo>
                <a:lnTo>
                  <a:pt x="64007" y="33527"/>
                </a:lnTo>
                <a:lnTo>
                  <a:pt x="64007" y="43434"/>
                </a:lnTo>
                <a:lnTo>
                  <a:pt x="5867400" y="43433"/>
                </a:lnTo>
                <a:close/>
              </a:path>
              <a:path w="58674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155940" y="3222752"/>
            <a:ext cx="754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Cathy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36139" y="2917952"/>
            <a:ext cx="5712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dirty="0">
                <a:latin typeface="Times New Roman"/>
                <a:cs typeface="Times New Roman"/>
              </a:rPr>
              <a:t>Bill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spc="-5" dirty="0">
                <a:latin typeface="Times New Roman"/>
                <a:cs typeface="Times New Roman"/>
              </a:rPr>
              <a:t>|| </a:t>
            </a: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A,C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59839" y="40609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095500" y="42291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5804154" y="43434"/>
                </a:moveTo>
                <a:lnTo>
                  <a:pt x="58041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5804154" y="43434"/>
                </a:lnTo>
                <a:close/>
              </a:path>
              <a:path w="5867400" h="76200">
                <a:moveTo>
                  <a:pt x="5867400" y="38100"/>
                </a:moveTo>
                <a:lnTo>
                  <a:pt x="5791200" y="0"/>
                </a:lnTo>
                <a:lnTo>
                  <a:pt x="5791200" y="33528"/>
                </a:lnTo>
                <a:lnTo>
                  <a:pt x="5804154" y="33528"/>
                </a:lnTo>
                <a:lnTo>
                  <a:pt x="5804154" y="69723"/>
                </a:lnTo>
                <a:lnTo>
                  <a:pt x="5867400" y="38100"/>
                </a:lnTo>
                <a:close/>
              </a:path>
              <a:path w="5867400" h="76200">
                <a:moveTo>
                  <a:pt x="5804154" y="69723"/>
                </a:moveTo>
                <a:lnTo>
                  <a:pt x="5804154" y="43434"/>
                </a:lnTo>
                <a:lnTo>
                  <a:pt x="5791200" y="43434"/>
                </a:lnTo>
                <a:lnTo>
                  <a:pt x="5791200" y="76200"/>
                </a:lnTo>
                <a:lnTo>
                  <a:pt x="58041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194040" y="40609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50640" y="3756152"/>
            <a:ext cx="2122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spc="-5" dirty="0">
                <a:latin typeface="Times New Roman"/>
                <a:cs typeface="Times New Roman"/>
              </a:rPr>
              <a:t>Alice ||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B,C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21739" y="48991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57400" y="50673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76200" y="33528"/>
                </a:moveTo>
                <a:lnTo>
                  <a:pt x="76200" y="0"/>
                </a:lnTo>
                <a:lnTo>
                  <a:pt x="0" y="38100"/>
                </a:lnTo>
                <a:lnTo>
                  <a:pt x="64007" y="70103"/>
                </a:lnTo>
                <a:lnTo>
                  <a:pt x="64007" y="33528"/>
                </a:lnTo>
                <a:lnTo>
                  <a:pt x="76200" y="33528"/>
                </a:lnTo>
                <a:close/>
              </a:path>
              <a:path w="5867400" h="76200">
                <a:moveTo>
                  <a:pt x="5867400" y="43433"/>
                </a:moveTo>
                <a:lnTo>
                  <a:pt x="5867400" y="33527"/>
                </a:lnTo>
                <a:lnTo>
                  <a:pt x="64007" y="33528"/>
                </a:lnTo>
                <a:lnTo>
                  <a:pt x="64007" y="43434"/>
                </a:lnTo>
                <a:lnTo>
                  <a:pt x="5867400" y="43433"/>
                </a:lnTo>
                <a:close/>
              </a:path>
              <a:path w="5867400" h="76200">
                <a:moveTo>
                  <a:pt x="76200" y="76200"/>
                </a:moveTo>
                <a:lnTo>
                  <a:pt x="76200" y="43434"/>
                </a:lnTo>
                <a:lnTo>
                  <a:pt x="64007" y="43434"/>
                </a:lnTo>
                <a:lnTo>
                  <a:pt x="64007" y="70103"/>
                </a:lnTo>
                <a:lnTo>
                  <a:pt x="762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155940" y="48991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41140" y="4594352"/>
            <a:ext cx="981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30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21739" y="5661152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Alice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057400" y="5829300"/>
            <a:ext cx="5867400" cy="76200"/>
          </a:xfrm>
          <a:custGeom>
            <a:avLst/>
            <a:gdLst/>
            <a:ahLst/>
            <a:cxnLst/>
            <a:rect l="l" t="t" r="r" b="b"/>
            <a:pathLst>
              <a:path w="5867400" h="76200">
                <a:moveTo>
                  <a:pt x="5804154" y="43434"/>
                </a:moveTo>
                <a:lnTo>
                  <a:pt x="5804154" y="33528"/>
                </a:lnTo>
                <a:lnTo>
                  <a:pt x="0" y="33528"/>
                </a:lnTo>
                <a:lnTo>
                  <a:pt x="0" y="43434"/>
                </a:lnTo>
                <a:lnTo>
                  <a:pt x="5804154" y="43434"/>
                </a:lnTo>
                <a:close/>
              </a:path>
              <a:path w="5867400" h="76200">
                <a:moveTo>
                  <a:pt x="5867400" y="38100"/>
                </a:moveTo>
                <a:lnTo>
                  <a:pt x="5791200" y="0"/>
                </a:lnTo>
                <a:lnTo>
                  <a:pt x="5791200" y="33528"/>
                </a:lnTo>
                <a:lnTo>
                  <a:pt x="5804154" y="33528"/>
                </a:lnTo>
                <a:lnTo>
                  <a:pt x="5804154" y="69723"/>
                </a:lnTo>
                <a:lnTo>
                  <a:pt x="5867400" y="38100"/>
                </a:lnTo>
                <a:close/>
              </a:path>
              <a:path w="5867400" h="76200">
                <a:moveTo>
                  <a:pt x="5804154" y="69723"/>
                </a:moveTo>
                <a:lnTo>
                  <a:pt x="5804154" y="43434"/>
                </a:lnTo>
                <a:lnTo>
                  <a:pt x="5791200" y="43434"/>
                </a:lnTo>
                <a:lnTo>
                  <a:pt x="5791200" y="76200"/>
                </a:lnTo>
                <a:lnTo>
                  <a:pt x="5804154" y="69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155940" y="5661152"/>
            <a:ext cx="483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12540" y="5356352"/>
            <a:ext cx="1438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{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– 1 }</a:t>
            </a:r>
            <a:r>
              <a:rPr sz="2400" spc="-30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k</a:t>
            </a:r>
            <a:r>
              <a:rPr sz="2400" i="1" baseline="-20833" dirty="0">
                <a:latin typeface="Times New Roman"/>
                <a:cs typeface="Times New Roman"/>
              </a:rPr>
              <a:t>s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49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Messages:</a:t>
            </a:r>
          </a:p>
          <a:p>
            <a:pPr lvl="1">
              <a:buFont typeface="Arial"/>
              <a:buChar char="–"/>
              <a:defRPr/>
            </a:pPr>
            <a:r>
              <a:rPr lang="en-US" dirty="0" smtClean="0">
                <a:ea typeface="+mn-ea"/>
              </a:rPr>
              <a:t>Plaintext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Ciphertext</a:t>
            </a:r>
            <a:endParaRPr lang="en-US" dirty="0" smtClean="0">
              <a:ea typeface="+mn-ea"/>
            </a:endParaRPr>
          </a:p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Ingredients: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Algorithm(s</a:t>
            </a:r>
            <a:r>
              <a:rPr lang="en-US" dirty="0" smtClean="0">
                <a:ea typeface="+mn-ea"/>
              </a:rPr>
              <a:t>)</a:t>
            </a:r>
          </a:p>
          <a:p>
            <a:pPr lvl="1">
              <a:buFont typeface="Arial"/>
              <a:buChar char="–"/>
              <a:defRPr/>
            </a:pPr>
            <a:r>
              <a:rPr lang="en-US" dirty="0" err="1" smtClean="0">
                <a:ea typeface="+mn-ea"/>
              </a:rPr>
              <a:t>Key(s</a:t>
            </a:r>
            <a:r>
              <a:rPr lang="en-US" dirty="0" smtClean="0">
                <a:ea typeface="+mn-ea"/>
              </a:rPr>
              <a:t>)</a:t>
            </a:r>
          </a:p>
          <a:p>
            <a:pP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Players:</a:t>
            </a:r>
          </a:p>
          <a:p>
            <a:pPr lvl="1">
              <a:buFont typeface="Arial"/>
              <a:buChar char="–"/>
              <a:defRPr/>
            </a:pPr>
            <a:r>
              <a:rPr lang="en-US" i="1" dirty="0" smtClean="0">
                <a:ea typeface="+mn-ea"/>
              </a:rPr>
              <a:t>Cryptographer</a:t>
            </a:r>
            <a:r>
              <a:rPr lang="en-US" dirty="0" smtClean="0">
                <a:ea typeface="+mn-ea"/>
              </a:rPr>
              <a:t>: invents clever algorithms</a:t>
            </a:r>
          </a:p>
          <a:p>
            <a:pPr lvl="1">
              <a:buFont typeface="Arial"/>
              <a:buChar char="–"/>
              <a:defRPr/>
            </a:pPr>
            <a:r>
              <a:rPr lang="en-US" i="1" dirty="0" smtClean="0">
                <a:ea typeface="+mn-ea"/>
              </a:rPr>
              <a:t>Cryptanalyst</a:t>
            </a:r>
            <a:r>
              <a:rPr lang="en-US" dirty="0" smtClean="0">
                <a:ea typeface="+mn-ea"/>
              </a:rPr>
              <a:t>: breaks clever algorithms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  <p:pic>
        <p:nvPicPr>
          <p:cNvPr id="1843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74520"/>
            <a:ext cx="536448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0411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689" y="1006855"/>
            <a:ext cx="5368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Argument: Alice talking to</a:t>
            </a:r>
            <a:r>
              <a:rPr spc="-229" dirty="0"/>
              <a:t> </a:t>
            </a:r>
            <a:r>
              <a:rPr dirty="0"/>
              <a:t>Bill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77146"/>
            <a:ext cx="7773670" cy="455295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Second message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Enciphered using key only </a:t>
            </a:r>
            <a:r>
              <a:rPr sz="2800" spc="-5" dirty="0">
                <a:latin typeface="Times New Roman"/>
                <a:cs typeface="Times New Roman"/>
              </a:rPr>
              <a:t>she </a:t>
            </a:r>
            <a:r>
              <a:rPr sz="2800" dirty="0">
                <a:latin typeface="Times New Roman"/>
                <a:cs typeface="Times New Roman"/>
              </a:rPr>
              <a:t>and Cathy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know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So Cathy </a:t>
            </a:r>
            <a:r>
              <a:rPr sz="2400" dirty="0">
                <a:latin typeface="Times New Roman"/>
                <a:cs typeface="Times New Roman"/>
              </a:rPr>
              <a:t>enciphered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it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Response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first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As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dirty="0">
                <a:latin typeface="Times New Roman"/>
                <a:cs typeface="Times New Roman"/>
              </a:rPr>
              <a:t>in it matches </a:t>
            </a:r>
            <a:r>
              <a:rPr sz="2400" i="1" dirty="0">
                <a:latin typeface="Times New Roman"/>
                <a:cs typeface="Times New Roman"/>
              </a:rPr>
              <a:t>r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dirty="0">
                <a:latin typeface="Times New Roman"/>
                <a:cs typeface="Times New Roman"/>
              </a:rPr>
              <a:t>in first</a:t>
            </a:r>
            <a:r>
              <a:rPr sz="2400" spc="3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message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Third message</a:t>
            </a:r>
            <a:endParaRPr sz="32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Alice </a:t>
            </a:r>
            <a:r>
              <a:rPr sz="2800" dirty="0">
                <a:latin typeface="Times New Roman"/>
                <a:cs typeface="Times New Roman"/>
              </a:rPr>
              <a:t>knows only Bill can read it as only Bill</a:t>
            </a:r>
            <a:r>
              <a:rPr sz="2800" spc="-1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can  derive session key from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marR="7239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Any </a:t>
            </a:r>
            <a:r>
              <a:rPr sz="2800" dirty="0">
                <a:latin typeface="Times New Roman"/>
                <a:cs typeface="Times New Roman"/>
              </a:rPr>
              <a:t>messages enciphered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spc="-5" dirty="0">
                <a:latin typeface="Times New Roman"/>
                <a:cs typeface="Times New Roman"/>
              </a:rPr>
              <a:t>key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dirty="0">
                <a:latin typeface="Times New Roman"/>
                <a:cs typeface="Times New Roman"/>
              </a:rPr>
              <a:t>Bill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50</a:t>
            </a:fld>
            <a:endParaRPr spc="-5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4927" y="1006855"/>
            <a:ext cx="5369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Argument: Bill talking to</a:t>
            </a:r>
            <a:r>
              <a:rPr spc="-225" dirty="0"/>
              <a:t> </a:t>
            </a:r>
            <a:r>
              <a:rPr dirty="0"/>
              <a:t>Alice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1399"/>
            <a:ext cx="7468234" cy="4139565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Third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Enciphered </a:t>
            </a:r>
            <a:r>
              <a:rPr sz="2400" spc="-5" dirty="0">
                <a:latin typeface="Times New Roman"/>
                <a:cs typeface="Times New Roman"/>
              </a:rPr>
              <a:t>using key only he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Cathy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know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So Cathy enciphered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endParaRPr sz="2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Names Alice, session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Cathy provided session </a:t>
            </a:r>
            <a:r>
              <a:rPr sz="2000" spc="-35" dirty="0">
                <a:latin typeface="Times New Roman"/>
                <a:cs typeface="Times New Roman"/>
              </a:rPr>
              <a:t>key, </a:t>
            </a:r>
            <a:r>
              <a:rPr sz="2000" spc="-5" dirty="0">
                <a:latin typeface="Times New Roman"/>
                <a:cs typeface="Times New Roman"/>
              </a:rPr>
              <a:t>says Alice is other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party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Fourth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latin typeface="Times New Roman"/>
                <a:cs typeface="Times New Roman"/>
              </a:rPr>
              <a:t>Uses session key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determine </a:t>
            </a:r>
            <a:r>
              <a:rPr sz="2400" dirty="0">
                <a:latin typeface="Times New Roman"/>
                <a:cs typeface="Times New Roman"/>
              </a:rPr>
              <a:t>if it is </a:t>
            </a:r>
            <a:r>
              <a:rPr sz="2400" spc="-5" dirty="0">
                <a:latin typeface="Times New Roman"/>
                <a:cs typeface="Times New Roman"/>
              </a:rPr>
              <a:t>replay from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49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If not, Alice will respond correctly in fifth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message</a:t>
            </a:r>
            <a:endParaRPr sz="2000">
              <a:latin typeface="Times New Roman"/>
              <a:cs typeface="Times New Roman"/>
            </a:endParaRPr>
          </a:p>
          <a:p>
            <a:pPr marL="1270000" marR="5080" lvl="2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000" spc="-5" dirty="0">
                <a:latin typeface="Times New Roman"/>
                <a:cs typeface="Times New Roman"/>
              </a:rPr>
              <a:t>If so, Eve </a:t>
            </a:r>
            <a:r>
              <a:rPr sz="2000" spc="-10" dirty="0">
                <a:latin typeface="Times New Roman"/>
                <a:cs typeface="Times New Roman"/>
              </a:rPr>
              <a:t>can’t </a:t>
            </a:r>
            <a:r>
              <a:rPr sz="2000" spc="-5" dirty="0">
                <a:latin typeface="Times New Roman"/>
                <a:cs typeface="Times New Roman"/>
              </a:rPr>
              <a:t>decipher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 </a:t>
            </a:r>
            <a:r>
              <a:rPr sz="2000" spc="-5" dirty="0">
                <a:latin typeface="Times New Roman"/>
                <a:cs typeface="Times New Roman"/>
              </a:rPr>
              <a:t>and so </a:t>
            </a:r>
            <a:r>
              <a:rPr sz="2000" spc="-10" dirty="0">
                <a:latin typeface="Times New Roman"/>
                <a:cs typeface="Times New Roman"/>
              </a:rPr>
              <a:t>can’t </a:t>
            </a:r>
            <a:r>
              <a:rPr sz="2000" spc="-5" dirty="0">
                <a:latin typeface="Times New Roman"/>
                <a:cs typeface="Times New Roman"/>
              </a:rPr>
              <a:t>respond, or responds  incorrectly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51</a:t>
            </a:fld>
            <a:endParaRPr spc="-5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89703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3360"/>
                </a:moveTo>
                <a:lnTo>
                  <a:pt x="821435" y="92964"/>
                </a:lnTo>
                <a:lnTo>
                  <a:pt x="774953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4443" y="55626"/>
                </a:lnTo>
                <a:lnTo>
                  <a:pt x="419861" y="157734"/>
                </a:lnTo>
                <a:lnTo>
                  <a:pt x="336041" y="240792"/>
                </a:lnTo>
                <a:lnTo>
                  <a:pt x="261365" y="352044"/>
                </a:lnTo>
                <a:lnTo>
                  <a:pt x="214883" y="464058"/>
                </a:lnTo>
                <a:lnTo>
                  <a:pt x="27431" y="473202"/>
                </a:lnTo>
                <a:lnTo>
                  <a:pt x="0" y="528828"/>
                </a:lnTo>
                <a:lnTo>
                  <a:pt x="27431" y="556260"/>
                </a:lnTo>
                <a:lnTo>
                  <a:pt x="204977" y="548640"/>
                </a:lnTo>
                <a:lnTo>
                  <a:pt x="204977" y="723168"/>
                </a:lnTo>
                <a:lnTo>
                  <a:pt x="233933" y="807720"/>
                </a:lnTo>
                <a:lnTo>
                  <a:pt x="280415" y="835152"/>
                </a:lnTo>
                <a:lnTo>
                  <a:pt x="382523" y="816102"/>
                </a:lnTo>
                <a:lnTo>
                  <a:pt x="504443" y="760476"/>
                </a:lnTo>
                <a:lnTo>
                  <a:pt x="616457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3360"/>
                </a:lnTo>
                <a:close/>
              </a:path>
              <a:path w="858520" h="835660">
                <a:moveTo>
                  <a:pt x="204977" y="723168"/>
                </a:moveTo>
                <a:lnTo>
                  <a:pt x="204977" y="548640"/>
                </a:lnTo>
                <a:lnTo>
                  <a:pt x="195833" y="696468"/>
                </a:lnTo>
                <a:lnTo>
                  <a:pt x="204977" y="723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2715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50114"/>
                </a:lnTo>
                <a:lnTo>
                  <a:pt x="575309" y="94488"/>
                </a:lnTo>
                <a:lnTo>
                  <a:pt x="492251" y="19812"/>
                </a:lnTo>
                <a:lnTo>
                  <a:pt x="380237" y="0"/>
                </a:lnTo>
                <a:lnTo>
                  <a:pt x="250697" y="28956"/>
                </a:lnTo>
                <a:lnTo>
                  <a:pt x="167639" y="103632"/>
                </a:lnTo>
                <a:lnTo>
                  <a:pt x="112013" y="214122"/>
                </a:lnTo>
                <a:lnTo>
                  <a:pt x="55625" y="390906"/>
                </a:lnTo>
                <a:lnTo>
                  <a:pt x="19049" y="567690"/>
                </a:lnTo>
                <a:lnTo>
                  <a:pt x="0" y="734568"/>
                </a:lnTo>
                <a:lnTo>
                  <a:pt x="19049" y="919734"/>
                </a:lnTo>
                <a:lnTo>
                  <a:pt x="73151" y="1040892"/>
                </a:lnTo>
                <a:lnTo>
                  <a:pt x="157733" y="1179576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5769" y="1217676"/>
                </a:lnTo>
                <a:lnTo>
                  <a:pt x="455675" y="1211572"/>
                </a:lnTo>
                <a:lnTo>
                  <a:pt x="455675" y="640842"/>
                </a:lnTo>
                <a:lnTo>
                  <a:pt x="465581" y="531114"/>
                </a:lnTo>
                <a:lnTo>
                  <a:pt x="492251" y="400050"/>
                </a:lnTo>
                <a:lnTo>
                  <a:pt x="557783" y="288798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216" y="985266"/>
                </a:moveTo>
                <a:lnTo>
                  <a:pt x="557783" y="873252"/>
                </a:lnTo>
                <a:lnTo>
                  <a:pt x="483107" y="762000"/>
                </a:lnTo>
                <a:lnTo>
                  <a:pt x="455675" y="640842"/>
                </a:lnTo>
                <a:lnTo>
                  <a:pt x="455675" y="1211572"/>
                </a:lnTo>
                <a:lnTo>
                  <a:pt x="521207" y="1171194"/>
                </a:lnTo>
                <a:lnTo>
                  <a:pt x="575310" y="1086612"/>
                </a:lnTo>
                <a:lnTo>
                  <a:pt x="585216" y="9852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8555"/>
                </a:lnTo>
                <a:lnTo>
                  <a:pt x="361950" y="323087"/>
                </a:lnTo>
                <a:lnTo>
                  <a:pt x="166878" y="45719"/>
                </a:lnTo>
                <a:lnTo>
                  <a:pt x="110489" y="0"/>
                </a:lnTo>
                <a:lnTo>
                  <a:pt x="8381" y="7619"/>
                </a:lnTo>
                <a:lnTo>
                  <a:pt x="0" y="54101"/>
                </a:lnTo>
                <a:lnTo>
                  <a:pt x="8382" y="109727"/>
                </a:lnTo>
                <a:lnTo>
                  <a:pt x="54864" y="194309"/>
                </a:lnTo>
                <a:lnTo>
                  <a:pt x="305562" y="425195"/>
                </a:lnTo>
                <a:lnTo>
                  <a:pt x="436626" y="555497"/>
                </a:lnTo>
                <a:lnTo>
                  <a:pt x="520445" y="630935"/>
                </a:lnTo>
                <a:lnTo>
                  <a:pt x="529590" y="657605"/>
                </a:lnTo>
                <a:lnTo>
                  <a:pt x="529590" y="749807"/>
                </a:lnTo>
                <a:lnTo>
                  <a:pt x="622554" y="713231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49807"/>
                </a:moveTo>
                <a:lnTo>
                  <a:pt x="529590" y="657605"/>
                </a:lnTo>
                <a:lnTo>
                  <a:pt x="502920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972" y="732281"/>
                </a:lnTo>
                <a:lnTo>
                  <a:pt x="100584" y="749807"/>
                </a:lnTo>
                <a:lnTo>
                  <a:pt x="64008" y="796289"/>
                </a:lnTo>
                <a:lnTo>
                  <a:pt x="64008" y="861821"/>
                </a:lnTo>
                <a:lnTo>
                  <a:pt x="120396" y="946404"/>
                </a:lnTo>
                <a:lnTo>
                  <a:pt x="166878" y="992885"/>
                </a:lnTo>
                <a:lnTo>
                  <a:pt x="166878" y="834389"/>
                </a:lnTo>
                <a:lnTo>
                  <a:pt x="185928" y="796289"/>
                </a:lnTo>
                <a:lnTo>
                  <a:pt x="241554" y="788669"/>
                </a:lnTo>
                <a:lnTo>
                  <a:pt x="400050" y="778763"/>
                </a:lnTo>
                <a:lnTo>
                  <a:pt x="529590" y="749807"/>
                </a:lnTo>
                <a:close/>
              </a:path>
              <a:path w="661035" h="1104264">
                <a:moveTo>
                  <a:pt x="446532" y="1075182"/>
                </a:moveTo>
                <a:lnTo>
                  <a:pt x="427482" y="1038605"/>
                </a:lnTo>
                <a:lnTo>
                  <a:pt x="334518" y="1009649"/>
                </a:lnTo>
                <a:lnTo>
                  <a:pt x="203454" y="898397"/>
                </a:lnTo>
                <a:lnTo>
                  <a:pt x="166878" y="834389"/>
                </a:lnTo>
                <a:lnTo>
                  <a:pt x="166878" y="992885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8432" y="1104138"/>
                </a:lnTo>
                <a:lnTo>
                  <a:pt x="446532" y="10751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89703" y="4408170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933" y="1542288"/>
                </a:moveTo>
                <a:lnTo>
                  <a:pt x="614933" y="1375410"/>
                </a:lnTo>
                <a:lnTo>
                  <a:pt x="595883" y="1431036"/>
                </a:lnTo>
                <a:lnTo>
                  <a:pt x="512063" y="1431036"/>
                </a:lnTo>
                <a:lnTo>
                  <a:pt x="373379" y="1440942"/>
                </a:lnTo>
                <a:lnTo>
                  <a:pt x="177545" y="1467612"/>
                </a:lnTo>
                <a:lnTo>
                  <a:pt x="9905" y="1523238"/>
                </a:lnTo>
                <a:lnTo>
                  <a:pt x="0" y="1542288"/>
                </a:lnTo>
                <a:lnTo>
                  <a:pt x="80656" y="1658873"/>
                </a:lnTo>
                <a:lnTo>
                  <a:pt x="146212" y="1658873"/>
                </a:lnTo>
                <a:lnTo>
                  <a:pt x="195833" y="1625346"/>
                </a:lnTo>
                <a:lnTo>
                  <a:pt x="307847" y="1559814"/>
                </a:lnTo>
                <a:lnTo>
                  <a:pt x="475487" y="1523238"/>
                </a:lnTo>
                <a:lnTo>
                  <a:pt x="614933" y="1542288"/>
                </a:lnTo>
                <a:close/>
              </a:path>
              <a:path w="717550" h="1659254">
                <a:moveTo>
                  <a:pt x="502919" y="94488"/>
                </a:moveTo>
                <a:lnTo>
                  <a:pt x="456437" y="19811"/>
                </a:lnTo>
                <a:lnTo>
                  <a:pt x="353567" y="0"/>
                </a:lnTo>
                <a:lnTo>
                  <a:pt x="326897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941" y="483108"/>
                </a:lnTo>
                <a:lnTo>
                  <a:pt x="334517" y="650748"/>
                </a:lnTo>
                <a:lnTo>
                  <a:pt x="419861" y="836676"/>
                </a:lnTo>
                <a:lnTo>
                  <a:pt x="475487" y="952909"/>
                </a:lnTo>
                <a:lnTo>
                  <a:pt x="475487" y="455676"/>
                </a:lnTo>
                <a:lnTo>
                  <a:pt x="493013" y="269748"/>
                </a:lnTo>
                <a:lnTo>
                  <a:pt x="502919" y="94488"/>
                </a:lnTo>
                <a:close/>
              </a:path>
              <a:path w="717550" h="1659254">
                <a:moveTo>
                  <a:pt x="680465" y="1217676"/>
                </a:moveTo>
                <a:lnTo>
                  <a:pt x="641603" y="1050036"/>
                </a:lnTo>
                <a:lnTo>
                  <a:pt x="568451" y="883158"/>
                </a:lnTo>
                <a:lnTo>
                  <a:pt x="475487" y="650748"/>
                </a:lnTo>
                <a:lnTo>
                  <a:pt x="475487" y="952909"/>
                </a:lnTo>
                <a:lnTo>
                  <a:pt x="521969" y="1050036"/>
                </a:lnTo>
                <a:lnTo>
                  <a:pt x="587501" y="1217676"/>
                </a:lnTo>
                <a:lnTo>
                  <a:pt x="614933" y="1375410"/>
                </a:lnTo>
                <a:lnTo>
                  <a:pt x="614933" y="1542288"/>
                </a:lnTo>
                <a:lnTo>
                  <a:pt x="670559" y="1555343"/>
                </a:lnTo>
                <a:lnTo>
                  <a:pt x="670559" y="1365504"/>
                </a:lnTo>
                <a:lnTo>
                  <a:pt x="680465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897" y="1477518"/>
                </a:lnTo>
                <a:lnTo>
                  <a:pt x="670559" y="1421892"/>
                </a:lnTo>
                <a:lnTo>
                  <a:pt x="670559" y="1555343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176"/>
            <a:ext cx="595630" cy="1383030"/>
          </a:xfrm>
          <a:custGeom>
            <a:avLst/>
            <a:gdLst/>
            <a:ahLst/>
            <a:cxnLst/>
            <a:rect l="l" t="t" r="r" b="b"/>
            <a:pathLst>
              <a:path w="595629" h="1383029">
                <a:moveTo>
                  <a:pt x="483869" y="1225296"/>
                </a:moveTo>
                <a:lnTo>
                  <a:pt x="483869" y="1077468"/>
                </a:lnTo>
                <a:lnTo>
                  <a:pt x="465581" y="1114044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2728"/>
                </a:lnTo>
                <a:lnTo>
                  <a:pt x="483869" y="1225296"/>
                </a:lnTo>
                <a:close/>
              </a:path>
              <a:path w="595629" h="1383029">
                <a:moveTo>
                  <a:pt x="576071" y="176784"/>
                </a:moveTo>
                <a:lnTo>
                  <a:pt x="558545" y="55625"/>
                </a:lnTo>
                <a:lnTo>
                  <a:pt x="529589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049" y="157734"/>
                </a:lnTo>
                <a:lnTo>
                  <a:pt x="409955" y="381000"/>
                </a:lnTo>
                <a:lnTo>
                  <a:pt x="427481" y="585216"/>
                </a:lnTo>
                <a:lnTo>
                  <a:pt x="446531" y="715518"/>
                </a:lnTo>
                <a:lnTo>
                  <a:pt x="483869" y="919734"/>
                </a:lnTo>
                <a:lnTo>
                  <a:pt x="483869" y="1225296"/>
                </a:lnTo>
                <a:lnTo>
                  <a:pt x="512063" y="1218946"/>
                </a:lnTo>
                <a:lnTo>
                  <a:pt x="512063" y="565404"/>
                </a:lnTo>
                <a:lnTo>
                  <a:pt x="558545" y="306324"/>
                </a:lnTo>
                <a:lnTo>
                  <a:pt x="576071" y="176784"/>
                </a:lnTo>
                <a:close/>
              </a:path>
              <a:path w="595629" h="1383029">
                <a:moveTo>
                  <a:pt x="595121" y="1178814"/>
                </a:moveTo>
                <a:lnTo>
                  <a:pt x="595121" y="1058418"/>
                </a:lnTo>
                <a:lnTo>
                  <a:pt x="576071" y="900684"/>
                </a:lnTo>
                <a:lnTo>
                  <a:pt x="520445" y="677418"/>
                </a:lnTo>
                <a:lnTo>
                  <a:pt x="512063" y="565404"/>
                </a:lnTo>
                <a:lnTo>
                  <a:pt x="512063" y="1218946"/>
                </a:lnTo>
                <a:lnTo>
                  <a:pt x="568451" y="1206246"/>
                </a:lnTo>
                <a:lnTo>
                  <a:pt x="595121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7900" cy="1233170"/>
          </a:xfrm>
          <a:custGeom>
            <a:avLst/>
            <a:gdLst/>
            <a:ahLst/>
            <a:cxnLst/>
            <a:rect l="l" t="t" r="r" b="b"/>
            <a:pathLst>
              <a:path w="977900" h="1233170">
                <a:moveTo>
                  <a:pt x="977646" y="83057"/>
                </a:moveTo>
                <a:lnTo>
                  <a:pt x="912114" y="0"/>
                </a:lnTo>
                <a:lnTo>
                  <a:pt x="827532" y="0"/>
                </a:lnTo>
                <a:lnTo>
                  <a:pt x="724662" y="46481"/>
                </a:lnTo>
                <a:lnTo>
                  <a:pt x="660654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2598" y="268985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137"/>
                </a:lnTo>
                <a:lnTo>
                  <a:pt x="139446" y="8248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8640" y="315467"/>
                </a:lnTo>
                <a:lnTo>
                  <a:pt x="651510" y="325373"/>
                </a:lnTo>
                <a:lnTo>
                  <a:pt x="678180" y="352043"/>
                </a:lnTo>
                <a:lnTo>
                  <a:pt x="707136" y="323562"/>
                </a:lnTo>
                <a:lnTo>
                  <a:pt x="707136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5632" y="83057"/>
                </a:lnTo>
                <a:lnTo>
                  <a:pt x="939546" y="128777"/>
                </a:lnTo>
                <a:lnTo>
                  <a:pt x="977646" y="83057"/>
                </a:lnTo>
                <a:close/>
              </a:path>
              <a:path w="977900" h="1233170">
                <a:moveTo>
                  <a:pt x="566166" y="1177289"/>
                </a:moveTo>
                <a:lnTo>
                  <a:pt x="548640" y="1094993"/>
                </a:lnTo>
                <a:lnTo>
                  <a:pt x="512064" y="982979"/>
                </a:lnTo>
                <a:lnTo>
                  <a:pt x="371094" y="852677"/>
                </a:lnTo>
                <a:lnTo>
                  <a:pt x="232410" y="733043"/>
                </a:lnTo>
                <a:lnTo>
                  <a:pt x="166878" y="601979"/>
                </a:lnTo>
                <a:lnTo>
                  <a:pt x="139446" y="398525"/>
                </a:lnTo>
                <a:lnTo>
                  <a:pt x="139446" y="824821"/>
                </a:lnTo>
                <a:lnTo>
                  <a:pt x="176022" y="890777"/>
                </a:lnTo>
                <a:lnTo>
                  <a:pt x="268986" y="1038605"/>
                </a:lnTo>
                <a:lnTo>
                  <a:pt x="353568" y="1140713"/>
                </a:lnTo>
                <a:lnTo>
                  <a:pt x="436626" y="1213865"/>
                </a:lnTo>
                <a:lnTo>
                  <a:pt x="520446" y="1232915"/>
                </a:lnTo>
                <a:lnTo>
                  <a:pt x="566166" y="1177289"/>
                </a:lnTo>
                <a:close/>
              </a:path>
              <a:path w="977900" h="1233170">
                <a:moveTo>
                  <a:pt x="724662" y="306323"/>
                </a:moveTo>
                <a:lnTo>
                  <a:pt x="707136" y="259841"/>
                </a:lnTo>
                <a:lnTo>
                  <a:pt x="707136" y="323562"/>
                </a:lnTo>
                <a:lnTo>
                  <a:pt x="724662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7255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3979"/>
                </a:lnTo>
                <a:lnTo>
                  <a:pt x="251460" y="25146"/>
                </a:lnTo>
                <a:lnTo>
                  <a:pt x="163808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1723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52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Cryptography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221739" y="1909826"/>
            <a:ext cx="7535545" cy="2215991"/>
          </a:xfrm>
        </p:spPr>
        <p:txBody>
          <a:bodyPr/>
          <a:lstStyle/>
          <a:p>
            <a:r>
              <a:rPr lang="en-US" altLang="en-US" smtClean="0"/>
              <a:t>Algorithm</a:t>
            </a:r>
          </a:p>
          <a:p>
            <a:r>
              <a:rPr lang="en-US" altLang="en-US" smtClean="0"/>
              <a:t>Key(s) = secret value(s)</a:t>
            </a:r>
          </a:p>
          <a:p>
            <a:r>
              <a:rPr lang="en-US" altLang="en-US" smtClean="0"/>
              <a:t>OK for good algorithm to be public</a:t>
            </a:r>
          </a:p>
          <a:p>
            <a:pPr lvl="1"/>
            <a:r>
              <a:rPr lang="en-US" altLang="en-US" smtClean="0"/>
              <a:t>Not OK to use bad algorithm</a:t>
            </a:r>
          </a:p>
          <a:p>
            <a:pPr lvl="1"/>
            <a:r>
              <a:rPr lang="en-US" altLang="en-US" smtClean="0"/>
              <a:t>“Sunlight is the best disinfectant”</a:t>
            </a:r>
          </a:p>
          <a:p>
            <a:pPr lvl="1"/>
            <a:r>
              <a:rPr lang="en-US" altLang="en-US" smtClean="0"/>
              <a:t>Algorithm without key does not help unmangle the information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1724898" indent="-4122197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5029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100584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50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201168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898989"/>
                </a:solidFill>
              </a:rPr>
              <a:t>CSS 432: Introduction to Cryptography</a:t>
            </a:r>
          </a:p>
        </p:txBody>
      </p:sp>
    </p:spTree>
    <p:extLst>
      <p:ext uri="{BB962C8B-B14F-4D97-AF65-F5344CB8AC3E}">
        <p14:creationId xmlns:p14="http://schemas.microsoft.com/office/powerpoint/2010/main" val="237653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0039" y="1006855"/>
            <a:ext cx="433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Goals </a:t>
            </a:r>
            <a:r>
              <a:rPr dirty="0"/>
              <a:t>of</a:t>
            </a:r>
            <a:r>
              <a:rPr spc="-80" dirty="0"/>
              <a:t> </a:t>
            </a:r>
            <a:r>
              <a:rPr dirty="0"/>
              <a:t>Cryptosystems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64689"/>
            <a:ext cx="7855584" cy="408559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Protection </a:t>
            </a:r>
            <a:r>
              <a:rPr sz="3600" dirty="0">
                <a:latin typeface="Times New Roman"/>
                <a:cs typeface="Times New Roman"/>
              </a:rPr>
              <a:t>of </a:t>
            </a:r>
            <a:r>
              <a:rPr sz="3600" b="1" dirty="0">
                <a:latin typeface="Times New Roman"/>
                <a:cs typeface="Times New Roman"/>
              </a:rPr>
              <a:t>confidentiality</a:t>
            </a: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latin typeface="Times New Roman"/>
                <a:cs typeface="Times New Roman"/>
              </a:rPr>
              <a:t>Protection </a:t>
            </a:r>
            <a:r>
              <a:rPr sz="3600" dirty="0">
                <a:latin typeface="Times New Roman"/>
                <a:cs typeface="Times New Roman"/>
              </a:rPr>
              <a:t>of </a:t>
            </a:r>
            <a:r>
              <a:rPr sz="3600" b="1" dirty="0">
                <a:latin typeface="Times New Roman"/>
                <a:cs typeface="Times New Roman"/>
              </a:rPr>
              <a:t>integrity</a:t>
            </a:r>
            <a:endParaRPr sz="3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705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Message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Non-repudiation </a:t>
            </a:r>
            <a:r>
              <a:rPr sz="2800" dirty="0">
                <a:latin typeface="Times New Roman"/>
                <a:cs typeface="Times New Roman"/>
              </a:rPr>
              <a:t>(origin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integrity)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SzPct val="75000"/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Authentication </a:t>
            </a:r>
            <a:r>
              <a:rPr sz="2800" dirty="0">
                <a:latin typeface="Times New Roman"/>
                <a:cs typeface="Times New Roman"/>
              </a:rPr>
              <a:t>(origin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integrity)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830"/>
              </a:spcBef>
              <a:buSzPct val="75000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600" spc="-5" dirty="0">
                <a:latin typeface="Times New Roman"/>
                <a:cs typeface="Times New Roman"/>
              </a:rPr>
              <a:t>Do </a:t>
            </a:r>
            <a:r>
              <a:rPr sz="3600" dirty="0">
                <a:latin typeface="Times New Roman"/>
                <a:cs typeface="Times New Roman"/>
              </a:rPr>
              <a:t>not address </a:t>
            </a:r>
            <a:r>
              <a:rPr sz="3600" spc="-20" dirty="0">
                <a:latin typeface="Times New Roman"/>
                <a:cs typeface="Times New Roman"/>
              </a:rPr>
              <a:t>availability. </a:t>
            </a:r>
            <a:r>
              <a:rPr sz="3600" dirty="0">
                <a:latin typeface="Times New Roman"/>
                <a:cs typeface="Times New Roman"/>
              </a:rPr>
              <a:t>(The </a:t>
            </a:r>
            <a:r>
              <a:rPr sz="3600" spc="-10" dirty="0">
                <a:latin typeface="Times New Roman"/>
                <a:cs typeface="Times New Roman"/>
              </a:rPr>
              <a:t>official  </a:t>
            </a:r>
            <a:r>
              <a:rPr sz="3600" spc="-5" dirty="0">
                <a:latin typeface="Times New Roman"/>
                <a:cs typeface="Times New Roman"/>
              </a:rPr>
              <a:t>CISSP book says otherwise; </a:t>
            </a:r>
            <a:r>
              <a:rPr sz="3600" dirty="0">
                <a:latin typeface="Times New Roman"/>
                <a:cs typeface="Times New Roman"/>
              </a:rPr>
              <a:t>it is</a:t>
            </a:r>
            <a:r>
              <a:rPr sz="3600" spc="-21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wrong.)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9945" y="1006855"/>
            <a:ext cx="4319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Plaintext and</a:t>
            </a:r>
            <a:r>
              <a:rPr spc="-10" dirty="0"/>
              <a:t> </a:t>
            </a:r>
            <a:r>
              <a:rPr spc="-5" dirty="0"/>
              <a:t>Ciphertext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34861" y="2144552"/>
            <a:ext cx="3808095" cy="1887220"/>
          </a:xfrm>
          <a:prstGeom prst="rect">
            <a:avLst/>
          </a:prstGeom>
        </p:spPr>
        <p:txBody>
          <a:bodyPr vert="horz" wrap="square" lIns="0" tIns="229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sz="3100" spc="-5" dirty="0">
                <a:latin typeface="Times New Roman"/>
                <a:cs typeface="Times New Roman"/>
              </a:rPr>
              <a:t>The C</a:t>
            </a:r>
            <a:r>
              <a:rPr sz="3200" spc="-5" dirty="0">
                <a:latin typeface="Times New Roman"/>
                <a:cs typeface="Times New Roman"/>
              </a:rPr>
              <a:t>æ</a:t>
            </a:r>
            <a:r>
              <a:rPr sz="3100" spc="-5" dirty="0">
                <a:latin typeface="Times New Roman"/>
                <a:cs typeface="Times New Roman"/>
              </a:rPr>
              <a:t>sar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Cipher:</a:t>
            </a:r>
            <a:endParaRPr sz="31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670"/>
              </a:spcBef>
            </a:pP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Now is the</a:t>
            </a:r>
            <a:r>
              <a:rPr sz="3100" b="1" spc="-10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dirty="0">
                <a:solidFill>
                  <a:srgbClr val="3333CC"/>
                </a:solidFill>
                <a:latin typeface="Courier New"/>
                <a:cs typeface="Courier New"/>
              </a:rPr>
              <a:t>time! 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Opx jt uif</a:t>
            </a:r>
            <a:r>
              <a:rPr sz="3100" b="1" spc="-65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3100" b="1" spc="-5" dirty="0">
                <a:solidFill>
                  <a:srgbClr val="3333CC"/>
                </a:solidFill>
                <a:latin typeface="Courier New"/>
                <a:cs typeface="Courier New"/>
              </a:rPr>
              <a:t>ujnf!</a:t>
            </a:r>
            <a:endParaRPr sz="31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82620" y="3067256"/>
            <a:ext cx="1690370" cy="9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Plaintext  Ciphertext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8426" y="1006855"/>
            <a:ext cx="57804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Cryptography = Algorithm +</a:t>
            </a:r>
            <a:r>
              <a:rPr spc="-175" dirty="0"/>
              <a:t> </a:t>
            </a:r>
            <a:r>
              <a:rPr spc="-10" dirty="0"/>
              <a:t>Key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2152904"/>
            <a:ext cx="7601584" cy="3569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070735" algn="l"/>
                <a:tab pos="4678045" algn="l"/>
              </a:tabLst>
            </a:pPr>
            <a:r>
              <a:rPr sz="3100" b="1" dirty="0">
                <a:latin typeface="Times New Roman"/>
                <a:cs typeface="Times New Roman"/>
              </a:rPr>
              <a:t>Algorithm:	</a:t>
            </a:r>
            <a:r>
              <a:rPr sz="3100" dirty="0">
                <a:latin typeface="Times New Roman"/>
                <a:cs typeface="Times New Roman"/>
              </a:rPr>
              <a:t>A procedure for transforming</a:t>
            </a:r>
            <a:r>
              <a:rPr sz="3100" spc="-254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plain  text and a </a:t>
            </a:r>
            <a:r>
              <a:rPr sz="3100" spc="-5" dirty="0">
                <a:latin typeface="Times New Roman"/>
                <a:cs typeface="Times New Roman"/>
              </a:rPr>
              <a:t>key </a:t>
            </a:r>
            <a:r>
              <a:rPr sz="3100" dirty="0">
                <a:latin typeface="Times New Roman"/>
                <a:cs typeface="Times New Roman"/>
              </a:rPr>
              <a:t>to</a:t>
            </a:r>
            <a:r>
              <a:rPr sz="3100" spc="1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cipher</a:t>
            </a:r>
            <a:r>
              <a:rPr sz="3100" spc="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text.	</a:t>
            </a:r>
            <a:r>
              <a:rPr sz="3100" spc="-5" dirty="0">
                <a:latin typeface="Times New Roman"/>
                <a:cs typeface="Times New Roman"/>
              </a:rPr>
              <a:t>The </a:t>
            </a:r>
            <a:r>
              <a:rPr sz="3100" dirty="0">
                <a:latin typeface="Times New Roman"/>
                <a:cs typeface="Times New Roman"/>
              </a:rPr>
              <a:t>algorithm is  generally assumed to be </a:t>
            </a:r>
            <a:r>
              <a:rPr sz="3100" spc="-5" dirty="0">
                <a:latin typeface="Times New Roman"/>
                <a:cs typeface="Times New Roman"/>
              </a:rPr>
              <a:t>well-known.  (Kerckhoffs’</a:t>
            </a:r>
            <a:r>
              <a:rPr sz="3100" spc="-220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principle.)</a:t>
            </a:r>
            <a:endParaRPr sz="3100">
              <a:latin typeface="Times New Roman"/>
              <a:cs typeface="Times New Roman"/>
            </a:endParaRPr>
          </a:p>
          <a:p>
            <a:pPr marL="12700" marR="174625">
              <a:lnSpc>
                <a:spcPct val="100000"/>
              </a:lnSpc>
              <a:spcBef>
                <a:spcPts val="1860"/>
              </a:spcBef>
            </a:pPr>
            <a:r>
              <a:rPr sz="3100" b="1" dirty="0">
                <a:latin typeface="Times New Roman"/>
                <a:cs typeface="Times New Roman"/>
              </a:rPr>
              <a:t>Key: </a:t>
            </a:r>
            <a:r>
              <a:rPr sz="3100" dirty="0">
                <a:latin typeface="Times New Roman"/>
                <a:cs typeface="Times New Roman"/>
              </a:rPr>
              <a:t>A </a:t>
            </a:r>
            <a:r>
              <a:rPr sz="3100" spc="-5" dirty="0">
                <a:latin typeface="Times New Roman"/>
                <a:cs typeface="Times New Roman"/>
              </a:rPr>
              <a:t>secret, </a:t>
            </a:r>
            <a:r>
              <a:rPr sz="3100" dirty="0">
                <a:latin typeface="Times New Roman"/>
                <a:cs typeface="Times New Roman"/>
              </a:rPr>
              <a:t>often random, collection of</a:t>
            </a:r>
            <a:r>
              <a:rPr sz="3100" spc="-42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data  that is combined </a:t>
            </a:r>
            <a:r>
              <a:rPr sz="3100" spc="-5" dirty="0">
                <a:latin typeface="Times New Roman"/>
                <a:cs typeface="Times New Roman"/>
              </a:rPr>
              <a:t>with </a:t>
            </a:r>
            <a:r>
              <a:rPr sz="3100" dirty="0">
                <a:latin typeface="Times New Roman"/>
                <a:cs typeface="Times New Roman"/>
              </a:rPr>
              <a:t>a plain text message to  produce cipher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dirty="0">
                <a:latin typeface="Times New Roman"/>
                <a:cs typeface="Times New Roman"/>
              </a:rPr>
              <a:t>text.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65BBDB-086D-4D7C-94AE-D6DABAAC8C58}"/>
</file>

<file path=customXml/itemProps2.xml><?xml version="1.0" encoding="utf-8"?>
<ds:datastoreItem xmlns:ds="http://schemas.openxmlformats.org/officeDocument/2006/customXml" ds:itemID="{69EE7DCE-A4AC-49F4-8D3F-ADE444351A8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2420</Words>
  <Application>Microsoft Office PowerPoint</Application>
  <PresentationFormat>Custom</PresentationFormat>
  <Paragraphs>499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MS PGothic</vt:lpstr>
      <vt:lpstr>Arial</vt:lpstr>
      <vt:lpstr>Arial Narrow</vt:lpstr>
      <vt:lpstr>Calibri</vt:lpstr>
      <vt:lpstr>Comic Sans MS</vt:lpstr>
      <vt:lpstr>Courier New</vt:lpstr>
      <vt:lpstr>Lucida Calligraphy</vt:lpstr>
      <vt:lpstr>Symbol</vt:lpstr>
      <vt:lpstr>Times New Roman</vt:lpstr>
      <vt:lpstr>Office Theme</vt:lpstr>
      <vt:lpstr>IT 4823 Information Security Administration</vt:lpstr>
      <vt:lpstr>Codes and Ciphers</vt:lpstr>
      <vt:lpstr>Cryptography</vt:lpstr>
      <vt:lpstr>Cryptography</vt:lpstr>
      <vt:lpstr>Cryptography Definitions</vt:lpstr>
      <vt:lpstr>Cryptography</vt:lpstr>
      <vt:lpstr>Goals of Cryptosystems</vt:lpstr>
      <vt:lpstr>Plaintext and Ciphertext</vt:lpstr>
      <vt:lpstr>Cryptography = Algorithm + Key</vt:lpstr>
      <vt:lpstr>Cryptosystem</vt:lpstr>
      <vt:lpstr>Example</vt:lpstr>
      <vt:lpstr>Three Major Areas</vt:lpstr>
      <vt:lpstr>Symmetric Key Cryptography</vt:lpstr>
      <vt:lpstr>Symmetric Key Cryptography</vt:lpstr>
      <vt:lpstr>Symmetric Key Cryptography</vt:lpstr>
      <vt:lpstr>Breakable Encryption</vt:lpstr>
      <vt:lpstr>Key Strength and Security</vt:lpstr>
      <vt:lpstr>Attacks Against Cryptography</vt:lpstr>
      <vt:lpstr>Computational vs. Absolute Security</vt:lpstr>
      <vt:lpstr>Computational Security</vt:lpstr>
      <vt:lpstr>Representing Messages</vt:lpstr>
      <vt:lpstr>Example</vt:lpstr>
      <vt:lpstr>The Cæsar Cipher</vt:lpstr>
      <vt:lpstr>Cæsar’s Problem</vt:lpstr>
      <vt:lpstr>Vigenère Cipher</vt:lpstr>
      <vt:lpstr>Cryptographic Terms</vt:lpstr>
      <vt:lpstr>Vigenère Tableau</vt:lpstr>
      <vt:lpstr>One-Time Pad</vt:lpstr>
      <vt:lpstr>More About One-Time Pads</vt:lpstr>
      <vt:lpstr>Vernam Cipher</vt:lpstr>
      <vt:lpstr>Product Ciphers</vt:lpstr>
      <vt:lpstr>Shannon’s Characteristics</vt:lpstr>
      <vt:lpstr>“Trustworthy” Encryption Systems</vt:lpstr>
      <vt:lpstr>Secret-Key Encryption</vt:lpstr>
      <vt:lpstr>The Problem with Secret Keys</vt:lpstr>
      <vt:lpstr>Weaknesses</vt:lpstr>
      <vt:lpstr>Feistel Cipher Structure</vt:lpstr>
      <vt:lpstr>Block Cipher Structure</vt:lpstr>
      <vt:lpstr>Triple DES (3DES)</vt:lpstr>
      <vt:lpstr>Stream Ciphers</vt:lpstr>
      <vt:lpstr>Symmetric (Secret Key) Encryption</vt:lpstr>
      <vt:lpstr>PowerPoint Presentation</vt:lpstr>
      <vt:lpstr>Key Distribution</vt:lpstr>
      <vt:lpstr>Notation</vt:lpstr>
      <vt:lpstr>Goal: Alice and Bill Get Shared Key</vt:lpstr>
      <vt:lpstr>Classical Key Exchange</vt:lpstr>
      <vt:lpstr>Simple Protocol</vt:lpstr>
      <vt:lpstr>Problems</vt:lpstr>
      <vt:lpstr>Needham-Schroeder</vt:lpstr>
      <vt:lpstr>Argument: Alice talking to Bill</vt:lpstr>
      <vt:lpstr>Argument: Bill talking to Alice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- 4823_02_cryptography_I.pptx</dc:title>
  <dc:creator>bbrown</dc:creator>
  <cp:lastModifiedBy>Hossain Shahriar</cp:lastModifiedBy>
  <cp:revision>2</cp:revision>
  <dcterms:created xsi:type="dcterms:W3CDTF">2019-06-19T16:48:10Z</dcterms:created>
  <dcterms:modified xsi:type="dcterms:W3CDTF">2019-06-19T16:51:36Z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