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83" r:id="rId2"/>
    <p:sldId id="274" r:id="rId3"/>
    <p:sldId id="276" r:id="rId4"/>
    <p:sldId id="277" r:id="rId5"/>
    <p:sldId id="278" r:id="rId6"/>
    <p:sldId id="279" r:id="rId7"/>
    <p:sldId id="280" r:id="rId8"/>
    <p:sldId id="284" r:id="rId9"/>
    <p:sldId id="285" r:id="rId10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/>
    <p:restoredTop sz="94702"/>
  </p:normalViewPr>
  <p:slideViewPr>
    <p:cSldViewPr>
      <p:cViewPr varScale="1">
        <p:scale>
          <a:sx n="151" d="100"/>
          <a:sy n="151" d="100"/>
        </p:scale>
        <p:origin x="1416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e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1" tIns="48326" rIns="96651" bIns="48326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fld id="{CFC8D2A6-C4F3-4424-9BF4-F3215DBB15F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281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8EA264-3A55-4798-9AE9-BC66E7FF6C4D}" type="datetimeFigureOut">
              <a:rPr lang="en-US" smtClean="0"/>
              <a:pPr/>
              <a:t>12/5/22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A9E020-E109-4151-BBF1-0738E092B8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711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9E020-E109-4151-BBF1-0738E092B80B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EBDB-2C66-4464-A34A-72C4A018D1E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3964-B467-416D-B97F-362B6D95F5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7A71C-74C7-42F0-8026-D571558FB1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3F7AD-93CB-4E1E-9E5B-11BC8E4011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37060-4139-4922-AB10-82D83DAE3E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EB547-C4AB-4351-B03A-AF750C09C3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CA20F-591A-499C-BC67-0841BD8C8D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8116A-C8F4-41EF-9500-9FE82475A0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847A-6FEC-488D-82FB-6006C964A77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CAE0A-3350-4C08-9704-B4CC988F19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EB6F4-CB47-4F1F-B32C-DAA878137E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3095B0F-EDE6-46DA-B5AF-4FBE510A86C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13" Type="http://schemas.openxmlformats.org/officeDocument/2006/relationships/oleObject" Target="../embeddings/oleObject8.bin"/><Relationship Id="rId18" Type="http://schemas.openxmlformats.org/officeDocument/2006/relationships/image" Target="../media/image11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8.wmf"/><Relationship Id="rId1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0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9.bin"/><Relationship Id="rId10" Type="http://schemas.openxmlformats.org/officeDocument/2006/relationships/image" Target="../media/image7.wmf"/><Relationship Id="rId19" Type="http://schemas.openxmlformats.org/officeDocument/2006/relationships/image" Target="../media/image12.png"/><Relationship Id="rId4" Type="http://schemas.openxmlformats.org/officeDocument/2006/relationships/image" Target="../media/image4.wmf"/><Relationship Id="rId9" Type="http://schemas.openxmlformats.org/officeDocument/2006/relationships/oleObject" Target="../embeddings/oleObject6.bin"/><Relationship Id="rId14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2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19.wmf"/><Relationship Id="rId4" Type="http://schemas.openxmlformats.org/officeDocument/2006/relationships/image" Target="../media/image16.emf"/><Relationship Id="rId9" Type="http://schemas.openxmlformats.org/officeDocument/2006/relationships/oleObject" Target="../embeddings/oleObject17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1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4.wmf"/><Relationship Id="rId4" Type="http://schemas.openxmlformats.org/officeDocument/2006/relationships/oleObject" Target="../embeddings/oleObject2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Chomsky Normal Form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working with context-free grammars, it is often convenient to have them in simplified form.</a:t>
            </a:r>
          </a:p>
          <a:p>
            <a:r>
              <a:rPr lang="en-US" dirty="0"/>
              <a:t>One of the simplest and most useful forms is called the </a:t>
            </a:r>
            <a:r>
              <a:rPr lang="en-US" i="1" dirty="0"/>
              <a:t>Chomsky normal form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Chomsky Normal Form (CNF)</a:t>
            </a:r>
          </a:p>
        </p:txBody>
      </p:sp>
      <p:sp>
        <p:nvSpPr>
          <p:cNvPr id="2273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A CFG </a:t>
            </a:r>
            <a:r>
              <a:rPr lang="en-US" sz="2800" b="1" dirty="0"/>
              <a:t>G = (V, </a:t>
            </a:r>
            <a:r>
              <a:rPr lang="en-US" sz="2800" b="1" dirty="0">
                <a:sym typeface="Symbol" pitchFamily="18" charset="2"/>
              </a:rPr>
              <a:t>, P, S)</a:t>
            </a:r>
            <a:r>
              <a:rPr lang="en-US" sz="2800" dirty="0">
                <a:sym typeface="Symbol" pitchFamily="18" charset="2"/>
              </a:rPr>
              <a:t> is called in </a:t>
            </a:r>
            <a:r>
              <a:rPr lang="en-US" sz="2800" b="1" u="sng" dirty="0">
                <a:sym typeface="Symbol" pitchFamily="18" charset="2"/>
              </a:rPr>
              <a:t>Chomsky Normal Form</a:t>
            </a:r>
            <a:r>
              <a:rPr lang="en-US" sz="2800" dirty="0">
                <a:sym typeface="Symbol" pitchFamily="18" charset="2"/>
              </a:rPr>
              <a:t> if each rule is of one of the forms</a:t>
            </a:r>
          </a:p>
          <a:p>
            <a:pPr lvl="1"/>
            <a:r>
              <a:rPr lang="en-US" sz="2400" b="1" dirty="0">
                <a:sym typeface="Symbol" pitchFamily="18" charset="2"/>
              </a:rPr>
              <a:t>A</a:t>
            </a:r>
            <a:r>
              <a:rPr lang="en-US" sz="2400" b="1" dirty="0">
                <a:sym typeface="Wingdings" pitchFamily="2" charset="2"/>
              </a:rPr>
              <a:t>BC</a:t>
            </a:r>
          </a:p>
          <a:p>
            <a:pPr lvl="1"/>
            <a:r>
              <a:rPr lang="en-US" sz="2400" b="1" dirty="0" err="1">
                <a:sym typeface="Wingdings" pitchFamily="2" charset="2"/>
              </a:rPr>
              <a:t>Aa</a:t>
            </a:r>
            <a:endParaRPr lang="en-US" sz="2400" b="1" dirty="0">
              <a:sym typeface="Wingdings" pitchFamily="2" charset="2"/>
            </a:endParaRPr>
          </a:p>
          <a:p>
            <a:pPr lvl="1"/>
            <a:r>
              <a:rPr lang="en-US" sz="2400" b="1" dirty="0">
                <a:sym typeface="Wingdings" pitchFamily="2" charset="2"/>
              </a:rPr>
              <a:t>S</a:t>
            </a:r>
            <a:r>
              <a:rPr lang="en-US" sz="2400" b="1" dirty="0">
                <a:sym typeface="Symbol" pitchFamily="18" charset="2"/>
              </a:rPr>
              <a:t></a:t>
            </a:r>
          </a:p>
          <a:p>
            <a:pPr>
              <a:buFontTx/>
              <a:buNone/>
            </a:pPr>
            <a:r>
              <a:rPr lang="en-US" sz="2800" dirty="0">
                <a:sym typeface="Symbol" pitchFamily="18" charset="2"/>
              </a:rPr>
              <a:t>     where a </a:t>
            </a:r>
            <a:r>
              <a:rPr lang="en-US" sz="2800" b="1" dirty="0">
                <a:sym typeface="Symbol" pitchFamily="18" charset="2"/>
              </a:rPr>
              <a:t></a:t>
            </a:r>
            <a:r>
              <a:rPr lang="en-US" sz="2800" dirty="0">
                <a:sym typeface="Symbol" pitchFamily="18" charset="2"/>
              </a:rPr>
              <a:t> </a:t>
            </a:r>
            <a:r>
              <a:rPr lang="en-US" sz="2800" b="1" dirty="0">
                <a:sym typeface="Symbol" pitchFamily="18" charset="2"/>
              </a:rPr>
              <a:t></a:t>
            </a:r>
            <a:r>
              <a:rPr lang="en-US" sz="2800" dirty="0">
                <a:sym typeface="Symbol" pitchFamily="18" charset="2"/>
              </a:rPr>
              <a:t>  and </a:t>
            </a:r>
            <a:r>
              <a:rPr lang="en-US" sz="2800" b="1" dirty="0">
                <a:sym typeface="Symbol" pitchFamily="18" charset="2"/>
              </a:rPr>
              <a:t>B, CV-{S}.</a:t>
            </a:r>
          </a:p>
          <a:p>
            <a:r>
              <a:rPr lang="en-US" sz="2800" b="1">
                <a:sym typeface="Symbol" pitchFamily="18" charset="2"/>
              </a:rPr>
              <a:t>Theorem:</a:t>
            </a:r>
            <a:r>
              <a:rPr lang="en-US" sz="2800">
                <a:sym typeface="Symbol" pitchFamily="18" charset="2"/>
              </a:rPr>
              <a:t> Every CFG </a:t>
            </a:r>
            <a:r>
              <a:rPr lang="en-US" sz="2800" b="1">
                <a:sym typeface="Symbol" pitchFamily="18" charset="2"/>
              </a:rPr>
              <a:t>G</a:t>
            </a:r>
            <a:r>
              <a:rPr lang="en-US" sz="2800">
                <a:sym typeface="Symbol" pitchFamily="18" charset="2"/>
              </a:rPr>
              <a:t> is equivalent to a CFG </a:t>
            </a:r>
            <a:r>
              <a:rPr lang="en-US" sz="2800" b="1">
                <a:sym typeface="Symbol" pitchFamily="18" charset="2"/>
              </a:rPr>
              <a:t>G</a:t>
            </a:r>
            <a:r>
              <a:rPr lang="en-US" sz="2800" b="1" baseline="-25000">
                <a:sym typeface="Symbol" pitchFamily="18" charset="2"/>
              </a:rPr>
              <a:t>1</a:t>
            </a:r>
            <a:r>
              <a:rPr lang="en-US" sz="2800">
                <a:sym typeface="Symbol" pitchFamily="18" charset="2"/>
              </a:rPr>
              <a:t> that is in Chomsky normal form.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45720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Steps to Convert any CFG into </a:t>
            </a:r>
            <a:br>
              <a:rPr lang="en-US" sz="4000" dirty="0"/>
            </a:br>
            <a:r>
              <a:rPr lang="en-US" sz="4000" dirty="0"/>
              <a:t>Chomsky Normal Form</a:t>
            </a:r>
          </a:p>
        </p:txBody>
      </p:sp>
      <p:sp>
        <p:nvSpPr>
          <p:cNvPr id="229379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981200"/>
            <a:ext cx="8077200" cy="4114800"/>
          </a:xfrm>
        </p:spPr>
        <p:txBody>
          <a:bodyPr/>
          <a:lstStyle/>
          <a:p>
            <a:pPr>
              <a:buNone/>
            </a:pPr>
            <a:r>
              <a:rPr lang="en-US" dirty="0"/>
              <a:t>	Step 1: optional, if the start symbol appears on the right-hand side of a rule.</a:t>
            </a:r>
          </a:p>
          <a:p>
            <a:pPr lvl="1"/>
            <a:r>
              <a:rPr lang="en-US" dirty="0"/>
              <a:t>Add a new start symbol      and the rule             , where S was the original start symbol.</a:t>
            </a:r>
          </a:p>
          <a:p>
            <a:pPr lvl="1"/>
            <a:r>
              <a:rPr lang="en-US" dirty="0"/>
              <a:t>This guarantees that the start symbol doesn’t occur on the right-hand side of a rule.</a:t>
            </a:r>
          </a:p>
        </p:txBody>
      </p:sp>
      <p:graphicFrame>
        <p:nvGraphicFramePr>
          <p:cNvPr id="229380" name="Object 4"/>
          <p:cNvGraphicFramePr>
            <a:graphicFrameLocks noChangeAspect="1"/>
          </p:cNvGraphicFramePr>
          <p:nvPr/>
        </p:nvGraphicFramePr>
        <p:xfrm>
          <a:off x="7639216" y="3048000"/>
          <a:ext cx="1123784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387" name="Equation" r:id="rId3" imgW="495000" imgH="228600" progId="">
                  <p:embed/>
                </p:oleObj>
              </mc:Choice>
              <mc:Fallback>
                <p:oleObj name="Equation" r:id="rId3" imgW="495000" imgH="22860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9216" y="3048000"/>
                        <a:ext cx="1123784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9381" name="Object 5"/>
          <p:cNvGraphicFramePr>
            <a:graphicFrameLocks noChangeAspect="1"/>
          </p:cNvGraphicFramePr>
          <p:nvPr/>
        </p:nvGraphicFramePr>
        <p:xfrm>
          <a:off x="5333089" y="3048000"/>
          <a:ext cx="381911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388" name="Equation" r:id="rId5" imgW="177480" imgH="228600" progId="">
                  <p:embed/>
                </p:oleObj>
              </mc:Choice>
              <mc:Fallback>
                <p:oleObj name="Equation" r:id="rId5" imgW="177480" imgH="22860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3089" y="3048000"/>
                        <a:ext cx="381911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76200"/>
            <a:ext cx="7772400" cy="1143000"/>
          </a:xfrm>
        </p:spPr>
        <p:txBody>
          <a:bodyPr/>
          <a:lstStyle/>
          <a:p>
            <a:r>
              <a:rPr lang="en-US" dirty="0"/>
              <a:t>Steps (Cont.)</a:t>
            </a:r>
          </a:p>
        </p:txBody>
      </p:sp>
      <p:sp>
        <p:nvSpPr>
          <p:cNvPr id="230403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295400"/>
            <a:ext cx="8001000" cy="51816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/>
              <a:t>	Step 2: take care of all the    rules.</a:t>
            </a:r>
          </a:p>
          <a:p>
            <a:pPr lvl="1"/>
            <a:r>
              <a:rPr lang="en-US" dirty="0"/>
              <a:t>Remove              when A is not the start symbol.</a:t>
            </a:r>
          </a:p>
          <a:p>
            <a:pPr lvl="1"/>
            <a:r>
              <a:rPr lang="en-US" dirty="0"/>
              <a:t>For each occurrence of A on the right-hand side </a:t>
            </a:r>
            <a:r>
              <a:rPr lang="en-US"/>
              <a:t>of a rule</a:t>
            </a:r>
            <a:r>
              <a:rPr lang="en-US" dirty="0"/>
              <a:t>, add a new rule with that occurrence deleted.  For example (</a:t>
            </a:r>
            <a:r>
              <a:rPr lang="en-US" sz="2400" dirty="0" err="1"/>
              <a:t>u,v,w</a:t>
            </a:r>
            <a:r>
              <a:rPr lang="en-US" sz="2400" dirty="0"/>
              <a:t> are strings of variables and terminals</a:t>
            </a:r>
            <a:r>
              <a:rPr lang="en-US" dirty="0"/>
              <a:t>): </a:t>
            </a:r>
          </a:p>
          <a:p>
            <a:pPr lvl="2"/>
            <a:r>
              <a:rPr lang="en-US" dirty="0"/>
              <a:t>replace                       by </a:t>
            </a:r>
          </a:p>
          <a:p>
            <a:pPr lvl="2"/>
            <a:r>
              <a:rPr lang="en-US" dirty="0"/>
              <a:t>replace                        by </a:t>
            </a:r>
          </a:p>
          <a:p>
            <a:pPr lvl="2"/>
            <a:r>
              <a:rPr lang="en-US" dirty="0"/>
              <a:t>replace               by                   unless             had been previously removed.</a:t>
            </a:r>
          </a:p>
          <a:p>
            <a:pPr lvl="1"/>
            <a:r>
              <a:rPr lang="en-US" dirty="0"/>
              <a:t>Repeat these steps until eliminating all null string rules not involving the start variable.</a:t>
            </a:r>
          </a:p>
          <a:p>
            <a:endParaRPr lang="en-US" dirty="0"/>
          </a:p>
        </p:txBody>
      </p:sp>
      <p:graphicFrame>
        <p:nvGraphicFramePr>
          <p:cNvPr id="230404" name="Object 4"/>
          <p:cNvGraphicFramePr>
            <a:graphicFrameLocks noChangeAspect="1"/>
          </p:cNvGraphicFramePr>
          <p:nvPr/>
        </p:nvGraphicFramePr>
        <p:xfrm>
          <a:off x="2895600" y="1828800"/>
          <a:ext cx="1125538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32" name="Equation" r:id="rId3" imgW="457200" imgH="177480" progId="">
                  <p:embed/>
                </p:oleObj>
              </mc:Choice>
              <mc:Fallback>
                <p:oleObj name="Equation" r:id="rId3" imgW="457200" imgH="17748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1828800"/>
                        <a:ext cx="1125538" cy="436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0405" name="Object 5"/>
          <p:cNvGraphicFramePr>
            <a:graphicFrameLocks noChangeAspect="1"/>
          </p:cNvGraphicFramePr>
          <p:nvPr/>
        </p:nvGraphicFramePr>
        <p:xfrm>
          <a:off x="2895600" y="3886200"/>
          <a:ext cx="1600200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33" name="Equation" r:id="rId5" imgW="596880" imgH="177480" progId="">
                  <p:embed/>
                </p:oleObj>
              </mc:Choice>
              <mc:Fallback>
                <p:oleObj name="Equation" r:id="rId5" imgW="596880" imgH="17748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886200"/>
                        <a:ext cx="1600200" cy="417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0406" name="Object 6"/>
          <p:cNvGraphicFramePr>
            <a:graphicFrameLocks noChangeAspect="1"/>
          </p:cNvGraphicFramePr>
          <p:nvPr/>
        </p:nvGraphicFramePr>
        <p:xfrm>
          <a:off x="5581650" y="1270000"/>
          <a:ext cx="4381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34" name="Equation" r:id="rId7" imgW="139680" imgH="177480" progId="">
                  <p:embed/>
                </p:oleObj>
              </mc:Choice>
              <mc:Fallback>
                <p:oleObj name="Equation" r:id="rId7" imgW="139680" imgH="17748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1650" y="1270000"/>
                        <a:ext cx="43815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0407" name="Object 7"/>
          <p:cNvGraphicFramePr>
            <a:graphicFrameLocks noChangeAspect="1"/>
          </p:cNvGraphicFramePr>
          <p:nvPr/>
        </p:nvGraphicFramePr>
        <p:xfrm>
          <a:off x="5105400" y="3886200"/>
          <a:ext cx="190500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35" name="Equation" r:id="rId9" imgW="825480" imgH="203040" progId="">
                  <p:embed/>
                </p:oleObj>
              </mc:Choice>
              <mc:Fallback>
                <p:oleObj name="Equation" r:id="rId9" imgW="825480" imgH="20304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3886200"/>
                        <a:ext cx="1905000" cy="468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0408" name="Object 8"/>
          <p:cNvGraphicFramePr>
            <a:graphicFrameLocks noChangeAspect="1"/>
          </p:cNvGraphicFramePr>
          <p:nvPr/>
        </p:nvGraphicFramePr>
        <p:xfrm>
          <a:off x="2895600" y="4267200"/>
          <a:ext cx="18288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36" name="Equation" r:id="rId11" imgW="787320" imgH="177480" progId="">
                  <p:embed/>
                </p:oleObj>
              </mc:Choice>
              <mc:Fallback>
                <p:oleObj name="Equation" r:id="rId11" imgW="787320" imgH="17748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4267200"/>
                        <a:ext cx="1828800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0410" name="Object 10"/>
          <p:cNvGraphicFramePr>
            <a:graphicFrameLocks noChangeAspect="1"/>
          </p:cNvGraphicFramePr>
          <p:nvPr/>
        </p:nvGraphicFramePr>
        <p:xfrm>
          <a:off x="2819400" y="4702175"/>
          <a:ext cx="106680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37" name="Equation" r:id="rId13" imgW="469800" imgH="177480" progId="">
                  <p:embed/>
                </p:oleObj>
              </mc:Choice>
              <mc:Fallback>
                <p:oleObj name="Equation" r:id="rId13" imgW="469800" imgH="17748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4702175"/>
                        <a:ext cx="1066800" cy="403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0411" name="Object 11"/>
          <p:cNvGraphicFramePr>
            <a:graphicFrameLocks noChangeAspect="1"/>
          </p:cNvGraphicFramePr>
          <p:nvPr/>
        </p:nvGraphicFramePr>
        <p:xfrm>
          <a:off x="4343400" y="4708525"/>
          <a:ext cx="151130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38" name="Equation" r:id="rId15" imgW="647640" imgH="203040" progId="">
                  <p:embed/>
                </p:oleObj>
              </mc:Choice>
              <mc:Fallback>
                <p:oleObj name="Equation" r:id="rId15" imgW="647640" imgH="20304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4708525"/>
                        <a:ext cx="1511300" cy="473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0414" name="Object 14"/>
          <p:cNvGraphicFramePr>
            <a:graphicFrameLocks noChangeAspect="1"/>
          </p:cNvGraphicFramePr>
          <p:nvPr/>
        </p:nvGraphicFramePr>
        <p:xfrm>
          <a:off x="6705600" y="4724400"/>
          <a:ext cx="99060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39" name="Equation" r:id="rId17" imgW="457200" imgH="177480" progId="">
                  <p:embed/>
                </p:oleObj>
              </mc:Choice>
              <mc:Fallback>
                <p:oleObj name="Equation" r:id="rId17" imgW="457200" imgH="177480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5600" y="4724400"/>
                        <a:ext cx="990600" cy="385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041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0415" name="Picture 15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05400" y="4311650"/>
            <a:ext cx="3962400" cy="412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228600"/>
            <a:ext cx="7147832" cy="1143000"/>
          </a:xfrm>
        </p:spPr>
        <p:txBody>
          <a:bodyPr/>
          <a:lstStyle/>
          <a:p>
            <a:r>
              <a:rPr lang="en-US"/>
              <a:t>Steps (Cont.)</a:t>
            </a:r>
          </a:p>
        </p:txBody>
      </p:sp>
      <p:sp>
        <p:nvSpPr>
          <p:cNvPr id="232451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676400"/>
            <a:ext cx="7848600" cy="4419600"/>
          </a:xfrm>
        </p:spPr>
        <p:txBody>
          <a:bodyPr/>
          <a:lstStyle/>
          <a:p>
            <a:pPr>
              <a:buNone/>
            </a:pPr>
            <a:r>
              <a:rPr lang="en-US" dirty="0"/>
              <a:t>	Step 3: handle all the unit rules.</a:t>
            </a:r>
          </a:p>
          <a:p>
            <a:pPr lvl="1"/>
            <a:r>
              <a:rPr lang="en-US" dirty="0"/>
              <a:t>Remove             .</a:t>
            </a:r>
          </a:p>
          <a:p>
            <a:pPr lvl="1"/>
            <a:r>
              <a:rPr lang="en-US" dirty="0"/>
              <a:t>Whenever a rule           appears, add the rule </a:t>
            </a:r>
          </a:p>
          <a:p>
            <a:pPr lvl="1">
              <a:buFontTx/>
              <a:buNone/>
            </a:pPr>
            <a:r>
              <a:rPr lang="en-US" dirty="0"/>
              <a:t>             unless this was a unit rule previously removed (</a:t>
            </a:r>
            <a:r>
              <a:rPr lang="en-US" sz="2400" dirty="0"/>
              <a:t>u is a string of variables and terminals</a:t>
            </a:r>
            <a:r>
              <a:rPr lang="en-US" dirty="0"/>
              <a:t>).</a:t>
            </a:r>
          </a:p>
          <a:p>
            <a:pPr lvl="1"/>
            <a:r>
              <a:rPr lang="en-US" dirty="0"/>
              <a:t>Repeat these steps until we eliminate all unit rules.</a:t>
            </a:r>
          </a:p>
          <a:p>
            <a:endParaRPr lang="en-US" dirty="0"/>
          </a:p>
        </p:txBody>
      </p:sp>
      <p:graphicFrame>
        <p:nvGraphicFramePr>
          <p:cNvPr id="232452" name="Object 4"/>
          <p:cNvGraphicFramePr>
            <a:graphicFrameLocks noChangeAspect="1"/>
          </p:cNvGraphicFramePr>
          <p:nvPr/>
        </p:nvGraphicFramePr>
        <p:xfrm>
          <a:off x="3033713" y="2306638"/>
          <a:ext cx="1062831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472" name="Equation" r:id="rId3" imgW="469800" imgH="177480" progId="">
                  <p:embed/>
                </p:oleObj>
              </mc:Choice>
              <mc:Fallback>
                <p:oleObj name="Equation" r:id="rId3" imgW="469800" imgH="17748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3713" y="2306638"/>
                        <a:ext cx="1062831" cy="436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2463" name="Object 15"/>
          <p:cNvGraphicFramePr>
            <a:graphicFrameLocks noChangeAspect="1"/>
          </p:cNvGraphicFramePr>
          <p:nvPr/>
        </p:nvGraphicFramePr>
        <p:xfrm>
          <a:off x="4267200" y="2819400"/>
          <a:ext cx="91099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473" name="Equation" r:id="rId5" imgW="444240" imgH="177480" progId="">
                  <p:embed/>
                </p:oleObj>
              </mc:Choice>
              <mc:Fallback>
                <p:oleObj name="Equation" r:id="rId5" imgW="444240" imgH="177480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2819400"/>
                        <a:ext cx="910998" cy="396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2464" name="Object 16"/>
          <p:cNvGraphicFramePr>
            <a:graphicFrameLocks noChangeAspect="1"/>
          </p:cNvGraphicFramePr>
          <p:nvPr/>
        </p:nvGraphicFramePr>
        <p:xfrm>
          <a:off x="1762125" y="3276600"/>
          <a:ext cx="98107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2474" name="Equation" r:id="rId7" imgW="444240" imgH="177480" progId="">
                  <p:embed/>
                </p:oleObj>
              </mc:Choice>
              <mc:Fallback>
                <p:oleObj name="Equation" r:id="rId7" imgW="444240" imgH="177480" progId="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2125" y="3276600"/>
                        <a:ext cx="981075" cy="427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772400" cy="1143000"/>
          </a:xfrm>
        </p:spPr>
        <p:txBody>
          <a:bodyPr/>
          <a:lstStyle/>
          <a:p>
            <a:r>
              <a:rPr lang="en-US"/>
              <a:t>Steps (Cont.)</a:t>
            </a:r>
          </a:p>
        </p:txBody>
      </p:sp>
      <p:sp>
        <p:nvSpPr>
          <p:cNvPr id="234499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676400"/>
            <a:ext cx="7848600" cy="4419600"/>
          </a:xfrm>
        </p:spPr>
        <p:txBody>
          <a:bodyPr/>
          <a:lstStyle/>
          <a:p>
            <a:pPr>
              <a:buNone/>
            </a:pPr>
            <a:r>
              <a:rPr lang="en-US" dirty="0"/>
              <a:t>	Step 4: convert all remaining rules into the proper form (</a:t>
            </a:r>
            <a:r>
              <a:rPr lang="en-US" sz="2800" dirty="0" err="1"/>
              <a:t>u</a:t>
            </a:r>
            <a:r>
              <a:rPr lang="en-US" sz="2800" baseline="-25000" dirty="0" err="1"/>
              <a:t>i</a:t>
            </a:r>
            <a:r>
              <a:rPr lang="en-US" sz="2800" dirty="0"/>
              <a:t> is a variable or terminal</a:t>
            </a:r>
            <a:r>
              <a:rPr lang="en-US" dirty="0"/>
              <a:t>).</a:t>
            </a:r>
          </a:p>
          <a:p>
            <a:pPr lvl="2"/>
            <a:r>
              <a:rPr lang="en-US" dirty="0"/>
              <a:t>Replace each rule</a:t>
            </a:r>
          </a:p>
          <a:p>
            <a:pPr lvl="2">
              <a:buFontTx/>
              <a:buNone/>
            </a:pPr>
            <a:r>
              <a:rPr lang="en-US" dirty="0"/>
              <a:t>   with the rules (A</a:t>
            </a:r>
            <a:r>
              <a:rPr lang="en-US" baseline="-25000" dirty="0"/>
              <a:t>i</a:t>
            </a:r>
            <a:r>
              <a:rPr lang="en-US" dirty="0"/>
              <a:t>’s are new variables)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r>
              <a:rPr lang="en-US" dirty="0"/>
              <a:t>For each rule                , replace any terminal </a:t>
            </a:r>
            <a:r>
              <a:rPr lang="en-US" dirty="0" err="1"/>
              <a:t>u</a:t>
            </a:r>
            <a:r>
              <a:rPr lang="en-US" baseline="-25000" dirty="0" err="1"/>
              <a:t>i</a:t>
            </a:r>
            <a:r>
              <a:rPr lang="en-US" dirty="0"/>
              <a:t> </a:t>
            </a:r>
          </a:p>
          <a:p>
            <a:pPr lvl="2">
              <a:buFontTx/>
              <a:buNone/>
            </a:pPr>
            <a:r>
              <a:rPr lang="en-US" dirty="0"/>
              <a:t>   with the new variable </a:t>
            </a:r>
            <a:r>
              <a:rPr lang="en-US" dirty="0" err="1"/>
              <a:t>U</a:t>
            </a:r>
            <a:r>
              <a:rPr lang="en-US" baseline="-25000" dirty="0" err="1"/>
              <a:t>i</a:t>
            </a:r>
            <a:r>
              <a:rPr lang="en-US" dirty="0"/>
              <a:t> (               ) and add the rule </a:t>
            </a:r>
          </a:p>
        </p:txBody>
      </p:sp>
      <p:graphicFrame>
        <p:nvGraphicFramePr>
          <p:cNvPr id="23450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8755511"/>
              </p:ext>
            </p:extLst>
          </p:nvPr>
        </p:nvGraphicFramePr>
        <p:xfrm>
          <a:off x="4156075" y="2730500"/>
          <a:ext cx="3575050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18" name="Equation" r:id="rId3" imgW="1651000" imgH="241300" progId="Equation.3">
                  <p:embed/>
                </p:oleObj>
              </mc:Choice>
              <mc:Fallback>
                <p:oleObj name="Equation" r:id="rId3" imgW="1651000" imgH="2413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6075" y="2730500"/>
                        <a:ext cx="3575050" cy="522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4501" name="Object 5"/>
          <p:cNvGraphicFramePr>
            <a:graphicFrameLocks noChangeAspect="1"/>
          </p:cNvGraphicFramePr>
          <p:nvPr/>
        </p:nvGraphicFramePr>
        <p:xfrm>
          <a:off x="1905000" y="3733800"/>
          <a:ext cx="6934200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19" name="Equation" r:id="rId5" imgW="3213000" imgH="228600" progId="">
                  <p:embed/>
                </p:oleObj>
              </mc:Choice>
              <mc:Fallback>
                <p:oleObj name="Equation" r:id="rId5" imgW="3213000" imgH="22860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3733800"/>
                        <a:ext cx="6934200" cy="493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4502" name="Object 6"/>
          <p:cNvGraphicFramePr>
            <a:graphicFrameLocks noChangeAspect="1"/>
          </p:cNvGraphicFramePr>
          <p:nvPr/>
        </p:nvGraphicFramePr>
        <p:xfrm>
          <a:off x="1905000" y="5486400"/>
          <a:ext cx="1143000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20" name="Equation" r:id="rId7" imgW="507960" imgH="228600" progId="">
                  <p:embed/>
                </p:oleObj>
              </mc:Choice>
              <mc:Fallback>
                <p:oleObj name="Equation" r:id="rId7" imgW="507960" imgH="22860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5486400"/>
                        <a:ext cx="1143000" cy="515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4505" name="Object 9"/>
          <p:cNvGraphicFramePr>
            <a:graphicFrameLocks noChangeAspect="1"/>
          </p:cNvGraphicFramePr>
          <p:nvPr/>
        </p:nvGraphicFramePr>
        <p:xfrm>
          <a:off x="3505200" y="4495800"/>
          <a:ext cx="13208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21" name="Equation" r:id="rId9" imgW="596880" imgH="228600" progId="">
                  <p:embed/>
                </p:oleObj>
              </mc:Choice>
              <mc:Fallback>
                <p:oleObj name="Equation" r:id="rId9" imgW="596880" imgH="228600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4495800"/>
                        <a:ext cx="1320800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4506" name="Object 10"/>
          <p:cNvGraphicFramePr>
            <a:graphicFrameLocks noChangeAspect="1"/>
          </p:cNvGraphicFramePr>
          <p:nvPr/>
        </p:nvGraphicFramePr>
        <p:xfrm>
          <a:off x="5181600" y="4953000"/>
          <a:ext cx="10668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22" name="Equation" r:id="rId11" imgW="507960" imgH="177480" progId="">
                  <p:embed/>
                </p:oleObj>
              </mc:Choice>
              <mc:Fallback>
                <p:oleObj name="Equation" r:id="rId11" imgW="507960" imgH="177480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4953000"/>
                        <a:ext cx="1066800" cy="37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381000"/>
            <a:ext cx="7772400" cy="1143000"/>
          </a:xfrm>
        </p:spPr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236547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600200"/>
            <a:ext cx="7772400" cy="4114800"/>
          </a:xfrm>
        </p:spPr>
        <p:txBody>
          <a:bodyPr/>
          <a:lstStyle/>
          <a:p>
            <a:r>
              <a:rPr lang="en-US" dirty="0"/>
              <a:t>Convert the following CFG into Chomsky normal form by using the conversion procedure steps.</a:t>
            </a:r>
          </a:p>
        </p:txBody>
      </p:sp>
      <p:graphicFrame>
        <p:nvGraphicFramePr>
          <p:cNvPr id="236548" name="Object 4"/>
          <p:cNvGraphicFramePr>
            <a:graphicFrameLocks noChangeAspect="1"/>
          </p:cNvGraphicFramePr>
          <p:nvPr/>
        </p:nvGraphicFramePr>
        <p:xfrm>
          <a:off x="2362200" y="3352800"/>
          <a:ext cx="2819400" cy="209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552" name="Equation" r:id="rId3" imgW="888840" imgH="660240" progId="">
                  <p:embed/>
                </p:oleObj>
              </mc:Choice>
              <mc:Fallback>
                <p:oleObj name="Equation" r:id="rId3" imgW="888840" imgH="66024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3352800"/>
                        <a:ext cx="2819400" cy="2095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Good thing about CNF</a:t>
            </a:r>
          </a:p>
        </p:txBody>
      </p:sp>
      <p:sp>
        <p:nvSpPr>
          <p:cNvPr id="2283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a CFG is in  Chomsky normal form, you know exactly how many steps it takes to generate a string. </a:t>
            </a:r>
          </a:p>
          <a:p>
            <a:pPr lvl="1"/>
            <a:r>
              <a:rPr lang="en-US" dirty="0"/>
              <a:t>For any string                  of length            , exactly 2n-1 steps are required for any derivation of w.</a:t>
            </a:r>
          </a:p>
        </p:txBody>
      </p:sp>
      <p:graphicFrame>
        <p:nvGraphicFramePr>
          <p:cNvPr id="228356" name="Object 4"/>
          <p:cNvGraphicFramePr>
            <a:graphicFrameLocks noChangeAspect="1"/>
          </p:cNvGraphicFramePr>
          <p:nvPr/>
        </p:nvGraphicFramePr>
        <p:xfrm>
          <a:off x="4267200" y="3048000"/>
          <a:ext cx="1447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865" name="Equation" r:id="rId3" imgW="609480" imgH="203040" progId="">
                  <p:embed/>
                </p:oleObj>
              </mc:Choice>
              <mc:Fallback>
                <p:oleObj name="Equation" r:id="rId3" imgW="609480" imgH="20304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3048000"/>
                        <a:ext cx="1447800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8357" name="Object 5"/>
          <p:cNvGraphicFramePr>
            <a:graphicFrameLocks noChangeAspect="1"/>
          </p:cNvGraphicFramePr>
          <p:nvPr/>
        </p:nvGraphicFramePr>
        <p:xfrm>
          <a:off x="7239000" y="3048000"/>
          <a:ext cx="838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866" name="Equation" r:id="rId5" imgW="317160" imgH="177480" progId="">
                  <p:embed/>
                </p:oleObj>
              </mc:Choice>
              <mc:Fallback>
                <p:oleObj name="Equation" r:id="rId5" imgW="317160" imgH="17748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3048000"/>
                        <a:ext cx="838200" cy="469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Greibach</a:t>
            </a:r>
            <a:r>
              <a:rPr lang="en-US" dirty="0"/>
              <a:t> Normal Form (GNF)</a:t>
            </a:r>
          </a:p>
        </p:txBody>
      </p:sp>
      <p:sp>
        <p:nvSpPr>
          <p:cNvPr id="238595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752600"/>
            <a:ext cx="8458200" cy="43434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 CFG </a:t>
            </a:r>
            <a:r>
              <a:rPr lang="en-US" b="1" dirty="0"/>
              <a:t>G = (V, </a:t>
            </a:r>
            <a:r>
              <a:rPr lang="en-US" b="1" dirty="0">
                <a:sym typeface="Symbol" pitchFamily="18" charset="2"/>
              </a:rPr>
              <a:t>, P, S)</a:t>
            </a:r>
            <a:r>
              <a:rPr lang="en-US" dirty="0">
                <a:sym typeface="Symbol" pitchFamily="18" charset="2"/>
              </a:rPr>
              <a:t> is called in </a:t>
            </a:r>
            <a:r>
              <a:rPr lang="en-US" b="1" u="sng" dirty="0" err="1">
                <a:sym typeface="Symbol" pitchFamily="18" charset="2"/>
              </a:rPr>
              <a:t>Greibach</a:t>
            </a:r>
            <a:r>
              <a:rPr lang="en-US" b="1" u="sng" dirty="0">
                <a:sym typeface="Symbol" pitchFamily="18" charset="2"/>
              </a:rPr>
              <a:t> Normal Form</a:t>
            </a:r>
            <a:r>
              <a:rPr lang="en-US" dirty="0">
                <a:sym typeface="Symbol" pitchFamily="18" charset="2"/>
              </a:rPr>
              <a:t> if each rule is of one of the forms</a:t>
            </a:r>
          </a:p>
          <a:p>
            <a:pPr lvl="1"/>
            <a:r>
              <a:rPr lang="en-US" b="1" dirty="0">
                <a:sym typeface="Symbol" pitchFamily="18" charset="2"/>
              </a:rPr>
              <a:t>A</a:t>
            </a:r>
            <a:r>
              <a:rPr lang="en-US" b="1" dirty="0">
                <a:sym typeface="Wingdings" pitchFamily="2" charset="2"/>
              </a:rPr>
              <a:t>aA</a:t>
            </a:r>
            <a:r>
              <a:rPr lang="en-US" b="1" baseline="-25000" dirty="0">
                <a:sym typeface="Wingdings" pitchFamily="2" charset="2"/>
              </a:rPr>
              <a:t>1</a:t>
            </a:r>
            <a:r>
              <a:rPr lang="en-US" b="1" dirty="0">
                <a:sym typeface="Wingdings" pitchFamily="2" charset="2"/>
              </a:rPr>
              <a:t>A</a:t>
            </a:r>
            <a:r>
              <a:rPr lang="en-US" b="1" baseline="-25000" dirty="0">
                <a:sym typeface="Wingdings" pitchFamily="2" charset="2"/>
              </a:rPr>
              <a:t>2</a:t>
            </a:r>
            <a:r>
              <a:rPr lang="en-US" b="1" dirty="0">
                <a:sym typeface="Wingdings" pitchFamily="2" charset="2"/>
              </a:rPr>
              <a:t> … A</a:t>
            </a:r>
            <a:r>
              <a:rPr lang="en-US" b="1" baseline="-25000" dirty="0">
                <a:sym typeface="Wingdings" pitchFamily="2" charset="2"/>
              </a:rPr>
              <a:t>n</a:t>
            </a:r>
          </a:p>
          <a:p>
            <a:pPr lvl="1"/>
            <a:r>
              <a:rPr lang="en-US" b="1" dirty="0" err="1">
                <a:sym typeface="Wingdings" pitchFamily="2" charset="2"/>
              </a:rPr>
              <a:t>Aa</a:t>
            </a:r>
            <a:endParaRPr lang="en-US" b="1" dirty="0">
              <a:sym typeface="Wingdings" pitchFamily="2" charset="2"/>
            </a:endParaRPr>
          </a:p>
          <a:p>
            <a:pPr lvl="1"/>
            <a:r>
              <a:rPr lang="en-US" b="1" dirty="0">
                <a:sym typeface="Wingdings" pitchFamily="2" charset="2"/>
              </a:rPr>
              <a:t>S</a:t>
            </a:r>
            <a:r>
              <a:rPr lang="en-US" b="1" dirty="0">
                <a:sym typeface="Symbol" pitchFamily="18" charset="2"/>
              </a:rPr>
              <a:t></a:t>
            </a:r>
          </a:p>
          <a:p>
            <a:pPr lvl="1">
              <a:buFontTx/>
              <a:buNone/>
            </a:pPr>
            <a:r>
              <a:rPr lang="en-US" dirty="0">
                <a:sym typeface="Wingdings" pitchFamily="2" charset="2"/>
              </a:rPr>
              <a:t>where</a:t>
            </a:r>
            <a:endParaRPr lang="en-US" b="1" dirty="0">
              <a:sym typeface="Symbol" pitchFamily="18" charset="2"/>
            </a:endParaRPr>
          </a:p>
          <a:p>
            <a:r>
              <a:rPr lang="en-US" b="1" dirty="0"/>
              <a:t>Theorem</a:t>
            </a:r>
            <a:r>
              <a:rPr lang="en-US" dirty="0"/>
              <a:t>: Every CFG </a:t>
            </a:r>
            <a:r>
              <a:rPr lang="en-US" b="1" dirty="0"/>
              <a:t>G</a:t>
            </a:r>
            <a:r>
              <a:rPr lang="en-US" dirty="0"/>
              <a:t> is equivalent to a CFG in a GNF.</a:t>
            </a:r>
          </a:p>
        </p:txBody>
      </p:sp>
      <p:graphicFrame>
        <p:nvGraphicFramePr>
          <p:cNvPr id="238596" name="Object 4"/>
          <p:cNvGraphicFramePr>
            <a:graphicFrameLocks noChangeAspect="1"/>
          </p:cNvGraphicFramePr>
          <p:nvPr/>
        </p:nvGraphicFramePr>
        <p:xfrm>
          <a:off x="2559050" y="4354513"/>
          <a:ext cx="5899150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886" name="Equation" r:id="rId4" imgW="2336760" imgH="228600" progId="">
                  <p:embed/>
                </p:oleObj>
              </mc:Choice>
              <mc:Fallback>
                <p:oleObj name="Equation" r:id="rId4" imgW="2336760" imgH="22860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9050" y="4354513"/>
                        <a:ext cx="5899150" cy="576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6774</TotalTime>
  <Words>246</Words>
  <Application>Microsoft Macintosh PowerPoint</Application>
  <PresentationFormat>On-screen Show (4:3)</PresentationFormat>
  <Paragraphs>49</Paragraphs>
  <Slides>9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Calibri</vt:lpstr>
      <vt:lpstr>Gill Sans MT</vt:lpstr>
      <vt:lpstr>Symbol</vt:lpstr>
      <vt:lpstr>Times New Roman</vt:lpstr>
      <vt:lpstr>Verdana</vt:lpstr>
      <vt:lpstr>Wingdings</vt:lpstr>
      <vt:lpstr>Wingdings 2</vt:lpstr>
      <vt:lpstr>Solstice</vt:lpstr>
      <vt:lpstr>Equation</vt:lpstr>
      <vt:lpstr>Chomsky Normal Form</vt:lpstr>
      <vt:lpstr>Chomsky Normal Form (CNF)</vt:lpstr>
      <vt:lpstr>Steps to Convert any CFG into  Chomsky Normal Form</vt:lpstr>
      <vt:lpstr>Steps (Cont.)</vt:lpstr>
      <vt:lpstr>Steps (Cont.)</vt:lpstr>
      <vt:lpstr>Steps (Cont.)</vt:lpstr>
      <vt:lpstr>Example</vt:lpstr>
      <vt:lpstr>Good thing about CNF</vt:lpstr>
      <vt:lpstr>Greibach Normal Form (GNF)</vt:lpstr>
    </vt:vector>
  </TitlesOfParts>
  <Company>Georgia Southern University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Theoretical Foundations</dc:title>
  <dc:creator>Lixin Li</dc:creator>
  <cp:lastModifiedBy>Lixin Li</cp:lastModifiedBy>
  <cp:revision>705</cp:revision>
  <dcterms:created xsi:type="dcterms:W3CDTF">2003-01-02T15:29:37Z</dcterms:created>
  <dcterms:modified xsi:type="dcterms:W3CDTF">2022-12-05T14:57:16Z</dcterms:modified>
</cp:coreProperties>
</file>