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1"/>
  </p:handoutMasterIdLst>
  <p:sldIdLst>
    <p:sldId id="290" r:id="rId2"/>
    <p:sldId id="291" r:id="rId3"/>
    <p:sldId id="294" r:id="rId4"/>
    <p:sldId id="292" r:id="rId5"/>
    <p:sldId id="297" r:id="rId6"/>
    <p:sldId id="298" r:id="rId7"/>
    <p:sldId id="293" r:id="rId8"/>
    <p:sldId id="295" r:id="rId9"/>
    <p:sldId id="296" r:id="rId10"/>
  </p:sldIdLst>
  <p:sldSz cx="9144000" cy="6858000" type="screen4x3"/>
  <p:notesSz cx="7315200" cy="9601200"/>
  <p:defaultTextStyle>
    <a:defPPr>
      <a:defRPr lang="en-US"/>
    </a:defPPr>
    <a:lvl1pPr algn="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97" autoAdjust="0"/>
    <p:restoredTop sz="94726"/>
  </p:normalViewPr>
  <p:slideViewPr>
    <p:cSldViewPr>
      <p:cViewPr varScale="1">
        <p:scale>
          <a:sx n="158" d="100"/>
          <a:sy n="158" d="100"/>
        </p:scale>
        <p:origin x="1216" y="20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1" tIns="48326" rIns="96651" bIns="48326" numCol="1" anchor="t" anchorCtr="0" compatLnSpc="1">
            <a:prstTxWarp prst="textNoShape">
              <a:avLst/>
            </a:prstTxWarp>
          </a:bodyPr>
          <a:lstStyle>
            <a:lvl1pPr algn="l" defTabSz="966788">
              <a:defRPr sz="1300"/>
            </a:lvl1pPr>
          </a:lstStyle>
          <a:p>
            <a:endParaRPr lang="en-US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1" tIns="48326" rIns="96651" bIns="48326" numCol="1" anchor="t" anchorCtr="0" compatLnSpc="1">
            <a:prstTxWarp prst="textNoShape">
              <a:avLst/>
            </a:prstTxWarp>
          </a:bodyPr>
          <a:lstStyle>
            <a:lvl1pPr defTabSz="966788">
              <a:defRPr sz="1300"/>
            </a:lvl1pPr>
          </a:lstStyle>
          <a:p>
            <a:endParaRPr lang="en-US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1" tIns="48326" rIns="96651" bIns="48326" numCol="1" anchor="b" anchorCtr="0" compatLnSpc="1">
            <a:prstTxWarp prst="textNoShape">
              <a:avLst/>
            </a:prstTxWarp>
          </a:bodyPr>
          <a:lstStyle>
            <a:lvl1pPr algn="l" defTabSz="966788">
              <a:defRPr sz="1300"/>
            </a:lvl1pPr>
          </a:lstStyle>
          <a:p>
            <a:endParaRPr lang="en-US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1" tIns="48326" rIns="96651" bIns="48326" numCol="1" anchor="b" anchorCtr="0" compatLnSpc="1">
            <a:prstTxWarp prst="textNoShape">
              <a:avLst/>
            </a:prstTxWarp>
          </a:bodyPr>
          <a:lstStyle>
            <a:lvl1pPr defTabSz="966788">
              <a:defRPr sz="1300"/>
            </a:lvl1pPr>
          </a:lstStyle>
          <a:p>
            <a:fld id="{51CF3EED-B539-4643-B4A9-7E7EA5E59C2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936495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B0F6F-E6D1-41D6-BF8B-4860E896D02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D6C97E-16EA-4FAA-B0F4-CC53C2C16B0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B56981-0D77-4D70-8C58-DA47B3804C0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1F7FC-8A7E-41CF-956C-5B1F805E87E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85634-C136-46FE-A141-22846FD7C24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58A9A3-B683-4A4C-A014-722BD0510F1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225D0-B03C-40CB-B4B9-36421DDAC56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08DC17-D7E9-468C-A872-034A79F3653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16906-88C7-45A0-A49B-ADD250D0ED8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DA4F5D-8598-4C4A-9A4F-FC9D5AA4C7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924BD-9941-425B-BE89-9CC09FDA178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993DA07C-2564-44BC-9E31-6FD16DA3E56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JtRyd7Svlew" TargetMode="External"/><Relationship Id="rId2" Type="http://schemas.openxmlformats.org/officeDocument/2006/relationships/hyperlink" Target="https://www.youtube.com/watch?v=4ejIAmp_Atw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youtube.com/watch?v=eY7fwj5jvC4&amp;t=522s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Push Down Automata (PDA)</a:t>
            </a:r>
          </a:p>
        </p:txBody>
      </p:sp>
      <p:sp>
        <p:nvSpPr>
          <p:cNvPr id="307203" name="Rectangle 3"/>
          <p:cNvSpPr>
            <a:spLocks noGrp="1" noChangeArrowheads="1"/>
          </p:cNvSpPr>
          <p:nvPr>
            <p:ph idx="1"/>
          </p:nvPr>
        </p:nvSpPr>
        <p:spPr>
          <a:xfrm>
            <a:off x="1143000" y="1600200"/>
            <a:ext cx="7696200" cy="4876800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90000"/>
              </a:lnSpc>
            </a:pPr>
            <a:r>
              <a:rPr lang="en-US" sz="2800" dirty="0"/>
              <a:t>FA limitation: No “memory” used, for instance for L= {</a:t>
            </a:r>
            <a:r>
              <a:rPr lang="en-US" sz="2800" dirty="0" err="1"/>
              <a:t>a</a:t>
            </a:r>
            <a:r>
              <a:rPr lang="en-US" sz="2800" baseline="30000" dirty="0" err="1"/>
              <a:t>i</a:t>
            </a:r>
            <a:r>
              <a:rPr lang="en-US" sz="2800" dirty="0" err="1"/>
              <a:t>b</a:t>
            </a:r>
            <a:r>
              <a:rPr lang="en-US" sz="2800" baseline="30000" dirty="0" err="1"/>
              <a:t>i</a:t>
            </a:r>
            <a:r>
              <a:rPr lang="en-US" sz="2800" baseline="30000" dirty="0"/>
              <a:t>  </a:t>
            </a:r>
            <a:r>
              <a:rPr lang="en-US" sz="2800" dirty="0"/>
              <a:t>|</a:t>
            </a:r>
            <a:r>
              <a:rPr lang="en-US" sz="2800" dirty="0" err="1"/>
              <a:t>i</a:t>
            </a:r>
            <a:r>
              <a:rPr lang="en-US" sz="2800" dirty="0"/>
              <a:t> </a:t>
            </a:r>
            <a:r>
              <a:rPr lang="en-US" sz="2800" dirty="0">
                <a:sym typeface="Symbol" pitchFamily="18" charset="2"/>
              </a:rPr>
              <a:t></a:t>
            </a:r>
            <a:r>
              <a:rPr lang="en-US" sz="2800" dirty="0"/>
              <a:t> 0}.  We need to “remember” the number of </a:t>
            </a:r>
            <a:r>
              <a:rPr lang="en-US" sz="2800" i="1" dirty="0"/>
              <a:t>a</a:t>
            </a:r>
            <a:r>
              <a:rPr lang="en-US" sz="2800" dirty="0"/>
              <a:t> terminals processed, before processing </a:t>
            </a:r>
            <a:r>
              <a:rPr lang="en-US" sz="2800" i="1" dirty="0"/>
              <a:t>b</a:t>
            </a:r>
            <a:r>
              <a:rPr lang="en-US" sz="2800" dirty="0"/>
              <a:t> terminals.</a:t>
            </a:r>
          </a:p>
          <a:p>
            <a:pPr>
              <a:lnSpc>
                <a:spcPct val="90000"/>
              </a:lnSpc>
            </a:pPr>
            <a:r>
              <a:rPr lang="en-US" sz="2800" dirty="0"/>
              <a:t>Push down automata (PDA) use a special memory: stack, to process strings. The definition is in next slide. </a:t>
            </a:r>
          </a:p>
          <a:p>
            <a:pPr>
              <a:lnSpc>
                <a:spcPct val="90000"/>
              </a:lnSpc>
            </a:pPr>
            <a:r>
              <a:rPr lang="en-US" sz="2800" b="1" dirty="0"/>
              <a:t>Stack</a:t>
            </a:r>
            <a:r>
              <a:rPr lang="en-US" sz="2800" dirty="0"/>
              <a:t>’s operation: </a:t>
            </a:r>
            <a:r>
              <a:rPr lang="en-US" sz="2800" b="1" dirty="0"/>
              <a:t>pop</a:t>
            </a:r>
            <a:r>
              <a:rPr lang="en-US" sz="2800" dirty="0"/>
              <a:t> an element (out of the stack, and </a:t>
            </a:r>
            <a:r>
              <a:rPr lang="en-US" sz="2800" b="1" dirty="0"/>
              <a:t>push</a:t>
            </a:r>
            <a:r>
              <a:rPr lang="en-US" sz="2800" dirty="0"/>
              <a:t> an element to the top of the stack.</a:t>
            </a:r>
          </a:p>
          <a:p>
            <a:pPr>
              <a:lnSpc>
                <a:spcPct val="90000"/>
              </a:lnSpc>
            </a:pPr>
            <a:r>
              <a:rPr lang="en-US" sz="2800" dirty="0"/>
              <a:t>PDA: Similar to NFA.</a:t>
            </a:r>
          </a:p>
          <a:p>
            <a:pPr>
              <a:lnSpc>
                <a:spcPct val="90000"/>
              </a:lnSpc>
              <a:buNone/>
            </a:pPr>
            <a:r>
              <a:rPr lang="en-US" sz="2800" dirty="0"/>
              <a:t>	For each current state, current input, and current memory, the machine goes to a new state, remove the old memory on the top (pop), and add new memory (push).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PDA: Definition</a:t>
            </a:r>
          </a:p>
        </p:txBody>
      </p:sp>
      <p:sp>
        <p:nvSpPr>
          <p:cNvPr id="308227" name="Rectangle 3"/>
          <p:cNvSpPr>
            <a:spLocks noGrp="1" noChangeArrowheads="1"/>
          </p:cNvSpPr>
          <p:nvPr>
            <p:ph idx="1"/>
          </p:nvPr>
        </p:nvSpPr>
        <p:spPr>
          <a:xfrm>
            <a:off x="1143000" y="1600200"/>
            <a:ext cx="7696200" cy="419100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dirty="0"/>
              <a:t>A PDA is a 6-tuple </a:t>
            </a:r>
            <a:r>
              <a:rPr lang="en-US" b="1" dirty="0"/>
              <a:t>M=(Q, </a:t>
            </a:r>
            <a:r>
              <a:rPr lang="en-US" b="1" dirty="0">
                <a:sym typeface="Symbol" pitchFamily="18" charset="2"/>
              </a:rPr>
              <a:t>, , , q</a:t>
            </a:r>
            <a:r>
              <a:rPr lang="en-US" b="1" baseline="-25000" dirty="0">
                <a:sym typeface="Symbol" pitchFamily="18" charset="2"/>
              </a:rPr>
              <a:t>0</a:t>
            </a:r>
            <a:r>
              <a:rPr lang="en-US" b="1" dirty="0">
                <a:sym typeface="Symbol" pitchFamily="18" charset="2"/>
              </a:rPr>
              <a:t>, F).</a:t>
            </a:r>
          </a:p>
          <a:p>
            <a:pPr lvl="1">
              <a:lnSpc>
                <a:spcPct val="90000"/>
              </a:lnSpc>
            </a:pPr>
            <a:r>
              <a:rPr lang="en-US" b="1" dirty="0"/>
              <a:t>Q</a:t>
            </a:r>
            <a:r>
              <a:rPr lang="en-US" dirty="0"/>
              <a:t> is a finite set of </a:t>
            </a:r>
            <a:r>
              <a:rPr lang="en-US" b="1" dirty="0"/>
              <a:t>states</a:t>
            </a:r>
            <a:endParaRPr lang="en-US" dirty="0"/>
          </a:p>
          <a:p>
            <a:pPr lvl="1">
              <a:lnSpc>
                <a:spcPct val="90000"/>
              </a:lnSpc>
            </a:pPr>
            <a:r>
              <a:rPr lang="en-US" b="1" dirty="0">
                <a:sym typeface="Symbol" pitchFamily="18" charset="2"/>
              </a:rPr>
              <a:t></a:t>
            </a:r>
            <a:r>
              <a:rPr lang="en-US" dirty="0"/>
              <a:t>: input alphabet</a:t>
            </a:r>
          </a:p>
          <a:p>
            <a:pPr lvl="1">
              <a:lnSpc>
                <a:spcPct val="90000"/>
              </a:lnSpc>
            </a:pPr>
            <a:r>
              <a:rPr lang="en-US" b="1" dirty="0">
                <a:sym typeface="Symbol" pitchFamily="18" charset="2"/>
              </a:rPr>
              <a:t></a:t>
            </a:r>
            <a:r>
              <a:rPr lang="en-US" dirty="0"/>
              <a:t>: stack alphabet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q</a:t>
            </a:r>
            <a:r>
              <a:rPr lang="en-US" b="1" baseline="-25000" dirty="0">
                <a:sym typeface="Symbol" pitchFamily="18" charset="2"/>
              </a:rPr>
              <a:t>0</a:t>
            </a:r>
            <a:r>
              <a:rPr lang="en-US" dirty="0"/>
              <a:t> start state</a:t>
            </a:r>
          </a:p>
          <a:p>
            <a:pPr lvl="1">
              <a:lnSpc>
                <a:spcPct val="90000"/>
              </a:lnSpc>
            </a:pPr>
            <a:r>
              <a:rPr lang="en-US" b="1" dirty="0"/>
              <a:t>F</a:t>
            </a:r>
            <a:r>
              <a:rPr lang="en-US" b="1" dirty="0">
                <a:sym typeface="Symbol" pitchFamily="18" charset="2"/>
              </a:rPr>
              <a:t></a:t>
            </a:r>
            <a:r>
              <a:rPr lang="en-US" b="1" dirty="0"/>
              <a:t>Q</a:t>
            </a:r>
            <a:r>
              <a:rPr lang="en-US" dirty="0"/>
              <a:t> the set of </a:t>
            </a:r>
            <a:r>
              <a:rPr lang="en-US" b="1" dirty="0"/>
              <a:t>final states</a:t>
            </a:r>
            <a:endParaRPr lang="en-US" dirty="0"/>
          </a:p>
          <a:p>
            <a:pPr lvl="1">
              <a:lnSpc>
                <a:spcPct val="90000"/>
              </a:lnSpc>
            </a:pPr>
            <a:r>
              <a:rPr lang="en-US" b="1" dirty="0">
                <a:sym typeface="Symbol" pitchFamily="18" charset="2"/>
              </a:rPr>
              <a:t></a:t>
            </a:r>
            <a:r>
              <a:rPr lang="en-US" dirty="0"/>
              <a:t>: a transition function from </a:t>
            </a:r>
          </a:p>
          <a:p>
            <a:pPr lvl="1">
              <a:lnSpc>
                <a:spcPct val="90000"/>
              </a:lnSpc>
              <a:buNone/>
            </a:pPr>
            <a:r>
              <a:rPr lang="en-US" b="1" dirty="0"/>
              <a:t>	Q x (</a:t>
            </a:r>
            <a:r>
              <a:rPr lang="en-US" b="1" dirty="0">
                <a:sym typeface="Symbol" pitchFamily="18" charset="2"/>
              </a:rPr>
              <a:t>{}</a:t>
            </a:r>
            <a:r>
              <a:rPr lang="en-US" b="1" dirty="0"/>
              <a:t>) x (</a:t>
            </a:r>
            <a:r>
              <a:rPr lang="en-US" b="1" dirty="0">
                <a:sym typeface="Symbol" pitchFamily="18" charset="2"/>
              </a:rPr>
              <a:t>{}</a:t>
            </a:r>
            <a:r>
              <a:rPr lang="en-US" b="1" dirty="0"/>
              <a:t>)</a:t>
            </a:r>
            <a:r>
              <a:rPr lang="en-US" dirty="0"/>
              <a:t> to P (</a:t>
            </a:r>
            <a:r>
              <a:rPr lang="en-US" b="1" dirty="0"/>
              <a:t>Q x (</a:t>
            </a:r>
            <a:r>
              <a:rPr lang="en-US" b="1" dirty="0">
                <a:sym typeface="Symbol" pitchFamily="18" charset="2"/>
              </a:rPr>
              <a:t>{}</a:t>
            </a:r>
            <a:r>
              <a:rPr lang="en-US" b="1" dirty="0"/>
              <a:t>) ).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200" y="1447800"/>
            <a:ext cx="7714488" cy="48006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800" b="1" dirty="0">
                <a:sym typeface="Symbol" pitchFamily="18" charset="2"/>
              </a:rPr>
              <a:t>: </a:t>
            </a:r>
            <a:r>
              <a:rPr lang="en-US" sz="2800" b="1" dirty="0"/>
              <a:t>Q x (</a:t>
            </a:r>
            <a:r>
              <a:rPr lang="en-US" sz="2800" b="1" dirty="0">
                <a:sym typeface="Symbol" pitchFamily="18" charset="2"/>
              </a:rPr>
              <a:t>{}</a:t>
            </a:r>
            <a:r>
              <a:rPr lang="en-US" sz="2800" b="1" dirty="0"/>
              <a:t>) x (</a:t>
            </a:r>
            <a:r>
              <a:rPr lang="en-US" sz="2800" b="1" dirty="0">
                <a:sym typeface="Symbol" pitchFamily="18" charset="2"/>
              </a:rPr>
              <a:t>{}</a:t>
            </a:r>
            <a:r>
              <a:rPr lang="en-US" sz="2800" b="1" dirty="0"/>
              <a:t>)</a:t>
            </a:r>
            <a:r>
              <a:rPr lang="en-US" sz="2800" dirty="0"/>
              <a:t> </a:t>
            </a:r>
            <a:r>
              <a:rPr lang="en-US" sz="2800" dirty="0">
                <a:sym typeface="Wingdings" pitchFamily="2" charset="2"/>
              </a:rPr>
              <a:t> P (</a:t>
            </a:r>
            <a:r>
              <a:rPr lang="en-US" sz="2800" b="1" dirty="0"/>
              <a:t>Q x (</a:t>
            </a:r>
            <a:r>
              <a:rPr lang="en-US" sz="2800" b="1" dirty="0">
                <a:sym typeface="Symbol" pitchFamily="18" charset="2"/>
              </a:rPr>
              <a:t>{}</a:t>
            </a:r>
            <a:r>
              <a:rPr lang="en-US" sz="2800" b="1" dirty="0"/>
              <a:t>)). </a:t>
            </a:r>
          </a:p>
          <a:p>
            <a:pPr>
              <a:lnSpc>
                <a:spcPct val="90000"/>
              </a:lnSpc>
              <a:buNone/>
            </a:pPr>
            <a:endParaRPr lang="en-US" sz="2800" b="1" dirty="0"/>
          </a:p>
          <a:p>
            <a:pPr>
              <a:lnSpc>
                <a:spcPct val="90000"/>
              </a:lnSpc>
              <a:buFontTx/>
              <a:buNone/>
            </a:pPr>
            <a:r>
              <a:rPr lang="en-US" b="1" dirty="0">
                <a:sym typeface="Symbol" pitchFamily="18" charset="2"/>
              </a:rPr>
              <a:t>	e.g.  (q, a, A) = {(q</a:t>
            </a:r>
            <a:r>
              <a:rPr lang="en-US" b="1" baseline="-25000" dirty="0">
                <a:sym typeface="Symbol" pitchFamily="18" charset="2"/>
              </a:rPr>
              <a:t>1</a:t>
            </a:r>
            <a:r>
              <a:rPr lang="en-US" b="1" dirty="0">
                <a:sym typeface="Symbol" pitchFamily="18" charset="2"/>
              </a:rPr>
              <a:t>, B), (q</a:t>
            </a:r>
            <a:r>
              <a:rPr lang="en-US" b="1" baseline="-25000" dirty="0">
                <a:sym typeface="Symbol" pitchFamily="18" charset="2"/>
              </a:rPr>
              <a:t>2</a:t>
            </a:r>
            <a:r>
              <a:rPr lang="en-US" b="1" dirty="0">
                <a:sym typeface="Symbol" pitchFamily="18" charset="2"/>
              </a:rPr>
              <a:t>, C)}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b="1" dirty="0">
                <a:sym typeface="Symbol" pitchFamily="18" charset="2"/>
              </a:rPr>
              <a:t>	</a:t>
            </a:r>
            <a:r>
              <a:rPr lang="en-US" dirty="0">
                <a:sym typeface="Symbol" pitchFamily="18" charset="2"/>
              </a:rPr>
              <a:t>means that given current state</a:t>
            </a:r>
            <a:r>
              <a:rPr lang="en-US" b="1" dirty="0">
                <a:sym typeface="Symbol" pitchFamily="18" charset="2"/>
              </a:rPr>
              <a:t> q, </a:t>
            </a:r>
            <a:r>
              <a:rPr lang="en-US" dirty="0">
                <a:sym typeface="Symbol" pitchFamily="18" charset="2"/>
              </a:rPr>
              <a:t>input</a:t>
            </a:r>
            <a:r>
              <a:rPr lang="en-US" b="1" dirty="0">
                <a:sym typeface="Symbol" pitchFamily="18" charset="2"/>
              </a:rPr>
              <a:t> a, </a:t>
            </a:r>
            <a:r>
              <a:rPr lang="en-US" dirty="0">
                <a:sym typeface="Symbol" pitchFamily="18" charset="2"/>
              </a:rPr>
              <a:t>and the top stack symbol</a:t>
            </a:r>
            <a:r>
              <a:rPr lang="en-US" b="1" dirty="0">
                <a:sym typeface="Symbol" pitchFamily="18" charset="2"/>
              </a:rPr>
              <a:t> A, </a:t>
            </a:r>
            <a:r>
              <a:rPr lang="en-US" dirty="0">
                <a:sym typeface="Symbol" pitchFamily="18" charset="2"/>
              </a:rPr>
              <a:t>the machine goes to state</a:t>
            </a:r>
            <a:r>
              <a:rPr lang="en-US" b="1" dirty="0">
                <a:sym typeface="Symbol" pitchFamily="18" charset="2"/>
              </a:rPr>
              <a:t> q</a:t>
            </a:r>
            <a:r>
              <a:rPr lang="en-US" b="1" baseline="-25000" dirty="0">
                <a:sym typeface="Symbol" pitchFamily="18" charset="2"/>
              </a:rPr>
              <a:t>1</a:t>
            </a:r>
            <a:r>
              <a:rPr lang="en-US" b="1" dirty="0">
                <a:sym typeface="Symbol" pitchFamily="18" charset="2"/>
              </a:rPr>
              <a:t> </a:t>
            </a:r>
            <a:r>
              <a:rPr lang="en-US" dirty="0">
                <a:sym typeface="Symbol" pitchFamily="18" charset="2"/>
              </a:rPr>
              <a:t>or</a:t>
            </a:r>
            <a:r>
              <a:rPr lang="en-US" b="1" dirty="0">
                <a:sym typeface="Symbol" pitchFamily="18" charset="2"/>
              </a:rPr>
              <a:t> q</a:t>
            </a:r>
            <a:r>
              <a:rPr lang="en-US" b="1" baseline="-25000" dirty="0">
                <a:sym typeface="Symbol" pitchFamily="18" charset="2"/>
              </a:rPr>
              <a:t>2</a:t>
            </a:r>
            <a:r>
              <a:rPr lang="en-US" b="1" dirty="0">
                <a:sym typeface="Symbol" pitchFamily="18" charset="2"/>
              </a:rPr>
              <a:t>, </a:t>
            </a:r>
            <a:r>
              <a:rPr lang="en-US" dirty="0">
                <a:sym typeface="Symbol" pitchFamily="18" charset="2"/>
              </a:rPr>
              <a:t>and pop </a:t>
            </a:r>
            <a:r>
              <a:rPr lang="en-US" b="1" dirty="0">
                <a:sym typeface="Symbol" pitchFamily="18" charset="2"/>
              </a:rPr>
              <a:t>A</a:t>
            </a:r>
            <a:r>
              <a:rPr lang="en-US" dirty="0">
                <a:sym typeface="Symbol" pitchFamily="18" charset="2"/>
              </a:rPr>
              <a:t> from the stack, and push either </a:t>
            </a:r>
            <a:r>
              <a:rPr lang="en-US" b="1" dirty="0">
                <a:sym typeface="Symbol" pitchFamily="18" charset="2"/>
              </a:rPr>
              <a:t>B</a:t>
            </a:r>
            <a:r>
              <a:rPr lang="en-US" dirty="0">
                <a:sym typeface="Symbol" pitchFamily="18" charset="2"/>
              </a:rPr>
              <a:t> or </a:t>
            </a:r>
            <a:r>
              <a:rPr lang="en-US" b="1" dirty="0">
                <a:sym typeface="Symbol" pitchFamily="18" charset="2"/>
              </a:rPr>
              <a:t>C</a:t>
            </a:r>
            <a:r>
              <a:rPr lang="en-US" dirty="0">
                <a:sym typeface="Symbol" pitchFamily="18" charset="2"/>
              </a:rPr>
              <a:t> to the stack (depends on the state to go</a:t>
            </a:r>
            <a:r>
              <a:rPr lang="en-US" b="1" dirty="0">
                <a:sym typeface="Symbol" pitchFamily="18" charset="2"/>
              </a:rPr>
              <a:t>, q</a:t>
            </a:r>
            <a:r>
              <a:rPr lang="en-US" b="1" baseline="-25000" dirty="0">
                <a:sym typeface="Symbol" pitchFamily="18" charset="2"/>
              </a:rPr>
              <a:t>1</a:t>
            </a:r>
            <a:r>
              <a:rPr lang="en-US" b="1" dirty="0">
                <a:sym typeface="Symbol" pitchFamily="18" charset="2"/>
              </a:rPr>
              <a:t> </a:t>
            </a:r>
            <a:r>
              <a:rPr lang="en-US" dirty="0">
                <a:sym typeface="Symbol" pitchFamily="18" charset="2"/>
              </a:rPr>
              <a:t>or</a:t>
            </a:r>
            <a:r>
              <a:rPr lang="en-US" b="1" dirty="0">
                <a:sym typeface="Symbol" pitchFamily="18" charset="2"/>
              </a:rPr>
              <a:t> q</a:t>
            </a:r>
            <a:r>
              <a:rPr lang="en-US" b="1" baseline="-25000" dirty="0">
                <a:sym typeface="Symbol" pitchFamily="18" charset="2"/>
              </a:rPr>
              <a:t>2</a:t>
            </a:r>
            <a:r>
              <a:rPr lang="en-US" b="1" dirty="0">
                <a:sym typeface="Symbol" pitchFamily="18" charset="2"/>
              </a:rPr>
              <a:t>).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250" name="Rectangle 2"/>
          <p:cNvSpPr>
            <a:spLocks noGrp="1" noChangeArrowheads="1"/>
          </p:cNvSpPr>
          <p:nvPr>
            <p:ph type="title"/>
          </p:nvPr>
        </p:nvSpPr>
        <p:spPr>
          <a:xfrm>
            <a:off x="1435608" y="304800"/>
            <a:ext cx="7498080" cy="1143000"/>
          </a:xfrm>
        </p:spPr>
        <p:txBody>
          <a:bodyPr/>
          <a:lstStyle/>
          <a:p>
            <a:r>
              <a:rPr lang="en-US" dirty="0"/>
              <a:t>PDA, cont’d</a:t>
            </a:r>
          </a:p>
        </p:txBody>
      </p:sp>
      <p:sp>
        <p:nvSpPr>
          <p:cNvPr id="309251" name="Rectangle 3"/>
          <p:cNvSpPr>
            <a:spLocks noGrp="1" noChangeArrowheads="1"/>
          </p:cNvSpPr>
          <p:nvPr>
            <p:ph idx="1"/>
          </p:nvPr>
        </p:nvSpPr>
        <p:spPr>
          <a:xfrm>
            <a:off x="1143000" y="1981200"/>
            <a:ext cx="7467600" cy="3352800"/>
          </a:xfrm>
        </p:spPr>
        <p:txBody>
          <a:bodyPr>
            <a:noAutofit/>
          </a:bodyPr>
          <a:lstStyle/>
          <a:p>
            <a:r>
              <a:rPr lang="en-US" dirty="0"/>
              <a:t>The stack is initially empty.  A string </a:t>
            </a:r>
            <a:r>
              <a:rPr lang="en-US" b="1" dirty="0"/>
              <a:t>w = a</a:t>
            </a:r>
            <a:r>
              <a:rPr lang="en-US" b="1" baseline="-25000" dirty="0"/>
              <a:t>1</a:t>
            </a:r>
            <a:r>
              <a:rPr lang="en-US" b="1" dirty="0"/>
              <a:t>a</a:t>
            </a:r>
            <a:r>
              <a:rPr lang="en-US" b="1" baseline="-25000" dirty="0"/>
              <a:t>2</a:t>
            </a:r>
            <a:r>
              <a:rPr lang="en-US" b="1" dirty="0"/>
              <a:t>…a</a:t>
            </a:r>
            <a:r>
              <a:rPr lang="en-US" b="1" baseline="-25000" dirty="0"/>
              <a:t>n</a:t>
            </a:r>
            <a:r>
              <a:rPr lang="en-US" b="1" dirty="0"/>
              <a:t> </a:t>
            </a:r>
            <a:r>
              <a:rPr lang="en-US" b="1" dirty="0">
                <a:sym typeface="Symbol" pitchFamily="18" charset="2"/>
              </a:rPr>
              <a:t></a:t>
            </a:r>
            <a:r>
              <a:rPr lang="en-US" b="1" dirty="0"/>
              <a:t>*</a:t>
            </a:r>
            <a:r>
              <a:rPr lang="en-US" dirty="0"/>
              <a:t> is </a:t>
            </a:r>
            <a:r>
              <a:rPr lang="en-US" i="1" dirty="0"/>
              <a:t>accepted</a:t>
            </a:r>
            <a:r>
              <a:rPr lang="en-US" dirty="0"/>
              <a:t> by the PDA if by starting from the initial state, the machine arrives at a final state with the empty stack again through state transition function, with the input </a:t>
            </a:r>
            <a:r>
              <a:rPr lang="en-US" b="1" dirty="0"/>
              <a:t>a</a:t>
            </a:r>
            <a:r>
              <a:rPr lang="en-US" b="1" baseline="-25000" dirty="0"/>
              <a:t>1</a:t>
            </a:r>
            <a:r>
              <a:rPr lang="en-US" b="1" dirty="0"/>
              <a:t>, …, a</a:t>
            </a:r>
            <a:r>
              <a:rPr lang="en-US" b="1" baseline="-25000" dirty="0"/>
              <a:t>n</a:t>
            </a:r>
            <a:r>
              <a:rPr lang="en-US" dirty="0"/>
              <a:t> respectively for each such transition.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AE08D2-B33B-6E41-B132-2D62957D7B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/>
              <a:t>Three videos on Pushdown Automata PDA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9D5A98-BFC2-E543-8355-7BDE6BB0EE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35608" y="1524000"/>
            <a:ext cx="7498080" cy="4800600"/>
          </a:xfrm>
        </p:spPr>
        <p:txBody>
          <a:bodyPr>
            <a:normAutofit/>
          </a:bodyPr>
          <a:lstStyle/>
          <a:p>
            <a:r>
              <a:rPr lang="en-US" sz="2800" dirty="0"/>
              <a:t>Please view the following three videos:</a:t>
            </a:r>
          </a:p>
          <a:p>
            <a:r>
              <a:rPr lang="en-US" sz="2800" dirty="0"/>
              <a:t>PDA Introduction</a:t>
            </a:r>
          </a:p>
          <a:p>
            <a:pPr lvl="1"/>
            <a:r>
              <a:rPr lang="en-US" sz="2400" dirty="0">
                <a:hlinkClick r:id="rId2"/>
              </a:rPr>
              <a:t>https://www.youtube.com/watch?v=4ejIAmp_Atw</a:t>
            </a:r>
            <a:endParaRPr lang="en-US" sz="2400" dirty="0"/>
          </a:p>
          <a:p>
            <a:r>
              <a:rPr lang="en-US" sz="2800" dirty="0"/>
              <a:t>PDA Formal Definition</a:t>
            </a:r>
          </a:p>
          <a:p>
            <a:pPr lvl="1"/>
            <a:r>
              <a:rPr lang="en-US" sz="2400" dirty="0">
                <a:hlinkClick r:id="rId3"/>
              </a:rPr>
              <a:t>https://www.youtube.com/watch?v=JtRyd7Svlew</a:t>
            </a:r>
            <a:endParaRPr lang="en-US" sz="2400" dirty="0"/>
          </a:p>
          <a:p>
            <a:r>
              <a:rPr lang="en-US" sz="2800" dirty="0"/>
              <a:t>PDA State Diagrams</a:t>
            </a:r>
          </a:p>
          <a:p>
            <a:pPr lvl="1"/>
            <a:r>
              <a:rPr lang="en-US" sz="2400" dirty="0">
                <a:hlinkClick r:id="rId4"/>
              </a:rPr>
              <a:t>https://www.youtube.com/watch?v=eY7fwj5jvC4&amp;t</a:t>
            </a:r>
            <a:r>
              <a:rPr lang="en-US" sz="2400">
                <a:hlinkClick r:id="rId4"/>
              </a:rPr>
              <a:t>=522s</a:t>
            </a:r>
            <a:r>
              <a:rPr lang="en-US" sz="2400"/>
              <a:t>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4666113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43C38F-B1F1-DF40-A425-59587798F8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B823B67E-02AF-E14D-8955-E5F2F0B667B5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dirty="0"/>
                  <a:t>Instead of using 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</m:oMath>
                </a14:m>
                <a:r>
                  <a:rPr lang="en-US" dirty="0"/>
                  <a:t> as in the videos from the previous slides, we use 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𝜆</m:t>
                    </m:r>
                  </m:oMath>
                </a14:m>
                <a:r>
                  <a:rPr lang="en-US" dirty="0"/>
                  <a:t> in the state diagrams in the next three examples. </a:t>
                </a:r>
              </a:p>
              <a:p>
                <a:r>
                  <a:rPr lang="en-US" dirty="0"/>
                  <a:t>Instead of using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𝑧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dirty="0"/>
                  <a:t> as in the videos from the previous slides, we use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$</m:t>
                    </m:r>
                  </m:oMath>
                </a14:m>
                <a:r>
                  <a:rPr lang="en-US" dirty="0"/>
                  <a:t> in the state diagrams in the next three examples. </a:t>
                </a:r>
              </a:p>
              <a:p>
                <a:r>
                  <a:rPr lang="en-US" dirty="0"/>
                  <a:t>These are purely notation preferences, nothing significant. </a:t>
                </a: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B823B67E-02AF-E14D-8955-E5F2F0B667B5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t="-131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743723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1</a:t>
            </a:r>
          </a:p>
        </p:txBody>
      </p:sp>
      <p:sp>
        <p:nvSpPr>
          <p:cNvPr id="310275" name="Rectangle 3"/>
          <p:cNvSpPr>
            <a:spLocks noGrp="1" noChangeArrowheads="1"/>
          </p:cNvSpPr>
          <p:nvPr>
            <p:ph idx="1"/>
          </p:nvPr>
        </p:nvSpPr>
        <p:spPr>
          <a:xfrm>
            <a:off x="1435608" y="1447800"/>
            <a:ext cx="7251192" cy="4800600"/>
          </a:xfrm>
        </p:spPr>
        <p:txBody>
          <a:bodyPr>
            <a:normAutofit/>
          </a:bodyPr>
          <a:lstStyle/>
          <a:p>
            <a:r>
              <a:rPr lang="en-US" dirty="0"/>
              <a:t>The following PDA generates </a:t>
            </a:r>
          </a:p>
          <a:p>
            <a:pPr>
              <a:buNone/>
            </a:pPr>
            <a:r>
              <a:rPr lang="en-US" b="1" dirty="0"/>
              <a:t>	{0</a:t>
            </a:r>
            <a:r>
              <a:rPr lang="en-US" b="1" baseline="30000" dirty="0"/>
              <a:t>n</a:t>
            </a:r>
            <a:r>
              <a:rPr lang="en-US" b="1" dirty="0"/>
              <a:t>1</a:t>
            </a:r>
            <a:r>
              <a:rPr lang="en-US" b="1" baseline="30000" dirty="0"/>
              <a:t>n  </a:t>
            </a:r>
            <a:r>
              <a:rPr lang="en-US" b="1" dirty="0"/>
              <a:t>|n </a:t>
            </a:r>
            <a:r>
              <a:rPr lang="en-US" b="1" dirty="0">
                <a:sym typeface="Symbol" pitchFamily="18" charset="2"/>
              </a:rPr>
              <a:t></a:t>
            </a:r>
            <a:r>
              <a:rPr lang="en-US" b="1" dirty="0"/>
              <a:t> 0}</a:t>
            </a:r>
          </a:p>
          <a:p>
            <a:endParaRPr lang="en-US" b="1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7FEB770-CA25-3249-B2B5-2F3E33E399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43042" y="2971800"/>
            <a:ext cx="7315200" cy="3180442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33454"/>
            <a:ext cx="7498080" cy="1143000"/>
          </a:xfrm>
        </p:spPr>
        <p:txBody>
          <a:bodyPr/>
          <a:lstStyle/>
          <a:p>
            <a:r>
              <a:rPr lang="en-US" dirty="0"/>
              <a:t>Exercise 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972015"/>
            <a:ext cx="7498080" cy="4800600"/>
          </a:xfrm>
        </p:spPr>
        <p:txBody>
          <a:bodyPr/>
          <a:lstStyle/>
          <a:p>
            <a:r>
              <a:rPr lang="en-US" dirty="0"/>
              <a:t>Design a state diagram for a PDA that recognizes </a:t>
            </a:r>
          </a:p>
          <a:p>
            <a:pPr>
              <a:buNone/>
            </a:pPr>
            <a:r>
              <a:rPr lang="en-US" sz="800" dirty="0">
                <a:latin typeface="Courier Bold" pitchFamily="49" charset="0"/>
              </a:rPr>
              <a:t>	</a:t>
            </a:r>
          </a:p>
          <a:p>
            <a:pPr>
              <a:buNone/>
            </a:pPr>
            <a:r>
              <a:rPr lang="en-US" dirty="0">
                <a:latin typeface="Courier Bold" pitchFamily="49" charset="0"/>
                <a:cs typeface="Tahoma" pitchFamily="34" charset="0"/>
              </a:rPr>
              <a:t>	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{</a:t>
            </a:r>
            <a:r>
              <a:rPr lang="en-US" i="1" dirty="0" err="1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i="1" baseline="300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i="1" baseline="30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i="1" baseline="30000" dirty="0" err="1">
                <a:latin typeface="Times New Roman" pitchFamily="18" charset="0"/>
                <a:cs typeface="Times New Roman" pitchFamily="18" charset="0"/>
              </a:rPr>
              <a:t>j</a:t>
            </a:r>
            <a:r>
              <a:rPr lang="en-US" i="1" baseline="30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i="1" baseline="30000" dirty="0">
                <a:latin typeface="Times New Roman" pitchFamily="18" charset="0"/>
                <a:cs typeface="Times New Roman" pitchFamily="18" charset="0"/>
              </a:rPr>
              <a:t>k  </a:t>
            </a:r>
            <a:r>
              <a:rPr lang="en-US" i="1" dirty="0">
                <a:latin typeface="Times New Roman" pitchFamily="18" charset="0"/>
                <a:cs typeface="Times New Roman" pitchFamily="18" charset="0"/>
              </a:rPr>
              <a:t>| </a:t>
            </a:r>
            <a:r>
              <a:rPr lang="en-US" i="1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i="1" dirty="0">
                <a:latin typeface="Times New Roman" pitchFamily="18" charset="0"/>
                <a:cs typeface="Times New Roman" pitchFamily="18" charset="0"/>
              </a:rPr>
              <a:t>, j, k </a:t>
            </a:r>
            <a:r>
              <a:rPr lang="en-US" dirty="0">
                <a:latin typeface="Times New Roman" pitchFamily="18" charset="0"/>
                <a:cs typeface="Times New Roman" pitchFamily="18" charset="0"/>
                <a:sym typeface="Symbol"/>
              </a:rPr>
              <a:t> </a:t>
            </a:r>
            <a:r>
              <a:rPr lang="en-US" i="1" dirty="0">
                <a:latin typeface="Times New Roman" pitchFamily="18" charset="0"/>
                <a:cs typeface="Times New Roman" pitchFamily="18" charset="0"/>
              </a:rPr>
              <a:t>0, and </a:t>
            </a:r>
            <a:r>
              <a:rPr lang="en-US" i="1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i="1" dirty="0">
                <a:latin typeface="Times New Roman" pitchFamily="18" charset="0"/>
                <a:cs typeface="Times New Roman" pitchFamily="18" charset="0"/>
              </a:rPr>
              <a:t>=j or </a:t>
            </a:r>
            <a:r>
              <a:rPr lang="en-US" i="1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i="1" dirty="0">
                <a:latin typeface="Times New Roman" pitchFamily="18" charset="0"/>
                <a:cs typeface="Times New Roman" pitchFamily="18" charset="0"/>
              </a:rPr>
              <a:t>=k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}</a:t>
            </a: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279C1FC-327F-3D4B-843A-7FBC3F2B1F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4000" y="2969248"/>
            <a:ext cx="7239251" cy="347244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-83128"/>
            <a:ext cx="7498080" cy="1143000"/>
          </a:xfrm>
        </p:spPr>
        <p:txBody>
          <a:bodyPr>
            <a:normAutofit/>
          </a:bodyPr>
          <a:lstStyle/>
          <a:p>
            <a:r>
              <a:rPr lang="en-US" sz="3600" dirty="0"/>
              <a:t>Exercise 3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838200"/>
            <a:ext cx="7498080" cy="4800600"/>
          </a:xfrm>
        </p:spPr>
        <p:txBody>
          <a:bodyPr>
            <a:normAutofit/>
          </a:bodyPr>
          <a:lstStyle/>
          <a:p>
            <a:r>
              <a:rPr lang="en-US" sz="2400" dirty="0"/>
              <a:t>Design a state diagram for a PDA that recognizes </a:t>
            </a:r>
          </a:p>
          <a:p>
            <a:pPr marL="82296" indent="0">
              <a:buNone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   {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ww</a:t>
            </a:r>
            <a:r>
              <a:rPr lang="en-US" sz="2400" i="1" baseline="30000" dirty="0" err="1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| w</a:t>
            </a:r>
            <a:r>
              <a:rPr lang="en-US" sz="2400" dirty="0">
                <a:latin typeface="Times New Roman" pitchFamily="18" charset="0"/>
                <a:cs typeface="Times New Roman" pitchFamily="18" charset="0"/>
                <a:sym typeface="Symbol"/>
              </a:rPr>
              <a:t>{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  <a:sym typeface="Symbol"/>
              </a:rPr>
              <a:t>0, 1</a:t>
            </a:r>
            <a:r>
              <a:rPr lang="en-US" sz="2400" dirty="0">
                <a:latin typeface="Times New Roman" pitchFamily="18" charset="0"/>
                <a:cs typeface="Times New Roman" pitchFamily="18" charset="0"/>
                <a:sym typeface="Symbol"/>
              </a:rPr>
              <a:t>}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  <a:sym typeface="Symbol"/>
              </a:rPr>
              <a:t>*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}</a:t>
            </a:r>
            <a:endParaRPr lang="en-US" sz="2400" dirty="0"/>
          </a:p>
        </p:txBody>
      </p:sp>
      <p:pic>
        <p:nvPicPr>
          <p:cNvPr id="5" name="Picture 4" descr="A close up of text on a whiteboard&#10;&#10;Description automatically generated">
            <a:extLst>
              <a:ext uri="{FF2B5EF4-FFF2-40B4-BE49-F238E27FC236}">
                <a16:creationId xmlns:a16="http://schemas.microsoft.com/office/drawing/2014/main" id="{2953F757-6AA0-344F-89BA-BEEDBE7783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4748" y="1797068"/>
            <a:ext cx="6019800" cy="5036771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7189</TotalTime>
  <Words>405</Words>
  <Application>Microsoft Macintosh PowerPoint</Application>
  <PresentationFormat>On-screen Show (4:3)</PresentationFormat>
  <Paragraphs>43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9" baseType="lpstr">
      <vt:lpstr>Cambria Math</vt:lpstr>
      <vt:lpstr>Courier Bold</vt:lpstr>
      <vt:lpstr>Gill Sans MT</vt:lpstr>
      <vt:lpstr>Symbol</vt:lpstr>
      <vt:lpstr>Tahoma</vt:lpstr>
      <vt:lpstr>Times New Roman</vt:lpstr>
      <vt:lpstr>Verdana</vt:lpstr>
      <vt:lpstr>Wingdings</vt:lpstr>
      <vt:lpstr>Wingdings 2</vt:lpstr>
      <vt:lpstr>Solstice</vt:lpstr>
      <vt:lpstr>Push Down Automata (PDA)</vt:lpstr>
      <vt:lpstr>PDA: Definition</vt:lpstr>
      <vt:lpstr>PowerPoint Presentation</vt:lpstr>
      <vt:lpstr>PDA, cont’d</vt:lpstr>
      <vt:lpstr>Three videos on Pushdown Automata PDA</vt:lpstr>
      <vt:lpstr>Examples</vt:lpstr>
      <vt:lpstr>Example 1</vt:lpstr>
      <vt:lpstr>Exercise 2</vt:lpstr>
      <vt:lpstr>Exercise 3</vt:lpstr>
    </vt:vector>
  </TitlesOfParts>
  <Company>Georgia Southern University</Company>
  <LinksUpToDate>false</LinksUpToDate>
  <SharedDoc>false</SharedDoc>
  <HyperlinksChanged>false</HyperlinksChanged>
  <AppVersion>16.0011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Theoretical Foundations</dc:title>
  <dc:creator>Lixin Li</dc:creator>
  <cp:lastModifiedBy>Microsoft Office User</cp:lastModifiedBy>
  <cp:revision>1033</cp:revision>
  <dcterms:created xsi:type="dcterms:W3CDTF">2003-01-02T15:29:37Z</dcterms:created>
  <dcterms:modified xsi:type="dcterms:W3CDTF">2020-10-29T14:35:47Z</dcterms:modified>
</cp:coreProperties>
</file>