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17"/>
  </p:handoutMasterIdLst>
  <p:sldIdLst>
    <p:sldId id="257" r:id="rId2"/>
    <p:sldId id="282" r:id="rId3"/>
    <p:sldId id="296" r:id="rId4"/>
    <p:sldId id="277" r:id="rId5"/>
    <p:sldId id="278" r:id="rId6"/>
    <p:sldId id="293" r:id="rId7"/>
    <p:sldId id="297" r:id="rId8"/>
    <p:sldId id="294" r:id="rId9"/>
    <p:sldId id="298" r:id="rId10"/>
    <p:sldId id="283" r:id="rId11"/>
    <p:sldId id="284" r:id="rId12"/>
    <p:sldId id="285" r:id="rId13"/>
    <p:sldId id="295" r:id="rId14"/>
    <p:sldId id="286" r:id="rId15"/>
    <p:sldId id="299" r:id="rId16"/>
  </p:sldIdLst>
  <p:sldSz cx="9144000" cy="6858000" type="screen4x3"/>
  <p:notesSz cx="6858000" cy="9199563"/>
  <p:defaultTextStyle>
    <a:defPPr>
      <a:defRPr lang="en-US"/>
    </a:defPPr>
    <a:lvl1pPr algn="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2516" autoAdjust="0"/>
    <p:restoredTop sz="94702"/>
  </p:normalViewPr>
  <p:slideViewPr>
    <p:cSldViewPr>
      <p:cViewPr varScale="1">
        <p:scale>
          <a:sx n="151" d="100"/>
          <a:sy n="151" d="100"/>
        </p:scale>
        <p:origin x="952" y="19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741" tIns="45871" rIns="91741" bIns="45871" numCol="1" anchor="t" anchorCtr="0" compatLnSpc="1">
            <a:prstTxWarp prst="textNoShape">
              <a:avLst/>
            </a:prstTxWarp>
          </a:bodyPr>
          <a:lstStyle>
            <a:lvl1pPr algn="l" defTabSz="917575">
              <a:defRPr sz="1200"/>
            </a:lvl1pPr>
          </a:lstStyle>
          <a:p>
            <a:endParaRPr lang="en-US"/>
          </a:p>
        </p:txBody>
      </p:sp>
      <p:sp>
        <p:nvSpPr>
          <p:cNvPr id="798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741" tIns="45871" rIns="91741" bIns="45871" numCol="1" anchor="t" anchorCtr="0" compatLnSpc="1">
            <a:prstTxWarp prst="textNoShape">
              <a:avLst/>
            </a:prstTxWarp>
          </a:bodyPr>
          <a:lstStyle>
            <a:lvl1pPr defTabSz="917575">
              <a:defRPr sz="1200"/>
            </a:lvl1pPr>
          </a:lstStyle>
          <a:p>
            <a:endParaRPr lang="en-US"/>
          </a:p>
        </p:txBody>
      </p:sp>
      <p:sp>
        <p:nvSpPr>
          <p:cNvPr id="798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739188"/>
            <a:ext cx="2971800" cy="458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741" tIns="45871" rIns="91741" bIns="45871" numCol="1" anchor="b" anchorCtr="0" compatLnSpc="1">
            <a:prstTxWarp prst="textNoShape">
              <a:avLst/>
            </a:prstTxWarp>
          </a:bodyPr>
          <a:lstStyle>
            <a:lvl1pPr algn="l" defTabSz="917575">
              <a:defRPr sz="1200"/>
            </a:lvl1pPr>
          </a:lstStyle>
          <a:p>
            <a:endParaRPr lang="en-US"/>
          </a:p>
        </p:txBody>
      </p:sp>
      <p:sp>
        <p:nvSpPr>
          <p:cNvPr id="798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739188"/>
            <a:ext cx="2971800" cy="458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741" tIns="45871" rIns="91741" bIns="45871" numCol="1" anchor="b" anchorCtr="0" compatLnSpc="1">
            <a:prstTxWarp prst="textNoShape">
              <a:avLst/>
            </a:prstTxWarp>
          </a:bodyPr>
          <a:lstStyle>
            <a:lvl1pPr defTabSz="917575">
              <a:defRPr sz="1200"/>
            </a:lvl1pPr>
          </a:lstStyle>
          <a:p>
            <a:fld id="{F338B6E2-BB3C-4169-BDDD-835E98ACC3DE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258529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22" name="Subtitle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/>
              <a:t>Click to edit Master subtitle style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0" name="Footer Placeholder 1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A2EB24-FCC4-45B6-BFF7-F7839498068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Oval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09D1E0-D6F7-46F4-A175-7D3297DC066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80356B-F88B-46EB-8C4C-3F88FFD9FD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C49F-67DB-44D5-8E4C-A3FCA124DF1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E618EB-2C39-4430-9F96-9AD5A1A4603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Rectangle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Oval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Oval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4C235C-1EB8-4E15-92FB-61BEDAAA97B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949F9D-23D9-4075-ABCA-C1C46B648E4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1C6EE3-9282-4DEB-8848-98AD089344A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839121-3F5F-4533-AEF7-732D29EB7F7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Rectangle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F5C40C-7DC6-446F-A83D-7A914E9EC0F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F0FB7F-55D9-4EB7-8F14-8EBEE6C9473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/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en-US"/>
              <a:t>Click icon to add picture</a:t>
            </a:r>
            <a:endParaRPr kumimoji="0" lang="en-US" dirty="0"/>
          </a:p>
        </p:txBody>
      </p:sp>
      <p:sp>
        <p:nvSpPr>
          <p:cNvPr id="9" name="Flowchart: Process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Flowchart: Process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e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Oval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Donut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5" name="Title Placeholder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en-US"/>
              <a:t>Click to edit Master text styles</a:t>
            </a:r>
          </a:p>
          <a:p>
            <a:pPr lvl="1" eaLnBrk="1" latinLnBrk="0" hangingPunct="1"/>
            <a:r>
              <a:rPr kumimoji="0" lang="en-US"/>
              <a:t>Second level</a:t>
            </a:r>
          </a:p>
          <a:p>
            <a:pPr lvl="2" eaLnBrk="1" latinLnBrk="0" hangingPunct="1"/>
            <a:r>
              <a:rPr kumimoji="0" lang="en-US"/>
              <a:t>Third level</a:t>
            </a:r>
          </a:p>
          <a:p>
            <a:pPr lvl="3" eaLnBrk="1" latinLnBrk="0" hangingPunct="1"/>
            <a:r>
              <a:rPr kumimoji="0" lang="en-US"/>
              <a:t>Fourth level</a:t>
            </a:r>
          </a:p>
          <a:p>
            <a:pPr lvl="4" eaLnBrk="1" latinLnBrk="0" hangingPunct="1"/>
            <a:r>
              <a:rPr kumimoji="0" lang="en-US"/>
              <a:t>Fifth level</a:t>
            </a:r>
          </a:p>
        </p:txBody>
      </p:sp>
      <p:sp>
        <p:nvSpPr>
          <p:cNvPr id="24" name="Date Placeholder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en-US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E03A4D1B-961D-488F-8C88-07C934C69A8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5" name="Rectangle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690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3600" dirty="0"/>
              <a:t>Chapter 6 Properties of Regular languages</a:t>
            </a:r>
          </a:p>
        </p:txBody>
      </p:sp>
      <p:sp>
        <p:nvSpPr>
          <p:cNvPr id="242691" name="Rectangle 3"/>
          <p:cNvSpPr>
            <a:spLocks noGrp="1" noChangeArrowheads="1"/>
          </p:cNvSpPr>
          <p:nvPr>
            <p:ph idx="1"/>
          </p:nvPr>
        </p:nvSpPr>
        <p:spPr>
          <a:xfrm>
            <a:off x="1417320" y="1447800"/>
            <a:ext cx="7498080" cy="4800600"/>
          </a:xfrm>
        </p:spPr>
        <p:txBody>
          <a:bodyPr/>
          <a:lstStyle/>
          <a:p>
            <a:pPr marL="609600" indent="-609600"/>
            <a:r>
              <a:rPr lang="en-US" dirty="0"/>
              <a:t>The family of languages accepted by finite automata consists </a:t>
            </a:r>
            <a:r>
              <a:rPr lang="en-US"/>
              <a:t>of precisely </a:t>
            </a:r>
            <a:r>
              <a:rPr lang="en-US" dirty="0"/>
              <a:t>the regular sets over </a:t>
            </a:r>
            <a:r>
              <a:rPr lang="en-US" dirty="0">
                <a:sym typeface="Symbol" pitchFamily="18" charset="2"/>
              </a:rPr>
              <a:t> </a:t>
            </a:r>
            <a:r>
              <a:rPr lang="en-US" b="1" dirty="0">
                <a:sym typeface="Symbol" pitchFamily="18" charset="2"/>
              </a:rPr>
              <a:t>.</a:t>
            </a:r>
          </a:p>
          <a:p>
            <a:pPr marL="990600" lvl="1" indent="-533400">
              <a:buFontTx/>
              <a:buAutoNum type="arabicPeriod"/>
            </a:pPr>
            <a:r>
              <a:rPr lang="en-US" dirty="0">
                <a:sym typeface="Symbol" pitchFamily="18" charset="2"/>
              </a:rPr>
              <a:t>Every regular language is accepted by some nondeterministic finite automaton (NFA).</a:t>
            </a:r>
          </a:p>
          <a:p>
            <a:pPr marL="990600" lvl="1" indent="-533400">
              <a:buFontTx/>
              <a:buAutoNum type="arabicPeriod"/>
            </a:pPr>
            <a:r>
              <a:rPr lang="en-US" dirty="0">
                <a:sym typeface="Symbol" pitchFamily="18" charset="2"/>
              </a:rPr>
              <a:t>Every language accepted by a finite automaton is a regular language.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0034" name="Rectangle 2"/>
          <p:cNvSpPr>
            <a:spLocks noGrp="1" noChangeArrowheads="1"/>
          </p:cNvSpPr>
          <p:nvPr>
            <p:ph type="title"/>
          </p:nvPr>
        </p:nvSpPr>
        <p:spPr>
          <a:xfrm>
            <a:off x="1295400" y="533400"/>
            <a:ext cx="7772400" cy="1143000"/>
          </a:xfrm>
        </p:spPr>
        <p:txBody>
          <a:bodyPr>
            <a:normAutofit fontScale="90000"/>
          </a:bodyPr>
          <a:lstStyle/>
          <a:p>
            <a:r>
              <a:rPr lang="en-US" sz="4000" dirty="0"/>
              <a:t>Proof 2</a:t>
            </a:r>
            <a:br>
              <a:rPr lang="en-US" sz="4000" dirty="0"/>
            </a:br>
            <a:r>
              <a:rPr lang="en-US" sz="4000" dirty="0"/>
              <a:t> </a:t>
            </a:r>
            <a:r>
              <a:rPr lang="en-US" sz="3200" dirty="0">
                <a:sym typeface="Symbol" pitchFamily="18" charset="2"/>
              </a:rPr>
              <a:t>Every language accepted by a finite automaton is a regular language.</a:t>
            </a:r>
          </a:p>
        </p:txBody>
      </p:sp>
      <p:sp>
        <p:nvSpPr>
          <p:cNvPr id="300035" name="Rectangle 3"/>
          <p:cNvSpPr>
            <a:spLocks noGrp="1" noChangeArrowheads="1"/>
          </p:cNvSpPr>
          <p:nvPr>
            <p:ph idx="1"/>
          </p:nvPr>
        </p:nvSpPr>
        <p:spPr>
          <a:xfrm>
            <a:off x="1219200" y="2209800"/>
            <a:ext cx="7772400" cy="4114800"/>
          </a:xfrm>
        </p:spPr>
        <p:txBody>
          <a:bodyPr/>
          <a:lstStyle/>
          <a:p>
            <a:pPr marL="609600" indent="-609600"/>
            <a:r>
              <a:rPr lang="en-US" sz="2800" dirty="0"/>
              <a:t>Using a new type of finite automata called expression graphs, or generalized NFA (GNFA) in which arcs are labeled by regular expressions.</a:t>
            </a:r>
          </a:p>
          <a:p>
            <a:pPr marL="609600" indent="-609600"/>
            <a:r>
              <a:rPr lang="en-US" sz="2800" dirty="0"/>
              <a:t>Steps:</a:t>
            </a:r>
          </a:p>
          <a:p>
            <a:pPr marL="990600" lvl="1" indent="-533400">
              <a:buFontTx/>
              <a:buAutoNum type="arabicPeriod"/>
            </a:pPr>
            <a:r>
              <a:rPr lang="en-US" sz="2400" dirty="0"/>
              <a:t>Add a new start state with a </a:t>
            </a:r>
            <a:r>
              <a:rPr lang="en-US" sz="2400" dirty="0">
                <a:sym typeface="Symbol" pitchFamily="18" charset="2"/>
              </a:rPr>
              <a:t> arrow to the old start state. </a:t>
            </a:r>
          </a:p>
          <a:p>
            <a:pPr marL="990600" lvl="1" indent="-533400">
              <a:buFontTx/>
              <a:buAutoNum type="arabicPeriod"/>
            </a:pPr>
            <a:r>
              <a:rPr lang="en-US" sz="2400" dirty="0">
                <a:sym typeface="Symbol" pitchFamily="18" charset="2"/>
              </a:rPr>
              <a:t>Add a new accept state with  arrows from the old accept states.</a:t>
            </a:r>
          </a:p>
          <a:p>
            <a:pPr marL="990600" lvl="1" indent="-533400">
              <a:buFontTx/>
              <a:buAutoNum type="arabicPeriod"/>
            </a:pPr>
            <a:r>
              <a:rPr lang="en-US" sz="2400" dirty="0">
                <a:sym typeface="Symbol" pitchFamily="18" charset="2"/>
              </a:rPr>
              <a:t>Convert a GNFA into a regular expression.</a:t>
            </a:r>
          </a:p>
        </p:txBody>
      </p:sp>
    </p:spTree>
    <p:extLst>
      <p:ext uri="{BB962C8B-B14F-4D97-AF65-F5344CB8AC3E}">
        <p14:creationId xmlns:p14="http://schemas.microsoft.com/office/powerpoint/2010/main" val="283637917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1058" name="Rectangle 2"/>
          <p:cNvSpPr>
            <a:spLocks noGrp="1" noChangeArrowheads="1"/>
          </p:cNvSpPr>
          <p:nvPr>
            <p:ph type="title"/>
          </p:nvPr>
        </p:nvSpPr>
        <p:spPr>
          <a:xfrm>
            <a:off x="990600" y="381000"/>
            <a:ext cx="8458200" cy="1143000"/>
          </a:xfrm>
        </p:spPr>
        <p:txBody>
          <a:bodyPr/>
          <a:lstStyle/>
          <a:p>
            <a:r>
              <a:rPr lang="en-US" sz="3600" dirty="0"/>
              <a:t>Convert a GNFA into a regular expression</a:t>
            </a:r>
          </a:p>
        </p:txBody>
      </p:sp>
      <p:grpSp>
        <p:nvGrpSpPr>
          <p:cNvPr id="301076" name="Group 20"/>
          <p:cNvGrpSpPr>
            <a:grpSpLocks/>
          </p:cNvGrpSpPr>
          <p:nvPr/>
        </p:nvGrpSpPr>
        <p:grpSpPr bwMode="auto">
          <a:xfrm>
            <a:off x="1219200" y="2133600"/>
            <a:ext cx="6400800" cy="2362200"/>
            <a:chOff x="624" y="1056"/>
            <a:chExt cx="4032" cy="1488"/>
          </a:xfrm>
        </p:grpSpPr>
        <p:sp>
          <p:nvSpPr>
            <p:cNvPr id="301060" name="Text Box 4"/>
            <p:cNvSpPr txBox="1">
              <a:spLocks noChangeArrowheads="1"/>
            </p:cNvSpPr>
            <p:nvPr/>
          </p:nvSpPr>
          <p:spPr bwMode="auto">
            <a:xfrm>
              <a:off x="720" y="1056"/>
              <a:ext cx="864" cy="524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/>
                <a:t>3-state FA</a:t>
              </a:r>
            </a:p>
          </p:txBody>
        </p:sp>
        <p:sp>
          <p:nvSpPr>
            <p:cNvPr id="301061" name="Text Box 5"/>
            <p:cNvSpPr txBox="1">
              <a:spLocks noChangeArrowheads="1"/>
            </p:cNvSpPr>
            <p:nvPr/>
          </p:nvSpPr>
          <p:spPr bwMode="auto">
            <a:xfrm>
              <a:off x="2256" y="1056"/>
              <a:ext cx="864" cy="524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/>
                <a:t>5-state GNFA</a:t>
              </a:r>
            </a:p>
          </p:txBody>
        </p:sp>
        <p:sp>
          <p:nvSpPr>
            <p:cNvPr id="301062" name="Text Box 6"/>
            <p:cNvSpPr txBox="1">
              <a:spLocks noChangeArrowheads="1"/>
            </p:cNvSpPr>
            <p:nvPr/>
          </p:nvSpPr>
          <p:spPr bwMode="auto">
            <a:xfrm>
              <a:off x="3792" y="1056"/>
              <a:ext cx="864" cy="524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/>
                <a:t>4-state GNFA</a:t>
              </a:r>
            </a:p>
          </p:txBody>
        </p:sp>
        <p:sp>
          <p:nvSpPr>
            <p:cNvPr id="301063" name="Text Box 7"/>
            <p:cNvSpPr txBox="1">
              <a:spLocks noChangeArrowheads="1"/>
            </p:cNvSpPr>
            <p:nvPr/>
          </p:nvSpPr>
          <p:spPr bwMode="auto">
            <a:xfrm>
              <a:off x="3792" y="2016"/>
              <a:ext cx="864" cy="524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/>
                <a:t>3-state GNFA</a:t>
              </a:r>
            </a:p>
          </p:txBody>
        </p:sp>
        <p:sp>
          <p:nvSpPr>
            <p:cNvPr id="301064" name="Text Box 8"/>
            <p:cNvSpPr txBox="1">
              <a:spLocks noChangeArrowheads="1"/>
            </p:cNvSpPr>
            <p:nvPr/>
          </p:nvSpPr>
          <p:spPr bwMode="auto">
            <a:xfrm>
              <a:off x="2256" y="2020"/>
              <a:ext cx="864" cy="524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/>
                <a:t>2-state GNFA</a:t>
              </a:r>
            </a:p>
          </p:txBody>
        </p:sp>
        <p:grpSp>
          <p:nvGrpSpPr>
            <p:cNvPr id="301068" name="Group 12"/>
            <p:cNvGrpSpPr>
              <a:grpSpLocks/>
            </p:cNvGrpSpPr>
            <p:nvPr/>
          </p:nvGrpSpPr>
          <p:grpSpPr bwMode="auto">
            <a:xfrm>
              <a:off x="624" y="1968"/>
              <a:ext cx="1008" cy="576"/>
              <a:chOff x="768" y="1920"/>
              <a:chExt cx="1008" cy="576"/>
            </a:xfrm>
          </p:grpSpPr>
          <p:sp>
            <p:nvSpPr>
              <p:cNvPr id="301066" name="Oval 10"/>
              <p:cNvSpPr>
                <a:spLocks noChangeArrowheads="1"/>
              </p:cNvSpPr>
              <p:nvPr/>
            </p:nvSpPr>
            <p:spPr bwMode="auto">
              <a:xfrm>
                <a:off x="768" y="1920"/>
                <a:ext cx="1008" cy="576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01067" name="Text Box 11"/>
              <p:cNvSpPr txBox="1">
                <a:spLocks noChangeArrowheads="1"/>
              </p:cNvSpPr>
              <p:nvPr/>
            </p:nvSpPr>
            <p:spPr bwMode="auto">
              <a:xfrm>
                <a:off x="791" y="1920"/>
                <a:ext cx="937" cy="51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/>
                  <a:t>regular</a:t>
                </a:r>
              </a:p>
              <a:p>
                <a:pPr algn="ctr"/>
                <a:r>
                  <a:rPr lang="en-US"/>
                  <a:t>expression</a:t>
                </a:r>
              </a:p>
            </p:txBody>
          </p:sp>
        </p:grpSp>
        <p:sp>
          <p:nvSpPr>
            <p:cNvPr id="301069" name="AutoShape 13"/>
            <p:cNvSpPr>
              <a:spLocks noChangeArrowheads="1"/>
            </p:cNvSpPr>
            <p:nvPr/>
          </p:nvSpPr>
          <p:spPr bwMode="auto">
            <a:xfrm>
              <a:off x="1632" y="1296"/>
              <a:ext cx="576" cy="96"/>
            </a:xfrm>
            <a:prstGeom prst="rightArrow">
              <a:avLst>
                <a:gd name="adj1" fmla="val 50000"/>
                <a:gd name="adj2" fmla="val 150000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01070" name="AutoShape 14"/>
            <p:cNvSpPr>
              <a:spLocks noChangeArrowheads="1"/>
            </p:cNvSpPr>
            <p:nvPr/>
          </p:nvSpPr>
          <p:spPr bwMode="auto">
            <a:xfrm>
              <a:off x="3168" y="1296"/>
              <a:ext cx="576" cy="96"/>
            </a:xfrm>
            <a:prstGeom prst="rightArrow">
              <a:avLst>
                <a:gd name="adj1" fmla="val 50000"/>
                <a:gd name="adj2" fmla="val 150000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01072" name="AutoShape 16"/>
            <p:cNvSpPr>
              <a:spLocks noChangeArrowheads="1"/>
            </p:cNvSpPr>
            <p:nvPr/>
          </p:nvSpPr>
          <p:spPr bwMode="auto">
            <a:xfrm>
              <a:off x="4176" y="1612"/>
              <a:ext cx="96" cy="384"/>
            </a:xfrm>
            <a:prstGeom prst="downArrow">
              <a:avLst>
                <a:gd name="adj1" fmla="val 50000"/>
                <a:gd name="adj2" fmla="val 100000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vert="eaVert" wrap="none" anchor="ctr"/>
            <a:lstStyle/>
            <a:p>
              <a:endParaRPr lang="en-US"/>
            </a:p>
          </p:txBody>
        </p:sp>
        <p:sp>
          <p:nvSpPr>
            <p:cNvPr id="301073" name="AutoShape 17"/>
            <p:cNvSpPr>
              <a:spLocks noChangeArrowheads="1"/>
            </p:cNvSpPr>
            <p:nvPr/>
          </p:nvSpPr>
          <p:spPr bwMode="auto">
            <a:xfrm>
              <a:off x="3168" y="2208"/>
              <a:ext cx="576" cy="96"/>
            </a:xfrm>
            <a:prstGeom prst="leftArrow">
              <a:avLst>
                <a:gd name="adj1" fmla="val 50000"/>
                <a:gd name="adj2" fmla="val 150000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01075" name="AutoShape 19"/>
            <p:cNvSpPr>
              <a:spLocks noChangeArrowheads="1"/>
            </p:cNvSpPr>
            <p:nvPr/>
          </p:nvSpPr>
          <p:spPr bwMode="auto">
            <a:xfrm>
              <a:off x="1641" y="2208"/>
              <a:ext cx="576" cy="96"/>
            </a:xfrm>
            <a:prstGeom prst="leftArrow">
              <a:avLst>
                <a:gd name="adj1" fmla="val 50000"/>
                <a:gd name="adj2" fmla="val 150000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92698895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2082" name="Rectangle 2"/>
          <p:cNvSpPr>
            <a:spLocks noGrp="1" noChangeArrowheads="1"/>
          </p:cNvSpPr>
          <p:nvPr>
            <p:ph type="title"/>
          </p:nvPr>
        </p:nvSpPr>
        <p:spPr>
          <a:xfrm>
            <a:off x="1143000" y="0"/>
            <a:ext cx="7772400" cy="1143000"/>
          </a:xfrm>
        </p:spPr>
        <p:txBody>
          <a:bodyPr>
            <a:normAutofit fontScale="90000"/>
          </a:bodyPr>
          <a:lstStyle/>
          <a:p>
            <a:r>
              <a:rPr lang="en-US" sz="3600" dirty="0"/>
              <a:t>Constructing an equivalent GNFA with one fewer state with k&gt;2</a:t>
            </a:r>
          </a:p>
        </p:txBody>
      </p:sp>
      <p:sp>
        <p:nvSpPr>
          <p:cNvPr id="302083" name="Rectangle 3"/>
          <p:cNvSpPr>
            <a:spLocks noGrp="1" noChangeArrowheads="1"/>
          </p:cNvSpPr>
          <p:nvPr>
            <p:ph idx="1"/>
          </p:nvPr>
        </p:nvSpPr>
        <p:spPr>
          <a:xfrm>
            <a:off x="1066800" y="1219200"/>
            <a:ext cx="7772400" cy="4114800"/>
          </a:xfrm>
        </p:spPr>
        <p:txBody>
          <a:bodyPr/>
          <a:lstStyle/>
          <a:p>
            <a:r>
              <a:rPr lang="en-US" sz="2600" dirty="0"/>
              <a:t>Choose a state </a:t>
            </a:r>
            <a:r>
              <a:rPr lang="en-US" sz="2600" dirty="0" err="1"/>
              <a:t>q</a:t>
            </a:r>
            <a:r>
              <a:rPr lang="en-US" sz="2600" baseline="-25000" dirty="0" err="1"/>
              <a:t>rip</a:t>
            </a:r>
            <a:r>
              <a:rPr lang="en-US" sz="2600" dirty="0"/>
              <a:t> in GNFA that is neither the start nor the accepting state, and remove it.</a:t>
            </a:r>
          </a:p>
          <a:p>
            <a:r>
              <a:rPr lang="en-US" sz="2600" dirty="0"/>
              <a:t>Repair the machine by altering the regular expressions that label each of the remaining arrow.</a:t>
            </a:r>
          </a:p>
        </p:txBody>
      </p:sp>
      <p:grpSp>
        <p:nvGrpSpPr>
          <p:cNvPr id="302135" name="Group 55"/>
          <p:cNvGrpSpPr>
            <a:grpSpLocks/>
          </p:cNvGrpSpPr>
          <p:nvPr/>
        </p:nvGrpSpPr>
        <p:grpSpPr bwMode="auto">
          <a:xfrm>
            <a:off x="1557337" y="2955925"/>
            <a:ext cx="1990725" cy="2438400"/>
            <a:chOff x="720" y="2448"/>
            <a:chExt cx="1254" cy="1536"/>
          </a:xfrm>
        </p:grpSpPr>
        <p:grpSp>
          <p:nvGrpSpPr>
            <p:cNvPr id="302112" name="Group 32"/>
            <p:cNvGrpSpPr>
              <a:grpSpLocks/>
            </p:cNvGrpSpPr>
            <p:nvPr/>
          </p:nvGrpSpPr>
          <p:grpSpPr bwMode="auto">
            <a:xfrm>
              <a:off x="720" y="2688"/>
              <a:ext cx="363" cy="363"/>
              <a:chOff x="768" y="2640"/>
              <a:chExt cx="363" cy="363"/>
            </a:xfrm>
          </p:grpSpPr>
          <p:sp>
            <p:nvSpPr>
              <p:cNvPr id="302091" name="Oval 11"/>
              <p:cNvSpPr>
                <a:spLocks noChangeArrowheads="1"/>
              </p:cNvSpPr>
              <p:nvPr/>
            </p:nvSpPr>
            <p:spPr bwMode="auto">
              <a:xfrm>
                <a:off x="768" y="2640"/>
                <a:ext cx="363" cy="363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02092" name="Text Box 12"/>
              <p:cNvSpPr txBox="1">
                <a:spLocks noChangeArrowheads="1"/>
              </p:cNvSpPr>
              <p:nvPr/>
            </p:nvSpPr>
            <p:spPr bwMode="auto">
              <a:xfrm>
                <a:off x="816" y="2640"/>
                <a:ext cx="270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algn="ctr"/>
                <a:r>
                  <a:rPr lang="en-US" dirty="0"/>
                  <a:t>q</a:t>
                </a:r>
                <a:r>
                  <a:rPr lang="en-US" baseline="-25000" dirty="0"/>
                  <a:t>i</a:t>
                </a:r>
              </a:p>
            </p:txBody>
          </p:sp>
        </p:grpSp>
        <p:grpSp>
          <p:nvGrpSpPr>
            <p:cNvPr id="302113" name="Group 33"/>
            <p:cNvGrpSpPr>
              <a:grpSpLocks/>
            </p:cNvGrpSpPr>
            <p:nvPr/>
          </p:nvGrpSpPr>
          <p:grpSpPr bwMode="auto">
            <a:xfrm>
              <a:off x="1611" y="2688"/>
              <a:ext cx="363" cy="363"/>
              <a:chOff x="768" y="2640"/>
              <a:chExt cx="363" cy="363"/>
            </a:xfrm>
          </p:grpSpPr>
          <p:sp>
            <p:nvSpPr>
              <p:cNvPr id="302114" name="Oval 34"/>
              <p:cNvSpPr>
                <a:spLocks noChangeArrowheads="1"/>
              </p:cNvSpPr>
              <p:nvPr/>
            </p:nvSpPr>
            <p:spPr bwMode="auto">
              <a:xfrm>
                <a:off x="768" y="2640"/>
                <a:ext cx="363" cy="363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02115" name="Text Box 35"/>
              <p:cNvSpPr txBox="1">
                <a:spLocks noChangeArrowheads="1"/>
              </p:cNvSpPr>
              <p:nvPr/>
            </p:nvSpPr>
            <p:spPr bwMode="auto">
              <a:xfrm>
                <a:off x="816" y="2640"/>
                <a:ext cx="270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algn="ctr"/>
                <a:r>
                  <a:rPr lang="en-US"/>
                  <a:t>q</a:t>
                </a:r>
                <a:r>
                  <a:rPr lang="en-US" baseline="-25000"/>
                  <a:t>j</a:t>
                </a:r>
              </a:p>
            </p:txBody>
          </p:sp>
        </p:grpSp>
        <p:grpSp>
          <p:nvGrpSpPr>
            <p:cNvPr id="302119" name="Group 39"/>
            <p:cNvGrpSpPr>
              <a:grpSpLocks/>
            </p:cNvGrpSpPr>
            <p:nvPr/>
          </p:nvGrpSpPr>
          <p:grpSpPr bwMode="auto">
            <a:xfrm>
              <a:off x="1131" y="3312"/>
              <a:ext cx="432" cy="363"/>
              <a:chOff x="1248" y="3216"/>
              <a:chExt cx="432" cy="363"/>
            </a:xfrm>
          </p:grpSpPr>
          <p:sp>
            <p:nvSpPr>
              <p:cNvPr id="302117" name="Oval 37"/>
              <p:cNvSpPr>
                <a:spLocks noChangeArrowheads="1"/>
              </p:cNvSpPr>
              <p:nvPr/>
            </p:nvSpPr>
            <p:spPr bwMode="auto">
              <a:xfrm>
                <a:off x="1296" y="3216"/>
                <a:ext cx="363" cy="363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02118" name="Text Box 38"/>
              <p:cNvSpPr txBox="1">
                <a:spLocks noChangeArrowheads="1"/>
              </p:cNvSpPr>
              <p:nvPr/>
            </p:nvSpPr>
            <p:spPr bwMode="auto">
              <a:xfrm>
                <a:off x="1248" y="3216"/>
                <a:ext cx="432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algn="ctr"/>
                <a:r>
                  <a:rPr lang="en-US"/>
                  <a:t>q</a:t>
                </a:r>
                <a:r>
                  <a:rPr lang="en-US" baseline="-25000"/>
                  <a:t>rip</a:t>
                </a:r>
              </a:p>
            </p:txBody>
          </p:sp>
        </p:grpSp>
        <p:sp>
          <p:nvSpPr>
            <p:cNvPr id="302120" name="Freeform 40"/>
            <p:cNvSpPr>
              <a:spLocks/>
            </p:cNvSpPr>
            <p:nvPr/>
          </p:nvSpPr>
          <p:spPr bwMode="auto">
            <a:xfrm>
              <a:off x="1035" y="2688"/>
              <a:ext cx="624" cy="48"/>
            </a:xfrm>
            <a:custGeom>
              <a:avLst/>
              <a:gdLst/>
              <a:ahLst/>
              <a:cxnLst>
                <a:cxn ang="0">
                  <a:pos x="0" y="336"/>
                </a:cxn>
                <a:cxn ang="0">
                  <a:pos x="624" y="0"/>
                </a:cxn>
                <a:cxn ang="0">
                  <a:pos x="1296" y="336"/>
                </a:cxn>
              </a:cxnLst>
              <a:rect l="0" t="0" r="r" b="b"/>
              <a:pathLst>
                <a:path w="1296" h="336">
                  <a:moveTo>
                    <a:pt x="0" y="336"/>
                  </a:moveTo>
                  <a:cubicBezTo>
                    <a:pt x="204" y="168"/>
                    <a:pt x="408" y="0"/>
                    <a:pt x="624" y="0"/>
                  </a:cubicBezTo>
                  <a:cubicBezTo>
                    <a:pt x="840" y="0"/>
                    <a:pt x="1068" y="168"/>
                    <a:pt x="1296" y="336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302121" name="Freeform 41"/>
            <p:cNvSpPr>
              <a:spLocks/>
            </p:cNvSpPr>
            <p:nvPr/>
          </p:nvSpPr>
          <p:spPr bwMode="auto">
            <a:xfrm rot="7050957">
              <a:off x="1467" y="3223"/>
              <a:ext cx="409" cy="59"/>
            </a:xfrm>
            <a:custGeom>
              <a:avLst/>
              <a:gdLst/>
              <a:ahLst/>
              <a:cxnLst>
                <a:cxn ang="0">
                  <a:pos x="0" y="336"/>
                </a:cxn>
                <a:cxn ang="0">
                  <a:pos x="624" y="0"/>
                </a:cxn>
                <a:cxn ang="0">
                  <a:pos x="1296" y="336"/>
                </a:cxn>
              </a:cxnLst>
              <a:rect l="0" t="0" r="r" b="b"/>
              <a:pathLst>
                <a:path w="1296" h="336">
                  <a:moveTo>
                    <a:pt x="0" y="336"/>
                  </a:moveTo>
                  <a:cubicBezTo>
                    <a:pt x="204" y="168"/>
                    <a:pt x="408" y="0"/>
                    <a:pt x="624" y="0"/>
                  </a:cubicBezTo>
                  <a:cubicBezTo>
                    <a:pt x="840" y="0"/>
                    <a:pt x="1068" y="168"/>
                    <a:pt x="1296" y="336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 type="triangl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302122" name="Freeform 42"/>
            <p:cNvSpPr>
              <a:spLocks/>
            </p:cNvSpPr>
            <p:nvPr/>
          </p:nvSpPr>
          <p:spPr bwMode="auto">
            <a:xfrm flipV="1">
              <a:off x="1275" y="3648"/>
              <a:ext cx="192" cy="96"/>
            </a:xfrm>
            <a:custGeom>
              <a:avLst/>
              <a:gdLst/>
              <a:ahLst/>
              <a:cxnLst>
                <a:cxn ang="0">
                  <a:pos x="0" y="336"/>
                </a:cxn>
                <a:cxn ang="0">
                  <a:pos x="624" y="0"/>
                </a:cxn>
                <a:cxn ang="0">
                  <a:pos x="1296" y="336"/>
                </a:cxn>
              </a:cxnLst>
              <a:rect l="0" t="0" r="r" b="b"/>
              <a:pathLst>
                <a:path w="1296" h="336">
                  <a:moveTo>
                    <a:pt x="0" y="336"/>
                  </a:moveTo>
                  <a:cubicBezTo>
                    <a:pt x="204" y="168"/>
                    <a:pt x="408" y="0"/>
                    <a:pt x="624" y="0"/>
                  </a:cubicBezTo>
                  <a:cubicBezTo>
                    <a:pt x="840" y="0"/>
                    <a:pt x="1068" y="168"/>
                    <a:pt x="1296" y="336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302123" name="Freeform 43"/>
            <p:cNvSpPr>
              <a:spLocks/>
            </p:cNvSpPr>
            <p:nvPr/>
          </p:nvSpPr>
          <p:spPr bwMode="auto">
            <a:xfrm rot="14033610">
              <a:off x="831" y="3219"/>
              <a:ext cx="432" cy="48"/>
            </a:xfrm>
            <a:custGeom>
              <a:avLst/>
              <a:gdLst/>
              <a:ahLst/>
              <a:cxnLst>
                <a:cxn ang="0">
                  <a:pos x="0" y="336"/>
                </a:cxn>
                <a:cxn ang="0">
                  <a:pos x="624" y="0"/>
                </a:cxn>
                <a:cxn ang="0">
                  <a:pos x="1296" y="336"/>
                </a:cxn>
              </a:cxnLst>
              <a:rect l="0" t="0" r="r" b="b"/>
              <a:pathLst>
                <a:path w="1296" h="336">
                  <a:moveTo>
                    <a:pt x="0" y="336"/>
                  </a:moveTo>
                  <a:cubicBezTo>
                    <a:pt x="204" y="168"/>
                    <a:pt x="408" y="0"/>
                    <a:pt x="624" y="0"/>
                  </a:cubicBezTo>
                  <a:cubicBezTo>
                    <a:pt x="840" y="0"/>
                    <a:pt x="1068" y="168"/>
                    <a:pt x="1296" y="336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 type="triangl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302124" name="Text Box 44"/>
            <p:cNvSpPr txBox="1">
              <a:spLocks noChangeArrowheads="1"/>
            </p:cNvSpPr>
            <p:nvPr/>
          </p:nvSpPr>
          <p:spPr bwMode="auto">
            <a:xfrm>
              <a:off x="1179" y="2448"/>
              <a:ext cx="308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r>
                <a:rPr lang="en-US" sz="2000" dirty="0"/>
                <a:t>R</a:t>
              </a:r>
              <a:r>
                <a:rPr lang="en-US" sz="2000" baseline="-25000" dirty="0"/>
                <a:t>4</a:t>
              </a:r>
            </a:p>
          </p:txBody>
        </p:sp>
        <p:sp>
          <p:nvSpPr>
            <p:cNvPr id="302125" name="Text Box 45"/>
            <p:cNvSpPr txBox="1">
              <a:spLocks noChangeArrowheads="1"/>
            </p:cNvSpPr>
            <p:nvPr/>
          </p:nvSpPr>
          <p:spPr bwMode="auto">
            <a:xfrm>
              <a:off x="747" y="3120"/>
              <a:ext cx="308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r>
                <a:rPr lang="en-US" sz="2000"/>
                <a:t>R</a:t>
              </a:r>
              <a:r>
                <a:rPr lang="en-US" sz="2000" baseline="-25000"/>
                <a:t>1</a:t>
              </a:r>
            </a:p>
          </p:txBody>
        </p:sp>
        <p:sp>
          <p:nvSpPr>
            <p:cNvPr id="302126" name="Text Box 46"/>
            <p:cNvSpPr txBox="1">
              <a:spLocks noChangeArrowheads="1"/>
            </p:cNvSpPr>
            <p:nvPr/>
          </p:nvSpPr>
          <p:spPr bwMode="auto">
            <a:xfrm>
              <a:off x="1659" y="3120"/>
              <a:ext cx="308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r>
                <a:rPr lang="en-US" sz="2000" dirty="0"/>
                <a:t>R</a:t>
              </a:r>
              <a:r>
                <a:rPr lang="en-US" sz="2000" baseline="-25000" dirty="0"/>
                <a:t>3</a:t>
              </a:r>
            </a:p>
          </p:txBody>
        </p:sp>
        <p:sp>
          <p:nvSpPr>
            <p:cNvPr id="302127" name="Text Box 47"/>
            <p:cNvSpPr txBox="1">
              <a:spLocks noChangeArrowheads="1"/>
            </p:cNvSpPr>
            <p:nvPr/>
          </p:nvSpPr>
          <p:spPr bwMode="auto">
            <a:xfrm>
              <a:off x="1227" y="3734"/>
              <a:ext cx="308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r>
                <a:rPr lang="en-US" sz="2000"/>
                <a:t>R</a:t>
              </a:r>
              <a:r>
                <a:rPr lang="en-US" sz="2000" baseline="-25000"/>
                <a:t>2</a:t>
              </a:r>
            </a:p>
          </p:txBody>
        </p:sp>
      </p:grpSp>
      <p:grpSp>
        <p:nvGrpSpPr>
          <p:cNvPr id="302138" name="Group 58"/>
          <p:cNvGrpSpPr>
            <a:grpSpLocks/>
          </p:cNvGrpSpPr>
          <p:nvPr/>
        </p:nvGrpSpPr>
        <p:grpSpPr bwMode="auto">
          <a:xfrm>
            <a:off x="4681537" y="3489325"/>
            <a:ext cx="3852863" cy="728663"/>
            <a:chOff x="2688" y="2688"/>
            <a:chExt cx="2427" cy="459"/>
          </a:xfrm>
        </p:grpSpPr>
        <p:grpSp>
          <p:nvGrpSpPr>
            <p:cNvPr id="302129" name="Group 49"/>
            <p:cNvGrpSpPr>
              <a:grpSpLocks/>
            </p:cNvGrpSpPr>
            <p:nvPr/>
          </p:nvGrpSpPr>
          <p:grpSpPr bwMode="auto">
            <a:xfrm>
              <a:off x="2688" y="2784"/>
              <a:ext cx="363" cy="363"/>
              <a:chOff x="768" y="2640"/>
              <a:chExt cx="363" cy="363"/>
            </a:xfrm>
          </p:grpSpPr>
          <p:sp>
            <p:nvSpPr>
              <p:cNvPr id="302130" name="Oval 50"/>
              <p:cNvSpPr>
                <a:spLocks noChangeArrowheads="1"/>
              </p:cNvSpPr>
              <p:nvPr/>
            </p:nvSpPr>
            <p:spPr bwMode="auto">
              <a:xfrm>
                <a:off x="768" y="2640"/>
                <a:ext cx="363" cy="363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02131" name="Text Box 51"/>
              <p:cNvSpPr txBox="1">
                <a:spLocks noChangeArrowheads="1"/>
              </p:cNvSpPr>
              <p:nvPr/>
            </p:nvSpPr>
            <p:spPr bwMode="auto">
              <a:xfrm>
                <a:off x="816" y="2640"/>
                <a:ext cx="270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algn="ctr"/>
                <a:r>
                  <a:rPr lang="en-US"/>
                  <a:t>q</a:t>
                </a:r>
                <a:r>
                  <a:rPr lang="en-US" baseline="-25000"/>
                  <a:t>i</a:t>
                </a:r>
              </a:p>
            </p:txBody>
          </p:sp>
        </p:grpSp>
        <p:grpSp>
          <p:nvGrpSpPr>
            <p:cNvPr id="302132" name="Group 52"/>
            <p:cNvGrpSpPr>
              <a:grpSpLocks/>
            </p:cNvGrpSpPr>
            <p:nvPr/>
          </p:nvGrpSpPr>
          <p:grpSpPr bwMode="auto">
            <a:xfrm>
              <a:off x="4752" y="2784"/>
              <a:ext cx="363" cy="363"/>
              <a:chOff x="768" y="2640"/>
              <a:chExt cx="363" cy="363"/>
            </a:xfrm>
          </p:grpSpPr>
          <p:sp>
            <p:nvSpPr>
              <p:cNvPr id="302133" name="Oval 53"/>
              <p:cNvSpPr>
                <a:spLocks noChangeArrowheads="1"/>
              </p:cNvSpPr>
              <p:nvPr/>
            </p:nvSpPr>
            <p:spPr bwMode="auto">
              <a:xfrm>
                <a:off x="768" y="2640"/>
                <a:ext cx="363" cy="363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02134" name="Text Box 54"/>
              <p:cNvSpPr txBox="1">
                <a:spLocks noChangeArrowheads="1"/>
              </p:cNvSpPr>
              <p:nvPr/>
            </p:nvSpPr>
            <p:spPr bwMode="auto">
              <a:xfrm>
                <a:off x="816" y="2640"/>
                <a:ext cx="270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algn="ctr"/>
                <a:r>
                  <a:rPr lang="en-US"/>
                  <a:t>q</a:t>
                </a:r>
                <a:r>
                  <a:rPr lang="en-US" baseline="-25000"/>
                  <a:t>j</a:t>
                </a:r>
              </a:p>
            </p:txBody>
          </p:sp>
        </p:grpSp>
        <p:sp>
          <p:nvSpPr>
            <p:cNvPr id="302136" name="Line 56"/>
            <p:cNvSpPr>
              <a:spLocks noChangeShapeType="1"/>
            </p:cNvSpPr>
            <p:nvPr/>
          </p:nvSpPr>
          <p:spPr bwMode="auto">
            <a:xfrm>
              <a:off x="3072" y="2976"/>
              <a:ext cx="168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302137" name="Text Box 57"/>
            <p:cNvSpPr txBox="1">
              <a:spLocks noChangeArrowheads="1"/>
            </p:cNvSpPr>
            <p:nvPr/>
          </p:nvSpPr>
          <p:spPr bwMode="auto">
            <a:xfrm>
              <a:off x="3217" y="2688"/>
              <a:ext cx="1391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2000"/>
                <a:t>(R</a:t>
              </a:r>
              <a:r>
                <a:rPr lang="en-US" sz="2000" baseline="-25000"/>
                <a:t>1</a:t>
              </a:r>
              <a:r>
                <a:rPr lang="en-US" sz="2000"/>
                <a:t>)(R</a:t>
              </a:r>
              <a:r>
                <a:rPr lang="en-US" sz="2000" baseline="-25000"/>
                <a:t>2</a:t>
              </a:r>
              <a:r>
                <a:rPr lang="en-US" sz="2000"/>
                <a:t>)</a:t>
              </a:r>
              <a:r>
                <a:rPr lang="en-US" sz="2000" baseline="30000"/>
                <a:t>*</a:t>
              </a:r>
              <a:r>
                <a:rPr lang="en-US" sz="2000"/>
                <a:t>(R</a:t>
              </a:r>
              <a:r>
                <a:rPr lang="en-US" sz="2000" baseline="-25000"/>
                <a:t>3</a:t>
              </a:r>
              <a:r>
                <a:rPr lang="en-US" sz="2000"/>
                <a:t>) </a:t>
              </a:r>
              <a:r>
                <a:rPr lang="en-US" sz="2000" b="1">
                  <a:sym typeface="Symbol" pitchFamily="18" charset="2"/>
                </a:rPr>
                <a:t></a:t>
              </a:r>
              <a:r>
                <a:rPr lang="en-US" sz="2000"/>
                <a:t>(R</a:t>
              </a:r>
              <a:r>
                <a:rPr lang="en-US" sz="2000" baseline="-25000"/>
                <a:t>4</a:t>
              </a:r>
              <a:r>
                <a:rPr lang="en-US" sz="2000"/>
                <a:t>)</a:t>
              </a:r>
            </a:p>
          </p:txBody>
        </p:sp>
      </p:grpSp>
      <p:sp>
        <p:nvSpPr>
          <p:cNvPr id="302140" name="Text Box 60"/>
          <p:cNvSpPr txBox="1">
            <a:spLocks noChangeArrowheads="1"/>
          </p:cNvSpPr>
          <p:nvPr/>
        </p:nvSpPr>
        <p:spPr bwMode="auto">
          <a:xfrm>
            <a:off x="2166937" y="5470525"/>
            <a:ext cx="8318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000"/>
              <a:t>before</a:t>
            </a:r>
          </a:p>
        </p:txBody>
      </p:sp>
      <p:sp>
        <p:nvSpPr>
          <p:cNvPr id="302141" name="Text Box 61"/>
          <p:cNvSpPr txBox="1">
            <a:spLocks noChangeArrowheads="1"/>
          </p:cNvSpPr>
          <p:nvPr/>
        </p:nvSpPr>
        <p:spPr bwMode="auto">
          <a:xfrm>
            <a:off x="6510337" y="5470525"/>
            <a:ext cx="6477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000"/>
              <a:t>after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Make this change for every arrow going from any state </a:t>
            </a:r>
            <a:r>
              <a:rPr lang="en-US" dirty="0" err="1"/>
              <a:t>q</a:t>
            </a:r>
            <a:r>
              <a:rPr lang="en-US" baseline="-25000" dirty="0" err="1"/>
              <a:t>i</a:t>
            </a:r>
            <a:r>
              <a:rPr lang="en-US" dirty="0"/>
              <a:t> to any state </a:t>
            </a:r>
            <a:r>
              <a:rPr lang="en-US" dirty="0" err="1"/>
              <a:t>q</a:t>
            </a:r>
            <a:r>
              <a:rPr lang="en-US" baseline="-25000" dirty="0" err="1"/>
              <a:t>j</a:t>
            </a:r>
            <a:r>
              <a:rPr lang="en-US" dirty="0"/>
              <a:t>, including the case where </a:t>
            </a:r>
            <a:r>
              <a:rPr lang="en-US" dirty="0" err="1"/>
              <a:t>q</a:t>
            </a:r>
            <a:r>
              <a:rPr lang="en-US" baseline="-25000" dirty="0" err="1"/>
              <a:t>i</a:t>
            </a:r>
            <a:r>
              <a:rPr lang="en-US" dirty="0"/>
              <a:t> = </a:t>
            </a:r>
            <a:r>
              <a:rPr lang="en-US" dirty="0" err="1"/>
              <a:t>q</a:t>
            </a:r>
            <a:r>
              <a:rPr lang="en-US" baseline="-25000" dirty="0" err="1"/>
              <a:t>j</a:t>
            </a:r>
            <a:r>
              <a:rPr lang="en-US" dirty="0"/>
              <a:t> . </a:t>
            </a:r>
          </a:p>
          <a:p>
            <a:pPr lvl="1"/>
            <a:r>
              <a:rPr lang="en-US" dirty="0" err="1">
                <a:latin typeface="Arial" pitchFamily="34" charset="0"/>
                <a:cs typeface="Arial" pitchFamily="34" charset="0"/>
              </a:rPr>
              <a:t>q</a:t>
            </a:r>
            <a:r>
              <a:rPr lang="en-US" baseline="-25000" dirty="0" err="1">
                <a:latin typeface="Arial" pitchFamily="34" charset="0"/>
                <a:cs typeface="Arial" pitchFamily="34" charset="0"/>
              </a:rPr>
              <a:t>i</a:t>
            </a:r>
            <a:r>
              <a:rPr lang="en-US" dirty="0">
                <a:latin typeface="Arial" pitchFamily="34" charset="0"/>
                <a:cs typeface="Arial" pitchFamily="34" charset="0"/>
                <a:sym typeface="Symbol" pitchFamily="18" charset="2"/>
              </a:rPr>
              <a:t>  Q-{</a:t>
            </a:r>
            <a:r>
              <a:rPr lang="en-US" dirty="0" err="1">
                <a:latin typeface="Arial" pitchFamily="34" charset="0"/>
                <a:cs typeface="Arial" pitchFamily="34" charset="0"/>
                <a:sym typeface="Symbol" pitchFamily="18" charset="2"/>
              </a:rPr>
              <a:t>q</a:t>
            </a:r>
            <a:r>
              <a:rPr lang="en-US" baseline="-25000" dirty="0" err="1">
                <a:latin typeface="Arial" pitchFamily="34" charset="0"/>
                <a:cs typeface="Arial" pitchFamily="34" charset="0"/>
                <a:sym typeface="Symbol" pitchFamily="18" charset="2"/>
              </a:rPr>
              <a:t>accept</a:t>
            </a:r>
            <a:r>
              <a:rPr lang="en-US" dirty="0">
                <a:latin typeface="Arial" pitchFamily="34" charset="0"/>
                <a:cs typeface="Arial" pitchFamily="34" charset="0"/>
                <a:sym typeface="Symbol" pitchFamily="18" charset="2"/>
              </a:rPr>
              <a:t>}</a:t>
            </a:r>
          </a:p>
          <a:p>
            <a:pPr lvl="1"/>
            <a:r>
              <a:rPr lang="en-US" dirty="0" err="1">
                <a:latin typeface="Arial" pitchFamily="34" charset="0"/>
                <a:cs typeface="Arial" pitchFamily="34" charset="0"/>
                <a:sym typeface="Symbol" pitchFamily="18" charset="2"/>
              </a:rPr>
              <a:t>q</a:t>
            </a:r>
            <a:r>
              <a:rPr lang="en-US" baseline="-25000" dirty="0" err="1">
                <a:latin typeface="Arial" pitchFamily="34" charset="0"/>
                <a:cs typeface="Arial" pitchFamily="34" charset="0"/>
                <a:sym typeface="Symbol" pitchFamily="18" charset="2"/>
              </a:rPr>
              <a:t>j</a:t>
            </a:r>
            <a:r>
              <a:rPr lang="en-US" dirty="0">
                <a:latin typeface="Arial" pitchFamily="34" charset="0"/>
                <a:cs typeface="Arial" pitchFamily="34" charset="0"/>
                <a:sym typeface="Symbol" pitchFamily="18" charset="2"/>
              </a:rPr>
              <a:t> Q-{</a:t>
            </a:r>
            <a:r>
              <a:rPr lang="en-US" dirty="0" err="1">
                <a:latin typeface="Arial" pitchFamily="34" charset="0"/>
                <a:cs typeface="Arial" pitchFamily="34" charset="0"/>
                <a:sym typeface="Symbol" pitchFamily="18" charset="2"/>
              </a:rPr>
              <a:t>q</a:t>
            </a:r>
            <a:r>
              <a:rPr lang="en-US" baseline="-25000" dirty="0" err="1">
                <a:latin typeface="Arial" pitchFamily="34" charset="0"/>
                <a:cs typeface="Arial" pitchFamily="34" charset="0"/>
                <a:sym typeface="Symbol" pitchFamily="18" charset="2"/>
              </a:rPr>
              <a:t>start</a:t>
            </a:r>
            <a:r>
              <a:rPr lang="en-US" dirty="0">
                <a:latin typeface="Arial" pitchFamily="34" charset="0"/>
                <a:cs typeface="Arial" pitchFamily="34" charset="0"/>
                <a:sym typeface="Symbol" pitchFamily="18" charset="2"/>
              </a:rPr>
              <a:t>}</a:t>
            </a:r>
          </a:p>
          <a:p>
            <a:pPr lvl="1"/>
            <a:r>
              <a:rPr lang="en-US" dirty="0">
                <a:latin typeface="Arial" pitchFamily="34" charset="0"/>
                <a:cs typeface="Arial" pitchFamily="34" charset="0"/>
                <a:sym typeface="Symbol" pitchFamily="18" charset="2"/>
              </a:rPr>
              <a:t>R</a:t>
            </a:r>
            <a:r>
              <a:rPr lang="en-US" baseline="-25000" dirty="0">
                <a:latin typeface="Arial" pitchFamily="34" charset="0"/>
                <a:cs typeface="Arial" pitchFamily="34" charset="0"/>
                <a:sym typeface="Symbol" pitchFamily="18" charset="2"/>
              </a:rPr>
              <a:t>1</a:t>
            </a:r>
            <a:r>
              <a:rPr lang="en-US" dirty="0">
                <a:latin typeface="Arial" pitchFamily="34" charset="0"/>
                <a:cs typeface="Arial" pitchFamily="34" charset="0"/>
                <a:sym typeface="Symbol" pitchFamily="18" charset="2"/>
              </a:rPr>
              <a:t>=</a:t>
            </a:r>
            <a:r>
              <a:rPr lang="en-US" dirty="0">
                <a:latin typeface="Arial" pitchFamily="34" charset="0"/>
                <a:cs typeface="Arial" pitchFamily="34" charset="0"/>
                <a:sym typeface="Symbol"/>
              </a:rPr>
              <a:t> (</a:t>
            </a:r>
            <a:r>
              <a:rPr lang="en-US" dirty="0" err="1">
                <a:latin typeface="Arial" pitchFamily="34" charset="0"/>
                <a:cs typeface="Arial" pitchFamily="34" charset="0"/>
                <a:sym typeface="Symbol"/>
              </a:rPr>
              <a:t>q</a:t>
            </a:r>
            <a:r>
              <a:rPr lang="en-US" baseline="-25000" dirty="0" err="1">
                <a:latin typeface="Arial" pitchFamily="34" charset="0"/>
                <a:cs typeface="Arial" pitchFamily="34" charset="0"/>
                <a:sym typeface="Symbol"/>
              </a:rPr>
              <a:t>i</a:t>
            </a:r>
            <a:r>
              <a:rPr lang="en-US" dirty="0" err="1">
                <a:latin typeface="Arial" pitchFamily="34" charset="0"/>
                <a:cs typeface="Arial" pitchFamily="34" charset="0"/>
                <a:sym typeface="Symbol"/>
              </a:rPr>
              <a:t>,q</a:t>
            </a:r>
            <a:r>
              <a:rPr lang="en-US" baseline="-25000" dirty="0" err="1">
                <a:latin typeface="Arial" pitchFamily="34" charset="0"/>
                <a:cs typeface="Arial" pitchFamily="34" charset="0"/>
                <a:sym typeface="Symbol"/>
              </a:rPr>
              <a:t>rip</a:t>
            </a:r>
            <a:r>
              <a:rPr lang="en-US" dirty="0">
                <a:latin typeface="Arial" pitchFamily="34" charset="0"/>
                <a:cs typeface="Arial" pitchFamily="34" charset="0"/>
                <a:sym typeface="Symbol"/>
              </a:rPr>
              <a:t>)≠</a:t>
            </a:r>
          </a:p>
          <a:p>
            <a:pPr lvl="1"/>
            <a:r>
              <a:rPr lang="en-US" dirty="0">
                <a:latin typeface="Arial" pitchFamily="34" charset="0"/>
                <a:cs typeface="Arial" pitchFamily="34" charset="0"/>
                <a:sym typeface="Symbol" pitchFamily="18" charset="2"/>
              </a:rPr>
              <a:t>R</a:t>
            </a:r>
            <a:r>
              <a:rPr lang="en-US" baseline="-25000" dirty="0">
                <a:latin typeface="Arial" pitchFamily="34" charset="0"/>
                <a:cs typeface="Arial" pitchFamily="34" charset="0"/>
                <a:sym typeface="Symbol" pitchFamily="18" charset="2"/>
              </a:rPr>
              <a:t>2</a:t>
            </a:r>
            <a:r>
              <a:rPr lang="en-US" dirty="0">
                <a:latin typeface="Arial" pitchFamily="34" charset="0"/>
                <a:cs typeface="Arial" pitchFamily="34" charset="0"/>
                <a:sym typeface="Symbol" pitchFamily="18" charset="2"/>
              </a:rPr>
              <a:t>=</a:t>
            </a:r>
            <a:r>
              <a:rPr lang="en-US" dirty="0">
                <a:latin typeface="Arial" pitchFamily="34" charset="0"/>
                <a:cs typeface="Arial" pitchFamily="34" charset="0"/>
                <a:sym typeface="Symbol"/>
              </a:rPr>
              <a:t> (</a:t>
            </a:r>
            <a:r>
              <a:rPr lang="en-US" dirty="0" err="1">
                <a:latin typeface="Arial" pitchFamily="34" charset="0"/>
                <a:cs typeface="Arial" pitchFamily="34" charset="0"/>
                <a:sym typeface="Symbol"/>
              </a:rPr>
              <a:t>q</a:t>
            </a:r>
            <a:r>
              <a:rPr lang="en-US" baseline="-25000" dirty="0" err="1">
                <a:latin typeface="Arial" pitchFamily="34" charset="0"/>
                <a:cs typeface="Arial" pitchFamily="34" charset="0"/>
                <a:sym typeface="Symbol"/>
              </a:rPr>
              <a:t>rip</a:t>
            </a:r>
            <a:r>
              <a:rPr lang="en-US" dirty="0" err="1">
                <a:latin typeface="Arial" pitchFamily="34" charset="0"/>
                <a:cs typeface="Arial" pitchFamily="34" charset="0"/>
                <a:sym typeface="Symbol"/>
              </a:rPr>
              <a:t>,q</a:t>
            </a:r>
            <a:r>
              <a:rPr lang="en-US" baseline="-25000" dirty="0" err="1">
                <a:latin typeface="Arial" pitchFamily="34" charset="0"/>
                <a:cs typeface="Arial" pitchFamily="34" charset="0"/>
                <a:sym typeface="Symbol"/>
              </a:rPr>
              <a:t>rip</a:t>
            </a:r>
            <a:r>
              <a:rPr lang="en-US" dirty="0">
                <a:latin typeface="Arial" pitchFamily="34" charset="0"/>
                <a:cs typeface="Arial" pitchFamily="34" charset="0"/>
                <a:sym typeface="Symbol"/>
              </a:rPr>
              <a:t>) </a:t>
            </a:r>
          </a:p>
          <a:p>
            <a:pPr lvl="1"/>
            <a:r>
              <a:rPr lang="en-US" dirty="0">
                <a:latin typeface="Arial" pitchFamily="34" charset="0"/>
                <a:cs typeface="Arial" pitchFamily="34" charset="0"/>
                <a:sym typeface="Symbol" pitchFamily="18" charset="2"/>
              </a:rPr>
              <a:t>R</a:t>
            </a:r>
            <a:r>
              <a:rPr lang="en-US" baseline="-25000" dirty="0">
                <a:latin typeface="Arial" pitchFamily="34" charset="0"/>
                <a:cs typeface="Arial" pitchFamily="34" charset="0"/>
                <a:sym typeface="Symbol" pitchFamily="18" charset="2"/>
              </a:rPr>
              <a:t>3</a:t>
            </a:r>
            <a:r>
              <a:rPr lang="en-US" dirty="0">
                <a:latin typeface="Arial" pitchFamily="34" charset="0"/>
                <a:cs typeface="Arial" pitchFamily="34" charset="0"/>
                <a:sym typeface="Symbol" pitchFamily="18" charset="2"/>
              </a:rPr>
              <a:t>=</a:t>
            </a:r>
            <a:r>
              <a:rPr lang="en-US" dirty="0">
                <a:latin typeface="Arial" pitchFamily="34" charset="0"/>
                <a:cs typeface="Arial" pitchFamily="34" charset="0"/>
                <a:sym typeface="Symbol"/>
              </a:rPr>
              <a:t> (</a:t>
            </a:r>
            <a:r>
              <a:rPr lang="en-US" dirty="0" err="1">
                <a:latin typeface="Arial" pitchFamily="34" charset="0"/>
                <a:cs typeface="Arial" pitchFamily="34" charset="0"/>
                <a:sym typeface="Symbol"/>
              </a:rPr>
              <a:t>q</a:t>
            </a:r>
            <a:r>
              <a:rPr lang="en-US" baseline="-25000" dirty="0" err="1">
                <a:latin typeface="Arial" pitchFamily="34" charset="0"/>
                <a:cs typeface="Arial" pitchFamily="34" charset="0"/>
                <a:sym typeface="Symbol"/>
              </a:rPr>
              <a:t>rip</a:t>
            </a:r>
            <a:r>
              <a:rPr lang="en-US" dirty="0" err="1">
                <a:latin typeface="Arial" pitchFamily="34" charset="0"/>
                <a:cs typeface="Arial" pitchFamily="34" charset="0"/>
                <a:sym typeface="Symbol"/>
              </a:rPr>
              <a:t>,q</a:t>
            </a:r>
            <a:r>
              <a:rPr lang="en-US" baseline="-25000" dirty="0" err="1">
                <a:latin typeface="Arial" pitchFamily="34" charset="0"/>
                <a:cs typeface="Arial" pitchFamily="34" charset="0"/>
                <a:sym typeface="Symbol"/>
              </a:rPr>
              <a:t>j</a:t>
            </a:r>
            <a:r>
              <a:rPr lang="en-US" dirty="0">
                <a:latin typeface="Arial" pitchFamily="34" charset="0"/>
                <a:cs typeface="Arial" pitchFamily="34" charset="0"/>
                <a:sym typeface="Symbol"/>
              </a:rPr>
              <a:t>)</a:t>
            </a:r>
            <a:r>
              <a:rPr lang="en-US" dirty="0">
                <a:latin typeface="Arial" pitchFamily="34" charset="0"/>
                <a:cs typeface="Arial" pitchFamily="34" charset="0"/>
                <a:sym typeface="Symbol" pitchFamily="18" charset="2"/>
              </a:rPr>
              <a:t> </a:t>
            </a:r>
            <a:r>
              <a:rPr lang="en-US" dirty="0">
                <a:latin typeface="Arial" pitchFamily="34" charset="0"/>
                <a:cs typeface="Arial" pitchFamily="34" charset="0"/>
                <a:sym typeface="Symbol"/>
              </a:rPr>
              <a:t>≠</a:t>
            </a:r>
            <a:endParaRPr lang="en-US" dirty="0">
              <a:latin typeface="Arial" pitchFamily="34" charset="0"/>
              <a:cs typeface="Arial" pitchFamily="34" charset="0"/>
              <a:sym typeface="Symbol" pitchFamily="18" charset="2"/>
            </a:endParaRPr>
          </a:p>
          <a:p>
            <a:pPr lvl="1"/>
            <a:r>
              <a:rPr lang="en-US" dirty="0">
                <a:latin typeface="Arial" pitchFamily="34" charset="0"/>
                <a:cs typeface="Arial" pitchFamily="34" charset="0"/>
                <a:sym typeface="Symbol" pitchFamily="18" charset="2"/>
              </a:rPr>
              <a:t>R</a:t>
            </a:r>
            <a:r>
              <a:rPr lang="en-US" baseline="-25000" dirty="0">
                <a:latin typeface="Arial" pitchFamily="34" charset="0"/>
                <a:cs typeface="Arial" pitchFamily="34" charset="0"/>
                <a:sym typeface="Symbol" pitchFamily="18" charset="2"/>
              </a:rPr>
              <a:t>4</a:t>
            </a:r>
            <a:r>
              <a:rPr lang="en-US" dirty="0">
                <a:latin typeface="Arial" pitchFamily="34" charset="0"/>
                <a:cs typeface="Arial" pitchFamily="34" charset="0"/>
                <a:sym typeface="Symbol" pitchFamily="18" charset="2"/>
              </a:rPr>
              <a:t>=</a:t>
            </a:r>
            <a:r>
              <a:rPr lang="en-US" dirty="0">
                <a:latin typeface="Arial" pitchFamily="34" charset="0"/>
                <a:cs typeface="Arial" pitchFamily="34" charset="0"/>
                <a:sym typeface="Symbol"/>
              </a:rPr>
              <a:t> (</a:t>
            </a:r>
            <a:r>
              <a:rPr lang="en-US" dirty="0" err="1">
                <a:latin typeface="Arial" pitchFamily="34" charset="0"/>
                <a:cs typeface="Arial" pitchFamily="34" charset="0"/>
                <a:sym typeface="Symbol"/>
              </a:rPr>
              <a:t>q</a:t>
            </a:r>
            <a:r>
              <a:rPr lang="en-US" baseline="-25000" dirty="0" err="1">
                <a:latin typeface="Arial" pitchFamily="34" charset="0"/>
                <a:cs typeface="Arial" pitchFamily="34" charset="0"/>
                <a:sym typeface="Symbol"/>
              </a:rPr>
              <a:t>i</a:t>
            </a:r>
            <a:r>
              <a:rPr lang="en-US" dirty="0" err="1">
                <a:latin typeface="Arial" pitchFamily="34" charset="0"/>
                <a:cs typeface="Arial" pitchFamily="34" charset="0"/>
                <a:sym typeface="Symbol"/>
              </a:rPr>
              <a:t>,q</a:t>
            </a:r>
            <a:r>
              <a:rPr lang="en-US" baseline="-25000" dirty="0" err="1">
                <a:latin typeface="Arial" pitchFamily="34" charset="0"/>
                <a:cs typeface="Arial" pitchFamily="34" charset="0"/>
                <a:sym typeface="Symbol"/>
              </a:rPr>
              <a:t>j</a:t>
            </a:r>
            <a:r>
              <a:rPr lang="en-US" dirty="0">
                <a:latin typeface="Arial" pitchFamily="34" charset="0"/>
                <a:cs typeface="Arial" pitchFamily="34" charset="0"/>
                <a:sym typeface="Symbol"/>
              </a:rPr>
              <a:t>) </a:t>
            </a:r>
          </a:p>
          <a:p>
            <a:pPr lvl="1"/>
            <a:endParaRPr lang="en-US" dirty="0">
              <a:latin typeface="Arial" pitchFamily="34" charset="0"/>
              <a:cs typeface="Arial" pitchFamily="34" charset="0"/>
              <a:sym typeface="Symbol"/>
            </a:endParaRPr>
          </a:p>
          <a:p>
            <a:pPr lvl="1"/>
            <a:endParaRPr lang="en-US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3106" name="Rectangle 2"/>
          <p:cNvSpPr>
            <a:spLocks noGrp="1" noChangeArrowheads="1"/>
          </p:cNvSpPr>
          <p:nvPr>
            <p:ph type="title"/>
          </p:nvPr>
        </p:nvSpPr>
        <p:spPr>
          <a:xfrm>
            <a:off x="1219200" y="26416"/>
            <a:ext cx="2133600" cy="1028700"/>
          </a:xfrm>
        </p:spPr>
        <p:txBody>
          <a:bodyPr>
            <a:normAutofit/>
          </a:bodyPr>
          <a:lstStyle/>
          <a:p>
            <a:r>
              <a:rPr lang="en-US" sz="3200" dirty="0"/>
              <a:t>Example 1</a:t>
            </a:r>
          </a:p>
        </p:txBody>
      </p:sp>
      <p:pic>
        <p:nvPicPr>
          <p:cNvPr id="3" name="Picture 2" descr="A close up of text on a whiteboard&#10;&#10;Description automatically generated">
            <a:extLst>
              <a:ext uri="{FF2B5EF4-FFF2-40B4-BE49-F238E27FC236}">
                <a16:creationId xmlns:a16="http://schemas.microsoft.com/office/drawing/2014/main" id="{1C24E32B-644E-694F-9C81-E4A39BE1E10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157798" y="848463"/>
            <a:ext cx="6831584" cy="5123688"/>
          </a:xfrm>
          <a:prstGeom prst="rect">
            <a:avLst/>
          </a:prstGeom>
        </p:spPr>
      </p:pic>
      <p:grpSp>
        <p:nvGrpSpPr>
          <p:cNvPr id="4" name="Group 55">
            <a:extLst>
              <a:ext uri="{FF2B5EF4-FFF2-40B4-BE49-F238E27FC236}">
                <a16:creationId xmlns:a16="http://schemas.microsoft.com/office/drawing/2014/main" id="{0D1C57C6-8513-C849-9317-ADA346326A2A}"/>
              </a:ext>
            </a:extLst>
          </p:cNvPr>
          <p:cNvGrpSpPr>
            <a:grpSpLocks/>
          </p:cNvGrpSpPr>
          <p:nvPr/>
        </p:nvGrpSpPr>
        <p:grpSpPr bwMode="auto">
          <a:xfrm>
            <a:off x="1064771" y="1270378"/>
            <a:ext cx="1990725" cy="2438400"/>
            <a:chOff x="720" y="2448"/>
            <a:chExt cx="1254" cy="1536"/>
          </a:xfrm>
        </p:grpSpPr>
        <p:grpSp>
          <p:nvGrpSpPr>
            <p:cNvPr id="5" name="Group 32">
              <a:extLst>
                <a:ext uri="{FF2B5EF4-FFF2-40B4-BE49-F238E27FC236}">
                  <a16:creationId xmlns:a16="http://schemas.microsoft.com/office/drawing/2014/main" id="{3E92691E-7CBB-B349-BC3D-92DD90F19346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720" y="2688"/>
              <a:ext cx="363" cy="363"/>
              <a:chOff x="768" y="2640"/>
              <a:chExt cx="363" cy="363"/>
            </a:xfrm>
          </p:grpSpPr>
          <p:sp>
            <p:nvSpPr>
              <p:cNvPr id="20" name="Oval 11">
                <a:extLst>
                  <a:ext uri="{FF2B5EF4-FFF2-40B4-BE49-F238E27FC236}">
                    <a16:creationId xmlns:a16="http://schemas.microsoft.com/office/drawing/2014/main" id="{C6D71C4C-E4CB-8949-BC09-6BD5A6EE351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68" y="2640"/>
                <a:ext cx="363" cy="363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1" name="Text Box 12">
                <a:extLst>
                  <a:ext uri="{FF2B5EF4-FFF2-40B4-BE49-F238E27FC236}">
                    <a16:creationId xmlns:a16="http://schemas.microsoft.com/office/drawing/2014/main" id="{12C0109B-C76E-FB43-B68C-78E45DC6342B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816" y="2640"/>
                <a:ext cx="270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algn="ctr"/>
                <a:r>
                  <a:rPr lang="en-US"/>
                  <a:t>q</a:t>
                </a:r>
                <a:r>
                  <a:rPr lang="en-US" baseline="-25000"/>
                  <a:t>i</a:t>
                </a:r>
              </a:p>
            </p:txBody>
          </p:sp>
        </p:grpSp>
        <p:grpSp>
          <p:nvGrpSpPr>
            <p:cNvPr id="6" name="Group 33">
              <a:extLst>
                <a:ext uri="{FF2B5EF4-FFF2-40B4-BE49-F238E27FC236}">
                  <a16:creationId xmlns:a16="http://schemas.microsoft.com/office/drawing/2014/main" id="{E5FF4655-97B5-A041-9967-4C1C8A3A1FE3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611" y="2688"/>
              <a:ext cx="363" cy="363"/>
              <a:chOff x="768" y="2640"/>
              <a:chExt cx="363" cy="363"/>
            </a:xfrm>
          </p:grpSpPr>
          <p:sp>
            <p:nvSpPr>
              <p:cNvPr id="18" name="Oval 34">
                <a:extLst>
                  <a:ext uri="{FF2B5EF4-FFF2-40B4-BE49-F238E27FC236}">
                    <a16:creationId xmlns:a16="http://schemas.microsoft.com/office/drawing/2014/main" id="{EA6CBADC-896E-AC47-8CF3-6E69501F736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68" y="2640"/>
                <a:ext cx="363" cy="363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9" name="Text Box 35">
                <a:extLst>
                  <a:ext uri="{FF2B5EF4-FFF2-40B4-BE49-F238E27FC236}">
                    <a16:creationId xmlns:a16="http://schemas.microsoft.com/office/drawing/2014/main" id="{D04DF131-C89E-DC4E-9CF2-618E7C366250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816" y="2640"/>
                <a:ext cx="270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algn="ctr"/>
                <a:r>
                  <a:rPr lang="en-US" dirty="0" err="1"/>
                  <a:t>q</a:t>
                </a:r>
                <a:r>
                  <a:rPr lang="en-US" baseline="-25000" dirty="0" err="1"/>
                  <a:t>j</a:t>
                </a:r>
                <a:endParaRPr lang="en-US" baseline="-25000" dirty="0"/>
              </a:p>
            </p:txBody>
          </p:sp>
        </p:grpSp>
        <p:grpSp>
          <p:nvGrpSpPr>
            <p:cNvPr id="7" name="Group 39">
              <a:extLst>
                <a:ext uri="{FF2B5EF4-FFF2-40B4-BE49-F238E27FC236}">
                  <a16:creationId xmlns:a16="http://schemas.microsoft.com/office/drawing/2014/main" id="{7368D6DF-BEA2-0349-92D8-35A9EC24C45C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131" y="3312"/>
              <a:ext cx="432" cy="363"/>
              <a:chOff x="1248" y="3216"/>
              <a:chExt cx="432" cy="363"/>
            </a:xfrm>
          </p:grpSpPr>
          <p:sp>
            <p:nvSpPr>
              <p:cNvPr id="16" name="Oval 37">
                <a:extLst>
                  <a:ext uri="{FF2B5EF4-FFF2-40B4-BE49-F238E27FC236}">
                    <a16:creationId xmlns:a16="http://schemas.microsoft.com/office/drawing/2014/main" id="{453ECAB0-24A9-F447-BA6E-9DC76F5F947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96" y="3216"/>
                <a:ext cx="363" cy="363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7" name="Text Box 38">
                <a:extLst>
                  <a:ext uri="{FF2B5EF4-FFF2-40B4-BE49-F238E27FC236}">
                    <a16:creationId xmlns:a16="http://schemas.microsoft.com/office/drawing/2014/main" id="{669AE749-3801-744A-94AC-6775D4D02FCB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248" y="3216"/>
                <a:ext cx="432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algn="ctr"/>
                <a:r>
                  <a:rPr lang="en-US"/>
                  <a:t>q</a:t>
                </a:r>
                <a:r>
                  <a:rPr lang="en-US" baseline="-25000"/>
                  <a:t>rip</a:t>
                </a:r>
              </a:p>
            </p:txBody>
          </p:sp>
        </p:grpSp>
        <p:sp>
          <p:nvSpPr>
            <p:cNvPr id="8" name="Freeform 40">
              <a:extLst>
                <a:ext uri="{FF2B5EF4-FFF2-40B4-BE49-F238E27FC236}">
                  <a16:creationId xmlns:a16="http://schemas.microsoft.com/office/drawing/2014/main" id="{8F9BBBC4-1403-C04B-B2CD-41997EDECBE7}"/>
                </a:ext>
              </a:extLst>
            </p:cNvPr>
            <p:cNvSpPr>
              <a:spLocks/>
            </p:cNvSpPr>
            <p:nvPr/>
          </p:nvSpPr>
          <p:spPr bwMode="auto">
            <a:xfrm>
              <a:off x="1035" y="2688"/>
              <a:ext cx="624" cy="48"/>
            </a:xfrm>
            <a:custGeom>
              <a:avLst/>
              <a:gdLst/>
              <a:ahLst/>
              <a:cxnLst>
                <a:cxn ang="0">
                  <a:pos x="0" y="336"/>
                </a:cxn>
                <a:cxn ang="0">
                  <a:pos x="624" y="0"/>
                </a:cxn>
                <a:cxn ang="0">
                  <a:pos x="1296" y="336"/>
                </a:cxn>
              </a:cxnLst>
              <a:rect l="0" t="0" r="r" b="b"/>
              <a:pathLst>
                <a:path w="1296" h="336">
                  <a:moveTo>
                    <a:pt x="0" y="336"/>
                  </a:moveTo>
                  <a:cubicBezTo>
                    <a:pt x="204" y="168"/>
                    <a:pt x="408" y="0"/>
                    <a:pt x="624" y="0"/>
                  </a:cubicBezTo>
                  <a:cubicBezTo>
                    <a:pt x="840" y="0"/>
                    <a:pt x="1068" y="168"/>
                    <a:pt x="1296" y="336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9" name="Freeform 41">
              <a:extLst>
                <a:ext uri="{FF2B5EF4-FFF2-40B4-BE49-F238E27FC236}">
                  <a16:creationId xmlns:a16="http://schemas.microsoft.com/office/drawing/2014/main" id="{1D990019-C6ED-8F4D-B354-DE9098FA0242}"/>
                </a:ext>
              </a:extLst>
            </p:cNvPr>
            <p:cNvSpPr>
              <a:spLocks/>
            </p:cNvSpPr>
            <p:nvPr/>
          </p:nvSpPr>
          <p:spPr bwMode="auto">
            <a:xfrm rot="7050957">
              <a:off x="1467" y="3223"/>
              <a:ext cx="409" cy="59"/>
            </a:xfrm>
            <a:custGeom>
              <a:avLst/>
              <a:gdLst/>
              <a:ahLst/>
              <a:cxnLst>
                <a:cxn ang="0">
                  <a:pos x="0" y="336"/>
                </a:cxn>
                <a:cxn ang="0">
                  <a:pos x="624" y="0"/>
                </a:cxn>
                <a:cxn ang="0">
                  <a:pos x="1296" y="336"/>
                </a:cxn>
              </a:cxnLst>
              <a:rect l="0" t="0" r="r" b="b"/>
              <a:pathLst>
                <a:path w="1296" h="336">
                  <a:moveTo>
                    <a:pt x="0" y="336"/>
                  </a:moveTo>
                  <a:cubicBezTo>
                    <a:pt x="204" y="168"/>
                    <a:pt x="408" y="0"/>
                    <a:pt x="624" y="0"/>
                  </a:cubicBezTo>
                  <a:cubicBezTo>
                    <a:pt x="840" y="0"/>
                    <a:pt x="1068" y="168"/>
                    <a:pt x="1296" y="336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 type="triangl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" name="Freeform 42">
              <a:extLst>
                <a:ext uri="{FF2B5EF4-FFF2-40B4-BE49-F238E27FC236}">
                  <a16:creationId xmlns:a16="http://schemas.microsoft.com/office/drawing/2014/main" id="{9BB3767E-9C6C-E145-B9BB-17D77F444C27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1275" y="3648"/>
              <a:ext cx="192" cy="96"/>
            </a:xfrm>
            <a:custGeom>
              <a:avLst/>
              <a:gdLst/>
              <a:ahLst/>
              <a:cxnLst>
                <a:cxn ang="0">
                  <a:pos x="0" y="336"/>
                </a:cxn>
                <a:cxn ang="0">
                  <a:pos x="624" y="0"/>
                </a:cxn>
                <a:cxn ang="0">
                  <a:pos x="1296" y="336"/>
                </a:cxn>
              </a:cxnLst>
              <a:rect l="0" t="0" r="r" b="b"/>
              <a:pathLst>
                <a:path w="1296" h="336">
                  <a:moveTo>
                    <a:pt x="0" y="336"/>
                  </a:moveTo>
                  <a:cubicBezTo>
                    <a:pt x="204" y="168"/>
                    <a:pt x="408" y="0"/>
                    <a:pt x="624" y="0"/>
                  </a:cubicBezTo>
                  <a:cubicBezTo>
                    <a:pt x="840" y="0"/>
                    <a:pt x="1068" y="168"/>
                    <a:pt x="1296" y="336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" name="Freeform 43">
              <a:extLst>
                <a:ext uri="{FF2B5EF4-FFF2-40B4-BE49-F238E27FC236}">
                  <a16:creationId xmlns:a16="http://schemas.microsoft.com/office/drawing/2014/main" id="{4E3E0EFA-C78F-3A40-AF94-789AC42637CB}"/>
                </a:ext>
              </a:extLst>
            </p:cNvPr>
            <p:cNvSpPr>
              <a:spLocks/>
            </p:cNvSpPr>
            <p:nvPr/>
          </p:nvSpPr>
          <p:spPr bwMode="auto">
            <a:xfrm rot="14033610">
              <a:off x="831" y="3219"/>
              <a:ext cx="432" cy="48"/>
            </a:xfrm>
            <a:custGeom>
              <a:avLst/>
              <a:gdLst/>
              <a:ahLst/>
              <a:cxnLst>
                <a:cxn ang="0">
                  <a:pos x="0" y="336"/>
                </a:cxn>
                <a:cxn ang="0">
                  <a:pos x="624" y="0"/>
                </a:cxn>
                <a:cxn ang="0">
                  <a:pos x="1296" y="336"/>
                </a:cxn>
              </a:cxnLst>
              <a:rect l="0" t="0" r="r" b="b"/>
              <a:pathLst>
                <a:path w="1296" h="336">
                  <a:moveTo>
                    <a:pt x="0" y="336"/>
                  </a:moveTo>
                  <a:cubicBezTo>
                    <a:pt x="204" y="168"/>
                    <a:pt x="408" y="0"/>
                    <a:pt x="624" y="0"/>
                  </a:cubicBezTo>
                  <a:cubicBezTo>
                    <a:pt x="840" y="0"/>
                    <a:pt x="1068" y="168"/>
                    <a:pt x="1296" y="336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 type="triangl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2" name="Text Box 44">
              <a:extLst>
                <a:ext uri="{FF2B5EF4-FFF2-40B4-BE49-F238E27FC236}">
                  <a16:creationId xmlns:a16="http://schemas.microsoft.com/office/drawing/2014/main" id="{D0C3196A-A6B5-DF45-9256-BDE5EA4FBEE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179" y="2448"/>
              <a:ext cx="308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r>
                <a:rPr lang="en-US" sz="2000"/>
                <a:t>R</a:t>
              </a:r>
              <a:r>
                <a:rPr lang="en-US" sz="2000" baseline="-25000"/>
                <a:t>4</a:t>
              </a:r>
            </a:p>
          </p:txBody>
        </p:sp>
        <p:sp>
          <p:nvSpPr>
            <p:cNvPr id="13" name="Text Box 45">
              <a:extLst>
                <a:ext uri="{FF2B5EF4-FFF2-40B4-BE49-F238E27FC236}">
                  <a16:creationId xmlns:a16="http://schemas.microsoft.com/office/drawing/2014/main" id="{9D1C27C5-2619-6E4E-B946-74D0EE1D672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47" y="3120"/>
              <a:ext cx="308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r>
                <a:rPr lang="en-US" sz="2000"/>
                <a:t>R</a:t>
              </a:r>
              <a:r>
                <a:rPr lang="en-US" sz="2000" baseline="-25000"/>
                <a:t>1</a:t>
              </a:r>
            </a:p>
          </p:txBody>
        </p:sp>
        <p:sp>
          <p:nvSpPr>
            <p:cNvPr id="14" name="Text Box 46">
              <a:extLst>
                <a:ext uri="{FF2B5EF4-FFF2-40B4-BE49-F238E27FC236}">
                  <a16:creationId xmlns:a16="http://schemas.microsoft.com/office/drawing/2014/main" id="{C4A2708E-44F8-CD49-8C98-CDB515D472C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659" y="3120"/>
              <a:ext cx="308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r>
                <a:rPr lang="en-US" sz="2000" dirty="0"/>
                <a:t>R</a:t>
              </a:r>
              <a:r>
                <a:rPr lang="en-US" sz="2000" baseline="-25000" dirty="0"/>
                <a:t>3</a:t>
              </a:r>
            </a:p>
          </p:txBody>
        </p:sp>
        <p:sp>
          <p:nvSpPr>
            <p:cNvPr id="15" name="Text Box 47">
              <a:extLst>
                <a:ext uri="{FF2B5EF4-FFF2-40B4-BE49-F238E27FC236}">
                  <a16:creationId xmlns:a16="http://schemas.microsoft.com/office/drawing/2014/main" id="{C3BCEA5D-2B2E-6F4B-8E08-A3C1EBD85F7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227" y="3734"/>
              <a:ext cx="308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r>
                <a:rPr lang="en-US" sz="2000"/>
                <a:t>R</a:t>
              </a:r>
              <a:r>
                <a:rPr lang="en-US" sz="2000" baseline="-25000"/>
                <a:t>2</a:t>
              </a:r>
            </a:p>
          </p:txBody>
        </p:sp>
      </p:grpSp>
      <p:grpSp>
        <p:nvGrpSpPr>
          <p:cNvPr id="22" name="Group 58">
            <a:extLst>
              <a:ext uri="{FF2B5EF4-FFF2-40B4-BE49-F238E27FC236}">
                <a16:creationId xmlns:a16="http://schemas.microsoft.com/office/drawing/2014/main" id="{F2AFD8C1-A4D2-0C49-A7AE-474CC5BD6F9B}"/>
              </a:ext>
            </a:extLst>
          </p:cNvPr>
          <p:cNvGrpSpPr>
            <a:grpSpLocks/>
          </p:cNvGrpSpPr>
          <p:nvPr/>
        </p:nvGrpSpPr>
        <p:grpSpPr bwMode="auto">
          <a:xfrm>
            <a:off x="21744" y="4300537"/>
            <a:ext cx="3852863" cy="728663"/>
            <a:chOff x="2688" y="2688"/>
            <a:chExt cx="2427" cy="459"/>
          </a:xfrm>
        </p:grpSpPr>
        <p:grpSp>
          <p:nvGrpSpPr>
            <p:cNvPr id="23" name="Group 49">
              <a:extLst>
                <a:ext uri="{FF2B5EF4-FFF2-40B4-BE49-F238E27FC236}">
                  <a16:creationId xmlns:a16="http://schemas.microsoft.com/office/drawing/2014/main" id="{237D0958-2940-6444-94F6-32C1659F4E05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688" y="2784"/>
              <a:ext cx="363" cy="363"/>
              <a:chOff x="768" y="2640"/>
              <a:chExt cx="363" cy="363"/>
            </a:xfrm>
          </p:grpSpPr>
          <p:sp>
            <p:nvSpPr>
              <p:cNvPr id="29" name="Oval 50">
                <a:extLst>
                  <a:ext uri="{FF2B5EF4-FFF2-40B4-BE49-F238E27FC236}">
                    <a16:creationId xmlns:a16="http://schemas.microsoft.com/office/drawing/2014/main" id="{BA0BFCA7-D5FE-DC45-A977-3E336C2873C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68" y="2640"/>
                <a:ext cx="363" cy="363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0" name="Text Box 51">
                <a:extLst>
                  <a:ext uri="{FF2B5EF4-FFF2-40B4-BE49-F238E27FC236}">
                    <a16:creationId xmlns:a16="http://schemas.microsoft.com/office/drawing/2014/main" id="{814A8EE5-6143-954B-A741-FF28C86E92F5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816" y="2640"/>
                <a:ext cx="270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algn="ctr"/>
                <a:r>
                  <a:rPr lang="en-US" dirty="0"/>
                  <a:t>q</a:t>
                </a:r>
                <a:r>
                  <a:rPr lang="en-US" baseline="-25000" dirty="0"/>
                  <a:t>i</a:t>
                </a:r>
              </a:p>
            </p:txBody>
          </p:sp>
        </p:grpSp>
        <p:grpSp>
          <p:nvGrpSpPr>
            <p:cNvPr id="24" name="Group 52">
              <a:extLst>
                <a:ext uri="{FF2B5EF4-FFF2-40B4-BE49-F238E27FC236}">
                  <a16:creationId xmlns:a16="http://schemas.microsoft.com/office/drawing/2014/main" id="{F498C968-1BDD-714E-B429-AF2363C9C4B6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752" y="2784"/>
              <a:ext cx="363" cy="363"/>
              <a:chOff x="768" y="2640"/>
              <a:chExt cx="363" cy="363"/>
            </a:xfrm>
          </p:grpSpPr>
          <p:sp>
            <p:nvSpPr>
              <p:cNvPr id="27" name="Oval 53">
                <a:extLst>
                  <a:ext uri="{FF2B5EF4-FFF2-40B4-BE49-F238E27FC236}">
                    <a16:creationId xmlns:a16="http://schemas.microsoft.com/office/drawing/2014/main" id="{EF3140BC-21B6-CA4C-B60C-9C936432BF7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68" y="2640"/>
                <a:ext cx="363" cy="363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8" name="Text Box 54">
                <a:extLst>
                  <a:ext uri="{FF2B5EF4-FFF2-40B4-BE49-F238E27FC236}">
                    <a16:creationId xmlns:a16="http://schemas.microsoft.com/office/drawing/2014/main" id="{AC6340B3-EC14-FA4F-A150-323E885642A3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816" y="2640"/>
                <a:ext cx="270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algn="ctr"/>
                <a:r>
                  <a:rPr lang="en-US" dirty="0" err="1"/>
                  <a:t>q</a:t>
                </a:r>
                <a:r>
                  <a:rPr lang="en-US" baseline="-25000" dirty="0" err="1"/>
                  <a:t>j</a:t>
                </a:r>
                <a:endParaRPr lang="en-US" baseline="-25000" dirty="0"/>
              </a:p>
            </p:txBody>
          </p:sp>
        </p:grpSp>
        <p:sp>
          <p:nvSpPr>
            <p:cNvPr id="25" name="Line 56">
              <a:extLst>
                <a:ext uri="{FF2B5EF4-FFF2-40B4-BE49-F238E27FC236}">
                  <a16:creationId xmlns:a16="http://schemas.microsoft.com/office/drawing/2014/main" id="{0D880FC4-3CE2-3343-8DEA-E93B211BD76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072" y="2976"/>
              <a:ext cx="168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6" name="Text Box 57">
              <a:extLst>
                <a:ext uri="{FF2B5EF4-FFF2-40B4-BE49-F238E27FC236}">
                  <a16:creationId xmlns:a16="http://schemas.microsoft.com/office/drawing/2014/main" id="{A9D6BADB-F6AE-7E42-B10A-E60F4AF5491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17" y="2688"/>
              <a:ext cx="1391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2000"/>
                <a:t>(R</a:t>
              </a:r>
              <a:r>
                <a:rPr lang="en-US" sz="2000" baseline="-25000"/>
                <a:t>1</a:t>
              </a:r>
              <a:r>
                <a:rPr lang="en-US" sz="2000"/>
                <a:t>)(R</a:t>
              </a:r>
              <a:r>
                <a:rPr lang="en-US" sz="2000" baseline="-25000"/>
                <a:t>2</a:t>
              </a:r>
              <a:r>
                <a:rPr lang="en-US" sz="2000"/>
                <a:t>)</a:t>
              </a:r>
              <a:r>
                <a:rPr lang="en-US" sz="2000" baseline="30000"/>
                <a:t>*</a:t>
              </a:r>
              <a:r>
                <a:rPr lang="en-US" sz="2000"/>
                <a:t>(R</a:t>
              </a:r>
              <a:r>
                <a:rPr lang="en-US" sz="2000" baseline="-25000"/>
                <a:t>3</a:t>
              </a:r>
              <a:r>
                <a:rPr lang="en-US" sz="2000"/>
                <a:t>) </a:t>
              </a:r>
              <a:r>
                <a:rPr lang="en-US" sz="2000" b="1">
                  <a:sym typeface="Symbol" pitchFamily="18" charset="2"/>
                </a:rPr>
                <a:t></a:t>
              </a:r>
              <a:r>
                <a:rPr lang="en-US" sz="2000"/>
                <a:t>(R</a:t>
              </a:r>
              <a:r>
                <a:rPr lang="en-US" sz="2000" baseline="-25000"/>
                <a:t>4</a:t>
              </a:r>
              <a:r>
                <a:rPr lang="en-US" sz="2000"/>
                <a:t>)</a:t>
              </a:r>
            </a:p>
          </p:txBody>
        </p:sp>
      </p:grpSp>
      <p:sp>
        <p:nvSpPr>
          <p:cNvPr id="31" name="Text Box 60">
            <a:extLst>
              <a:ext uri="{FF2B5EF4-FFF2-40B4-BE49-F238E27FC236}">
                <a16:creationId xmlns:a16="http://schemas.microsoft.com/office/drawing/2014/main" id="{546CCBA8-9AA7-5640-9236-68B4271FCE0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1615244"/>
            <a:ext cx="8318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000" dirty="0"/>
              <a:t>before</a:t>
            </a:r>
          </a:p>
        </p:txBody>
      </p:sp>
      <p:sp>
        <p:nvSpPr>
          <p:cNvPr id="32" name="Text Box 61">
            <a:extLst>
              <a:ext uri="{FF2B5EF4-FFF2-40B4-BE49-F238E27FC236}">
                <a16:creationId xmlns:a16="http://schemas.microsoft.com/office/drawing/2014/main" id="{87AF4270-38E5-FF47-AB5D-6AAB25F9A41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744" y="3926489"/>
            <a:ext cx="6477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000" dirty="0"/>
              <a:t>after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3106" name="Rectangle 2"/>
          <p:cNvSpPr>
            <a:spLocks noGrp="1" noChangeArrowheads="1"/>
          </p:cNvSpPr>
          <p:nvPr>
            <p:ph type="title"/>
          </p:nvPr>
        </p:nvSpPr>
        <p:spPr>
          <a:xfrm>
            <a:off x="1219200" y="26416"/>
            <a:ext cx="2133600" cy="1028700"/>
          </a:xfrm>
        </p:spPr>
        <p:txBody>
          <a:bodyPr>
            <a:normAutofit/>
          </a:bodyPr>
          <a:lstStyle/>
          <a:p>
            <a:r>
              <a:rPr lang="en-US" sz="3200" dirty="0"/>
              <a:t>Example 2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1C24E32B-644E-694F-9C81-E4A39BE1E10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5400000">
            <a:off x="2956052" y="880364"/>
            <a:ext cx="6831584" cy="5123688"/>
          </a:xfrm>
          <a:prstGeom prst="rect">
            <a:avLst/>
          </a:prstGeom>
        </p:spPr>
      </p:pic>
      <p:grpSp>
        <p:nvGrpSpPr>
          <p:cNvPr id="4" name="Group 55">
            <a:extLst>
              <a:ext uri="{FF2B5EF4-FFF2-40B4-BE49-F238E27FC236}">
                <a16:creationId xmlns:a16="http://schemas.microsoft.com/office/drawing/2014/main" id="{1722C940-6FD6-8943-9800-3A04911B4202}"/>
              </a:ext>
            </a:extLst>
          </p:cNvPr>
          <p:cNvGrpSpPr>
            <a:grpSpLocks/>
          </p:cNvGrpSpPr>
          <p:nvPr/>
        </p:nvGrpSpPr>
        <p:grpSpPr bwMode="auto">
          <a:xfrm>
            <a:off x="1198179" y="3651682"/>
            <a:ext cx="1878600" cy="2183404"/>
            <a:chOff x="720" y="2448"/>
            <a:chExt cx="1254" cy="1536"/>
          </a:xfrm>
        </p:grpSpPr>
        <p:grpSp>
          <p:nvGrpSpPr>
            <p:cNvPr id="5" name="Group 32">
              <a:extLst>
                <a:ext uri="{FF2B5EF4-FFF2-40B4-BE49-F238E27FC236}">
                  <a16:creationId xmlns:a16="http://schemas.microsoft.com/office/drawing/2014/main" id="{623DC9AD-55C4-6A43-BA24-9AD0CECAC277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720" y="2688"/>
              <a:ext cx="363" cy="363"/>
              <a:chOff x="768" y="2640"/>
              <a:chExt cx="363" cy="363"/>
            </a:xfrm>
          </p:grpSpPr>
          <p:sp>
            <p:nvSpPr>
              <p:cNvPr id="20" name="Oval 11">
                <a:extLst>
                  <a:ext uri="{FF2B5EF4-FFF2-40B4-BE49-F238E27FC236}">
                    <a16:creationId xmlns:a16="http://schemas.microsoft.com/office/drawing/2014/main" id="{1BCC86B3-13B8-A64E-9689-72D82B8610F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68" y="2640"/>
                <a:ext cx="363" cy="363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1" name="Text Box 12">
                <a:extLst>
                  <a:ext uri="{FF2B5EF4-FFF2-40B4-BE49-F238E27FC236}">
                    <a16:creationId xmlns:a16="http://schemas.microsoft.com/office/drawing/2014/main" id="{41C99B41-1E4E-A14C-9D69-A87E5692B42E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816" y="2640"/>
                <a:ext cx="270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algn="ctr"/>
                <a:r>
                  <a:rPr lang="en-US"/>
                  <a:t>q</a:t>
                </a:r>
                <a:r>
                  <a:rPr lang="en-US" baseline="-25000"/>
                  <a:t>i</a:t>
                </a:r>
              </a:p>
            </p:txBody>
          </p:sp>
        </p:grpSp>
        <p:grpSp>
          <p:nvGrpSpPr>
            <p:cNvPr id="6" name="Group 33">
              <a:extLst>
                <a:ext uri="{FF2B5EF4-FFF2-40B4-BE49-F238E27FC236}">
                  <a16:creationId xmlns:a16="http://schemas.microsoft.com/office/drawing/2014/main" id="{7F5B3276-C4A2-E242-A9FD-BFC9D8A3C69B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611" y="2688"/>
              <a:ext cx="363" cy="363"/>
              <a:chOff x="768" y="2640"/>
              <a:chExt cx="363" cy="363"/>
            </a:xfrm>
          </p:grpSpPr>
          <p:sp>
            <p:nvSpPr>
              <p:cNvPr id="18" name="Oval 34">
                <a:extLst>
                  <a:ext uri="{FF2B5EF4-FFF2-40B4-BE49-F238E27FC236}">
                    <a16:creationId xmlns:a16="http://schemas.microsoft.com/office/drawing/2014/main" id="{4AD45ED0-50F4-B544-8154-00F3BBCB808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68" y="2640"/>
                <a:ext cx="363" cy="363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9" name="Text Box 35">
                <a:extLst>
                  <a:ext uri="{FF2B5EF4-FFF2-40B4-BE49-F238E27FC236}">
                    <a16:creationId xmlns:a16="http://schemas.microsoft.com/office/drawing/2014/main" id="{43BEAFD4-FDE9-FF4E-803E-46CC70C840F4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816" y="2640"/>
                <a:ext cx="270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algn="ctr"/>
                <a:r>
                  <a:rPr lang="en-US" dirty="0" err="1"/>
                  <a:t>q</a:t>
                </a:r>
                <a:r>
                  <a:rPr lang="en-US" baseline="-25000" dirty="0" err="1"/>
                  <a:t>j</a:t>
                </a:r>
                <a:endParaRPr lang="en-US" baseline="-25000" dirty="0"/>
              </a:p>
            </p:txBody>
          </p:sp>
        </p:grpSp>
        <p:grpSp>
          <p:nvGrpSpPr>
            <p:cNvPr id="7" name="Group 39">
              <a:extLst>
                <a:ext uri="{FF2B5EF4-FFF2-40B4-BE49-F238E27FC236}">
                  <a16:creationId xmlns:a16="http://schemas.microsoft.com/office/drawing/2014/main" id="{6552B544-72F7-3A42-B195-06C2D59A0E7C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131" y="3312"/>
              <a:ext cx="432" cy="363"/>
              <a:chOff x="1248" y="3216"/>
              <a:chExt cx="432" cy="363"/>
            </a:xfrm>
          </p:grpSpPr>
          <p:sp>
            <p:nvSpPr>
              <p:cNvPr id="16" name="Oval 37">
                <a:extLst>
                  <a:ext uri="{FF2B5EF4-FFF2-40B4-BE49-F238E27FC236}">
                    <a16:creationId xmlns:a16="http://schemas.microsoft.com/office/drawing/2014/main" id="{BDC40CDD-C8E7-B246-9C5B-9F0547EBFC1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96" y="3216"/>
                <a:ext cx="363" cy="363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7" name="Text Box 38">
                <a:extLst>
                  <a:ext uri="{FF2B5EF4-FFF2-40B4-BE49-F238E27FC236}">
                    <a16:creationId xmlns:a16="http://schemas.microsoft.com/office/drawing/2014/main" id="{45D98B90-A5E8-8040-8702-7EC70DC1C8F0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248" y="3216"/>
                <a:ext cx="432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algn="ctr"/>
                <a:r>
                  <a:rPr lang="en-US"/>
                  <a:t>q</a:t>
                </a:r>
                <a:r>
                  <a:rPr lang="en-US" baseline="-25000"/>
                  <a:t>rip</a:t>
                </a:r>
              </a:p>
            </p:txBody>
          </p:sp>
        </p:grpSp>
        <p:sp>
          <p:nvSpPr>
            <p:cNvPr id="8" name="Freeform 40">
              <a:extLst>
                <a:ext uri="{FF2B5EF4-FFF2-40B4-BE49-F238E27FC236}">
                  <a16:creationId xmlns:a16="http://schemas.microsoft.com/office/drawing/2014/main" id="{E486308A-1D29-E441-9ECE-3B9C1C5B15C3}"/>
                </a:ext>
              </a:extLst>
            </p:cNvPr>
            <p:cNvSpPr>
              <a:spLocks/>
            </p:cNvSpPr>
            <p:nvPr/>
          </p:nvSpPr>
          <p:spPr bwMode="auto">
            <a:xfrm>
              <a:off x="1035" y="2688"/>
              <a:ext cx="624" cy="48"/>
            </a:xfrm>
            <a:custGeom>
              <a:avLst/>
              <a:gdLst/>
              <a:ahLst/>
              <a:cxnLst>
                <a:cxn ang="0">
                  <a:pos x="0" y="336"/>
                </a:cxn>
                <a:cxn ang="0">
                  <a:pos x="624" y="0"/>
                </a:cxn>
                <a:cxn ang="0">
                  <a:pos x="1296" y="336"/>
                </a:cxn>
              </a:cxnLst>
              <a:rect l="0" t="0" r="r" b="b"/>
              <a:pathLst>
                <a:path w="1296" h="336">
                  <a:moveTo>
                    <a:pt x="0" y="336"/>
                  </a:moveTo>
                  <a:cubicBezTo>
                    <a:pt x="204" y="168"/>
                    <a:pt x="408" y="0"/>
                    <a:pt x="624" y="0"/>
                  </a:cubicBezTo>
                  <a:cubicBezTo>
                    <a:pt x="840" y="0"/>
                    <a:pt x="1068" y="168"/>
                    <a:pt x="1296" y="336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9" name="Freeform 41">
              <a:extLst>
                <a:ext uri="{FF2B5EF4-FFF2-40B4-BE49-F238E27FC236}">
                  <a16:creationId xmlns:a16="http://schemas.microsoft.com/office/drawing/2014/main" id="{B2A32774-4408-2E47-A81E-1018BA2665E9}"/>
                </a:ext>
              </a:extLst>
            </p:cNvPr>
            <p:cNvSpPr>
              <a:spLocks/>
            </p:cNvSpPr>
            <p:nvPr/>
          </p:nvSpPr>
          <p:spPr bwMode="auto">
            <a:xfrm rot="7050957">
              <a:off x="1467" y="3223"/>
              <a:ext cx="409" cy="59"/>
            </a:xfrm>
            <a:custGeom>
              <a:avLst/>
              <a:gdLst/>
              <a:ahLst/>
              <a:cxnLst>
                <a:cxn ang="0">
                  <a:pos x="0" y="336"/>
                </a:cxn>
                <a:cxn ang="0">
                  <a:pos x="624" y="0"/>
                </a:cxn>
                <a:cxn ang="0">
                  <a:pos x="1296" y="336"/>
                </a:cxn>
              </a:cxnLst>
              <a:rect l="0" t="0" r="r" b="b"/>
              <a:pathLst>
                <a:path w="1296" h="336">
                  <a:moveTo>
                    <a:pt x="0" y="336"/>
                  </a:moveTo>
                  <a:cubicBezTo>
                    <a:pt x="204" y="168"/>
                    <a:pt x="408" y="0"/>
                    <a:pt x="624" y="0"/>
                  </a:cubicBezTo>
                  <a:cubicBezTo>
                    <a:pt x="840" y="0"/>
                    <a:pt x="1068" y="168"/>
                    <a:pt x="1296" y="336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 type="triangl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0" name="Freeform 42">
              <a:extLst>
                <a:ext uri="{FF2B5EF4-FFF2-40B4-BE49-F238E27FC236}">
                  <a16:creationId xmlns:a16="http://schemas.microsoft.com/office/drawing/2014/main" id="{141D2AA2-2646-E045-9D8F-FB90A3CB1BFE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1275" y="3648"/>
              <a:ext cx="192" cy="96"/>
            </a:xfrm>
            <a:custGeom>
              <a:avLst/>
              <a:gdLst/>
              <a:ahLst/>
              <a:cxnLst>
                <a:cxn ang="0">
                  <a:pos x="0" y="336"/>
                </a:cxn>
                <a:cxn ang="0">
                  <a:pos x="624" y="0"/>
                </a:cxn>
                <a:cxn ang="0">
                  <a:pos x="1296" y="336"/>
                </a:cxn>
              </a:cxnLst>
              <a:rect l="0" t="0" r="r" b="b"/>
              <a:pathLst>
                <a:path w="1296" h="336">
                  <a:moveTo>
                    <a:pt x="0" y="336"/>
                  </a:moveTo>
                  <a:cubicBezTo>
                    <a:pt x="204" y="168"/>
                    <a:pt x="408" y="0"/>
                    <a:pt x="624" y="0"/>
                  </a:cubicBezTo>
                  <a:cubicBezTo>
                    <a:pt x="840" y="0"/>
                    <a:pt x="1068" y="168"/>
                    <a:pt x="1296" y="336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" name="Freeform 43">
              <a:extLst>
                <a:ext uri="{FF2B5EF4-FFF2-40B4-BE49-F238E27FC236}">
                  <a16:creationId xmlns:a16="http://schemas.microsoft.com/office/drawing/2014/main" id="{FEF21AA6-DA77-874E-877D-1F5FF94D9321}"/>
                </a:ext>
              </a:extLst>
            </p:cNvPr>
            <p:cNvSpPr>
              <a:spLocks/>
            </p:cNvSpPr>
            <p:nvPr/>
          </p:nvSpPr>
          <p:spPr bwMode="auto">
            <a:xfrm rot="14033610">
              <a:off x="831" y="3219"/>
              <a:ext cx="432" cy="48"/>
            </a:xfrm>
            <a:custGeom>
              <a:avLst/>
              <a:gdLst/>
              <a:ahLst/>
              <a:cxnLst>
                <a:cxn ang="0">
                  <a:pos x="0" y="336"/>
                </a:cxn>
                <a:cxn ang="0">
                  <a:pos x="624" y="0"/>
                </a:cxn>
                <a:cxn ang="0">
                  <a:pos x="1296" y="336"/>
                </a:cxn>
              </a:cxnLst>
              <a:rect l="0" t="0" r="r" b="b"/>
              <a:pathLst>
                <a:path w="1296" h="336">
                  <a:moveTo>
                    <a:pt x="0" y="336"/>
                  </a:moveTo>
                  <a:cubicBezTo>
                    <a:pt x="204" y="168"/>
                    <a:pt x="408" y="0"/>
                    <a:pt x="624" y="0"/>
                  </a:cubicBezTo>
                  <a:cubicBezTo>
                    <a:pt x="840" y="0"/>
                    <a:pt x="1068" y="168"/>
                    <a:pt x="1296" y="336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 type="triangl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2" name="Text Box 44">
              <a:extLst>
                <a:ext uri="{FF2B5EF4-FFF2-40B4-BE49-F238E27FC236}">
                  <a16:creationId xmlns:a16="http://schemas.microsoft.com/office/drawing/2014/main" id="{729FC6D2-A15F-114D-9889-A70C1793567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179" y="2448"/>
              <a:ext cx="308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r>
                <a:rPr lang="en-US" sz="2000"/>
                <a:t>R</a:t>
              </a:r>
              <a:r>
                <a:rPr lang="en-US" sz="2000" baseline="-25000"/>
                <a:t>4</a:t>
              </a:r>
            </a:p>
          </p:txBody>
        </p:sp>
        <p:sp>
          <p:nvSpPr>
            <p:cNvPr id="13" name="Text Box 45">
              <a:extLst>
                <a:ext uri="{FF2B5EF4-FFF2-40B4-BE49-F238E27FC236}">
                  <a16:creationId xmlns:a16="http://schemas.microsoft.com/office/drawing/2014/main" id="{7B6969A1-687D-E94D-9685-100B7A6AB29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47" y="3120"/>
              <a:ext cx="308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r>
                <a:rPr lang="en-US" sz="2000"/>
                <a:t>R</a:t>
              </a:r>
              <a:r>
                <a:rPr lang="en-US" sz="2000" baseline="-25000"/>
                <a:t>1</a:t>
              </a:r>
            </a:p>
          </p:txBody>
        </p:sp>
        <p:sp>
          <p:nvSpPr>
            <p:cNvPr id="14" name="Text Box 46">
              <a:extLst>
                <a:ext uri="{FF2B5EF4-FFF2-40B4-BE49-F238E27FC236}">
                  <a16:creationId xmlns:a16="http://schemas.microsoft.com/office/drawing/2014/main" id="{88B7741D-7151-7541-802F-F7F12AAF1F0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659" y="3120"/>
              <a:ext cx="308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r>
                <a:rPr lang="en-US" sz="2000" dirty="0"/>
                <a:t>R</a:t>
              </a:r>
              <a:r>
                <a:rPr lang="en-US" sz="2000" baseline="-25000" dirty="0"/>
                <a:t>3</a:t>
              </a:r>
            </a:p>
          </p:txBody>
        </p:sp>
        <p:sp>
          <p:nvSpPr>
            <p:cNvPr id="15" name="Text Box 47">
              <a:extLst>
                <a:ext uri="{FF2B5EF4-FFF2-40B4-BE49-F238E27FC236}">
                  <a16:creationId xmlns:a16="http://schemas.microsoft.com/office/drawing/2014/main" id="{69955609-541F-6D43-A457-E1B0ED21A5B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227" y="3734"/>
              <a:ext cx="308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r>
                <a:rPr lang="en-US" sz="2000"/>
                <a:t>R</a:t>
              </a:r>
              <a:r>
                <a:rPr lang="en-US" sz="2000" baseline="-25000"/>
                <a:t>2</a:t>
              </a:r>
            </a:p>
          </p:txBody>
        </p:sp>
      </p:grpSp>
      <p:grpSp>
        <p:nvGrpSpPr>
          <p:cNvPr id="22" name="Group 58">
            <a:extLst>
              <a:ext uri="{FF2B5EF4-FFF2-40B4-BE49-F238E27FC236}">
                <a16:creationId xmlns:a16="http://schemas.microsoft.com/office/drawing/2014/main" id="{A79DDA61-E9D6-944F-9DDB-76826045FB0B}"/>
              </a:ext>
            </a:extLst>
          </p:cNvPr>
          <p:cNvGrpSpPr>
            <a:grpSpLocks/>
          </p:cNvGrpSpPr>
          <p:nvPr/>
        </p:nvGrpSpPr>
        <p:grpSpPr bwMode="auto">
          <a:xfrm>
            <a:off x="161006" y="6078159"/>
            <a:ext cx="3635856" cy="652463"/>
            <a:chOff x="2688" y="2688"/>
            <a:chExt cx="2427" cy="459"/>
          </a:xfrm>
        </p:grpSpPr>
        <p:grpSp>
          <p:nvGrpSpPr>
            <p:cNvPr id="23" name="Group 49">
              <a:extLst>
                <a:ext uri="{FF2B5EF4-FFF2-40B4-BE49-F238E27FC236}">
                  <a16:creationId xmlns:a16="http://schemas.microsoft.com/office/drawing/2014/main" id="{78FD82A7-E749-5E4A-9EB8-8C3B59CDAF1C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688" y="2784"/>
              <a:ext cx="363" cy="363"/>
              <a:chOff x="768" y="2640"/>
              <a:chExt cx="363" cy="363"/>
            </a:xfrm>
          </p:grpSpPr>
          <p:sp>
            <p:nvSpPr>
              <p:cNvPr id="29" name="Oval 50">
                <a:extLst>
                  <a:ext uri="{FF2B5EF4-FFF2-40B4-BE49-F238E27FC236}">
                    <a16:creationId xmlns:a16="http://schemas.microsoft.com/office/drawing/2014/main" id="{EDAAA4CD-8F22-4C4E-802B-ACF14F941CD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68" y="2640"/>
                <a:ext cx="363" cy="363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0" name="Text Box 51">
                <a:extLst>
                  <a:ext uri="{FF2B5EF4-FFF2-40B4-BE49-F238E27FC236}">
                    <a16:creationId xmlns:a16="http://schemas.microsoft.com/office/drawing/2014/main" id="{ECF7133C-47B8-8C4A-A3D7-B0107FDBCDCE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816" y="2640"/>
                <a:ext cx="270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algn="ctr"/>
                <a:r>
                  <a:rPr lang="en-US" dirty="0"/>
                  <a:t>q</a:t>
                </a:r>
                <a:r>
                  <a:rPr lang="en-US" baseline="-25000" dirty="0"/>
                  <a:t>i</a:t>
                </a:r>
              </a:p>
            </p:txBody>
          </p:sp>
        </p:grpSp>
        <p:grpSp>
          <p:nvGrpSpPr>
            <p:cNvPr id="24" name="Group 52">
              <a:extLst>
                <a:ext uri="{FF2B5EF4-FFF2-40B4-BE49-F238E27FC236}">
                  <a16:creationId xmlns:a16="http://schemas.microsoft.com/office/drawing/2014/main" id="{0BB4B84B-727D-7C45-8BB5-0E28449D8097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752" y="2784"/>
              <a:ext cx="363" cy="363"/>
              <a:chOff x="768" y="2640"/>
              <a:chExt cx="363" cy="363"/>
            </a:xfrm>
          </p:grpSpPr>
          <p:sp>
            <p:nvSpPr>
              <p:cNvPr id="27" name="Oval 53">
                <a:extLst>
                  <a:ext uri="{FF2B5EF4-FFF2-40B4-BE49-F238E27FC236}">
                    <a16:creationId xmlns:a16="http://schemas.microsoft.com/office/drawing/2014/main" id="{56FD4387-0545-2F48-B8DD-93E7F7087E4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68" y="2640"/>
                <a:ext cx="363" cy="363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8" name="Text Box 54">
                <a:extLst>
                  <a:ext uri="{FF2B5EF4-FFF2-40B4-BE49-F238E27FC236}">
                    <a16:creationId xmlns:a16="http://schemas.microsoft.com/office/drawing/2014/main" id="{73C099DA-DAAD-FE45-8FFF-2748302EE649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816" y="2640"/>
                <a:ext cx="270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algn="ctr"/>
                <a:r>
                  <a:rPr lang="en-US" dirty="0" err="1"/>
                  <a:t>q</a:t>
                </a:r>
                <a:r>
                  <a:rPr lang="en-US" baseline="-25000" dirty="0" err="1"/>
                  <a:t>j</a:t>
                </a:r>
                <a:endParaRPr lang="en-US" baseline="-25000" dirty="0"/>
              </a:p>
            </p:txBody>
          </p:sp>
        </p:grpSp>
        <p:sp>
          <p:nvSpPr>
            <p:cNvPr id="25" name="Line 56">
              <a:extLst>
                <a:ext uri="{FF2B5EF4-FFF2-40B4-BE49-F238E27FC236}">
                  <a16:creationId xmlns:a16="http://schemas.microsoft.com/office/drawing/2014/main" id="{EF61578D-859C-6847-BD50-AE7216C56FE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072" y="2976"/>
              <a:ext cx="168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6" name="Text Box 57">
              <a:extLst>
                <a:ext uri="{FF2B5EF4-FFF2-40B4-BE49-F238E27FC236}">
                  <a16:creationId xmlns:a16="http://schemas.microsoft.com/office/drawing/2014/main" id="{54EF8D73-6C88-6E44-B061-92D215F38BA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17" y="2688"/>
              <a:ext cx="1391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2000"/>
                <a:t>(R</a:t>
              </a:r>
              <a:r>
                <a:rPr lang="en-US" sz="2000" baseline="-25000"/>
                <a:t>1</a:t>
              </a:r>
              <a:r>
                <a:rPr lang="en-US" sz="2000"/>
                <a:t>)(R</a:t>
              </a:r>
              <a:r>
                <a:rPr lang="en-US" sz="2000" baseline="-25000"/>
                <a:t>2</a:t>
              </a:r>
              <a:r>
                <a:rPr lang="en-US" sz="2000"/>
                <a:t>)</a:t>
              </a:r>
              <a:r>
                <a:rPr lang="en-US" sz="2000" baseline="30000"/>
                <a:t>*</a:t>
              </a:r>
              <a:r>
                <a:rPr lang="en-US" sz="2000"/>
                <a:t>(R</a:t>
              </a:r>
              <a:r>
                <a:rPr lang="en-US" sz="2000" baseline="-25000"/>
                <a:t>3</a:t>
              </a:r>
              <a:r>
                <a:rPr lang="en-US" sz="2000"/>
                <a:t>) </a:t>
              </a:r>
              <a:r>
                <a:rPr lang="en-US" sz="2000" b="1">
                  <a:sym typeface="Symbol" pitchFamily="18" charset="2"/>
                </a:rPr>
                <a:t></a:t>
              </a:r>
              <a:r>
                <a:rPr lang="en-US" sz="2000"/>
                <a:t>(R</a:t>
              </a:r>
              <a:r>
                <a:rPr lang="en-US" sz="2000" baseline="-25000"/>
                <a:t>4</a:t>
              </a:r>
              <a:r>
                <a:rPr lang="en-US" sz="2000"/>
                <a:t>)</a:t>
              </a:r>
            </a:p>
          </p:txBody>
        </p:sp>
      </p:grpSp>
      <p:sp>
        <p:nvSpPr>
          <p:cNvPr id="31" name="Text Box 60">
            <a:extLst>
              <a:ext uri="{FF2B5EF4-FFF2-40B4-BE49-F238E27FC236}">
                <a16:creationId xmlns:a16="http://schemas.microsoft.com/office/drawing/2014/main" id="{B2B62A50-1DCF-5E4F-AC5E-E8866F8BBF1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536" y="4012807"/>
            <a:ext cx="866773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sz="2000" dirty="0"/>
              <a:t>before</a:t>
            </a:r>
          </a:p>
        </p:txBody>
      </p:sp>
      <p:sp>
        <p:nvSpPr>
          <p:cNvPr id="32" name="Text Box 61">
            <a:extLst>
              <a:ext uri="{FF2B5EF4-FFF2-40B4-BE49-F238E27FC236}">
                <a16:creationId xmlns:a16="http://schemas.microsoft.com/office/drawing/2014/main" id="{80BDB8F2-CD99-4547-9072-6795987D81E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38722" y="5796326"/>
            <a:ext cx="759531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sz="2000" dirty="0"/>
              <a:t>after</a:t>
            </a:r>
          </a:p>
        </p:txBody>
      </p:sp>
    </p:spTree>
    <p:extLst>
      <p:ext uri="{BB962C8B-B14F-4D97-AF65-F5344CB8AC3E}">
        <p14:creationId xmlns:p14="http://schemas.microsoft.com/office/powerpoint/2010/main" val="19530672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9010" name="Rectangle 2"/>
          <p:cNvSpPr>
            <a:spLocks noGrp="1" noChangeArrowheads="1"/>
          </p:cNvSpPr>
          <p:nvPr>
            <p:ph type="title"/>
          </p:nvPr>
        </p:nvSpPr>
        <p:spPr>
          <a:xfrm>
            <a:off x="1295400" y="304800"/>
            <a:ext cx="7772400" cy="1143000"/>
          </a:xfrm>
        </p:spPr>
        <p:txBody>
          <a:bodyPr>
            <a:normAutofit fontScale="90000"/>
          </a:bodyPr>
          <a:lstStyle/>
          <a:p>
            <a:r>
              <a:rPr lang="en-US" sz="4000" dirty="0"/>
              <a:t>Proof 1: </a:t>
            </a:r>
            <a:r>
              <a:rPr lang="en-US" sz="3200" dirty="0">
                <a:sym typeface="Symbol" pitchFamily="18" charset="2"/>
              </a:rPr>
              <a:t>Every regular language is accepted by some nondeterministic finite automaton (NFA).</a:t>
            </a:r>
          </a:p>
        </p:txBody>
      </p:sp>
      <p:sp>
        <p:nvSpPr>
          <p:cNvPr id="299011" name="Rectangle 3"/>
          <p:cNvSpPr>
            <a:spLocks noGrp="1" noChangeArrowheads="1"/>
          </p:cNvSpPr>
          <p:nvPr>
            <p:ph idx="1"/>
          </p:nvPr>
        </p:nvSpPr>
        <p:spPr>
          <a:xfrm>
            <a:off x="1295400" y="1600200"/>
            <a:ext cx="7620000" cy="1676400"/>
          </a:xfrm>
        </p:spPr>
        <p:txBody>
          <a:bodyPr>
            <a:noAutofit/>
          </a:bodyPr>
          <a:lstStyle/>
          <a:p>
            <a:r>
              <a:rPr lang="en-US" sz="2400" dirty="0"/>
              <a:t>Review recursive definition of regular languages.  Please see the next slide.</a:t>
            </a:r>
          </a:p>
          <a:p>
            <a:r>
              <a:rPr lang="en-US" sz="2400" dirty="0"/>
              <a:t>Basis:</a:t>
            </a:r>
          </a:p>
          <a:p>
            <a:endParaRPr lang="en-US" sz="2400" dirty="0"/>
          </a:p>
          <a:p>
            <a:endParaRPr lang="en-US" sz="2400" dirty="0"/>
          </a:p>
          <a:p>
            <a:endParaRPr lang="en-US" sz="2400" dirty="0"/>
          </a:p>
          <a:p>
            <a:endParaRPr lang="en-US" sz="2400" dirty="0"/>
          </a:p>
          <a:p>
            <a:endParaRPr lang="en-US" sz="2400" dirty="0"/>
          </a:p>
          <a:p>
            <a:pPr marL="82296" indent="0">
              <a:buNone/>
            </a:pPr>
            <a:endParaRPr lang="en-US" sz="2400" dirty="0"/>
          </a:p>
          <a:p>
            <a:r>
              <a:rPr lang="en-US" sz="2400" dirty="0"/>
              <a:t>Recursion: regular languages are constructed from the basis using union, concatenation and </a:t>
            </a:r>
            <a:r>
              <a:rPr lang="en-US" sz="2400" dirty="0" err="1"/>
              <a:t>Kleen</a:t>
            </a:r>
            <a:r>
              <a:rPr lang="en-US" sz="2400" dirty="0"/>
              <a:t> star operation.  </a:t>
            </a:r>
          </a:p>
        </p:txBody>
      </p:sp>
      <p:pic>
        <p:nvPicPr>
          <p:cNvPr id="3" name="Picture 2" descr="A close up of text on a whiteboard&#10;&#10;Description automatically generated">
            <a:extLst>
              <a:ext uri="{FF2B5EF4-FFF2-40B4-BE49-F238E27FC236}">
                <a16:creationId xmlns:a16="http://schemas.microsoft.com/office/drawing/2014/main" id="{732A7903-D019-554C-BD48-E74594AFF3B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3200" y="2438400"/>
            <a:ext cx="4038600" cy="3024716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82" name="Rectangle 2"/>
          <p:cNvSpPr>
            <a:spLocks noGrp="1" noChangeArrowheads="1"/>
          </p:cNvSpPr>
          <p:nvPr>
            <p:ph type="title"/>
          </p:nvPr>
        </p:nvSpPr>
        <p:spPr>
          <a:xfrm>
            <a:off x="1066800" y="381000"/>
            <a:ext cx="8001000" cy="1143000"/>
          </a:xfrm>
        </p:spPr>
        <p:txBody>
          <a:bodyPr>
            <a:noAutofit/>
          </a:bodyPr>
          <a:lstStyle/>
          <a:p>
            <a:r>
              <a:rPr lang="en-US" sz="3200" dirty="0"/>
              <a:t>Review recursive definition of regular languages </a:t>
            </a:r>
            <a:br>
              <a:rPr lang="en-US" sz="3200" dirty="0"/>
            </a:br>
            <a:r>
              <a:rPr lang="en-US" sz="3200" dirty="0"/>
              <a:t>from slides Chapter2-part2, page 12. </a:t>
            </a:r>
            <a:br>
              <a:rPr lang="en-US" sz="3200" dirty="0"/>
            </a:br>
            <a:r>
              <a:rPr lang="en-US" sz="3200" dirty="0"/>
              <a:t>Regular Sets/Languages</a:t>
            </a:r>
          </a:p>
        </p:txBody>
      </p:sp>
      <p:sp>
        <p:nvSpPr>
          <p:cNvPr id="122883" name="Rectangle 3"/>
          <p:cNvSpPr>
            <a:spLocks noGrp="1" noChangeArrowheads="1"/>
          </p:cNvSpPr>
          <p:nvPr>
            <p:ph idx="1"/>
          </p:nvPr>
        </p:nvSpPr>
        <p:spPr>
          <a:xfrm>
            <a:off x="1066800" y="1981200"/>
            <a:ext cx="7391400" cy="4114800"/>
          </a:xfrm>
        </p:spPr>
        <p:txBody>
          <a:bodyPr>
            <a:normAutofit lnSpcReduction="10000"/>
          </a:bodyPr>
          <a:lstStyle/>
          <a:p>
            <a:r>
              <a:rPr lang="en-US" sz="2800" dirty="0"/>
              <a:t>Let </a:t>
            </a:r>
            <a:r>
              <a:rPr lang="en-US" sz="2800" b="1" dirty="0">
                <a:sym typeface="Symbol" pitchFamily="18" charset="2"/>
              </a:rPr>
              <a:t></a:t>
            </a:r>
            <a:r>
              <a:rPr lang="en-US" sz="2800" dirty="0">
                <a:sym typeface="Symbol" pitchFamily="18" charset="2"/>
              </a:rPr>
              <a:t> be an alphabet. The </a:t>
            </a:r>
            <a:r>
              <a:rPr lang="en-US" sz="2800" b="1" u="sng" dirty="0">
                <a:sym typeface="Symbol" pitchFamily="18" charset="2"/>
              </a:rPr>
              <a:t>regular sets (or languages)</a:t>
            </a:r>
            <a:r>
              <a:rPr lang="en-US" sz="2800" dirty="0">
                <a:sym typeface="Symbol" pitchFamily="18" charset="2"/>
              </a:rPr>
              <a:t> over </a:t>
            </a:r>
            <a:r>
              <a:rPr lang="en-US" sz="2800" b="1" dirty="0">
                <a:sym typeface="Symbol" pitchFamily="18" charset="2"/>
              </a:rPr>
              <a:t></a:t>
            </a:r>
            <a:r>
              <a:rPr lang="en-US" sz="2800" dirty="0">
                <a:sym typeface="Symbol" pitchFamily="18" charset="2"/>
              </a:rPr>
              <a:t> are defined recursively as follows:</a:t>
            </a:r>
          </a:p>
          <a:p>
            <a:pPr lvl="1"/>
            <a:r>
              <a:rPr lang="en-US" sz="2400" b="1" dirty="0">
                <a:sym typeface="Symbol" pitchFamily="18" charset="2"/>
              </a:rPr>
              <a:t>Basis</a:t>
            </a:r>
            <a:r>
              <a:rPr lang="en-US" sz="2400" dirty="0">
                <a:sym typeface="Symbol" pitchFamily="18" charset="2"/>
              </a:rPr>
              <a:t>: </a:t>
            </a:r>
            <a:r>
              <a:rPr lang="en-US" sz="2400" b="1" dirty="0">
                <a:sym typeface="Symbol" pitchFamily="18" charset="2"/>
              </a:rPr>
              <a:t>, {}</a:t>
            </a:r>
            <a:r>
              <a:rPr lang="en-US" sz="2400" dirty="0">
                <a:sym typeface="Symbol" pitchFamily="18" charset="2"/>
              </a:rPr>
              <a:t> and </a:t>
            </a:r>
            <a:r>
              <a:rPr lang="en-US" sz="2400" b="1" dirty="0">
                <a:sym typeface="Symbol" pitchFamily="18" charset="2"/>
              </a:rPr>
              <a:t>{a}</a:t>
            </a:r>
            <a:r>
              <a:rPr lang="en-US" sz="2400" dirty="0">
                <a:sym typeface="Symbol" pitchFamily="18" charset="2"/>
              </a:rPr>
              <a:t> for every </a:t>
            </a:r>
            <a:r>
              <a:rPr lang="en-US" sz="2400" b="1" dirty="0">
                <a:sym typeface="Symbol" pitchFamily="18" charset="2"/>
              </a:rPr>
              <a:t>a </a:t>
            </a:r>
            <a:r>
              <a:rPr lang="en-US" sz="2400" dirty="0">
                <a:sym typeface="Symbol" pitchFamily="18" charset="2"/>
              </a:rPr>
              <a:t>, are regular sets over </a:t>
            </a:r>
            <a:r>
              <a:rPr lang="en-US" sz="2400" b="1" dirty="0">
                <a:sym typeface="Symbol" pitchFamily="18" charset="2"/>
              </a:rPr>
              <a:t></a:t>
            </a:r>
            <a:r>
              <a:rPr lang="en-US" sz="2400" dirty="0">
                <a:sym typeface="Symbol" pitchFamily="18" charset="2"/>
              </a:rPr>
              <a:t>.</a:t>
            </a:r>
          </a:p>
          <a:p>
            <a:pPr lvl="1"/>
            <a:r>
              <a:rPr lang="en-US" sz="2400" b="1" dirty="0">
                <a:sym typeface="Symbol" pitchFamily="18" charset="2"/>
              </a:rPr>
              <a:t>Recursive step</a:t>
            </a:r>
            <a:r>
              <a:rPr lang="en-US" sz="2400" dirty="0">
                <a:sym typeface="Symbol" pitchFamily="18" charset="2"/>
              </a:rPr>
              <a:t>: Let </a:t>
            </a:r>
            <a:r>
              <a:rPr lang="en-US" sz="2400" b="1" dirty="0">
                <a:sym typeface="Symbol" pitchFamily="18" charset="2"/>
              </a:rPr>
              <a:t>X</a:t>
            </a:r>
            <a:r>
              <a:rPr lang="en-US" sz="2400" dirty="0">
                <a:sym typeface="Symbol" pitchFamily="18" charset="2"/>
              </a:rPr>
              <a:t> and </a:t>
            </a:r>
            <a:r>
              <a:rPr lang="en-US" sz="2400" b="1" dirty="0">
                <a:sym typeface="Symbol" pitchFamily="18" charset="2"/>
              </a:rPr>
              <a:t>Y</a:t>
            </a:r>
            <a:r>
              <a:rPr lang="en-US" sz="2400" dirty="0">
                <a:sym typeface="Symbol" pitchFamily="18" charset="2"/>
              </a:rPr>
              <a:t> be regular sets over </a:t>
            </a:r>
            <a:r>
              <a:rPr lang="en-US" sz="2400" b="1" dirty="0">
                <a:sym typeface="Symbol" pitchFamily="18" charset="2"/>
              </a:rPr>
              <a:t>. </a:t>
            </a:r>
            <a:r>
              <a:rPr lang="en-US" sz="2400" dirty="0">
                <a:sym typeface="Symbol" pitchFamily="18" charset="2"/>
              </a:rPr>
              <a:t>The sets </a:t>
            </a:r>
            <a:r>
              <a:rPr lang="en-US" sz="2400" b="1" dirty="0">
                <a:sym typeface="Symbol" pitchFamily="18" charset="2"/>
              </a:rPr>
              <a:t>XY</a:t>
            </a:r>
            <a:r>
              <a:rPr lang="en-US" sz="2400" dirty="0">
                <a:sym typeface="Symbol" pitchFamily="18" charset="2"/>
              </a:rPr>
              <a:t>, </a:t>
            </a:r>
            <a:r>
              <a:rPr lang="en-US" sz="2400" b="1" dirty="0">
                <a:sym typeface="Symbol" pitchFamily="18" charset="2"/>
              </a:rPr>
              <a:t>XY</a:t>
            </a:r>
            <a:r>
              <a:rPr lang="en-US" sz="2400" dirty="0">
                <a:sym typeface="Symbol" pitchFamily="18" charset="2"/>
              </a:rPr>
              <a:t> and </a:t>
            </a:r>
            <a:r>
              <a:rPr lang="en-US" sz="2400" b="1" dirty="0">
                <a:sym typeface="Symbol" pitchFamily="18" charset="2"/>
              </a:rPr>
              <a:t>X* </a:t>
            </a:r>
            <a:r>
              <a:rPr lang="en-US" sz="2400" dirty="0">
                <a:sym typeface="Symbol" pitchFamily="18" charset="2"/>
              </a:rPr>
              <a:t>are regular sets over </a:t>
            </a:r>
            <a:r>
              <a:rPr lang="en-US" sz="2400" b="1" dirty="0">
                <a:sym typeface="Symbol" pitchFamily="18" charset="2"/>
              </a:rPr>
              <a:t>.</a:t>
            </a:r>
          </a:p>
          <a:p>
            <a:pPr lvl="1"/>
            <a:r>
              <a:rPr lang="en-US" sz="2400" b="1" dirty="0">
                <a:sym typeface="Symbol" pitchFamily="18" charset="2"/>
              </a:rPr>
              <a:t>Closure</a:t>
            </a:r>
            <a:r>
              <a:rPr lang="en-US" sz="2400" dirty="0">
                <a:sym typeface="Symbol" pitchFamily="18" charset="2"/>
              </a:rPr>
              <a:t>: Any regular set can be obtained from the basis by applying a finite number of steps of the recursive step.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F4F1A0-F318-4262-8F4A-7024EE81DCE7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000084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2626" name="Rectangle 2"/>
          <p:cNvSpPr>
            <a:spLocks noGrp="1" noChangeArrowheads="1"/>
          </p:cNvSpPr>
          <p:nvPr>
            <p:ph type="title"/>
          </p:nvPr>
        </p:nvSpPr>
        <p:spPr>
          <a:xfrm>
            <a:off x="1219200" y="583982"/>
            <a:ext cx="7848600" cy="1143000"/>
          </a:xfrm>
        </p:spPr>
        <p:txBody>
          <a:bodyPr>
            <a:noAutofit/>
          </a:bodyPr>
          <a:lstStyle/>
          <a:p>
            <a:r>
              <a:rPr lang="en-US" sz="3200" dirty="0"/>
              <a:t>More review from slides Chapter5 in M4, pages 26-27:</a:t>
            </a:r>
            <a:br>
              <a:rPr lang="en-US" sz="3200" dirty="0"/>
            </a:br>
            <a:r>
              <a:rPr lang="en-US" sz="3200" dirty="0"/>
              <a:t>Generating New Machines</a:t>
            </a:r>
            <a:br>
              <a:rPr lang="en-US" sz="3200" dirty="0"/>
            </a:br>
            <a:endParaRPr lang="en-US" sz="3200" dirty="0"/>
          </a:p>
        </p:txBody>
      </p:sp>
      <p:sp>
        <p:nvSpPr>
          <p:cNvPr id="282627" name="Rectangle 3"/>
          <p:cNvSpPr>
            <a:spLocks noGrp="1" noChangeArrowheads="1"/>
          </p:cNvSpPr>
          <p:nvPr>
            <p:ph idx="1"/>
          </p:nvPr>
        </p:nvSpPr>
        <p:spPr>
          <a:xfrm>
            <a:off x="1143000" y="1887921"/>
            <a:ext cx="8001000" cy="3429000"/>
          </a:xfrm>
        </p:spPr>
        <p:txBody>
          <a:bodyPr>
            <a:normAutofit lnSpcReduction="10000"/>
          </a:bodyPr>
          <a:lstStyle/>
          <a:p>
            <a:pPr>
              <a:lnSpc>
                <a:spcPct val="90000"/>
              </a:lnSpc>
            </a:pPr>
            <a:r>
              <a:rPr lang="en-US" sz="2800" dirty="0"/>
              <a:t>Problems: Let </a:t>
            </a:r>
            <a:r>
              <a:rPr lang="en-US" sz="2800" b="1" dirty="0"/>
              <a:t>M</a:t>
            </a:r>
            <a:r>
              <a:rPr lang="en-US" sz="2800" b="1" baseline="-25000" dirty="0"/>
              <a:t>1</a:t>
            </a:r>
            <a:r>
              <a:rPr lang="en-US" sz="2800" dirty="0"/>
              <a:t>, and </a:t>
            </a:r>
            <a:r>
              <a:rPr lang="en-US" sz="2800" b="1" dirty="0"/>
              <a:t>M</a:t>
            </a:r>
            <a:r>
              <a:rPr lang="en-US" sz="2800" b="1" baseline="-25000" dirty="0"/>
              <a:t>2</a:t>
            </a:r>
            <a:r>
              <a:rPr lang="en-US" sz="2800" dirty="0"/>
              <a:t> be NFA</a:t>
            </a:r>
            <a:r>
              <a:rPr lang="en-US" sz="2800" dirty="0">
                <a:sym typeface="Symbol" pitchFamily="18" charset="2"/>
              </a:rPr>
              <a:t>s, construct finite automata generating the following language, respectively</a:t>
            </a:r>
          </a:p>
          <a:p>
            <a:pPr lvl="1">
              <a:lnSpc>
                <a:spcPct val="90000"/>
              </a:lnSpc>
            </a:pPr>
            <a:r>
              <a:rPr lang="en-US" sz="2400" b="1" dirty="0">
                <a:sym typeface="Symbol" pitchFamily="18" charset="2"/>
              </a:rPr>
              <a:t>L(M</a:t>
            </a:r>
            <a:r>
              <a:rPr lang="en-US" sz="2400" b="1" baseline="-25000" dirty="0">
                <a:sym typeface="Symbol" pitchFamily="18" charset="2"/>
              </a:rPr>
              <a:t>1</a:t>
            </a:r>
            <a:r>
              <a:rPr lang="en-US" sz="2400" b="1" dirty="0">
                <a:sym typeface="Symbol" pitchFamily="18" charset="2"/>
              </a:rPr>
              <a:t>)  L(M</a:t>
            </a:r>
            <a:r>
              <a:rPr lang="en-US" sz="2400" b="1" baseline="-25000" dirty="0">
                <a:sym typeface="Symbol" pitchFamily="18" charset="2"/>
              </a:rPr>
              <a:t>2</a:t>
            </a:r>
            <a:r>
              <a:rPr lang="en-US" sz="2400" b="1" dirty="0">
                <a:sym typeface="Symbol" pitchFamily="18" charset="2"/>
              </a:rPr>
              <a:t>)</a:t>
            </a:r>
            <a:r>
              <a:rPr lang="en-US" sz="2400" dirty="0">
                <a:sym typeface="Symbol" pitchFamily="18" charset="2"/>
              </a:rPr>
              <a:t> (union)</a:t>
            </a:r>
          </a:p>
          <a:p>
            <a:pPr lvl="1">
              <a:lnSpc>
                <a:spcPct val="90000"/>
              </a:lnSpc>
            </a:pPr>
            <a:r>
              <a:rPr lang="en-US" sz="2400" b="1" dirty="0">
                <a:sym typeface="Symbol" pitchFamily="18" charset="2"/>
              </a:rPr>
              <a:t>L(M</a:t>
            </a:r>
            <a:r>
              <a:rPr lang="en-US" sz="2400" b="1" baseline="-25000" dirty="0">
                <a:sym typeface="Symbol" pitchFamily="18" charset="2"/>
              </a:rPr>
              <a:t>1</a:t>
            </a:r>
            <a:r>
              <a:rPr lang="en-US" sz="2400" b="1" dirty="0">
                <a:sym typeface="Symbol" pitchFamily="18" charset="2"/>
              </a:rPr>
              <a:t>)L(M</a:t>
            </a:r>
            <a:r>
              <a:rPr lang="en-US" sz="2400" b="1" baseline="-25000" dirty="0">
                <a:sym typeface="Symbol" pitchFamily="18" charset="2"/>
              </a:rPr>
              <a:t>2</a:t>
            </a:r>
            <a:r>
              <a:rPr lang="en-US" sz="2400" b="1" dirty="0">
                <a:sym typeface="Symbol" pitchFamily="18" charset="2"/>
              </a:rPr>
              <a:t>)</a:t>
            </a:r>
            <a:r>
              <a:rPr lang="en-US" sz="2400" dirty="0">
                <a:sym typeface="Symbol" pitchFamily="18" charset="2"/>
              </a:rPr>
              <a:t> (concatenation)</a:t>
            </a:r>
          </a:p>
          <a:p>
            <a:pPr lvl="1">
              <a:lnSpc>
                <a:spcPct val="90000"/>
              </a:lnSpc>
            </a:pPr>
            <a:r>
              <a:rPr lang="en-US" sz="2400" b="1" dirty="0">
                <a:sym typeface="Symbol" pitchFamily="18" charset="2"/>
              </a:rPr>
              <a:t>L(M</a:t>
            </a:r>
            <a:r>
              <a:rPr lang="en-US" sz="2400" b="1" baseline="-25000" dirty="0">
                <a:sym typeface="Symbol" pitchFamily="18" charset="2"/>
              </a:rPr>
              <a:t>1</a:t>
            </a:r>
            <a:r>
              <a:rPr lang="en-US" sz="2400" b="1" dirty="0">
                <a:sym typeface="Symbol" pitchFamily="18" charset="2"/>
              </a:rPr>
              <a:t>)*</a:t>
            </a:r>
            <a:r>
              <a:rPr lang="en-US" sz="2400" dirty="0">
                <a:sym typeface="Symbol" pitchFamily="18" charset="2"/>
              </a:rPr>
              <a:t> (</a:t>
            </a:r>
            <a:r>
              <a:rPr lang="en-US" sz="2400" dirty="0" err="1">
                <a:sym typeface="Symbol" pitchFamily="18" charset="2"/>
              </a:rPr>
              <a:t>Kleene</a:t>
            </a:r>
            <a:r>
              <a:rPr lang="en-US" sz="2400" dirty="0">
                <a:sym typeface="Symbol" pitchFamily="18" charset="2"/>
              </a:rPr>
              <a:t> star)</a:t>
            </a:r>
          </a:p>
          <a:p>
            <a:pPr>
              <a:lnSpc>
                <a:spcPct val="90000"/>
              </a:lnSpc>
            </a:pPr>
            <a:r>
              <a:rPr lang="en-US" sz="2800" dirty="0">
                <a:sym typeface="Symbol" pitchFamily="18" charset="2"/>
              </a:rPr>
              <a:t>We can assume that each </a:t>
            </a:r>
            <a:r>
              <a:rPr lang="en-US" sz="2800" b="1" dirty="0">
                <a:sym typeface="Symbol" pitchFamily="18" charset="2"/>
              </a:rPr>
              <a:t>M</a:t>
            </a:r>
            <a:r>
              <a:rPr lang="en-US" sz="2800" b="1" baseline="-25000" dirty="0">
                <a:sym typeface="Symbol" pitchFamily="18" charset="2"/>
              </a:rPr>
              <a:t>i</a:t>
            </a:r>
            <a:r>
              <a:rPr lang="en-US" sz="2800" b="1" dirty="0">
                <a:sym typeface="Symbol" pitchFamily="18" charset="2"/>
              </a:rPr>
              <a:t> </a:t>
            </a:r>
            <a:r>
              <a:rPr lang="en-US" sz="2800" dirty="0">
                <a:sym typeface="Symbol" pitchFamily="18" charset="2"/>
              </a:rPr>
              <a:t>has only one final state with out-degree 0, and start symbol has in-degree 0 (see the previous slide):</a:t>
            </a:r>
          </a:p>
        </p:txBody>
      </p:sp>
      <p:grpSp>
        <p:nvGrpSpPr>
          <p:cNvPr id="282650" name="Group 26"/>
          <p:cNvGrpSpPr>
            <a:grpSpLocks/>
          </p:cNvGrpSpPr>
          <p:nvPr/>
        </p:nvGrpSpPr>
        <p:grpSpPr bwMode="auto">
          <a:xfrm>
            <a:off x="1371600" y="5410200"/>
            <a:ext cx="3352800" cy="688975"/>
            <a:chOff x="384" y="3408"/>
            <a:chExt cx="2112" cy="434"/>
          </a:xfrm>
        </p:grpSpPr>
        <p:sp>
          <p:nvSpPr>
            <p:cNvPr id="282628" name="Rectangle 4"/>
            <p:cNvSpPr>
              <a:spLocks noChangeArrowheads="1"/>
            </p:cNvSpPr>
            <p:nvPr/>
          </p:nvSpPr>
          <p:spPr bwMode="auto">
            <a:xfrm>
              <a:off x="1296" y="3408"/>
              <a:ext cx="528" cy="384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en-US"/>
                <a:t>M</a:t>
              </a:r>
              <a:r>
                <a:rPr lang="en-US" baseline="-25000"/>
                <a:t>1</a:t>
              </a:r>
            </a:p>
          </p:txBody>
        </p:sp>
        <p:sp>
          <p:nvSpPr>
            <p:cNvPr id="282629" name="Oval 5"/>
            <p:cNvSpPr>
              <a:spLocks noChangeArrowheads="1"/>
            </p:cNvSpPr>
            <p:nvPr/>
          </p:nvSpPr>
          <p:spPr bwMode="auto">
            <a:xfrm>
              <a:off x="576" y="3456"/>
              <a:ext cx="386" cy="386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en-US"/>
                <a:t>s</a:t>
              </a:r>
              <a:r>
                <a:rPr lang="en-US" baseline="-25000"/>
                <a:t>1</a:t>
              </a:r>
            </a:p>
          </p:txBody>
        </p:sp>
        <p:sp>
          <p:nvSpPr>
            <p:cNvPr id="282630" name="Oval 6"/>
            <p:cNvSpPr>
              <a:spLocks noChangeArrowheads="1"/>
            </p:cNvSpPr>
            <p:nvPr/>
          </p:nvSpPr>
          <p:spPr bwMode="auto">
            <a:xfrm>
              <a:off x="2112" y="3408"/>
              <a:ext cx="384" cy="384"/>
            </a:xfrm>
            <a:prstGeom prst="ellipse">
              <a:avLst/>
            </a:prstGeom>
            <a:solidFill>
              <a:schemeClr val="bg1"/>
            </a:solidFill>
            <a:ln w="38100" cmpd="dbl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en-US"/>
                <a:t>f</a:t>
              </a:r>
              <a:r>
                <a:rPr lang="en-US" baseline="-25000"/>
                <a:t>1</a:t>
              </a:r>
            </a:p>
          </p:txBody>
        </p:sp>
        <p:sp>
          <p:nvSpPr>
            <p:cNvPr id="282631" name="Line 7"/>
            <p:cNvSpPr>
              <a:spLocks noChangeShapeType="1"/>
            </p:cNvSpPr>
            <p:nvPr/>
          </p:nvSpPr>
          <p:spPr bwMode="auto">
            <a:xfrm>
              <a:off x="960" y="3648"/>
              <a:ext cx="33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82632" name="Line 8"/>
            <p:cNvSpPr>
              <a:spLocks noChangeShapeType="1"/>
            </p:cNvSpPr>
            <p:nvPr/>
          </p:nvSpPr>
          <p:spPr bwMode="auto">
            <a:xfrm>
              <a:off x="1824" y="3648"/>
              <a:ext cx="28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grpSp>
          <p:nvGrpSpPr>
            <p:cNvPr id="282640" name="Group 16"/>
            <p:cNvGrpSpPr>
              <a:grpSpLocks/>
            </p:cNvGrpSpPr>
            <p:nvPr/>
          </p:nvGrpSpPr>
          <p:grpSpPr bwMode="auto">
            <a:xfrm>
              <a:off x="384" y="3552"/>
              <a:ext cx="192" cy="192"/>
              <a:chOff x="576" y="3408"/>
              <a:chExt cx="192" cy="192"/>
            </a:xfrm>
          </p:grpSpPr>
          <p:sp>
            <p:nvSpPr>
              <p:cNvPr id="282641" name="Line 17"/>
              <p:cNvSpPr>
                <a:spLocks noChangeShapeType="1"/>
              </p:cNvSpPr>
              <p:nvPr/>
            </p:nvSpPr>
            <p:spPr bwMode="auto">
              <a:xfrm>
                <a:off x="576" y="3408"/>
                <a:ext cx="192" cy="96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82642" name="Line 18"/>
              <p:cNvSpPr>
                <a:spLocks noChangeShapeType="1"/>
              </p:cNvSpPr>
              <p:nvPr/>
            </p:nvSpPr>
            <p:spPr bwMode="auto">
              <a:xfrm flipV="1">
                <a:off x="576" y="3504"/>
                <a:ext cx="192" cy="96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</p:grpSp>
      </p:grpSp>
      <p:grpSp>
        <p:nvGrpSpPr>
          <p:cNvPr id="282649" name="Group 25"/>
          <p:cNvGrpSpPr>
            <a:grpSpLocks/>
          </p:cNvGrpSpPr>
          <p:nvPr/>
        </p:nvGrpSpPr>
        <p:grpSpPr bwMode="auto">
          <a:xfrm>
            <a:off x="5410200" y="5410200"/>
            <a:ext cx="3352800" cy="612775"/>
            <a:chOff x="3024" y="3408"/>
            <a:chExt cx="2112" cy="386"/>
          </a:xfrm>
        </p:grpSpPr>
        <p:sp>
          <p:nvSpPr>
            <p:cNvPr id="282633" name="Rectangle 9"/>
            <p:cNvSpPr>
              <a:spLocks noChangeArrowheads="1"/>
            </p:cNvSpPr>
            <p:nvPr/>
          </p:nvSpPr>
          <p:spPr bwMode="auto">
            <a:xfrm>
              <a:off x="3936" y="3408"/>
              <a:ext cx="528" cy="384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en-US"/>
                <a:t>M</a:t>
              </a:r>
              <a:r>
                <a:rPr lang="en-US" baseline="-25000"/>
                <a:t>2</a:t>
              </a:r>
            </a:p>
          </p:txBody>
        </p:sp>
        <p:sp>
          <p:nvSpPr>
            <p:cNvPr id="282634" name="Oval 10"/>
            <p:cNvSpPr>
              <a:spLocks noChangeArrowheads="1"/>
            </p:cNvSpPr>
            <p:nvPr/>
          </p:nvSpPr>
          <p:spPr bwMode="auto">
            <a:xfrm>
              <a:off x="3216" y="3408"/>
              <a:ext cx="386" cy="386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en-US"/>
                <a:t>s</a:t>
              </a:r>
              <a:r>
                <a:rPr lang="en-US" baseline="-25000"/>
                <a:t>2</a:t>
              </a:r>
            </a:p>
          </p:txBody>
        </p:sp>
        <p:sp>
          <p:nvSpPr>
            <p:cNvPr id="282635" name="Oval 11"/>
            <p:cNvSpPr>
              <a:spLocks noChangeArrowheads="1"/>
            </p:cNvSpPr>
            <p:nvPr/>
          </p:nvSpPr>
          <p:spPr bwMode="auto">
            <a:xfrm>
              <a:off x="4752" y="3408"/>
              <a:ext cx="384" cy="384"/>
            </a:xfrm>
            <a:prstGeom prst="ellipse">
              <a:avLst/>
            </a:prstGeom>
            <a:solidFill>
              <a:schemeClr val="bg1"/>
            </a:solidFill>
            <a:ln w="38100" cmpd="dbl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en-US"/>
                <a:t>f</a:t>
              </a:r>
              <a:r>
                <a:rPr lang="en-US" baseline="-25000"/>
                <a:t>2</a:t>
              </a:r>
            </a:p>
          </p:txBody>
        </p:sp>
        <p:sp>
          <p:nvSpPr>
            <p:cNvPr id="282636" name="Line 12"/>
            <p:cNvSpPr>
              <a:spLocks noChangeShapeType="1"/>
            </p:cNvSpPr>
            <p:nvPr/>
          </p:nvSpPr>
          <p:spPr bwMode="auto">
            <a:xfrm>
              <a:off x="3600" y="3600"/>
              <a:ext cx="33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82637" name="Line 13"/>
            <p:cNvSpPr>
              <a:spLocks noChangeShapeType="1"/>
            </p:cNvSpPr>
            <p:nvPr/>
          </p:nvSpPr>
          <p:spPr bwMode="auto">
            <a:xfrm>
              <a:off x="4464" y="3648"/>
              <a:ext cx="28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grpSp>
          <p:nvGrpSpPr>
            <p:cNvPr id="282643" name="Group 19"/>
            <p:cNvGrpSpPr>
              <a:grpSpLocks/>
            </p:cNvGrpSpPr>
            <p:nvPr/>
          </p:nvGrpSpPr>
          <p:grpSpPr bwMode="auto">
            <a:xfrm>
              <a:off x="3024" y="3504"/>
              <a:ext cx="192" cy="192"/>
              <a:chOff x="576" y="3408"/>
              <a:chExt cx="192" cy="192"/>
            </a:xfrm>
          </p:grpSpPr>
          <p:sp>
            <p:nvSpPr>
              <p:cNvPr id="282644" name="Line 20"/>
              <p:cNvSpPr>
                <a:spLocks noChangeShapeType="1"/>
              </p:cNvSpPr>
              <p:nvPr/>
            </p:nvSpPr>
            <p:spPr bwMode="auto">
              <a:xfrm>
                <a:off x="576" y="3408"/>
                <a:ext cx="192" cy="96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82645" name="Line 21"/>
              <p:cNvSpPr>
                <a:spLocks noChangeShapeType="1"/>
              </p:cNvSpPr>
              <p:nvPr/>
            </p:nvSpPr>
            <p:spPr bwMode="auto">
              <a:xfrm flipV="1">
                <a:off x="576" y="3504"/>
                <a:ext cx="192" cy="96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96313954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3650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-76200"/>
            <a:ext cx="7772400" cy="1143000"/>
          </a:xfrm>
        </p:spPr>
        <p:txBody>
          <a:bodyPr/>
          <a:lstStyle/>
          <a:p>
            <a:r>
              <a:rPr lang="en-US" sz="3600" dirty="0"/>
              <a:t>New Machines, cont’d</a:t>
            </a:r>
          </a:p>
        </p:txBody>
      </p:sp>
      <p:sp>
        <p:nvSpPr>
          <p:cNvPr id="283671" name="Rectangle 23"/>
          <p:cNvSpPr>
            <a:spLocks noChangeArrowheads="1"/>
          </p:cNvSpPr>
          <p:nvPr/>
        </p:nvSpPr>
        <p:spPr bwMode="auto">
          <a:xfrm>
            <a:off x="304800" y="1066800"/>
            <a:ext cx="1066800" cy="5334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/>
              <a:t>Union</a:t>
            </a:r>
          </a:p>
        </p:txBody>
      </p:sp>
      <p:sp>
        <p:nvSpPr>
          <p:cNvPr id="283683" name="Rectangle 35"/>
          <p:cNvSpPr>
            <a:spLocks noChangeArrowheads="1"/>
          </p:cNvSpPr>
          <p:nvPr/>
        </p:nvSpPr>
        <p:spPr bwMode="auto">
          <a:xfrm>
            <a:off x="304800" y="3276600"/>
            <a:ext cx="2133600" cy="4572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/>
              <a:t>Concatenation</a:t>
            </a:r>
          </a:p>
        </p:txBody>
      </p:sp>
      <p:sp>
        <p:nvSpPr>
          <p:cNvPr id="283690" name="Rectangle 42"/>
          <p:cNvSpPr>
            <a:spLocks noChangeArrowheads="1"/>
          </p:cNvSpPr>
          <p:nvPr/>
        </p:nvSpPr>
        <p:spPr bwMode="auto">
          <a:xfrm>
            <a:off x="304800" y="4953000"/>
            <a:ext cx="1981200" cy="4572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/>
              <a:t>Kleene star</a:t>
            </a:r>
          </a:p>
        </p:txBody>
      </p:sp>
      <p:grpSp>
        <p:nvGrpSpPr>
          <p:cNvPr id="283709" name="Group 61"/>
          <p:cNvGrpSpPr>
            <a:grpSpLocks/>
          </p:cNvGrpSpPr>
          <p:nvPr/>
        </p:nvGrpSpPr>
        <p:grpSpPr bwMode="auto">
          <a:xfrm>
            <a:off x="1143000" y="1066800"/>
            <a:ext cx="6553200" cy="1752600"/>
            <a:chOff x="720" y="672"/>
            <a:chExt cx="4128" cy="1104"/>
          </a:xfrm>
        </p:grpSpPr>
        <p:sp>
          <p:nvSpPr>
            <p:cNvPr id="283651" name="Oval 3"/>
            <p:cNvSpPr>
              <a:spLocks noChangeArrowheads="1"/>
            </p:cNvSpPr>
            <p:nvPr/>
          </p:nvSpPr>
          <p:spPr bwMode="auto">
            <a:xfrm>
              <a:off x="912" y="1104"/>
              <a:ext cx="386" cy="386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en-US"/>
                <a:t>s</a:t>
              </a:r>
            </a:p>
          </p:txBody>
        </p:sp>
        <p:sp>
          <p:nvSpPr>
            <p:cNvPr id="283652" name="Rectangle 4"/>
            <p:cNvSpPr>
              <a:spLocks noChangeArrowheads="1"/>
            </p:cNvSpPr>
            <p:nvPr/>
          </p:nvSpPr>
          <p:spPr bwMode="auto">
            <a:xfrm>
              <a:off x="2640" y="672"/>
              <a:ext cx="528" cy="384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en-US"/>
                <a:t>M</a:t>
              </a:r>
              <a:r>
                <a:rPr lang="en-US" baseline="-25000"/>
                <a:t>1</a:t>
              </a:r>
            </a:p>
          </p:txBody>
        </p:sp>
        <p:sp>
          <p:nvSpPr>
            <p:cNvPr id="283653" name="Oval 5"/>
            <p:cNvSpPr>
              <a:spLocks noChangeArrowheads="1"/>
            </p:cNvSpPr>
            <p:nvPr/>
          </p:nvSpPr>
          <p:spPr bwMode="auto">
            <a:xfrm>
              <a:off x="2064" y="768"/>
              <a:ext cx="288" cy="240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en-US"/>
                <a:t>s</a:t>
              </a:r>
              <a:r>
                <a:rPr lang="en-US" baseline="-25000"/>
                <a:t>1</a:t>
              </a:r>
            </a:p>
          </p:txBody>
        </p:sp>
        <p:sp>
          <p:nvSpPr>
            <p:cNvPr id="283654" name="Oval 6"/>
            <p:cNvSpPr>
              <a:spLocks noChangeArrowheads="1"/>
            </p:cNvSpPr>
            <p:nvPr/>
          </p:nvSpPr>
          <p:spPr bwMode="auto">
            <a:xfrm>
              <a:off x="3456" y="672"/>
              <a:ext cx="384" cy="384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en-US"/>
                <a:t>f</a:t>
              </a:r>
              <a:r>
                <a:rPr lang="en-US" baseline="-25000"/>
                <a:t>1</a:t>
              </a:r>
            </a:p>
          </p:txBody>
        </p:sp>
        <p:sp>
          <p:nvSpPr>
            <p:cNvPr id="283655" name="Line 7"/>
            <p:cNvSpPr>
              <a:spLocks noChangeShapeType="1"/>
            </p:cNvSpPr>
            <p:nvPr/>
          </p:nvSpPr>
          <p:spPr bwMode="auto">
            <a:xfrm>
              <a:off x="2352" y="912"/>
              <a:ext cx="28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83656" name="Line 8"/>
            <p:cNvSpPr>
              <a:spLocks noChangeShapeType="1"/>
            </p:cNvSpPr>
            <p:nvPr/>
          </p:nvSpPr>
          <p:spPr bwMode="auto">
            <a:xfrm>
              <a:off x="3168" y="912"/>
              <a:ext cx="28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83657" name="Rectangle 9"/>
            <p:cNvSpPr>
              <a:spLocks noChangeArrowheads="1"/>
            </p:cNvSpPr>
            <p:nvPr/>
          </p:nvSpPr>
          <p:spPr bwMode="auto">
            <a:xfrm>
              <a:off x="2640" y="1392"/>
              <a:ext cx="528" cy="384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en-US"/>
                <a:t>M</a:t>
              </a:r>
              <a:r>
                <a:rPr lang="en-US" baseline="-25000"/>
                <a:t>2</a:t>
              </a:r>
            </a:p>
          </p:txBody>
        </p:sp>
        <p:sp>
          <p:nvSpPr>
            <p:cNvPr id="283658" name="Oval 10"/>
            <p:cNvSpPr>
              <a:spLocks noChangeArrowheads="1"/>
            </p:cNvSpPr>
            <p:nvPr/>
          </p:nvSpPr>
          <p:spPr bwMode="auto">
            <a:xfrm>
              <a:off x="2064" y="1488"/>
              <a:ext cx="288" cy="240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en-US"/>
                <a:t>s</a:t>
              </a:r>
              <a:r>
                <a:rPr lang="en-US" baseline="-25000"/>
                <a:t>2</a:t>
              </a:r>
            </a:p>
          </p:txBody>
        </p:sp>
        <p:sp>
          <p:nvSpPr>
            <p:cNvPr id="283659" name="Oval 11"/>
            <p:cNvSpPr>
              <a:spLocks noChangeArrowheads="1"/>
            </p:cNvSpPr>
            <p:nvPr/>
          </p:nvSpPr>
          <p:spPr bwMode="auto">
            <a:xfrm>
              <a:off x="3456" y="1392"/>
              <a:ext cx="384" cy="384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en-US"/>
                <a:t>f</a:t>
              </a:r>
              <a:r>
                <a:rPr lang="en-US" baseline="-25000"/>
                <a:t>2</a:t>
              </a:r>
            </a:p>
          </p:txBody>
        </p:sp>
        <p:sp>
          <p:nvSpPr>
            <p:cNvPr id="283660" name="Line 12"/>
            <p:cNvSpPr>
              <a:spLocks noChangeShapeType="1"/>
            </p:cNvSpPr>
            <p:nvPr/>
          </p:nvSpPr>
          <p:spPr bwMode="auto">
            <a:xfrm>
              <a:off x="2352" y="1632"/>
              <a:ext cx="28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83661" name="Line 13"/>
            <p:cNvSpPr>
              <a:spLocks noChangeShapeType="1"/>
            </p:cNvSpPr>
            <p:nvPr/>
          </p:nvSpPr>
          <p:spPr bwMode="auto">
            <a:xfrm>
              <a:off x="3168" y="1632"/>
              <a:ext cx="28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83662" name="Line 14"/>
            <p:cNvSpPr>
              <a:spLocks noChangeShapeType="1"/>
            </p:cNvSpPr>
            <p:nvPr/>
          </p:nvSpPr>
          <p:spPr bwMode="auto">
            <a:xfrm flipV="1">
              <a:off x="1296" y="912"/>
              <a:ext cx="768" cy="33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83663" name="Line 15"/>
            <p:cNvSpPr>
              <a:spLocks noChangeShapeType="1"/>
            </p:cNvSpPr>
            <p:nvPr/>
          </p:nvSpPr>
          <p:spPr bwMode="auto">
            <a:xfrm>
              <a:off x="1296" y="1344"/>
              <a:ext cx="768" cy="24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83664" name="Rectangle 16"/>
            <p:cNvSpPr>
              <a:spLocks noChangeArrowheads="1"/>
            </p:cNvSpPr>
            <p:nvPr/>
          </p:nvSpPr>
          <p:spPr bwMode="auto">
            <a:xfrm>
              <a:off x="1440" y="816"/>
              <a:ext cx="384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en-US">
                  <a:sym typeface="Symbol" pitchFamily="18" charset="2"/>
                </a:rPr>
                <a:t></a:t>
              </a:r>
              <a:endParaRPr lang="en-US"/>
            </a:p>
          </p:txBody>
        </p:sp>
        <p:sp>
          <p:nvSpPr>
            <p:cNvPr id="283665" name="Rectangle 17"/>
            <p:cNvSpPr>
              <a:spLocks noChangeArrowheads="1"/>
            </p:cNvSpPr>
            <p:nvPr/>
          </p:nvSpPr>
          <p:spPr bwMode="auto">
            <a:xfrm>
              <a:off x="1632" y="1248"/>
              <a:ext cx="384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en-US">
                  <a:sym typeface="Symbol" pitchFamily="18" charset="2"/>
                </a:rPr>
                <a:t></a:t>
              </a:r>
              <a:endParaRPr lang="en-US"/>
            </a:p>
          </p:txBody>
        </p:sp>
        <p:sp>
          <p:nvSpPr>
            <p:cNvPr id="283666" name="Oval 18"/>
            <p:cNvSpPr>
              <a:spLocks noChangeArrowheads="1"/>
            </p:cNvSpPr>
            <p:nvPr/>
          </p:nvSpPr>
          <p:spPr bwMode="auto">
            <a:xfrm>
              <a:off x="4416" y="960"/>
              <a:ext cx="432" cy="432"/>
            </a:xfrm>
            <a:prstGeom prst="ellipse">
              <a:avLst/>
            </a:prstGeom>
            <a:solidFill>
              <a:schemeClr val="bg1"/>
            </a:solidFill>
            <a:ln w="38100" cmpd="dbl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en-US"/>
                <a:t>f</a:t>
              </a:r>
            </a:p>
          </p:txBody>
        </p:sp>
        <p:sp>
          <p:nvSpPr>
            <p:cNvPr id="283667" name="Line 19"/>
            <p:cNvSpPr>
              <a:spLocks noChangeShapeType="1"/>
            </p:cNvSpPr>
            <p:nvPr/>
          </p:nvSpPr>
          <p:spPr bwMode="auto">
            <a:xfrm>
              <a:off x="3840" y="912"/>
              <a:ext cx="576" cy="24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83668" name="Line 20"/>
            <p:cNvSpPr>
              <a:spLocks noChangeShapeType="1"/>
            </p:cNvSpPr>
            <p:nvPr/>
          </p:nvSpPr>
          <p:spPr bwMode="auto">
            <a:xfrm flipV="1">
              <a:off x="3840" y="1296"/>
              <a:ext cx="624" cy="28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83669" name="Rectangle 21"/>
            <p:cNvSpPr>
              <a:spLocks noChangeArrowheads="1"/>
            </p:cNvSpPr>
            <p:nvPr/>
          </p:nvSpPr>
          <p:spPr bwMode="auto">
            <a:xfrm>
              <a:off x="4032" y="768"/>
              <a:ext cx="384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en-US">
                  <a:sym typeface="Symbol" pitchFamily="18" charset="2"/>
                </a:rPr>
                <a:t></a:t>
              </a:r>
              <a:endParaRPr lang="en-US"/>
            </a:p>
          </p:txBody>
        </p:sp>
        <p:sp>
          <p:nvSpPr>
            <p:cNvPr id="283670" name="Rectangle 22"/>
            <p:cNvSpPr>
              <a:spLocks noChangeArrowheads="1"/>
            </p:cNvSpPr>
            <p:nvPr/>
          </p:nvSpPr>
          <p:spPr bwMode="auto">
            <a:xfrm>
              <a:off x="4080" y="1488"/>
              <a:ext cx="384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en-US">
                  <a:sym typeface="Symbol" pitchFamily="18" charset="2"/>
                </a:rPr>
                <a:t></a:t>
              </a:r>
              <a:endParaRPr lang="en-US"/>
            </a:p>
          </p:txBody>
        </p:sp>
        <p:grpSp>
          <p:nvGrpSpPr>
            <p:cNvPr id="283695" name="Group 47"/>
            <p:cNvGrpSpPr>
              <a:grpSpLocks/>
            </p:cNvGrpSpPr>
            <p:nvPr/>
          </p:nvGrpSpPr>
          <p:grpSpPr bwMode="auto">
            <a:xfrm>
              <a:off x="720" y="1200"/>
              <a:ext cx="192" cy="192"/>
              <a:chOff x="576" y="3408"/>
              <a:chExt cx="192" cy="192"/>
            </a:xfrm>
          </p:grpSpPr>
          <p:sp>
            <p:nvSpPr>
              <p:cNvPr id="283696" name="Line 48"/>
              <p:cNvSpPr>
                <a:spLocks noChangeShapeType="1"/>
              </p:cNvSpPr>
              <p:nvPr/>
            </p:nvSpPr>
            <p:spPr bwMode="auto">
              <a:xfrm>
                <a:off x="576" y="3408"/>
                <a:ext cx="192" cy="96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83697" name="Line 49"/>
              <p:cNvSpPr>
                <a:spLocks noChangeShapeType="1"/>
              </p:cNvSpPr>
              <p:nvPr/>
            </p:nvSpPr>
            <p:spPr bwMode="auto">
              <a:xfrm flipV="1">
                <a:off x="576" y="3504"/>
                <a:ext cx="192" cy="96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</p:grpSp>
      </p:grpSp>
      <p:grpSp>
        <p:nvGrpSpPr>
          <p:cNvPr id="283710" name="Group 62"/>
          <p:cNvGrpSpPr>
            <a:grpSpLocks/>
          </p:cNvGrpSpPr>
          <p:nvPr/>
        </p:nvGrpSpPr>
        <p:grpSpPr bwMode="auto">
          <a:xfrm>
            <a:off x="1143000" y="3886200"/>
            <a:ext cx="7010400" cy="612775"/>
            <a:chOff x="720" y="2448"/>
            <a:chExt cx="4416" cy="386"/>
          </a:xfrm>
        </p:grpSpPr>
        <p:sp>
          <p:nvSpPr>
            <p:cNvPr id="283672" name="Rectangle 24"/>
            <p:cNvSpPr>
              <a:spLocks noChangeArrowheads="1"/>
            </p:cNvSpPr>
            <p:nvPr/>
          </p:nvSpPr>
          <p:spPr bwMode="auto">
            <a:xfrm>
              <a:off x="1632" y="2448"/>
              <a:ext cx="528" cy="384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en-US"/>
                <a:t>M</a:t>
              </a:r>
              <a:r>
                <a:rPr lang="en-US" baseline="-25000"/>
                <a:t>1</a:t>
              </a:r>
            </a:p>
          </p:txBody>
        </p:sp>
        <p:sp>
          <p:nvSpPr>
            <p:cNvPr id="283673" name="Oval 25"/>
            <p:cNvSpPr>
              <a:spLocks noChangeArrowheads="1"/>
            </p:cNvSpPr>
            <p:nvPr/>
          </p:nvSpPr>
          <p:spPr bwMode="auto">
            <a:xfrm>
              <a:off x="912" y="2448"/>
              <a:ext cx="386" cy="386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en-US"/>
                <a:t>s</a:t>
              </a:r>
              <a:r>
                <a:rPr lang="en-US" baseline="-25000"/>
                <a:t>1</a:t>
              </a:r>
            </a:p>
          </p:txBody>
        </p:sp>
        <p:sp>
          <p:nvSpPr>
            <p:cNvPr id="283674" name="Oval 26"/>
            <p:cNvSpPr>
              <a:spLocks noChangeArrowheads="1"/>
            </p:cNvSpPr>
            <p:nvPr/>
          </p:nvSpPr>
          <p:spPr bwMode="auto">
            <a:xfrm>
              <a:off x="2448" y="2448"/>
              <a:ext cx="384" cy="384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en-US"/>
                <a:t>f</a:t>
              </a:r>
              <a:r>
                <a:rPr lang="en-US" baseline="-25000"/>
                <a:t>1</a:t>
              </a:r>
            </a:p>
          </p:txBody>
        </p:sp>
        <p:sp>
          <p:nvSpPr>
            <p:cNvPr id="283675" name="Line 27"/>
            <p:cNvSpPr>
              <a:spLocks noChangeShapeType="1"/>
            </p:cNvSpPr>
            <p:nvPr/>
          </p:nvSpPr>
          <p:spPr bwMode="auto">
            <a:xfrm>
              <a:off x="1296" y="2640"/>
              <a:ext cx="33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83676" name="Line 28"/>
            <p:cNvSpPr>
              <a:spLocks noChangeShapeType="1"/>
            </p:cNvSpPr>
            <p:nvPr/>
          </p:nvSpPr>
          <p:spPr bwMode="auto">
            <a:xfrm>
              <a:off x="2160" y="2688"/>
              <a:ext cx="28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83677" name="Rectangle 29"/>
            <p:cNvSpPr>
              <a:spLocks noChangeArrowheads="1"/>
            </p:cNvSpPr>
            <p:nvPr/>
          </p:nvSpPr>
          <p:spPr bwMode="auto">
            <a:xfrm>
              <a:off x="3936" y="2448"/>
              <a:ext cx="528" cy="384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en-US"/>
                <a:t>M</a:t>
              </a:r>
              <a:r>
                <a:rPr lang="en-US" baseline="-25000"/>
                <a:t>2</a:t>
              </a:r>
            </a:p>
          </p:txBody>
        </p:sp>
        <p:sp>
          <p:nvSpPr>
            <p:cNvPr id="283678" name="Oval 30"/>
            <p:cNvSpPr>
              <a:spLocks noChangeArrowheads="1"/>
            </p:cNvSpPr>
            <p:nvPr/>
          </p:nvSpPr>
          <p:spPr bwMode="auto">
            <a:xfrm>
              <a:off x="3264" y="2496"/>
              <a:ext cx="336" cy="336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en-US"/>
                <a:t>s</a:t>
              </a:r>
              <a:r>
                <a:rPr lang="en-US" baseline="-25000"/>
                <a:t>2</a:t>
              </a:r>
            </a:p>
          </p:txBody>
        </p:sp>
        <p:sp>
          <p:nvSpPr>
            <p:cNvPr id="283679" name="Oval 31"/>
            <p:cNvSpPr>
              <a:spLocks noChangeArrowheads="1"/>
            </p:cNvSpPr>
            <p:nvPr/>
          </p:nvSpPr>
          <p:spPr bwMode="auto">
            <a:xfrm>
              <a:off x="4752" y="2448"/>
              <a:ext cx="384" cy="384"/>
            </a:xfrm>
            <a:prstGeom prst="ellipse">
              <a:avLst/>
            </a:prstGeom>
            <a:solidFill>
              <a:schemeClr val="bg1"/>
            </a:solidFill>
            <a:ln w="38100" cmpd="dbl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en-US"/>
                <a:t>f</a:t>
              </a:r>
              <a:r>
                <a:rPr lang="en-US" baseline="-25000"/>
                <a:t>2</a:t>
              </a:r>
            </a:p>
          </p:txBody>
        </p:sp>
        <p:sp>
          <p:nvSpPr>
            <p:cNvPr id="283680" name="Line 32"/>
            <p:cNvSpPr>
              <a:spLocks noChangeShapeType="1"/>
            </p:cNvSpPr>
            <p:nvPr/>
          </p:nvSpPr>
          <p:spPr bwMode="auto">
            <a:xfrm>
              <a:off x="3600" y="2688"/>
              <a:ext cx="33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83681" name="Line 33"/>
            <p:cNvSpPr>
              <a:spLocks noChangeShapeType="1"/>
            </p:cNvSpPr>
            <p:nvPr/>
          </p:nvSpPr>
          <p:spPr bwMode="auto">
            <a:xfrm>
              <a:off x="4464" y="2688"/>
              <a:ext cx="28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83682" name="Line 34"/>
            <p:cNvSpPr>
              <a:spLocks noChangeShapeType="1"/>
            </p:cNvSpPr>
            <p:nvPr/>
          </p:nvSpPr>
          <p:spPr bwMode="auto">
            <a:xfrm>
              <a:off x="2832" y="2688"/>
              <a:ext cx="43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83684" name="Rectangle 36"/>
            <p:cNvSpPr>
              <a:spLocks noChangeArrowheads="1"/>
            </p:cNvSpPr>
            <p:nvPr/>
          </p:nvSpPr>
          <p:spPr bwMode="auto">
            <a:xfrm>
              <a:off x="2880" y="2448"/>
              <a:ext cx="384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en-US">
                  <a:sym typeface="Symbol" pitchFamily="18" charset="2"/>
                </a:rPr>
                <a:t></a:t>
              </a:r>
              <a:endParaRPr lang="en-US"/>
            </a:p>
          </p:txBody>
        </p:sp>
        <p:grpSp>
          <p:nvGrpSpPr>
            <p:cNvPr id="283699" name="Group 51"/>
            <p:cNvGrpSpPr>
              <a:grpSpLocks/>
            </p:cNvGrpSpPr>
            <p:nvPr/>
          </p:nvGrpSpPr>
          <p:grpSpPr bwMode="auto">
            <a:xfrm>
              <a:off x="720" y="2544"/>
              <a:ext cx="192" cy="192"/>
              <a:chOff x="576" y="3408"/>
              <a:chExt cx="192" cy="192"/>
            </a:xfrm>
          </p:grpSpPr>
          <p:sp>
            <p:nvSpPr>
              <p:cNvPr id="283700" name="Line 52"/>
              <p:cNvSpPr>
                <a:spLocks noChangeShapeType="1"/>
              </p:cNvSpPr>
              <p:nvPr/>
            </p:nvSpPr>
            <p:spPr bwMode="auto">
              <a:xfrm>
                <a:off x="576" y="3408"/>
                <a:ext cx="192" cy="96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83701" name="Line 53"/>
              <p:cNvSpPr>
                <a:spLocks noChangeShapeType="1"/>
              </p:cNvSpPr>
              <p:nvPr/>
            </p:nvSpPr>
            <p:spPr bwMode="auto">
              <a:xfrm flipV="1">
                <a:off x="576" y="3504"/>
                <a:ext cx="192" cy="96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</p:grpSp>
      </p:grpSp>
      <p:sp>
        <p:nvSpPr>
          <p:cNvPr id="283685" name="Rectangle 37"/>
          <p:cNvSpPr>
            <a:spLocks noChangeArrowheads="1"/>
          </p:cNvSpPr>
          <p:nvPr/>
        </p:nvSpPr>
        <p:spPr bwMode="auto">
          <a:xfrm>
            <a:off x="3733800" y="5562600"/>
            <a:ext cx="838200" cy="6096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/>
              <a:t>M</a:t>
            </a:r>
            <a:r>
              <a:rPr lang="en-US" baseline="-25000"/>
              <a:t>1</a:t>
            </a:r>
          </a:p>
        </p:txBody>
      </p:sp>
      <p:sp>
        <p:nvSpPr>
          <p:cNvPr id="283686" name="Oval 38"/>
          <p:cNvSpPr>
            <a:spLocks noChangeArrowheads="1"/>
          </p:cNvSpPr>
          <p:nvPr/>
        </p:nvSpPr>
        <p:spPr bwMode="auto">
          <a:xfrm>
            <a:off x="2590800" y="5562600"/>
            <a:ext cx="612775" cy="612775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/>
              <a:t>s</a:t>
            </a:r>
            <a:r>
              <a:rPr lang="en-US" baseline="-25000"/>
              <a:t>1</a:t>
            </a:r>
          </a:p>
        </p:txBody>
      </p:sp>
      <p:sp>
        <p:nvSpPr>
          <p:cNvPr id="283688" name="Line 40"/>
          <p:cNvSpPr>
            <a:spLocks noChangeShapeType="1"/>
          </p:cNvSpPr>
          <p:nvPr/>
        </p:nvSpPr>
        <p:spPr bwMode="auto">
          <a:xfrm>
            <a:off x="3200400" y="5867400"/>
            <a:ext cx="533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83689" name="Line 41"/>
          <p:cNvSpPr>
            <a:spLocks noChangeShapeType="1"/>
          </p:cNvSpPr>
          <p:nvPr/>
        </p:nvSpPr>
        <p:spPr bwMode="auto">
          <a:xfrm>
            <a:off x="4572000" y="5867400"/>
            <a:ext cx="457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83691" name="Freeform 43"/>
          <p:cNvSpPr>
            <a:spLocks/>
          </p:cNvSpPr>
          <p:nvPr/>
        </p:nvSpPr>
        <p:spPr bwMode="auto">
          <a:xfrm>
            <a:off x="2057400" y="5294313"/>
            <a:ext cx="4343400" cy="268287"/>
          </a:xfrm>
          <a:custGeom>
            <a:avLst/>
            <a:gdLst/>
            <a:ahLst/>
            <a:cxnLst>
              <a:cxn ang="0">
                <a:pos x="0" y="352"/>
              </a:cxn>
              <a:cxn ang="0">
                <a:pos x="720" y="16"/>
              </a:cxn>
              <a:cxn ang="0">
                <a:pos x="1488" y="256"/>
              </a:cxn>
            </a:cxnLst>
            <a:rect l="0" t="0" r="r" b="b"/>
            <a:pathLst>
              <a:path w="1488" h="352">
                <a:moveTo>
                  <a:pt x="0" y="352"/>
                </a:moveTo>
                <a:cubicBezTo>
                  <a:pt x="236" y="192"/>
                  <a:pt x="472" y="32"/>
                  <a:pt x="720" y="16"/>
                </a:cubicBezTo>
                <a:cubicBezTo>
                  <a:pt x="968" y="0"/>
                  <a:pt x="1228" y="128"/>
                  <a:pt x="1488" y="256"/>
                </a:cubicBezTo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83692" name="Freeform 44"/>
          <p:cNvSpPr>
            <a:spLocks/>
          </p:cNvSpPr>
          <p:nvPr/>
        </p:nvSpPr>
        <p:spPr bwMode="auto">
          <a:xfrm>
            <a:off x="3048000" y="6172200"/>
            <a:ext cx="2286000" cy="22860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864" y="288"/>
              </a:cxn>
              <a:cxn ang="0">
                <a:pos x="1488" y="48"/>
              </a:cxn>
            </a:cxnLst>
            <a:rect l="0" t="0" r="r" b="b"/>
            <a:pathLst>
              <a:path w="1488" h="296">
                <a:moveTo>
                  <a:pt x="0" y="0"/>
                </a:moveTo>
                <a:cubicBezTo>
                  <a:pt x="308" y="140"/>
                  <a:pt x="616" y="280"/>
                  <a:pt x="864" y="288"/>
                </a:cubicBezTo>
                <a:cubicBezTo>
                  <a:pt x="1112" y="296"/>
                  <a:pt x="1300" y="172"/>
                  <a:pt x="1488" y="48"/>
                </a:cubicBezTo>
              </a:path>
            </a:pathLst>
          </a:custGeom>
          <a:noFill/>
          <a:ln w="9525">
            <a:solidFill>
              <a:schemeClr val="tx1"/>
            </a:solidFill>
            <a:round/>
            <a:headEnd type="triangle" w="med" len="med"/>
            <a:tailEnd type="non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83693" name="Rectangle 45"/>
          <p:cNvSpPr>
            <a:spLocks noChangeArrowheads="1"/>
          </p:cNvSpPr>
          <p:nvPr/>
        </p:nvSpPr>
        <p:spPr bwMode="auto">
          <a:xfrm>
            <a:off x="3886200" y="4953000"/>
            <a:ext cx="6096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>
                <a:sym typeface="Symbol" pitchFamily="18" charset="2"/>
              </a:rPr>
              <a:t></a:t>
            </a:r>
            <a:endParaRPr lang="en-US"/>
          </a:p>
        </p:txBody>
      </p:sp>
      <p:sp>
        <p:nvSpPr>
          <p:cNvPr id="283694" name="Rectangle 46"/>
          <p:cNvSpPr>
            <a:spLocks noChangeArrowheads="1"/>
          </p:cNvSpPr>
          <p:nvPr/>
        </p:nvSpPr>
        <p:spPr bwMode="auto">
          <a:xfrm>
            <a:off x="3962400" y="6400800"/>
            <a:ext cx="6096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dirty="0">
                <a:sym typeface="Symbol" pitchFamily="18" charset="2"/>
              </a:rPr>
              <a:t></a:t>
            </a:r>
            <a:endParaRPr lang="en-US" dirty="0"/>
          </a:p>
        </p:txBody>
      </p:sp>
      <p:grpSp>
        <p:nvGrpSpPr>
          <p:cNvPr id="283703" name="Group 55"/>
          <p:cNvGrpSpPr>
            <a:grpSpLocks/>
          </p:cNvGrpSpPr>
          <p:nvPr/>
        </p:nvGrpSpPr>
        <p:grpSpPr bwMode="auto">
          <a:xfrm>
            <a:off x="1266416" y="5718175"/>
            <a:ext cx="304800" cy="304800"/>
            <a:chOff x="576" y="3408"/>
            <a:chExt cx="192" cy="192"/>
          </a:xfrm>
        </p:grpSpPr>
        <p:sp>
          <p:nvSpPr>
            <p:cNvPr id="283704" name="Line 56"/>
            <p:cNvSpPr>
              <a:spLocks noChangeShapeType="1"/>
            </p:cNvSpPr>
            <p:nvPr/>
          </p:nvSpPr>
          <p:spPr bwMode="auto">
            <a:xfrm>
              <a:off x="576" y="3408"/>
              <a:ext cx="192" cy="9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83705" name="Line 57"/>
            <p:cNvSpPr>
              <a:spLocks noChangeShapeType="1"/>
            </p:cNvSpPr>
            <p:nvPr/>
          </p:nvSpPr>
          <p:spPr bwMode="auto">
            <a:xfrm flipV="1">
              <a:off x="576" y="3504"/>
              <a:ext cx="192" cy="9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58" name="Oval 38"/>
          <p:cNvSpPr>
            <a:spLocks noChangeArrowheads="1"/>
          </p:cNvSpPr>
          <p:nvPr/>
        </p:nvSpPr>
        <p:spPr bwMode="auto">
          <a:xfrm>
            <a:off x="1576478" y="5564187"/>
            <a:ext cx="612775" cy="612775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dirty="0"/>
              <a:t>s</a:t>
            </a:r>
            <a:r>
              <a:rPr lang="en-US" baseline="-25000" dirty="0"/>
              <a:t>0</a:t>
            </a:r>
          </a:p>
        </p:txBody>
      </p:sp>
      <p:sp>
        <p:nvSpPr>
          <p:cNvPr id="59" name="Line 40"/>
          <p:cNvSpPr>
            <a:spLocks noChangeShapeType="1"/>
          </p:cNvSpPr>
          <p:nvPr/>
        </p:nvSpPr>
        <p:spPr bwMode="auto">
          <a:xfrm flipV="1">
            <a:off x="2189253" y="5864224"/>
            <a:ext cx="401547" cy="6351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60" name="Rectangle 45"/>
          <p:cNvSpPr>
            <a:spLocks noChangeArrowheads="1"/>
          </p:cNvSpPr>
          <p:nvPr/>
        </p:nvSpPr>
        <p:spPr bwMode="auto">
          <a:xfrm>
            <a:off x="2063395" y="5562600"/>
            <a:ext cx="6096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>
                <a:sym typeface="Symbol" pitchFamily="18" charset="2"/>
              </a:rPr>
              <a:t></a:t>
            </a:r>
            <a:endParaRPr lang="en-US"/>
          </a:p>
        </p:txBody>
      </p:sp>
      <p:sp>
        <p:nvSpPr>
          <p:cNvPr id="61" name="Oval 39"/>
          <p:cNvSpPr>
            <a:spLocks noChangeArrowheads="1"/>
          </p:cNvSpPr>
          <p:nvPr/>
        </p:nvSpPr>
        <p:spPr bwMode="auto">
          <a:xfrm>
            <a:off x="6172200" y="5565774"/>
            <a:ext cx="609600" cy="609600"/>
          </a:xfrm>
          <a:prstGeom prst="ellipse">
            <a:avLst/>
          </a:prstGeom>
          <a:solidFill>
            <a:schemeClr val="bg1"/>
          </a:solidFill>
          <a:ln w="38100" cmpd="dbl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dirty="0"/>
              <a:t>f</a:t>
            </a:r>
            <a:r>
              <a:rPr lang="en-US" baseline="-25000" dirty="0"/>
              <a:t>0</a:t>
            </a:r>
          </a:p>
        </p:txBody>
      </p:sp>
      <p:sp>
        <p:nvSpPr>
          <p:cNvPr id="62" name="Oval 38"/>
          <p:cNvSpPr>
            <a:spLocks noChangeArrowheads="1"/>
          </p:cNvSpPr>
          <p:nvPr/>
        </p:nvSpPr>
        <p:spPr bwMode="auto">
          <a:xfrm>
            <a:off x="5029200" y="5561013"/>
            <a:ext cx="612775" cy="612775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dirty="0"/>
              <a:t>f</a:t>
            </a:r>
            <a:r>
              <a:rPr lang="en-US" baseline="-25000" dirty="0"/>
              <a:t>1</a:t>
            </a:r>
          </a:p>
        </p:txBody>
      </p:sp>
      <p:sp>
        <p:nvSpPr>
          <p:cNvPr id="63" name="Line 41"/>
          <p:cNvSpPr>
            <a:spLocks noChangeShapeType="1"/>
          </p:cNvSpPr>
          <p:nvPr/>
        </p:nvSpPr>
        <p:spPr bwMode="auto">
          <a:xfrm>
            <a:off x="5638800" y="5867400"/>
            <a:ext cx="530226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64" name="Rectangle 45"/>
          <p:cNvSpPr>
            <a:spLocks noChangeArrowheads="1"/>
          </p:cNvSpPr>
          <p:nvPr/>
        </p:nvSpPr>
        <p:spPr bwMode="auto">
          <a:xfrm>
            <a:off x="5562423" y="5565774"/>
            <a:ext cx="6096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>
                <a:sym typeface="Symbol" pitchFamily="18" charset="2"/>
              </a:rPr>
              <a:t>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522313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608" y="38100"/>
            <a:ext cx="7498080" cy="1143000"/>
          </a:xfrm>
        </p:spPr>
        <p:txBody>
          <a:bodyPr/>
          <a:lstStyle/>
          <a:p>
            <a:r>
              <a:rPr lang="en-US" dirty="0"/>
              <a:t>Example 1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71600" y="990600"/>
            <a:ext cx="7434072" cy="4533900"/>
          </a:xfrm>
        </p:spPr>
        <p:txBody>
          <a:bodyPr/>
          <a:lstStyle/>
          <a:p>
            <a:r>
              <a:rPr lang="en-US" dirty="0"/>
              <a:t>Construct an NFA that accepts (</a:t>
            </a:r>
            <a:r>
              <a:rPr lang="en-US" dirty="0" err="1"/>
              <a:t>a</a:t>
            </a:r>
            <a:r>
              <a:rPr lang="en-US" dirty="0" err="1">
                <a:sym typeface="Symbol"/>
              </a:rPr>
              <a:t></a:t>
            </a:r>
            <a:r>
              <a:rPr lang="en-US" dirty="0" err="1"/>
              <a:t>b</a:t>
            </a:r>
            <a:r>
              <a:rPr lang="en-US" dirty="0"/>
              <a:t>)*</a:t>
            </a:r>
            <a:r>
              <a:rPr lang="en-US" dirty="0" err="1"/>
              <a:t>ba</a:t>
            </a:r>
            <a:r>
              <a:rPr lang="en-US" dirty="0"/>
              <a:t> following the steps in the recursive definition of the regular expression.</a:t>
            </a:r>
          </a:p>
          <a:p>
            <a:pPr>
              <a:buNone/>
            </a:pPr>
            <a:endParaRPr lang="en-US" dirty="0"/>
          </a:p>
          <a:p>
            <a:pPr>
              <a:buNone/>
            </a:pPr>
            <a:endParaRPr lang="en-US" dirty="0"/>
          </a:p>
        </p:txBody>
      </p:sp>
      <p:pic>
        <p:nvPicPr>
          <p:cNvPr id="5" name="Picture 4" descr="A close up of text on a whiteboard&#10;&#10;Description automatically generated">
            <a:extLst>
              <a:ext uri="{FF2B5EF4-FFF2-40B4-BE49-F238E27FC236}">
                <a16:creationId xmlns:a16="http://schemas.microsoft.com/office/drawing/2014/main" id="{AC94C7B5-26DB-8A46-A5BA-7F393ED1ACA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8840" y="2600526"/>
            <a:ext cx="5943600" cy="4219374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2F71B1-151F-284A-9FD3-2C9D2D6A05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00597" y="0"/>
            <a:ext cx="7498080" cy="1143000"/>
          </a:xfrm>
        </p:spPr>
        <p:txBody>
          <a:bodyPr/>
          <a:lstStyle/>
          <a:p>
            <a:r>
              <a:rPr lang="en-US" dirty="0"/>
              <a:t>Continued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3C79DA4-1E23-6D4B-87F9-53F4E75AD63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84121" y="6324600"/>
            <a:ext cx="7498080" cy="304800"/>
          </a:xfrm>
        </p:spPr>
        <p:txBody>
          <a:bodyPr>
            <a:noAutofit/>
          </a:bodyPr>
          <a:lstStyle/>
          <a:p>
            <a:pPr marL="82296" indent="0" algn="ctr">
              <a:buNone/>
            </a:pPr>
            <a:r>
              <a:rPr lang="en-US" sz="2400" dirty="0"/>
              <a:t>Please note: simplification step is optional, not required.</a:t>
            </a:r>
          </a:p>
        </p:txBody>
      </p:sp>
      <p:pic>
        <p:nvPicPr>
          <p:cNvPr id="5" name="Picture 4" descr="A close up of text on a whiteboard&#10;&#10;Description automatically generated">
            <a:extLst>
              <a:ext uri="{FF2B5EF4-FFF2-40B4-BE49-F238E27FC236}">
                <a16:creationId xmlns:a16="http://schemas.microsoft.com/office/drawing/2014/main" id="{1CEE287C-3134-2E43-AA1E-5AF46882B6F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0200" y="1066800"/>
            <a:ext cx="6778752" cy="50836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229321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Example 2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65760" lvl="1" indent="-283464">
              <a:spcBef>
                <a:spcPts val="600"/>
              </a:spcBef>
              <a:buSzPct val="80000"/>
              <a:buFont typeface="Wingdings 2"/>
              <a:buChar char=""/>
            </a:pPr>
            <a:r>
              <a:rPr lang="en-US" dirty="0"/>
              <a:t>Construct an NFA that accepts (</a:t>
            </a:r>
            <a:r>
              <a:rPr lang="en-US" dirty="0" err="1"/>
              <a:t>ab</a:t>
            </a:r>
            <a:r>
              <a:rPr lang="en-US" dirty="0">
                <a:sym typeface="Symbol"/>
              </a:rPr>
              <a:t>  </a:t>
            </a:r>
            <a:r>
              <a:rPr lang="en-US" dirty="0"/>
              <a:t>a)* following the steps in the recursive definition of the regular expression.</a:t>
            </a:r>
          </a:p>
          <a:p>
            <a:pPr>
              <a:buNone/>
            </a:pP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06E927E-BF66-7B46-8E27-28B7E55F117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328769-F085-DE45-A191-626DA2D6F8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47800" y="132296"/>
            <a:ext cx="7498080" cy="1143000"/>
          </a:xfrm>
        </p:spPr>
        <p:txBody>
          <a:bodyPr/>
          <a:lstStyle/>
          <a:p>
            <a:r>
              <a:rPr lang="en-US" dirty="0"/>
              <a:t>Solution of Example 2</a:t>
            </a:r>
          </a:p>
        </p:txBody>
      </p:sp>
      <p:pic>
        <p:nvPicPr>
          <p:cNvPr id="4" name="Content Placeholder 3" descr="A close up of text on a whiteboard&#10;&#10;Description automatically generated">
            <a:extLst>
              <a:ext uri="{FF2B5EF4-FFF2-40B4-BE49-F238E27FC236}">
                <a16:creationId xmlns:a16="http://schemas.microsoft.com/office/drawing/2014/main" id="{1E53C7D0-C836-2444-8F2F-6B44D5E452A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9800" y="1181607"/>
            <a:ext cx="5369560" cy="55440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8474470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olstice">
  <a:themeElements>
    <a:clrScheme name="Solstice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Solstice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Solstice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12158</TotalTime>
  <Words>668</Words>
  <Application>Microsoft Macintosh PowerPoint</Application>
  <PresentationFormat>On-screen Show (4:3)</PresentationFormat>
  <Paragraphs>133</Paragraphs>
  <Slides>15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2" baseType="lpstr">
      <vt:lpstr>Arial</vt:lpstr>
      <vt:lpstr>Gill Sans MT</vt:lpstr>
      <vt:lpstr>Symbol</vt:lpstr>
      <vt:lpstr>Times New Roman</vt:lpstr>
      <vt:lpstr>Verdana</vt:lpstr>
      <vt:lpstr>Wingdings 2</vt:lpstr>
      <vt:lpstr>Solstice</vt:lpstr>
      <vt:lpstr>Chapter 6 Properties of Regular languages</vt:lpstr>
      <vt:lpstr>Proof 1: Every regular language is accepted by some nondeterministic finite automaton (NFA).</vt:lpstr>
      <vt:lpstr>Review recursive definition of regular languages  from slides Chapter2-part2, page 12.  Regular Sets/Languages</vt:lpstr>
      <vt:lpstr>More review from slides Chapter5 in M4, pages 26-27: Generating New Machines </vt:lpstr>
      <vt:lpstr>New Machines, cont’d</vt:lpstr>
      <vt:lpstr>Example 1</vt:lpstr>
      <vt:lpstr>Continued</vt:lpstr>
      <vt:lpstr>Example 2</vt:lpstr>
      <vt:lpstr>Solution of Example 2</vt:lpstr>
      <vt:lpstr>Proof 2  Every language accepted by a finite automaton is a regular language.</vt:lpstr>
      <vt:lpstr>Convert a GNFA into a regular expression</vt:lpstr>
      <vt:lpstr>Constructing an equivalent GNFA with one fewer state with k&gt;2</vt:lpstr>
      <vt:lpstr>PowerPoint Presentation</vt:lpstr>
      <vt:lpstr>Example 1</vt:lpstr>
      <vt:lpstr>Example 2</vt:lpstr>
    </vt:vector>
  </TitlesOfParts>
  <Company>Georgia Southern University</Company>
  <LinksUpToDate>false</LinksUpToDate>
  <SharedDoc>false</SharedDoc>
  <HyperlinksChanged>false</HyperlinksChanged>
  <AppVersion>16.0011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Theoretical Foundations</dc:title>
  <dc:creator>Lixin Li</dc:creator>
  <cp:lastModifiedBy>Microsoft Office User</cp:lastModifiedBy>
  <cp:revision>1002</cp:revision>
  <cp:lastPrinted>2020-06-08T19:41:31Z</cp:lastPrinted>
  <dcterms:created xsi:type="dcterms:W3CDTF">2003-01-02T15:29:37Z</dcterms:created>
  <dcterms:modified xsi:type="dcterms:W3CDTF">2022-10-25T04:10:21Z</dcterms:modified>
</cp:coreProperties>
</file>