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320" r:id="rId3"/>
    <p:sldId id="280" r:id="rId4"/>
    <p:sldId id="279" r:id="rId5"/>
    <p:sldId id="281" r:id="rId6"/>
    <p:sldId id="282" r:id="rId7"/>
    <p:sldId id="284" r:id="rId8"/>
    <p:sldId id="303" r:id="rId9"/>
    <p:sldId id="285" r:id="rId10"/>
    <p:sldId id="286" r:id="rId11"/>
    <p:sldId id="287" r:id="rId12"/>
    <p:sldId id="261" r:id="rId13"/>
    <p:sldId id="297" r:id="rId14"/>
    <p:sldId id="300" r:id="rId15"/>
    <p:sldId id="288" r:id="rId16"/>
    <p:sldId id="290" r:id="rId17"/>
    <p:sldId id="291" r:id="rId18"/>
    <p:sldId id="299" r:id="rId19"/>
    <p:sldId id="298" r:id="rId20"/>
    <p:sldId id="293" r:id="rId21"/>
    <p:sldId id="294" r:id="rId22"/>
    <p:sldId id="302" r:id="rId23"/>
    <p:sldId id="319" r:id="rId24"/>
  </p:sldIdLst>
  <p:sldSz cx="9144000" cy="6858000" type="screen4x3"/>
  <p:notesSz cx="6858000" cy="91995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28"/>
    <p:restoredTop sz="94702"/>
  </p:normalViewPr>
  <p:slideViewPr>
    <p:cSldViewPr>
      <p:cViewPr varScale="1">
        <p:scale>
          <a:sx n="151" d="100"/>
          <a:sy n="151" d="100"/>
        </p:scale>
        <p:origin x="1648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17.wmf"/><Relationship Id="rId4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12.wmf"/><Relationship Id="rId1" Type="http://schemas.openxmlformats.org/officeDocument/2006/relationships/image" Target="../media/image28.emf"/><Relationship Id="rId4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12.wmf"/><Relationship Id="rId1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12.wmf"/><Relationship Id="rId1" Type="http://schemas.openxmlformats.org/officeDocument/2006/relationships/image" Target="../media/image33.wmf"/><Relationship Id="rId4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0.wmf"/><Relationship Id="rId4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21.wmf"/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t" anchorCtr="0" compatLnSpc="1">
            <a:prstTxWarp prst="textNoShape">
              <a:avLst/>
            </a:prstTxWarp>
          </a:bodyPr>
          <a:lstStyle>
            <a:lvl1pPr algn="r"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defTabSz="917575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51" tIns="45876" rIns="91751" bIns="45876" numCol="1" anchor="b" anchorCtr="0" compatLnSpc="1">
            <a:prstTxWarp prst="textNoShape">
              <a:avLst/>
            </a:prstTxWarp>
          </a:bodyPr>
          <a:lstStyle>
            <a:lvl1pPr algn="r" defTabSz="917575">
              <a:defRPr sz="1200" smtClean="0"/>
            </a:lvl1pPr>
          </a:lstStyle>
          <a:p>
            <a:pPr>
              <a:defRPr/>
            </a:pPr>
            <a:fld id="{59367FD7-46D2-4A5D-9388-DCB8127D5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080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72BEF-3348-42B8-82F0-8B6E9045103C}" type="datetimeFigureOut">
              <a:rPr lang="en-US" smtClean="0"/>
              <a:pPr/>
              <a:t>12/5/22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30300" y="690563"/>
            <a:ext cx="4597400" cy="34496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70388"/>
            <a:ext cx="5486400" cy="4138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737600"/>
            <a:ext cx="2971800" cy="4603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721F3-6124-4A5F-9829-2877366A0D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58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EBAD6C-5111-4048-A661-195CCF9EC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B5A1B-FCF8-45D4-BCDE-4DB559B5E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332CE-54E6-4C93-856A-A03351B773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BBAA-8810-4AFF-AC61-131A9DDD6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E8E653-12EE-402F-8143-4D567999B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BDF1-FF59-4073-BE21-A955BCC56F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208604A-37DE-450E-A894-AFC4E77907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7DE1-C361-4D30-BC95-7872D03CC3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A1790-5754-4931-B8A9-6154990B7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049F4F-A3F3-45EF-B6C9-BFEFD72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3DB49C-4C5B-48DB-BD3C-9E8EDCCF9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3561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7507C8D-0777-408F-BE21-3F79168A7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8" r:id="rId2"/>
    <p:sldLayoutId id="2147483684" r:id="rId3"/>
    <p:sldLayoutId id="2147483679" r:id="rId4"/>
    <p:sldLayoutId id="2147483685" r:id="rId5"/>
    <p:sldLayoutId id="2147483680" r:id="rId6"/>
    <p:sldLayoutId id="2147483686" r:id="rId7"/>
    <p:sldLayoutId id="2147483687" r:id="rId8"/>
    <p:sldLayoutId id="2147483688" r:id="rId9"/>
    <p:sldLayoutId id="2147483681" r:id="rId10"/>
    <p:sldLayoutId id="2147483682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2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5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24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27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3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32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3.bin"/><Relationship Id="rId10" Type="http://schemas.openxmlformats.org/officeDocument/2006/relationships/image" Target="../media/image30.w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3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30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9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30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4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2400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CSCI 3236</a:t>
            </a:r>
            <a:br>
              <a:rPr lang="en-US" sz="4000" dirty="0">
                <a:solidFill>
                  <a:schemeClr val="tx2">
                    <a:satMod val="130000"/>
                  </a:schemeClr>
                </a:solidFill>
              </a:rPr>
            </a:br>
            <a:br>
              <a:rPr lang="en-US" sz="120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Theoretical </a:t>
            </a: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Foundations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505200"/>
            <a:ext cx="7407275" cy="1752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Instructor:</a:t>
            </a:r>
            <a:r>
              <a:rPr lang="en-US" i="1" dirty="0"/>
              <a:t> Dr. </a:t>
            </a:r>
            <a:r>
              <a:rPr lang="en-US" i="1" dirty="0" err="1"/>
              <a:t>Lixin</a:t>
            </a:r>
            <a:r>
              <a:rPr lang="en-US" i="1" dirty="0"/>
              <a:t> Li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/>
              <a:t>Georgia Southern University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EBAD6C-5111-4048-A661-195CCF9EC15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</a:t>
            </a: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1598612" y="1600200"/>
          <a:ext cx="1987550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3" imgW="838080" imgH="1777680" progId="">
                  <p:embed/>
                </p:oleObj>
              </mc:Choice>
              <mc:Fallback>
                <p:oleObj name="Equation" r:id="rId3" imgW="8380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8612" y="1600200"/>
                        <a:ext cx="1987550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5"/>
          <p:cNvGraphicFramePr>
            <a:graphicFrameLocks noChangeAspect="1"/>
          </p:cNvGraphicFramePr>
          <p:nvPr/>
        </p:nvGraphicFramePr>
        <p:xfrm>
          <a:off x="5942012" y="1676400"/>
          <a:ext cx="1916113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Equation" r:id="rId5" imgW="838080" imgH="1777680" progId="">
                  <p:embed/>
                </p:oleObj>
              </mc:Choice>
              <mc:Fallback>
                <p:oleObj name="Equation" r:id="rId5" imgW="838080" imgH="17776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012" y="1676400"/>
                        <a:ext cx="1916113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522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5713412" y="5867400"/>
            <a:ext cx="2592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Leftmost derivation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Derivation of </a:t>
            </a:r>
            <a:r>
              <a:rPr lang="en-US" i="1">
                <a:solidFill>
                  <a:schemeClr val="tx2">
                    <a:satMod val="130000"/>
                  </a:schemeClr>
                </a:solidFill>
              </a:rPr>
              <a:t>ababaa </a:t>
            </a:r>
            <a:r>
              <a:rPr lang="en-US">
                <a:solidFill>
                  <a:schemeClr val="tx2">
                    <a:satMod val="130000"/>
                  </a:schemeClr>
                </a:solidFill>
              </a:rPr>
              <a:t>(Cont.)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493838" y="1676400"/>
          <a:ext cx="2047875" cy="421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3" imgW="863280" imgH="1777680" progId="">
                  <p:embed/>
                </p:oleObj>
              </mc:Choice>
              <mc:Fallback>
                <p:oleObj name="Equation" r:id="rId3" imgW="863280" imgH="17776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3838" y="1676400"/>
                        <a:ext cx="2047875" cy="421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4"/>
          <p:cNvGraphicFramePr>
            <a:graphicFrameLocks noChangeAspect="1"/>
          </p:cNvGraphicFramePr>
          <p:nvPr/>
        </p:nvGraphicFramePr>
        <p:xfrm>
          <a:off x="5853113" y="1752600"/>
          <a:ext cx="1944687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Equation" r:id="rId5" imgW="850680" imgH="1777680" progId="">
                  <p:embed/>
                </p:oleObj>
              </mc:Choice>
              <mc:Fallback>
                <p:oleObj name="Equation" r:id="rId5" imgW="850680" imgH="17776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1752600"/>
                        <a:ext cx="1944687" cy="406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371600" y="6019800"/>
            <a:ext cx="276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Rightmost derivation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791200" y="6019800"/>
            <a:ext cx="2289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Mixed derivation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6365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 Trees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76400"/>
            <a:ext cx="7543800" cy="4495800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u="sng" dirty="0"/>
              <a:t>derivation tree</a:t>
            </a:r>
            <a:r>
              <a:rPr lang="en-US" dirty="0"/>
              <a:t> of a sentential form w with derivation S =&gt; w is a tree defined recursively as follows:</a:t>
            </a:r>
          </a:p>
          <a:p>
            <a:pPr lvl="1"/>
            <a:r>
              <a:rPr lang="en-US" dirty="0"/>
              <a:t>S is the root of the tree.</a:t>
            </a:r>
          </a:p>
          <a:p>
            <a:pPr lvl="1"/>
            <a:r>
              <a:rPr lang="en-US" dirty="0"/>
              <a:t>If </a:t>
            </a:r>
            <a:r>
              <a:rPr lang="en-US" b="1" dirty="0"/>
              <a:t>A</a:t>
            </a:r>
            <a:r>
              <a:rPr lang="en-US" b="1" dirty="0">
                <a:sym typeface="Wingdings" pitchFamily="2" charset="2"/>
              </a:rPr>
              <a:t>x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 x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… </a:t>
            </a:r>
            <a:r>
              <a:rPr lang="en-US" b="1" dirty="0" err="1">
                <a:sym typeface="Wingdings" pitchFamily="2" charset="2"/>
              </a:rPr>
              <a:t>x</a:t>
            </a:r>
            <a:r>
              <a:rPr lang="en-US" b="1" baseline="-25000" dirty="0" err="1">
                <a:sym typeface="Wingdings" pitchFamily="2" charset="2"/>
              </a:rPr>
              <a:t>n</a:t>
            </a:r>
            <a:r>
              <a:rPr lang="en-US" dirty="0">
                <a:sym typeface="Wingdings" pitchFamily="2" charset="2"/>
              </a:rPr>
              <a:t> is the rule used in the derivation, then add </a:t>
            </a:r>
            <a:r>
              <a:rPr lang="en-US" b="1" dirty="0">
                <a:sym typeface="Wingdings" pitchFamily="2" charset="2"/>
              </a:rPr>
              <a:t>x</a:t>
            </a:r>
            <a:r>
              <a:rPr lang="en-US" b="1" baseline="-25000" dirty="0">
                <a:sym typeface="Wingdings" pitchFamily="2" charset="2"/>
              </a:rPr>
              <a:t>1</a:t>
            </a:r>
            <a:r>
              <a:rPr lang="en-US" b="1" dirty="0">
                <a:sym typeface="Wingdings" pitchFamily="2" charset="2"/>
              </a:rPr>
              <a:t>, x</a:t>
            </a:r>
            <a:r>
              <a:rPr lang="en-US" b="1" baseline="-25000" dirty="0">
                <a:sym typeface="Wingdings" pitchFamily="2" charset="2"/>
              </a:rPr>
              <a:t>2</a:t>
            </a:r>
            <a:r>
              <a:rPr lang="en-US" b="1" dirty="0">
                <a:sym typeface="Wingdings" pitchFamily="2" charset="2"/>
              </a:rPr>
              <a:t>, …, </a:t>
            </a:r>
            <a:r>
              <a:rPr lang="en-US" b="1" dirty="0" err="1">
                <a:sym typeface="Wingdings" pitchFamily="2" charset="2"/>
              </a:rPr>
              <a:t>x</a:t>
            </a:r>
            <a:r>
              <a:rPr lang="en-US" b="1" baseline="-25000" dirty="0" err="1">
                <a:sym typeface="Wingdings" pitchFamily="2" charset="2"/>
              </a:rPr>
              <a:t>n</a:t>
            </a:r>
            <a:r>
              <a:rPr lang="en-US" dirty="0">
                <a:sym typeface="Wingdings" pitchFamily="2" charset="2"/>
              </a:rPr>
              <a:t> as the children of </a:t>
            </a:r>
            <a:r>
              <a:rPr lang="en-US" b="1" dirty="0">
                <a:sym typeface="Wingdings" pitchFamily="2" charset="2"/>
              </a:rPr>
              <a:t>A</a:t>
            </a:r>
            <a:r>
              <a:rPr lang="en-US" dirty="0">
                <a:sym typeface="Wingdings" pitchFamily="2" charset="2"/>
              </a:rPr>
              <a:t> in the tree.</a:t>
            </a:r>
          </a:p>
          <a:p>
            <a:pPr lvl="1"/>
            <a:r>
              <a:rPr lang="en-US" dirty="0">
                <a:sym typeface="Wingdings" pitchFamily="2" charset="2"/>
              </a:rPr>
              <a:t>If </a:t>
            </a:r>
            <a:r>
              <a:rPr lang="en-US" b="1" dirty="0"/>
              <a:t>A</a:t>
            </a:r>
            <a:r>
              <a:rPr lang="en-US" b="1" dirty="0">
                <a:sym typeface="Wingdings" pitchFamily="2" charset="2"/>
              </a:rPr>
              <a:t></a:t>
            </a:r>
            <a:r>
              <a:rPr lang="en-US" dirty="0">
                <a:sym typeface="Symbol" pitchFamily="18" charset="2"/>
              </a:rPr>
              <a:t> is the rule in the derivation applied to the string </a:t>
            </a:r>
            <a:r>
              <a:rPr lang="en-US" dirty="0" err="1">
                <a:sym typeface="Symbol" pitchFamily="18" charset="2"/>
              </a:rPr>
              <a:t>uAv</a:t>
            </a:r>
            <a:r>
              <a:rPr lang="en-US" dirty="0">
                <a:sym typeface="Symbol" pitchFamily="18" charset="2"/>
              </a:rPr>
              <a:t>, then add  as the only child of A in the tree.</a:t>
            </a:r>
            <a:endParaRPr lang="en-US" dirty="0">
              <a:sym typeface="Wingdings" pitchFamily="2" charset="2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43046" y="212913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*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80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2362200"/>
            <a:ext cx="7086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Examples of CFGs and CFLs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3622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From CFGs to CFLs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4008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  <a:latin typeface="Comic Sans MS" pitchFamily="66" charset="0"/>
              </a:rPr>
              <a:t>Example 1</a:t>
            </a:r>
          </a:p>
        </p:txBody>
      </p:sp>
      <p:sp>
        <p:nvSpPr>
          <p:cNvPr id="5127" name="Text Box 4"/>
          <p:cNvSpPr txBox="1">
            <a:spLocks noChangeArrowheads="1"/>
          </p:cNvSpPr>
          <p:nvPr/>
        </p:nvSpPr>
        <p:spPr bwMode="auto">
          <a:xfrm>
            <a:off x="1143000" y="14478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5122" name="Object 5"/>
          <p:cNvGraphicFramePr>
            <a:graphicFrameLocks noChangeAspect="1"/>
          </p:cNvGraphicFramePr>
          <p:nvPr/>
        </p:nvGraphicFramePr>
        <p:xfrm>
          <a:off x="1905000" y="2133600"/>
          <a:ext cx="2444750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name="Equation" r:id="rId3" imgW="749160" imgH="203040" progId="">
                  <p:embed/>
                </p:oleObj>
              </mc:Choice>
              <mc:Fallback>
                <p:oleObj name="Equation" r:id="rId3" imgW="74916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133600"/>
                        <a:ext cx="2444750" cy="66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6"/>
          <p:cNvGraphicFramePr>
            <a:graphicFrameLocks noChangeAspect="1"/>
          </p:cNvGraphicFramePr>
          <p:nvPr/>
        </p:nvGraphicFramePr>
        <p:xfrm>
          <a:off x="1835150" y="3959225"/>
          <a:ext cx="55245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5" imgW="5524200" imgH="431640" progId="Equation.3">
                  <p:embed/>
                </p:oleObj>
              </mc:Choice>
              <mc:Fallback>
                <p:oleObj name="Equation" r:id="rId5" imgW="5524200" imgH="431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959225"/>
                        <a:ext cx="5524500" cy="43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7"/>
          <p:cNvGraphicFramePr>
            <a:graphicFrameLocks noChangeAspect="1"/>
          </p:cNvGraphicFramePr>
          <p:nvPr/>
        </p:nvGraphicFramePr>
        <p:xfrm>
          <a:off x="5943600" y="15240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name="Equation" r:id="rId7" imgW="393480" imgH="419040" progId="Equation.3">
                  <p:embed/>
                </p:oleObj>
              </mc:Choice>
              <mc:Fallback>
                <p:oleObj name="Equation" r:id="rId7" imgW="393480" imgH="419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5240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143000" y="3124200"/>
            <a:ext cx="2635250" cy="579437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066800" y="4906962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5125" name="Object 11"/>
          <p:cNvGraphicFramePr>
            <a:graphicFrameLocks noChangeAspect="1"/>
          </p:cNvGraphicFramePr>
          <p:nvPr/>
        </p:nvGraphicFramePr>
        <p:xfrm>
          <a:off x="990600" y="5638800"/>
          <a:ext cx="80772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9" imgW="2603160" imgH="177480" progId="">
                  <p:embed/>
                </p:oleObj>
              </mc:Choice>
              <mc:Fallback>
                <p:oleObj name="Equation" r:id="rId9" imgW="2603160" imgH="17748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638800"/>
                        <a:ext cx="8077200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  <p:bldP spid="512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3276600" y="1600200"/>
          <a:ext cx="2667000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3" imgW="761760" imgH="203040" progId="">
                  <p:embed/>
                </p:oleObj>
              </mc:Choice>
              <mc:Fallback>
                <p:oleObj name="Equation" r:id="rId3" imgW="761760" imgH="203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600200"/>
                        <a:ext cx="2667000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2590800" y="37338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5" imgW="1460160" imgH="533160" progId="Equation.3">
                  <p:embed/>
                </p:oleObj>
              </mc:Choice>
              <mc:Fallback>
                <p:oleObj name="Equation" r:id="rId5" imgW="1460160" imgH="5331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7338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013" name="Object 5"/>
          <p:cNvGraphicFramePr>
            <a:graphicFrameLocks noChangeAspect="1"/>
          </p:cNvGraphicFramePr>
          <p:nvPr/>
        </p:nvGraphicFramePr>
        <p:xfrm>
          <a:off x="4114800" y="3581400"/>
          <a:ext cx="274320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2" name="Equation" r:id="rId7" imgW="825480" imgH="228600" progId="">
                  <p:embed/>
                </p:oleObj>
              </mc:Choice>
              <mc:Fallback>
                <p:oleObj name="Equation" r:id="rId7" imgW="82548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81400"/>
                        <a:ext cx="2743200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457700" y="3168650"/>
          <a:ext cx="228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Equation" r:id="rId3" imgW="228600" imgH="520560" progId="Equation.3">
                  <p:embed/>
                </p:oleObj>
              </mc:Choice>
              <mc:Fallback>
                <p:oleObj name="Equation" r:id="rId3" imgW="228600" imgH="5205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3168650"/>
                        <a:ext cx="2286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2438400" y="1828800"/>
          <a:ext cx="251460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5" name="Equation" r:id="rId5" imgW="927000" imgH="431640" progId="">
                  <p:embed/>
                </p:oleObj>
              </mc:Choice>
              <mc:Fallback>
                <p:oleObj name="Equation" r:id="rId5" imgW="927000" imgH="4316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828800"/>
                        <a:ext cx="2514600" cy="117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1965325" y="4191000"/>
          <a:ext cx="24542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7" imgW="1054080" imgH="177480" progId="">
                  <p:embed/>
                </p:oleObj>
              </mc:Choice>
              <mc:Fallback>
                <p:oleObj name="Equation" r:id="rId7" imgW="1054080" imgH="177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5325" y="4191000"/>
                        <a:ext cx="2454275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5"/>
          <p:cNvSpPr txBox="1">
            <a:spLocks noChangeArrowheads="1"/>
          </p:cNvSpPr>
          <p:nvPr/>
        </p:nvSpPr>
        <p:spPr bwMode="auto">
          <a:xfrm>
            <a:off x="1017587" y="11430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7173" name="Object 6"/>
          <p:cNvGraphicFramePr>
            <a:graphicFrameLocks noChangeAspect="1"/>
          </p:cNvGraphicFramePr>
          <p:nvPr/>
        </p:nvGraphicFramePr>
        <p:xfrm>
          <a:off x="5867400" y="12573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9" imgW="393480" imgH="419040" progId="Equation.3">
                  <p:embed/>
                </p:oleObj>
              </mc:Choice>
              <mc:Fallback>
                <p:oleObj name="Equation" r:id="rId9" imgW="39348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2573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7"/>
          <p:cNvSpPr txBox="1">
            <a:spLocks noChangeArrowheads="1"/>
          </p:cNvSpPr>
          <p:nvPr/>
        </p:nvSpPr>
        <p:spPr bwMode="auto">
          <a:xfrm>
            <a:off x="1143000" y="3429000"/>
            <a:ext cx="2635250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7177" name="Rectangle 8"/>
          <p:cNvSpPr>
            <a:spLocks noChangeArrowheads="1"/>
          </p:cNvSpPr>
          <p:nvPr/>
        </p:nvSpPr>
        <p:spPr bwMode="auto">
          <a:xfrm>
            <a:off x="1295400" y="228600"/>
            <a:ext cx="6858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2</a:t>
            </a:r>
          </a:p>
        </p:txBody>
      </p:sp>
      <p:sp>
        <p:nvSpPr>
          <p:cNvPr id="7178" name="Text Box 9"/>
          <p:cNvSpPr txBox="1">
            <a:spLocks noChangeArrowheads="1"/>
          </p:cNvSpPr>
          <p:nvPr/>
        </p:nvSpPr>
        <p:spPr bwMode="auto">
          <a:xfrm>
            <a:off x="990600" y="5029200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7174" name="Object 10"/>
          <p:cNvGraphicFramePr>
            <a:graphicFrameLocks noChangeAspect="1"/>
          </p:cNvGraphicFramePr>
          <p:nvPr/>
        </p:nvGraphicFramePr>
        <p:xfrm>
          <a:off x="381000" y="5776913"/>
          <a:ext cx="86106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Equation" r:id="rId11" imgW="3632040" imgH="177480" progId="">
                  <p:embed/>
                </p:oleObj>
              </mc:Choice>
              <mc:Fallback>
                <p:oleObj name="Equation" r:id="rId11" imgW="363204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776913"/>
                        <a:ext cx="8610600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3"/>
          <p:cNvGraphicFramePr>
            <a:graphicFrameLocks noChangeAspect="1"/>
          </p:cNvGraphicFramePr>
          <p:nvPr/>
        </p:nvGraphicFramePr>
        <p:xfrm>
          <a:off x="1371600" y="37338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3" imgW="1460160" imgH="533160" progId="Equation.3">
                  <p:embed/>
                </p:oleObj>
              </mc:Choice>
              <mc:Fallback>
                <p:oleObj name="Equation" r:id="rId3" imgW="1460160" imgH="53316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7338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3" name="Object 5"/>
          <p:cNvGraphicFramePr>
            <a:graphicFrameLocks noChangeAspect="1"/>
          </p:cNvGraphicFramePr>
          <p:nvPr/>
        </p:nvGraphicFramePr>
        <p:xfrm>
          <a:off x="3048000" y="3581400"/>
          <a:ext cx="4343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5" imgW="1371600" imgH="228600" progId="">
                  <p:embed/>
                </p:oleObj>
              </mc:Choice>
              <mc:Fallback>
                <p:oleObj name="Equation" r:id="rId5" imgW="137160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81400"/>
                        <a:ext cx="4343400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6"/>
          <p:cNvGraphicFramePr>
            <a:graphicFrameLocks noChangeAspect="1"/>
          </p:cNvGraphicFramePr>
          <p:nvPr/>
        </p:nvGraphicFramePr>
        <p:xfrm>
          <a:off x="2971800" y="1295400"/>
          <a:ext cx="3048000" cy="142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7" imgW="927000" imgH="431640" progId="">
                  <p:embed/>
                </p:oleObj>
              </mc:Choice>
              <mc:Fallback>
                <p:oleObj name="Equation" r:id="rId7" imgW="927000" imgH="4316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295400"/>
                        <a:ext cx="3048000" cy="1420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2239962" y="1905000"/>
          <a:ext cx="4535488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2" name="Equation" r:id="rId3" imgW="1396800" imgH="203040" progId="">
                  <p:embed/>
                </p:oleObj>
              </mc:Choice>
              <mc:Fallback>
                <p:oleObj name="Equation" r:id="rId3" imgW="139680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9962" y="1905000"/>
                        <a:ext cx="4535488" cy="660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4"/>
          <p:cNvGraphicFramePr>
            <a:graphicFrameLocks noChangeAspect="1"/>
          </p:cNvGraphicFramePr>
          <p:nvPr/>
        </p:nvGraphicFramePr>
        <p:xfrm>
          <a:off x="1611312" y="3962400"/>
          <a:ext cx="5551488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5" imgW="5549760" imgH="431640" progId="Equation.3">
                  <p:embed/>
                </p:oleObj>
              </mc:Choice>
              <mc:Fallback>
                <p:oleObj name="Equation" r:id="rId5" imgW="55497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2" y="3962400"/>
                        <a:ext cx="5551488" cy="430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 Box 5"/>
          <p:cNvSpPr txBox="1">
            <a:spLocks noChangeArrowheads="1"/>
          </p:cNvSpPr>
          <p:nvPr/>
        </p:nvSpPr>
        <p:spPr bwMode="auto">
          <a:xfrm>
            <a:off x="1138237" y="11684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9220" name="Object 6"/>
          <p:cNvGraphicFramePr>
            <a:graphicFrameLocks noChangeAspect="1"/>
          </p:cNvGraphicFramePr>
          <p:nvPr/>
        </p:nvGraphicFramePr>
        <p:xfrm>
          <a:off x="6107112" y="12192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7" imgW="393480" imgH="419040" progId="Equation.3">
                  <p:embed/>
                </p:oleObj>
              </mc:Choice>
              <mc:Fallback>
                <p:oleObj name="Equation" r:id="rId7" imgW="393480" imgH="419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7112" y="12192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06512" y="3200400"/>
            <a:ext cx="2635250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derivation: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143000" y="228600"/>
            <a:ext cx="4876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3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154112" y="4943475"/>
            <a:ext cx="3906838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Another derivation:</a:t>
            </a:r>
          </a:p>
        </p:txBody>
      </p:sp>
      <p:graphicFrame>
        <p:nvGraphicFramePr>
          <p:cNvPr id="9221" name="Object 10"/>
          <p:cNvGraphicFramePr>
            <a:graphicFrameLocks noChangeAspect="1"/>
          </p:cNvGraphicFramePr>
          <p:nvPr/>
        </p:nvGraphicFramePr>
        <p:xfrm>
          <a:off x="1066800" y="5705475"/>
          <a:ext cx="80010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9" imgW="2616120" imgH="177480" progId="">
                  <p:embed/>
                </p:oleObj>
              </mc:Choice>
              <mc:Fallback>
                <p:oleObj name="Equation" r:id="rId9" imgW="2616120" imgH="17748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5705475"/>
                        <a:ext cx="80010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 Context-Free Grammars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rule-based approach for generating the strings of a language.</a:t>
            </a:r>
          </a:p>
          <a:p>
            <a:r>
              <a:rPr lang="en-US" sz="2800" b="1" dirty="0"/>
              <a:t>Context-Free Languages (CFL)</a:t>
            </a:r>
            <a:r>
              <a:rPr lang="en-US" sz="2800" dirty="0"/>
              <a:t> and associated grammars (CFG) are able to generate most parts of high level programming languages.  </a:t>
            </a:r>
            <a:r>
              <a:rPr lang="en-US" sz="2800"/>
              <a:t>Roughly</a:t>
            </a:r>
            <a:endParaRPr lang="en-US" sz="2800" dirty="0"/>
          </a:p>
          <a:p>
            <a:pPr lvl="1"/>
            <a:r>
              <a:rPr lang="en-US" sz="2400" dirty="0"/>
              <a:t>regular grammars can be used to generate identifiers.</a:t>
            </a:r>
          </a:p>
          <a:p>
            <a:pPr lvl="1"/>
            <a:r>
              <a:rPr lang="en-US" sz="2400" dirty="0"/>
              <a:t>CFGs can be used to generate expressions and statements.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4457700" y="3168650"/>
          <a:ext cx="228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6" name="Equation" r:id="rId3" imgW="228600" imgH="520560" progId="Equation.3">
                  <p:embed/>
                </p:oleObj>
              </mc:Choice>
              <mc:Fallback>
                <p:oleObj name="Equation" r:id="rId3" imgW="228600" imgH="52056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00" y="3168650"/>
                        <a:ext cx="2286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861357"/>
              </p:ext>
            </p:extLst>
          </p:nvPr>
        </p:nvGraphicFramePr>
        <p:xfrm>
          <a:off x="2514600" y="1676400"/>
          <a:ext cx="41148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7" name="Equation" r:id="rId5" imgW="1079280" imgH="203040" progId="">
                  <p:embed/>
                </p:oleObj>
              </mc:Choice>
              <mc:Fallback>
                <p:oleObj name="Equation" r:id="rId5" imgW="107928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676400"/>
                        <a:ext cx="4114800" cy="708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1511300" y="3429000"/>
          <a:ext cx="1460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Equation" r:id="rId7" imgW="1460160" imgH="533160" progId="Equation.3">
                  <p:embed/>
                </p:oleObj>
              </mc:Choice>
              <mc:Fallback>
                <p:oleObj name="Equation" r:id="rId7" imgW="1460160" imgH="5331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3429000"/>
                        <a:ext cx="14605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085" name="Object 5"/>
          <p:cNvGraphicFramePr>
            <a:graphicFrameLocks noChangeAspect="1"/>
          </p:cNvGraphicFramePr>
          <p:nvPr/>
        </p:nvGraphicFramePr>
        <p:xfrm>
          <a:off x="3048000" y="3276600"/>
          <a:ext cx="4419600" cy="74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9" name="Equation" r:id="rId9" imgW="1358640" imgH="228600" progId="">
                  <p:embed/>
                </p:oleObj>
              </mc:Choice>
              <mc:Fallback>
                <p:oleObj name="Equation" r:id="rId9" imgW="135864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276600"/>
                        <a:ext cx="4419600" cy="744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496328"/>
              </p:ext>
            </p:extLst>
          </p:nvPr>
        </p:nvGraphicFramePr>
        <p:xfrm>
          <a:off x="1676400" y="2070100"/>
          <a:ext cx="2992745" cy="1206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0" name="Equation" r:id="rId3" imgW="838200" imgH="431800" progId="Equation.3">
                  <p:embed/>
                </p:oleObj>
              </mc:Choice>
              <mc:Fallback>
                <p:oleObj name="Equation" r:id="rId3" imgW="838200" imgH="431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070100"/>
                        <a:ext cx="2992745" cy="1206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1246187" y="1168400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6083300" y="1219200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1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219200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1338262" y="3581400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1219200" y="228600"/>
            <a:ext cx="746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4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1052512" y="4343400"/>
            <a:ext cx="8167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S rules produces a’s and d’s, where num_d’s = 2*  num_a’s .</a:t>
            </a:r>
          </a:p>
          <a:p>
            <a:r>
              <a:rPr lang="en-US"/>
              <a:t>The A rules produces b’s and c’s, where num_b’s = num_c’s .</a:t>
            </a:r>
          </a:p>
        </p:txBody>
      </p:sp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2805112" y="5487988"/>
          <a:ext cx="4181475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2" name="Equation" r:id="rId7" imgW="1574640" imgH="228600" progId="">
                  <p:embed/>
                </p:oleObj>
              </mc:Choice>
              <mc:Fallback>
                <p:oleObj name="Equation" r:id="rId7" imgW="1574640" imgH="2286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112" y="5487988"/>
                        <a:ext cx="4181475" cy="608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1509712" y="5575300"/>
          <a:ext cx="121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3" name="Equation" r:id="rId9" imgW="1460160" imgH="533160" progId="Equation.3">
                  <p:embed/>
                </p:oleObj>
              </mc:Choice>
              <mc:Fallback>
                <p:oleObj name="Equation" r:id="rId9" imgW="1460160" imgH="5331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9712" y="5575300"/>
                        <a:ext cx="12192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2328862" y="1939925"/>
          <a:ext cx="41814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4" name="Equation" r:id="rId3" imgW="1155600" imgH="203040" progId="">
                  <p:embed/>
                </p:oleObj>
              </mc:Choice>
              <mc:Fallback>
                <p:oleObj name="Equation" r:id="rId3" imgW="1155600" imgH="203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8862" y="1939925"/>
                        <a:ext cx="4181475" cy="574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4" name="Text Box 3"/>
          <p:cNvSpPr txBox="1">
            <a:spLocks noChangeArrowheads="1"/>
          </p:cNvSpPr>
          <p:nvPr/>
        </p:nvSpPr>
        <p:spPr bwMode="auto">
          <a:xfrm>
            <a:off x="1322387" y="1203325"/>
            <a:ext cx="56118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2291" name="Object 4"/>
          <p:cNvGraphicFramePr>
            <a:graphicFrameLocks noChangeAspect="1"/>
          </p:cNvGraphicFramePr>
          <p:nvPr/>
        </p:nvGraphicFramePr>
        <p:xfrm>
          <a:off x="6291262" y="1254125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5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1262" y="1254125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Text Box 5"/>
          <p:cNvSpPr txBox="1">
            <a:spLocks noChangeArrowheads="1"/>
          </p:cNvSpPr>
          <p:nvPr/>
        </p:nvSpPr>
        <p:spPr bwMode="auto">
          <a:xfrm>
            <a:off x="1373187" y="3352800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2296" name="Rectangle 6"/>
          <p:cNvSpPr>
            <a:spLocks noChangeArrowheads="1"/>
          </p:cNvSpPr>
          <p:nvPr/>
        </p:nvSpPr>
        <p:spPr bwMode="auto">
          <a:xfrm>
            <a:off x="1219200" y="228600"/>
            <a:ext cx="762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5</a:t>
            </a:r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1677987" y="3962400"/>
            <a:ext cx="70850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first S rule generates a trailing b for every a .</a:t>
            </a:r>
          </a:p>
          <a:p>
            <a:r>
              <a:rPr lang="en-US"/>
              <a:t>The second S rule generates two trailing b’s for every a .</a:t>
            </a:r>
          </a:p>
          <a:p>
            <a:r>
              <a:rPr lang="en-US"/>
              <a:t>So there is at least one b for every a and at most two.</a:t>
            </a:r>
          </a:p>
        </p:txBody>
      </p:sp>
      <p:graphicFrame>
        <p:nvGraphicFramePr>
          <p:cNvPr id="185352" name="Object 8"/>
          <p:cNvGraphicFramePr>
            <a:graphicFrameLocks noChangeAspect="1"/>
          </p:cNvGraphicFramePr>
          <p:nvPr/>
        </p:nvGraphicFramePr>
        <p:xfrm>
          <a:off x="3811587" y="5257800"/>
          <a:ext cx="3743325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Equation" r:id="rId7" imgW="1409400" imgH="228600" progId="">
                  <p:embed/>
                </p:oleObj>
              </mc:Choice>
              <mc:Fallback>
                <p:oleObj name="Equation" r:id="rId7" imgW="1409400" imgH="22860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1587" y="5257800"/>
                        <a:ext cx="3743325" cy="608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53" name="Object 9"/>
          <p:cNvGraphicFramePr>
            <a:graphicFrameLocks noChangeAspect="1"/>
          </p:cNvGraphicFramePr>
          <p:nvPr/>
        </p:nvGraphicFramePr>
        <p:xfrm>
          <a:off x="2297112" y="5345113"/>
          <a:ext cx="121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9" imgW="1460160" imgH="533160" progId="Equation.3">
                  <p:embed/>
                </p:oleObj>
              </mc:Choice>
              <mc:Fallback>
                <p:oleObj name="Equation" r:id="rId9" imgW="1460160" imgH="53316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7112" y="5345113"/>
                        <a:ext cx="12192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2389187" y="1598612"/>
          <a:ext cx="3354388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8" name="Equation" r:id="rId3" imgW="927000" imgH="431640" progId="">
                  <p:embed/>
                </p:oleObj>
              </mc:Choice>
              <mc:Fallback>
                <p:oleObj name="Equation" r:id="rId3" imgW="927000" imgH="4316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9187" y="1598612"/>
                        <a:ext cx="3354388" cy="1220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3"/>
          <p:cNvSpPr txBox="1">
            <a:spLocks noChangeArrowheads="1"/>
          </p:cNvSpPr>
          <p:nvPr/>
        </p:nvSpPr>
        <p:spPr bwMode="auto">
          <a:xfrm>
            <a:off x="1017587" y="866775"/>
            <a:ext cx="5611813" cy="579437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A context-free grammar     :</a:t>
            </a:r>
          </a:p>
        </p:txBody>
      </p:sp>
      <p:graphicFrame>
        <p:nvGraphicFramePr>
          <p:cNvPr id="13315" name="Object 4"/>
          <p:cNvGraphicFramePr>
            <a:graphicFrameLocks noChangeAspect="1"/>
          </p:cNvGraphicFramePr>
          <p:nvPr/>
        </p:nvGraphicFramePr>
        <p:xfrm>
          <a:off x="5894387" y="950912"/>
          <a:ext cx="393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9" name="Equation" r:id="rId5" imgW="393480" imgH="419040" progId="Equation.3">
                  <p:embed/>
                </p:oleObj>
              </mc:Choice>
              <mc:Fallback>
                <p:oleObj name="Equation" r:id="rId5" imgW="39348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4387" y="950912"/>
                        <a:ext cx="393700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9" name="Text Box 5"/>
          <p:cNvSpPr txBox="1">
            <a:spLocks noChangeArrowheads="1"/>
          </p:cNvSpPr>
          <p:nvPr/>
        </p:nvSpPr>
        <p:spPr bwMode="auto">
          <a:xfrm>
            <a:off x="1081087" y="2925762"/>
            <a:ext cx="2271713" cy="579438"/>
          </a:xfrm>
          <a:prstGeom prst="rect">
            <a:avLst/>
          </a:prstGeom>
          <a:noFill/>
          <a:ln w="9525">
            <a:noFill/>
            <a:miter lim="800000"/>
            <a:headEnd/>
            <a:tailEnd type="none" w="lg" len="lg"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3200" dirty="0">
                <a:solidFill>
                  <a:schemeClr val="accent1"/>
                </a:solidFill>
                <a:latin typeface="Comic Sans MS" pitchFamily="66" charset="0"/>
              </a:rPr>
              <a:t>Derivation:</a:t>
            </a:r>
          </a:p>
        </p:txBody>
      </p:sp>
      <p:sp>
        <p:nvSpPr>
          <p:cNvPr id="13320" name="Rectangle 6"/>
          <p:cNvSpPr>
            <a:spLocks noChangeArrowheads="1"/>
          </p:cNvSpPr>
          <p:nvPr/>
        </p:nvSpPr>
        <p:spPr bwMode="auto">
          <a:xfrm>
            <a:off x="1066800" y="152400"/>
            <a:ext cx="754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3600" dirty="0">
                <a:solidFill>
                  <a:schemeClr val="tx2"/>
                </a:solidFill>
                <a:latin typeface="Comic Sans MS" pitchFamily="66" charset="0"/>
              </a:rPr>
              <a:t>Example 6</a:t>
            </a:r>
          </a:p>
        </p:txBody>
      </p:sp>
      <p:sp>
        <p:nvSpPr>
          <p:cNvPr id="13321" name="Text Box 7"/>
          <p:cNvSpPr txBox="1">
            <a:spLocks noChangeArrowheads="1"/>
          </p:cNvSpPr>
          <p:nvPr/>
        </p:nvSpPr>
        <p:spPr bwMode="auto">
          <a:xfrm>
            <a:off x="1104900" y="3429000"/>
            <a:ext cx="80391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The  S rule generates an equal number of ab’s and cB’s .</a:t>
            </a:r>
          </a:p>
          <a:p>
            <a:r>
              <a:rPr lang="en-US"/>
              <a:t>The B rule generates b</a:t>
            </a:r>
            <a:r>
              <a:rPr lang="en-US" baseline="30000"/>
              <a:t>+ </a:t>
            </a:r>
            <a:r>
              <a:rPr lang="en-US"/>
              <a:t>.</a:t>
            </a:r>
            <a:endParaRPr lang="en-US" baseline="30000"/>
          </a:p>
          <a:p>
            <a:r>
              <a:rPr lang="en-US"/>
              <a:t>In the derivation, each B may produce a different number of b’s.</a:t>
            </a:r>
          </a:p>
        </p:txBody>
      </p:sp>
      <p:grpSp>
        <p:nvGrpSpPr>
          <p:cNvPr id="13322" name="Group 10"/>
          <p:cNvGrpSpPr>
            <a:grpSpLocks/>
          </p:cNvGrpSpPr>
          <p:nvPr/>
        </p:nvGrpSpPr>
        <p:grpSpPr bwMode="auto">
          <a:xfrm>
            <a:off x="1143000" y="4572000"/>
            <a:ext cx="7381875" cy="2312988"/>
            <a:chOff x="822" y="3168"/>
            <a:chExt cx="4650" cy="1457"/>
          </a:xfrm>
        </p:grpSpPr>
        <p:graphicFrame>
          <p:nvGraphicFramePr>
            <p:cNvPr id="13316" name="Object 8"/>
            <p:cNvGraphicFramePr>
              <a:graphicFrameLocks noChangeAspect="1"/>
            </p:cNvGraphicFramePr>
            <p:nvPr/>
          </p:nvGraphicFramePr>
          <p:xfrm>
            <a:off x="1440" y="3168"/>
            <a:ext cx="4032" cy="14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0" name="Equation" r:id="rId7" imgW="2603160" imgH="939600" progId="">
                    <p:embed/>
                  </p:oleObj>
                </mc:Choice>
                <mc:Fallback>
                  <p:oleObj name="Equation" r:id="rId7" imgW="2603160" imgH="939600" progId="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3168"/>
                          <a:ext cx="4032" cy="145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7" name="Object 9"/>
            <p:cNvGraphicFramePr>
              <a:graphicFrameLocks noChangeAspect="1"/>
            </p:cNvGraphicFramePr>
            <p:nvPr/>
          </p:nvGraphicFramePr>
          <p:xfrm>
            <a:off x="822" y="3367"/>
            <a:ext cx="768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61" name="Equation" r:id="rId9" imgW="1460160" imgH="533160" progId="Equation.3">
                    <p:embed/>
                  </p:oleObj>
                </mc:Choice>
                <mc:Fallback>
                  <p:oleObj name="Equation" r:id="rId9" imgW="1460160" imgH="53316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2" y="3367"/>
                          <a:ext cx="768" cy="28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A1790-5754-4931-B8A9-6154990B7343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Context-free Grammars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524000"/>
            <a:ext cx="749935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b="1" dirty="0"/>
              <a:t>Informal definition:</a:t>
            </a:r>
          </a:p>
          <a:p>
            <a:pPr>
              <a:buFontTx/>
              <a:buNone/>
            </a:pPr>
            <a:r>
              <a:rPr lang="en-US"/>
              <a:t>   A context-free grammar (CFG) </a:t>
            </a:r>
            <a:r>
              <a:rPr lang="en-US" dirty="0"/>
              <a:t>consists of an alphabet of recognized symbols (terminal symbols, e.g. words), some rules to generate strings (sentences), a start symbol and some variables (</a:t>
            </a:r>
            <a:r>
              <a:rPr lang="en-US" dirty="0" err="1"/>
              <a:t>nonterminals</a:t>
            </a:r>
            <a:r>
              <a:rPr lang="en-US" dirty="0"/>
              <a:t>) to help constructing sentences.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-152400"/>
            <a:ext cx="6705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tx2">
                    <a:satMod val="130000"/>
                  </a:schemeClr>
                </a:solidFill>
              </a:rPr>
              <a:t>First Context-Free Grammar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90600" y="914400"/>
            <a:ext cx="83058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cs typeface="Times New Roman" pitchFamily="18" charset="0"/>
              </a:rPr>
              <a:t>       &lt;SENTENCE&gt;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600" dirty="0">
                <a:cs typeface="Times New Roman" pitchFamily="18" charset="0"/>
              </a:rPr>
              <a:t> &lt;NOUN-PHRASE&gt; &lt;VERB-PHRASE&gt;</a:t>
            </a:r>
          </a:p>
          <a:p>
            <a:r>
              <a:rPr lang="en-US" sz="1600" dirty="0">
                <a:cs typeface="Times New Roman" pitchFamily="18" charset="0"/>
              </a:rPr>
              <a:t>                                  </a:t>
            </a:r>
          </a:p>
          <a:p>
            <a:r>
              <a:rPr lang="en-US" sz="1600" dirty="0">
                <a:cs typeface="Times New Roman" pitchFamily="18" charset="0"/>
              </a:rPr>
              <a:t>&lt;NOUN-PHRASE&gt;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600" dirty="0">
                <a:cs typeface="Times New Roman" pitchFamily="18" charset="0"/>
              </a:rPr>
              <a:t> &lt;CMPLX-NOUN&gt; | </a:t>
            </a:r>
            <a:r>
              <a:rPr lang="en-US" sz="1600" dirty="0"/>
              <a:t>&lt;CMPLX-NOUN&gt; &lt;PREP-PHRASE&gt; </a:t>
            </a:r>
            <a:endParaRPr lang="en-US" sz="1600" dirty="0">
              <a:cs typeface="Times New Roman" pitchFamily="18" charset="0"/>
            </a:endParaRPr>
          </a:p>
          <a:p>
            <a:endParaRPr lang="en-US" sz="1600" dirty="0">
              <a:cs typeface="Times New Roman" pitchFamily="18" charset="0"/>
            </a:endParaRPr>
          </a:p>
          <a:p>
            <a:r>
              <a:rPr lang="en-US" sz="1600" dirty="0">
                <a:cs typeface="Times New Roman" pitchFamily="18" charset="0"/>
              </a:rPr>
              <a:t> &lt;VERB-PHRASE&gt; 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 &lt;</a:t>
            </a:r>
            <a:r>
              <a:rPr lang="en-US" sz="1600" dirty="0"/>
              <a:t>CMPLX-VERB</a:t>
            </a:r>
            <a:r>
              <a:rPr lang="en-US" sz="1600" dirty="0">
                <a:cs typeface="Times New Roman" pitchFamily="18" charset="0"/>
                <a:sym typeface="Wingdings" pitchFamily="2" charset="2"/>
              </a:rPr>
              <a:t>&gt; | &lt;</a:t>
            </a:r>
            <a:r>
              <a:rPr lang="en-US" sz="1600" dirty="0"/>
              <a:t>CMPLX-VERB&gt; &lt;PREP-PHRASE&gt;</a:t>
            </a:r>
          </a:p>
          <a:p>
            <a:endParaRPr lang="en-US" sz="1600" dirty="0"/>
          </a:p>
          <a:p>
            <a:r>
              <a:rPr lang="en-US" sz="1600" dirty="0"/>
              <a:t>  &lt;PREP-PHRASE&gt; </a:t>
            </a:r>
            <a:r>
              <a:rPr lang="en-US" sz="1600" dirty="0">
                <a:sym typeface="Wingdings" pitchFamily="2" charset="2"/>
              </a:rPr>
              <a:t> &lt; </a:t>
            </a:r>
            <a:r>
              <a:rPr lang="en-US" sz="1600" dirty="0"/>
              <a:t>PREP</a:t>
            </a:r>
            <a:r>
              <a:rPr lang="en-US" sz="1600" dirty="0">
                <a:sym typeface="Wingdings" pitchFamily="2" charset="2"/>
              </a:rPr>
              <a:t>&gt; &lt;</a:t>
            </a:r>
            <a:r>
              <a:rPr lang="en-US" sz="1600" dirty="0"/>
              <a:t>CMPLX-NOUN&gt;</a:t>
            </a:r>
          </a:p>
          <a:p>
            <a:endParaRPr lang="en-US" sz="1600" dirty="0"/>
          </a:p>
          <a:p>
            <a:r>
              <a:rPr lang="en-US" sz="1600" dirty="0"/>
              <a:t> &lt;CMPLX-NOUN &gt; </a:t>
            </a:r>
            <a:r>
              <a:rPr lang="en-US" sz="1600" dirty="0">
                <a:sym typeface="Wingdings" pitchFamily="2" charset="2"/>
              </a:rPr>
              <a:t> &lt;</a:t>
            </a:r>
            <a:r>
              <a:rPr lang="en-US" sz="1600" dirty="0"/>
              <a:t>ARTICLE</a:t>
            </a:r>
            <a:r>
              <a:rPr lang="en-US" sz="1600" dirty="0">
                <a:sym typeface="Wingdings" pitchFamily="2" charset="2"/>
              </a:rPr>
              <a:t>&gt; &lt;</a:t>
            </a:r>
            <a:r>
              <a:rPr lang="en-US" sz="1600" dirty="0"/>
              <a:t>NOUN&gt;</a:t>
            </a:r>
          </a:p>
          <a:p>
            <a:endParaRPr lang="en-US" sz="1600" dirty="0"/>
          </a:p>
          <a:p>
            <a:r>
              <a:rPr lang="en-US" sz="1600" dirty="0"/>
              <a:t>   &lt;CMPLX-VERB&gt; </a:t>
            </a:r>
            <a:r>
              <a:rPr lang="en-US" sz="1600" dirty="0">
                <a:sym typeface="Wingdings" pitchFamily="2" charset="2"/>
              </a:rPr>
              <a:t> &lt;VERB&gt; | &lt;VERB</a:t>
            </a:r>
            <a:r>
              <a:rPr lang="en-US" sz="1600" dirty="0"/>
              <a:t>&gt; &lt;NOUN-PHRASE&gt;</a:t>
            </a:r>
          </a:p>
          <a:p>
            <a:endParaRPr lang="en-US" sz="1600" dirty="0"/>
          </a:p>
          <a:p>
            <a:r>
              <a:rPr lang="en-US" sz="1600" dirty="0"/>
              <a:t>            &lt;ARTICLE&gt; </a:t>
            </a:r>
            <a:r>
              <a:rPr lang="en-US" sz="1600" dirty="0">
                <a:sym typeface="Wingdings" pitchFamily="2" charset="2"/>
              </a:rPr>
              <a:t> a | the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/>
              <a:t>                 &lt;NOUN&gt; </a:t>
            </a:r>
            <a:r>
              <a:rPr lang="en-US" sz="1600" dirty="0">
                <a:sym typeface="Wingdings" pitchFamily="2" charset="2"/>
              </a:rPr>
              <a:t> boy | girl | flower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/>
              <a:t>                  &lt;VERB&gt; </a:t>
            </a:r>
            <a:r>
              <a:rPr lang="en-US" sz="1600" dirty="0">
                <a:sym typeface="Wingdings" pitchFamily="2" charset="2"/>
              </a:rPr>
              <a:t> touches | likes | sees</a:t>
            </a:r>
          </a:p>
          <a:p>
            <a:endParaRPr lang="en-US" sz="1600" dirty="0">
              <a:sym typeface="Wingdings" pitchFamily="2" charset="2"/>
            </a:endParaRPr>
          </a:p>
          <a:p>
            <a:r>
              <a:rPr lang="en-US" sz="1600" dirty="0">
                <a:sym typeface="Wingdings" pitchFamily="2" charset="2"/>
              </a:rPr>
              <a:t>                  &lt; </a:t>
            </a:r>
            <a:r>
              <a:rPr lang="en-US" sz="1600" dirty="0"/>
              <a:t>PREP</a:t>
            </a:r>
            <a:r>
              <a:rPr lang="en-US" sz="1600" dirty="0">
                <a:sym typeface="Wingdings" pitchFamily="2" charset="2"/>
              </a:rPr>
              <a:t>&gt;  with </a:t>
            </a:r>
            <a:endParaRPr lang="en-US" sz="1600" dirty="0"/>
          </a:p>
          <a:p>
            <a:endParaRPr lang="en-US" sz="1600" dirty="0">
              <a:cs typeface="Times New Roman" pitchFamily="18" charset="0"/>
            </a:endParaRP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5029200" y="3919478"/>
            <a:ext cx="3924300" cy="2708434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10 variables</a:t>
            </a:r>
          </a:p>
          <a:p>
            <a:r>
              <a:rPr lang="en-US" sz="2000" dirty="0"/>
              <a:t>9 terminals</a:t>
            </a:r>
          </a:p>
          <a:p>
            <a:r>
              <a:rPr lang="en-US" sz="2000" dirty="0"/>
              <a:t>18 rules</a:t>
            </a:r>
          </a:p>
          <a:p>
            <a:endParaRPr lang="en-US" sz="2000" dirty="0"/>
          </a:p>
          <a:p>
            <a:endParaRPr lang="en-US" sz="1000" dirty="0"/>
          </a:p>
          <a:p>
            <a:r>
              <a:rPr lang="en-US" sz="2000" dirty="0"/>
              <a:t>Sample sentences: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a boy sees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the boy sees a flower</a:t>
            </a: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a girl with a flower likes the boy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3775" y="6029325"/>
            <a:ext cx="457200" cy="476250"/>
          </a:xfrm>
        </p:spPr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943600" y="4535269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>
                <a:sym typeface="Wingdings" pitchFamily="2" charset="2"/>
              </a:rPr>
              <a:t>(Use | to combine multiple rules with same left.)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Context-free Grammars (CGF)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676400"/>
            <a:ext cx="8077200" cy="4114800"/>
          </a:xfrm>
        </p:spPr>
        <p:txBody>
          <a:bodyPr>
            <a:normAutofit lnSpcReduction="10000"/>
          </a:bodyPr>
          <a:lstStyle/>
          <a:p>
            <a:pPr marL="533400" indent="-533400" fontAlgn="auto">
              <a:spcAft>
                <a:spcPts val="0"/>
              </a:spcAft>
              <a:buFontTx/>
              <a:buNone/>
              <a:defRPr/>
            </a:pPr>
            <a:r>
              <a:rPr lang="en-US" b="1" dirty="0"/>
              <a:t>Formal definition:</a:t>
            </a:r>
          </a:p>
          <a:p>
            <a:pPr marL="533400" indent="-533400" fontAlgn="auto">
              <a:spcAft>
                <a:spcPts val="0"/>
              </a:spcAft>
              <a:buFontTx/>
              <a:buNone/>
              <a:defRPr/>
            </a:pPr>
            <a:r>
              <a:rPr lang="en-US" dirty="0"/>
              <a:t>    A CFG is a quadruple G  = (V, </a:t>
            </a:r>
            <a:r>
              <a:rPr lang="el-GR" dirty="0">
                <a:cs typeface="Arial" charset="0"/>
              </a:rPr>
              <a:t>Σ</a:t>
            </a:r>
            <a:r>
              <a:rPr lang="en-US" dirty="0">
                <a:cs typeface="Arial" charset="0"/>
              </a:rPr>
              <a:t>, P, S) where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</a:rPr>
              <a:t>V is a finite set of </a:t>
            </a:r>
            <a:r>
              <a:rPr lang="en-US" b="1" dirty="0">
                <a:cs typeface="Arial" charset="0"/>
              </a:rPr>
              <a:t>variables,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l-GR" dirty="0">
                <a:cs typeface="Arial" charset="0"/>
              </a:rPr>
              <a:t>Σ</a:t>
            </a:r>
            <a:r>
              <a:rPr lang="en-US" dirty="0">
                <a:cs typeface="Arial" charset="0"/>
              </a:rPr>
              <a:t> is a finite set of </a:t>
            </a:r>
            <a:r>
              <a:rPr lang="en-US" b="1" dirty="0">
                <a:cs typeface="Arial" charset="0"/>
              </a:rPr>
              <a:t>terminals</a:t>
            </a:r>
            <a:r>
              <a:rPr lang="en-US" dirty="0">
                <a:cs typeface="Arial" charset="0"/>
              </a:rPr>
              <a:t> disjoint from V </a:t>
            </a:r>
            <a:r>
              <a:rPr lang="en-US" b="1" dirty="0">
                <a:sym typeface="Symbol" pitchFamily="18" charset="2"/>
              </a:rPr>
              <a:t>V= ,</a:t>
            </a:r>
            <a:endParaRPr lang="en-US" dirty="0">
              <a:cs typeface="Arial" charset="0"/>
            </a:endParaRP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</a:rPr>
              <a:t>P is a finite set of </a:t>
            </a:r>
            <a:r>
              <a:rPr lang="en-US" b="1" dirty="0">
                <a:cs typeface="Arial" charset="0"/>
              </a:rPr>
              <a:t>rules</a:t>
            </a:r>
            <a:r>
              <a:rPr lang="en-US" dirty="0">
                <a:cs typeface="Arial" charset="0"/>
              </a:rPr>
              <a:t> of the form A </a:t>
            </a:r>
            <a:r>
              <a:rPr lang="en-US" dirty="0">
                <a:cs typeface="Arial" charset="0"/>
                <a:sym typeface="Wingdings" pitchFamily="2" charset="2"/>
              </a:rPr>
              <a:t> w where A</a:t>
            </a:r>
            <a:r>
              <a:rPr lang="el-GR" dirty="0">
                <a:cs typeface="Arial" charset="0"/>
                <a:sym typeface="Symbol" pitchFamily="18" charset="2"/>
              </a:rPr>
              <a:t></a:t>
            </a:r>
            <a:r>
              <a:rPr lang="en-US" dirty="0">
                <a:cs typeface="Arial" charset="0"/>
                <a:sym typeface="Wingdings" pitchFamily="2" charset="2"/>
              </a:rPr>
              <a:t>V and w</a:t>
            </a:r>
            <a:r>
              <a:rPr lang="el-GR" dirty="0">
                <a:cs typeface="Arial" charset="0"/>
                <a:sym typeface="Symbol" pitchFamily="18" charset="2"/>
              </a:rPr>
              <a:t></a:t>
            </a:r>
            <a:r>
              <a:rPr lang="en-US" dirty="0">
                <a:cs typeface="Arial" charset="0"/>
                <a:sym typeface="Symbol" pitchFamily="18" charset="2"/>
              </a:rPr>
              <a:t>(V </a:t>
            </a:r>
            <a:r>
              <a:rPr lang="el-GR" dirty="0">
                <a:cs typeface="Arial" charset="0"/>
                <a:sym typeface="Symbol" pitchFamily="18" charset="2"/>
              </a:rPr>
              <a:t> Σ</a:t>
            </a:r>
            <a:r>
              <a:rPr lang="en-US" dirty="0">
                <a:cs typeface="Arial" charset="0"/>
                <a:sym typeface="Symbol" pitchFamily="18" charset="2"/>
              </a:rPr>
              <a:t>)*,</a:t>
            </a:r>
          </a:p>
          <a:p>
            <a:pPr marL="533400" indent="-533400" fontAlgn="auto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dirty="0">
                <a:cs typeface="Arial" charset="0"/>
                <a:sym typeface="Symbol" pitchFamily="18" charset="2"/>
              </a:rPr>
              <a:t>S is the </a:t>
            </a:r>
            <a:r>
              <a:rPr lang="en-US" b="1" dirty="0">
                <a:cs typeface="Arial" charset="0"/>
                <a:sym typeface="Symbol" pitchFamily="18" charset="2"/>
              </a:rPr>
              <a:t>start symbol.</a:t>
            </a:r>
            <a:endParaRPr lang="el-GR" b="1" dirty="0">
              <a:cs typeface="Arial" charset="0"/>
              <a:sym typeface="Symbol" pitchFamily="18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Derivations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219200" y="1447800"/>
            <a:ext cx="769620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dirty="0"/>
              <a:t>Let </a:t>
            </a:r>
            <a:r>
              <a:rPr lang="en-US" b="1" dirty="0">
                <a:sym typeface="Symbol" pitchFamily="18" charset="2"/>
              </a:rPr>
              <a:t>G=(V, , P, S) </a:t>
            </a:r>
            <a:r>
              <a:rPr lang="en-US" dirty="0">
                <a:sym typeface="Symbol" pitchFamily="18" charset="2"/>
              </a:rPr>
              <a:t>be a CFG.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If </a:t>
            </a:r>
            <a:r>
              <a:rPr lang="en-US" b="1" dirty="0" err="1"/>
              <a:t>A</a:t>
            </a:r>
            <a:r>
              <a:rPr lang="en-US" b="1" dirty="0" err="1">
                <a:sym typeface="Wingdings" pitchFamily="2" charset="2"/>
              </a:rPr>
              <a:t>w</a:t>
            </a:r>
            <a:r>
              <a:rPr lang="en-US" dirty="0">
                <a:sym typeface="Wingdings" pitchFamily="2" charset="2"/>
              </a:rPr>
              <a:t> is a rule in P, then the string </a:t>
            </a:r>
            <a:r>
              <a:rPr lang="en-US" b="1" dirty="0" err="1">
                <a:sym typeface="Wingdings" pitchFamily="2" charset="2"/>
              </a:rPr>
              <a:t>uAv</a:t>
            </a:r>
            <a:r>
              <a:rPr lang="en-US" dirty="0">
                <a:sym typeface="Wingdings" pitchFamily="2" charset="2"/>
              </a:rPr>
              <a:t> can </a:t>
            </a:r>
            <a:r>
              <a:rPr lang="en-US" b="1" dirty="0">
                <a:sym typeface="Wingdings" pitchFamily="2" charset="2"/>
              </a:rPr>
              <a:t>yield</a:t>
            </a:r>
            <a:r>
              <a:rPr lang="en-US" dirty="0">
                <a:sym typeface="Wingdings" pitchFamily="2" charset="2"/>
              </a:rPr>
              <a:t> the string </a:t>
            </a:r>
            <a:r>
              <a:rPr lang="en-US" b="1" dirty="0" err="1">
                <a:sym typeface="Wingdings" pitchFamily="2" charset="2"/>
              </a:rPr>
              <a:t>uwv</a:t>
            </a:r>
            <a:r>
              <a:rPr lang="en-US" dirty="0">
                <a:sym typeface="Wingdings" pitchFamily="2" charset="2"/>
              </a:rPr>
              <a:t>. Here </a:t>
            </a:r>
            <a:r>
              <a:rPr lang="en-US" b="1" dirty="0">
                <a:sym typeface="Wingdings" pitchFamily="2" charset="2"/>
              </a:rPr>
              <a:t>u, v, w </a:t>
            </a:r>
            <a:r>
              <a:rPr lang="en-US" b="1" dirty="0">
                <a:sym typeface="Symbol" pitchFamily="18" charset="2"/>
              </a:rPr>
              <a:t> (V)*. </a:t>
            </a:r>
            <a:r>
              <a:rPr lang="en-US" dirty="0">
                <a:sym typeface="Symbol" pitchFamily="18" charset="2"/>
              </a:rPr>
              <a:t>We write </a:t>
            </a:r>
            <a:r>
              <a:rPr lang="en-US" b="1" dirty="0" err="1">
                <a:sym typeface="Symbol" pitchFamily="18" charset="2"/>
              </a:rPr>
              <a:t>uAv</a:t>
            </a:r>
            <a:r>
              <a:rPr lang="en-US" b="1" dirty="0">
                <a:sym typeface="Symbol" pitchFamily="18" charset="2"/>
              </a:rPr>
              <a:t> =&gt; </a:t>
            </a:r>
            <a:r>
              <a:rPr lang="en-US" b="1" dirty="0" err="1">
                <a:sym typeface="Symbol" pitchFamily="18" charset="2"/>
              </a:rPr>
              <a:t>uwv</a:t>
            </a:r>
            <a:r>
              <a:rPr lang="en-US" dirty="0">
                <a:sym typeface="Symbol" pitchFamily="18" charset="2"/>
              </a:rPr>
              <a:t>.</a:t>
            </a:r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1267322" y="4602540"/>
            <a:ext cx="68098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>
                <a:cs typeface="Times New Roman" pitchFamily="18" charset="0"/>
              </a:rPr>
              <a:t>Definition.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b="1" dirty="0">
                <a:cs typeface="Times New Roman" pitchFamily="18" charset="0"/>
              </a:rPr>
              <a:t>w</a:t>
            </a:r>
            <a:r>
              <a:rPr lang="en-US" dirty="0">
                <a:cs typeface="Times New Roman" pitchFamily="18" charset="0"/>
              </a:rPr>
              <a:t> is </a:t>
            </a:r>
            <a:r>
              <a:rPr lang="en-US" b="1" dirty="0">
                <a:cs typeface="Times New Roman" pitchFamily="18" charset="0"/>
              </a:rPr>
              <a:t>derivable</a:t>
            </a:r>
            <a:r>
              <a:rPr lang="en-US" dirty="0">
                <a:cs typeface="Times New Roman" pitchFamily="18" charset="0"/>
              </a:rPr>
              <a:t>  from </a:t>
            </a:r>
            <a:r>
              <a:rPr lang="en-US" b="1" dirty="0">
                <a:cs typeface="Times New Roman" pitchFamily="18" charset="0"/>
              </a:rPr>
              <a:t>v</a:t>
            </a:r>
            <a:r>
              <a:rPr lang="en-US" dirty="0">
                <a:cs typeface="Times New Roman" pitchFamily="18" charset="0"/>
              </a:rPr>
              <a:t>, written </a:t>
            </a:r>
            <a:r>
              <a:rPr lang="en-US" b="1" dirty="0"/>
              <a:t>v</a:t>
            </a:r>
            <a:r>
              <a:rPr lang="en-US" dirty="0"/>
              <a:t> </a:t>
            </a:r>
            <a:r>
              <a:rPr lang="en-US" dirty="0">
                <a:sym typeface="Symbol" pitchFamily="18" charset="2"/>
              </a:rPr>
              <a:t></a:t>
            </a:r>
            <a:r>
              <a:rPr lang="en-US" dirty="0"/>
              <a:t> </a:t>
            </a:r>
            <a:r>
              <a:rPr lang="en-US" b="1" dirty="0"/>
              <a:t>w</a:t>
            </a:r>
            <a:r>
              <a:rPr lang="en-US" dirty="0"/>
              <a:t>,</a:t>
            </a:r>
            <a:r>
              <a:rPr lang="en-US" dirty="0">
                <a:cs typeface="Times New Roman" pitchFamily="18" charset="0"/>
              </a:rPr>
              <a:t> if:</a:t>
            </a:r>
          </a:p>
          <a:p>
            <a:r>
              <a:rPr lang="en-US" dirty="0">
                <a:cs typeface="Times New Roman" pitchFamily="18" charset="0"/>
              </a:rPr>
              <a:t>there is a sequence of transformations of the form:</a:t>
            </a:r>
          </a:p>
          <a:p>
            <a:endParaRPr lang="en-US" dirty="0">
              <a:cs typeface="Times New Roman" pitchFamily="18" charset="0"/>
            </a:endParaRPr>
          </a:p>
          <a:p>
            <a:pPr lvl="1"/>
            <a:r>
              <a:rPr lang="en-US" dirty="0">
                <a:cs typeface="Times New Roman" pitchFamily="18" charset="0"/>
              </a:rPr>
              <a:t>  v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w</a:t>
            </a:r>
            <a:r>
              <a:rPr lang="en-US" baseline="-30000" dirty="0">
                <a:cs typeface="Times New Roman" pitchFamily="18" charset="0"/>
              </a:rPr>
              <a:t>1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w</a:t>
            </a:r>
            <a:r>
              <a:rPr lang="en-US" baseline="-30000" dirty="0">
                <a:cs typeface="Times New Roman" pitchFamily="18" charset="0"/>
              </a:rPr>
              <a:t>2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… </a:t>
            </a:r>
            <a:r>
              <a:rPr lang="en-US" dirty="0">
                <a:cs typeface="Times New Roman" pitchFamily="18" charset="0"/>
                <a:sym typeface="Symbol" pitchFamily="18" charset="2"/>
              </a:rPr>
              <a:t>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dirty="0" err="1"/>
              <a:t>w</a:t>
            </a:r>
            <a:r>
              <a:rPr lang="en-US" baseline="-25000" dirty="0" err="1"/>
              <a:t>n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dirty="0">
                <a:sym typeface="Symbol" pitchFamily="18" charset="2"/>
              </a:rPr>
              <a:t></a:t>
            </a:r>
            <a:r>
              <a:rPr lang="en-US" dirty="0"/>
              <a:t> 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29922" y="452187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*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2971800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prefix u and suffix v define the </a:t>
            </a:r>
            <a:r>
              <a:rPr lang="en-US" i="1" dirty="0"/>
              <a:t>context</a:t>
            </a:r>
            <a:r>
              <a:rPr lang="en-US" dirty="0"/>
              <a:t>.</a:t>
            </a:r>
          </a:p>
          <a:p>
            <a:r>
              <a:rPr lang="en-US" dirty="0"/>
              <a:t>Context-free: the context places no limitation on the applicability of a rule.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utoUpdateAnimBg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More Definitions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524000"/>
            <a:ext cx="7772400" cy="4800600"/>
          </a:xfrm>
        </p:spPr>
        <p:txBody>
          <a:bodyPr>
            <a:normAutofit lnSpcReduction="10000"/>
          </a:bodyPr>
          <a:lstStyle/>
          <a:p>
            <a:pPr marL="365760" indent="-283464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/>
              <a:t>Let </a:t>
            </a:r>
            <a:r>
              <a:rPr lang="en-US" sz="2400" b="1" dirty="0">
                <a:sym typeface="Symbol" pitchFamily="18" charset="2"/>
              </a:rPr>
              <a:t>G = (V, , P, S) </a:t>
            </a:r>
            <a:r>
              <a:rPr lang="en-US" sz="2400" dirty="0">
                <a:sym typeface="Symbol" pitchFamily="18" charset="2"/>
              </a:rPr>
              <a:t>be a CFG.</a:t>
            </a:r>
          </a:p>
          <a:p>
            <a:pPr marL="365760" indent="-283464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800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sym typeface="Symbol" pitchFamily="18" charset="2"/>
              </a:rPr>
              <a:t>A string </a:t>
            </a:r>
            <a:r>
              <a:rPr lang="en-US" sz="2400" b="1" dirty="0">
                <a:sym typeface="Symbol" pitchFamily="18" charset="2"/>
              </a:rPr>
              <a:t>w</a:t>
            </a:r>
            <a:r>
              <a:rPr lang="en-US" sz="2400" dirty="0">
                <a:sym typeface="Symbol" pitchFamily="18" charset="2"/>
              </a:rPr>
              <a:t> </a:t>
            </a:r>
            <a:r>
              <a:rPr lang="en-US" sz="2400" b="1" dirty="0">
                <a:sym typeface="Symbol" pitchFamily="18" charset="2"/>
              </a:rPr>
              <a:t>(V)* </a:t>
            </a:r>
            <a:r>
              <a:rPr lang="en-US" sz="2400" dirty="0">
                <a:sym typeface="Symbol" pitchFamily="18" charset="2"/>
              </a:rPr>
              <a:t>is called </a:t>
            </a:r>
            <a:r>
              <a:rPr lang="en-US" sz="2400" b="1" u="sng" dirty="0">
                <a:sym typeface="Symbol" pitchFamily="18" charset="2"/>
              </a:rPr>
              <a:t>sentential form</a:t>
            </a:r>
            <a:r>
              <a:rPr lang="en-US" sz="2400" dirty="0">
                <a:sym typeface="Symbol" pitchFamily="18" charset="2"/>
              </a:rPr>
              <a:t> of </a:t>
            </a:r>
            <a:r>
              <a:rPr lang="en-US" sz="2400" b="1" dirty="0">
                <a:sym typeface="Symbol" pitchFamily="18" charset="2"/>
              </a:rPr>
              <a:t>G</a:t>
            </a:r>
            <a:r>
              <a:rPr lang="en-US" sz="2400" dirty="0">
                <a:sym typeface="Symbol" pitchFamily="18" charset="2"/>
              </a:rPr>
              <a:t> if </a:t>
            </a:r>
            <a:r>
              <a:rPr lang="en-US" sz="2400" b="1" dirty="0">
                <a:sym typeface="Symbol" pitchFamily="18" charset="2"/>
              </a:rPr>
              <a:t>w</a:t>
            </a:r>
            <a:r>
              <a:rPr lang="en-US" sz="2400" dirty="0">
                <a:sym typeface="Symbol" pitchFamily="18" charset="2"/>
              </a:rPr>
              <a:t> can be derived from the starting symbol </a:t>
            </a:r>
            <a:r>
              <a:rPr lang="en-US" sz="2400" b="1" dirty="0">
                <a:sym typeface="Symbol" pitchFamily="18" charset="2"/>
              </a:rPr>
              <a:t>S</a:t>
            </a:r>
            <a:r>
              <a:rPr lang="en-US" sz="2400" dirty="0">
                <a:sym typeface="Symbol" pitchFamily="18" charset="2"/>
              </a:rPr>
              <a:t>.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800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dirty="0"/>
              <a:t>w</a:t>
            </a:r>
            <a:r>
              <a:rPr lang="en-US" sz="2400" b="1" dirty="0">
                <a:sym typeface="Symbol" pitchFamily="18" charset="2"/>
              </a:rPr>
              <a:t>* </a:t>
            </a:r>
            <a:r>
              <a:rPr lang="en-US" sz="2400" dirty="0">
                <a:sym typeface="Symbol" pitchFamily="18" charset="2"/>
              </a:rPr>
              <a:t>is called a </a:t>
            </a:r>
            <a:r>
              <a:rPr lang="en-US" sz="2400" b="1" u="sng" dirty="0">
                <a:sym typeface="Symbol" pitchFamily="18" charset="2"/>
              </a:rPr>
              <a:t>sentence</a:t>
            </a:r>
            <a:r>
              <a:rPr lang="en-US" sz="2400" dirty="0">
                <a:sym typeface="Symbol" pitchFamily="18" charset="2"/>
              </a:rPr>
              <a:t> of</a:t>
            </a:r>
            <a:r>
              <a:rPr lang="en-US" sz="2400" b="1" dirty="0">
                <a:sym typeface="Symbol" pitchFamily="18" charset="2"/>
              </a:rPr>
              <a:t> G </a:t>
            </a:r>
            <a:r>
              <a:rPr lang="en-US" sz="2400" dirty="0">
                <a:sym typeface="Symbol" pitchFamily="18" charset="2"/>
              </a:rPr>
              <a:t>if w can be derived from the starting symbol</a:t>
            </a:r>
            <a:r>
              <a:rPr lang="en-US" sz="2400" b="1" dirty="0">
                <a:sym typeface="Symbol" pitchFamily="18" charset="2"/>
              </a:rPr>
              <a:t> S.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900" b="1" dirty="0">
              <a:sym typeface="Symbol" pitchFamily="18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>
                <a:sym typeface="Symbol" pitchFamily="18" charset="2"/>
              </a:rPr>
              <a:t>The </a:t>
            </a:r>
            <a:r>
              <a:rPr lang="en-US" sz="2400" b="1" u="sng" dirty="0">
                <a:sym typeface="Symbol" pitchFamily="18" charset="2"/>
              </a:rPr>
              <a:t>language </a:t>
            </a:r>
            <a:r>
              <a:rPr lang="en-US" sz="2400" b="1" dirty="0">
                <a:sym typeface="Symbol" pitchFamily="18" charset="2"/>
              </a:rPr>
              <a:t>L(G) </a:t>
            </a:r>
            <a:r>
              <a:rPr lang="en-US" sz="2400" dirty="0">
                <a:sym typeface="Symbol" pitchFamily="18" charset="2"/>
              </a:rPr>
              <a:t>of</a:t>
            </a:r>
            <a:r>
              <a:rPr lang="en-US" sz="2400" b="1" dirty="0">
                <a:sym typeface="Symbol" pitchFamily="18" charset="2"/>
              </a:rPr>
              <a:t> G </a:t>
            </a:r>
            <a:r>
              <a:rPr lang="en-US" sz="2400" dirty="0">
                <a:sym typeface="Symbol" pitchFamily="18" charset="2"/>
              </a:rPr>
              <a:t>is the set of all sentences derivable from</a:t>
            </a:r>
            <a:r>
              <a:rPr lang="en-US" sz="2400" b="1" dirty="0">
                <a:sym typeface="Symbol" pitchFamily="18" charset="2"/>
              </a:rPr>
              <a:t> S:</a:t>
            </a:r>
          </a:p>
          <a:p>
            <a:pPr marL="365760" indent="-283464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ym typeface="Symbol" pitchFamily="18" charset="2"/>
              </a:rPr>
              <a:t>L(G) = </a:t>
            </a:r>
            <a:r>
              <a:rPr lang="en-US" sz="2000" b="1" dirty="0">
                <a:sym typeface="Symbol" pitchFamily="18" charset="2"/>
              </a:rPr>
              <a:t>{</a:t>
            </a:r>
            <a:r>
              <a:rPr lang="en-US" sz="2400" b="1" dirty="0"/>
              <a:t>w</a:t>
            </a:r>
            <a:r>
              <a:rPr lang="en-US" sz="2400" b="1" dirty="0">
                <a:sym typeface="Symbol" pitchFamily="18" charset="2"/>
              </a:rPr>
              <a:t>*| S  </a:t>
            </a:r>
            <a:r>
              <a:rPr lang="en-US" sz="2400" b="1" dirty="0">
                <a:sym typeface="Wingdings" pitchFamily="2" charset="2"/>
              </a:rPr>
              <a:t>w}</a:t>
            </a:r>
          </a:p>
          <a:p>
            <a:pPr marL="365760" indent="-283464" algn="ctr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900" b="1" dirty="0">
              <a:sym typeface="Wingdings" pitchFamily="2" charset="2"/>
            </a:endParaRP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>
                <a:sym typeface="Wingdings" pitchFamily="2" charset="2"/>
              </a:rPr>
              <a:t>	</a:t>
            </a:r>
          </a:p>
          <a:p>
            <a:pPr marL="365760" indent="-283464"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/>
              <a:t>A language L is a </a:t>
            </a:r>
            <a:r>
              <a:rPr lang="en-US" sz="2400" b="1" u="sng" dirty="0"/>
              <a:t>context-free language</a:t>
            </a:r>
            <a:r>
              <a:rPr lang="en-US" sz="2400" dirty="0"/>
              <a:t> if and only if there exists a context-free grammar G, such that L is generated from 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715000" y="3962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ym typeface="Symbol" pitchFamily="18" charset="2"/>
              </a:rPr>
              <a:t>*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-1524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Derivation Order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idx="1"/>
          </p:nvPr>
        </p:nvSpPr>
        <p:spPr>
          <a:xfrm>
            <a:off x="2041525" y="1752600"/>
            <a:ext cx="749935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/>
              <a:t> 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803400" y="990600"/>
          <a:ext cx="2006600" cy="167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3" imgW="787320" imgH="660240" progId="">
                  <p:embed/>
                </p:oleObj>
              </mc:Choice>
              <mc:Fallback>
                <p:oleObj name="Equation" r:id="rId3" imgW="787320" imgH="6602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990600"/>
                        <a:ext cx="2006600" cy="167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66800" y="2981325"/>
            <a:ext cx="8015288" cy="1519238"/>
            <a:chOff x="392" y="1686"/>
            <a:chExt cx="5049" cy="957"/>
          </a:xfrm>
        </p:grpSpPr>
        <p:graphicFrame>
          <p:nvGraphicFramePr>
            <p:cNvPr id="1028" name="Object 6"/>
            <p:cNvGraphicFramePr>
              <a:graphicFrameLocks noChangeAspect="1"/>
            </p:cNvGraphicFramePr>
            <p:nvPr/>
          </p:nvGraphicFramePr>
          <p:xfrm>
            <a:off x="536" y="2092"/>
            <a:ext cx="4905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1" name="Equation" r:id="rId5" imgW="7785000" imgH="876240" progId="Equation.3">
                    <p:embed/>
                  </p:oleObj>
                </mc:Choice>
                <mc:Fallback>
                  <p:oleObj name="Equation" r:id="rId5" imgW="7785000" imgH="876240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" y="2092"/>
                          <a:ext cx="4905" cy="5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4" name="Text Box 7"/>
            <p:cNvSpPr txBox="1">
              <a:spLocks noChangeArrowheads="1"/>
            </p:cNvSpPr>
            <p:nvPr/>
          </p:nvSpPr>
          <p:spPr bwMode="auto">
            <a:xfrm>
              <a:off x="392" y="1686"/>
              <a:ext cx="2298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lg" len="lg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sz="2800" dirty="0">
                  <a:solidFill>
                    <a:schemeClr val="accent1"/>
                  </a:solidFill>
                  <a:latin typeface="Comic Sans MS" pitchFamily="66" charset="0"/>
                </a:rPr>
                <a:t>Leftmost derivation: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219200" y="5029200"/>
            <a:ext cx="7342188" cy="1624013"/>
            <a:chOff x="536" y="2976"/>
            <a:chExt cx="4625" cy="1023"/>
          </a:xfrm>
        </p:grpSpPr>
        <p:graphicFrame>
          <p:nvGraphicFramePr>
            <p:cNvPr id="1027" name="Object 9"/>
            <p:cNvGraphicFramePr>
              <a:graphicFrameLocks noChangeAspect="1"/>
            </p:cNvGraphicFramePr>
            <p:nvPr/>
          </p:nvGraphicFramePr>
          <p:xfrm>
            <a:off x="536" y="3448"/>
            <a:ext cx="4625" cy="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2" name="Equation" r:id="rId7" imgW="7340400" imgH="876240" progId="Equation.3">
                    <p:embed/>
                  </p:oleObj>
                </mc:Choice>
                <mc:Fallback>
                  <p:oleObj name="Equation" r:id="rId7" imgW="7340400" imgH="876240" progId="Equation.3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" y="3448"/>
                          <a:ext cx="4625" cy="55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Text Box 10"/>
            <p:cNvSpPr txBox="1">
              <a:spLocks noChangeArrowheads="1"/>
            </p:cNvSpPr>
            <p:nvPr/>
          </p:nvSpPr>
          <p:spPr bwMode="auto">
            <a:xfrm>
              <a:off x="539" y="2976"/>
              <a:ext cx="239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lg" len="lg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sz="2800" dirty="0">
                  <a:solidFill>
                    <a:schemeClr val="accent1"/>
                  </a:solidFill>
                  <a:latin typeface="Comic Sans MS" pitchFamily="66" charset="0"/>
                </a:rPr>
                <a:t>Rightmost derivation:</a:t>
              </a:r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8686800" y="6381750"/>
            <a:ext cx="457200" cy="476250"/>
          </a:xfrm>
        </p:spPr>
        <p:txBody>
          <a:bodyPr/>
          <a:lstStyle/>
          <a:p>
            <a:pPr>
              <a:defRPr/>
            </a:pPr>
            <a:fld id="{0033BBAA-8810-4AFF-AC61-131A9DDD642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>
                <a:solidFill>
                  <a:schemeClr val="tx2">
                    <a:satMod val="130000"/>
                  </a:schemeClr>
                </a:solidFill>
              </a:rPr>
              <a:t>Example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057400" y="1698625"/>
          <a:ext cx="3733800" cy="262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3" imgW="1587240" imgH="1117440" progId="">
                  <p:embed/>
                </p:oleObj>
              </mc:Choice>
              <mc:Fallback>
                <p:oleObj name="Equation" r:id="rId3" imgW="1587240" imgH="11174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698625"/>
                        <a:ext cx="3733800" cy="2628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E7DE1-C361-4D30-BC95-7872D03CC32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47800" y="4953000"/>
            <a:ext cx="6182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+mn-lt"/>
              </a:rPr>
              <a:t>Show derivations of the sentence </a:t>
            </a:r>
            <a:r>
              <a:rPr lang="en-US" sz="2800" i="1" dirty="0" err="1">
                <a:latin typeface="+mn-lt"/>
              </a:rPr>
              <a:t>ababaa</a:t>
            </a:r>
            <a:r>
              <a:rPr lang="en-US" sz="2800" dirty="0">
                <a:latin typeface="+mn-lt"/>
              </a:rPr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6643</TotalTime>
  <Words>887</Words>
  <Application>Microsoft Macintosh PowerPoint</Application>
  <PresentationFormat>On-screen Show (4:3)</PresentationFormat>
  <Paragraphs>144</Paragraphs>
  <Slides>23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Calibri</vt:lpstr>
      <vt:lpstr>Comic Sans MS</vt:lpstr>
      <vt:lpstr>Corbel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CSCI 3236  Theoretical Foundations</vt:lpstr>
      <vt:lpstr>Chapter 3 Context-Free Grammars</vt:lpstr>
      <vt:lpstr>Context-free Grammars</vt:lpstr>
      <vt:lpstr>First Context-Free Grammar</vt:lpstr>
      <vt:lpstr>Context-free Grammars (CGF)</vt:lpstr>
      <vt:lpstr>Derivations</vt:lpstr>
      <vt:lpstr>More Definitions</vt:lpstr>
      <vt:lpstr>Derivation Order</vt:lpstr>
      <vt:lpstr>Example</vt:lpstr>
      <vt:lpstr>Derivation of ababaa</vt:lpstr>
      <vt:lpstr>Derivation of ababaa (Cont.)</vt:lpstr>
      <vt:lpstr>Derivation Trees</vt:lpstr>
      <vt:lpstr>Examples of CFGs and CFLs</vt:lpstr>
      <vt:lpstr>From CFGs to CFLs</vt:lpstr>
      <vt:lpstr>Example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617</cp:revision>
  <dcterms:created xsi:type="dcterms:W3CDTF">2003-01-02T15:29:37Z</dcterms:created>
  <dcterms:modified xsi:type="dcterms:W3CDTF">2022-12-05T14:56:38Z</dcterms:modified>
</cp:coreProperties>
</file>