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41"/>
  </p:notesMasterIdLst>
  <p:handoutMasterIdLst>
    <p:handoutMasterId r:id="rId42"/>
  </p:handoutMasterIdLst>
  <p:sldIdLst>
    <p:sldId id="325" r:id="rId2"/>
    <p:sldId id="284" r:id="rId3"/>
    <p:sldId id="285" r:id="rId4"/>
    <p:sldId id="286" r:id="rId5"/>
    <p:sldId id="321" r:id="rId6"/>
    <p:sldId id="287" r:id="rId7"/>
    <p:sldId id="288" r:id="rId8"/>
    <p:sldId id="322" r:id="rId9"/>
    <p:sldId id="289" r:id="rId10"/>
    <p:sldId id="329" r:id="rId11"/>
    <p:sldId id="263" r:id="rId12"/>
    <p:sldId id="323" r:id="rId13"/>
    <p:sldId id="264" r:id="rId14"/>
    <p:sldId id="330" r:id="rId15"/>
    <p:sldId id="326" r:id="rId16"/>
    <p:sldId id="290" r:id="rId17"/>
    <p:sldId id="324" r:id="rId18"/>
    <p:sldId id="291" r:id="rId19"/>
    <p:sldId id="292" r:id="rId20"/>
    <p:sldId id="293" r:id="rId21"/>
    <p:sldId id="294" r:id="rId22"/>
    <p:sldId id="296" r:id="rId23"/>
    <p:sldId id="327" r:id="rId24"/>
    <p:sldId id="328" r:id="rId25"/>
    <p:sldId id="297" r:id="rId26"/>
    <p:sldId id="316" r:id="rId27"/>
    <p:sldId id="298" r:id="rId28"/>
    <p:sldId id="311" r:id="rId29"/>
    <p:sldId id="302" r:id="rId30"/>
    <p:sldId id="303" r:id="rId31"/>
    <p:sldId id="304" r:id="rId32"/>
    <p:sldId id="305" r:id="rId33"/>
    <p:sldId id="306" r:id="rId34"/>
    <p:sldId id="307" r:id="rId35"/>
    <p:sldId id="312" r:id="rId36"/>
    <p:sldId id="309" r:id="rId37"/>
    <p:sldId id="310" r:id="rId38"/>
    <p:sldId id="314" r:id="rId39"/>
    <p:sldId id="315" r:id="rId40"/>
  </p:sldIdLst>
  <p:sldSz cx="9144000" cy="6858000" type="screen4x3"/>
  <p:notesSz cx="6858000" cy="91995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70"/>
    <p:restoredTop sz="94702"/>
  </p:normalViewPr>
  <p:slideViewPr>
    <p:cSldViewPr>
      <p:cViewPr varScale="1">
        <p:scale>
          <a:sx n="151" d="100"/>
          <a:sy n="151" d="100"/>
        </p:scale>
        <p:origin x="1472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t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t" anchorCtr="0" compatLnSpc="1">
            <a:prstTxWarp prst="textNoShape">
              <a:avLst/>
            </a:prstTxWarp>
          </a:bodyPr>
          <a:lstStyle>
            <a:lvl1pPr algn="r" defTabSz="9175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b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b" anchorCtr="0" compatLnSpc="1">
            <a:prstTxWarp prst="textNoShape">
              <a:avLst/>
            </a:prstTxWarp>
          </a:bodyPr>
          <a:lstStyle>
            <a:lvl1pPr algn="r" defTabSz="917575">
              <a:defRPr sz="1200"/>
            </a:lvl1pPr>
          </a:lstStyle>
          <a:p>
            <a:pPr>
              <a:defRPr/>
            </a:pPr>
            <a:fld id="{231A835B-5A7C-4172-8DF8-89B2862EF5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460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A6F93-E46F-4C0A-8BCC-A44758727979}" type="datetimeFigureOut">
              <a:rPr lang="en-US" smtClean="0"/>
              <a:pPr/>
              <a:t>8/25/22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30300" y="690563"/>
            <a:ext cx="4597400" cy="3449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70388"/>
            <a:ext cx="5486400" cy="4138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3760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73760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4D826-5807-4D86-B2E4-8086325914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67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54D648-DAC6-49CB-B487-B8A2FC8FA6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B569A-D7A5-477C-944A-EB956DDA4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05648-C062-4448-B602-D244846EA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73F78-47FC-4986-92F5-BA43FF1D5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E655ACE-9441-4514-A4C5-F4D0883403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6FA0F-8CAB-4ECA-9ECF-817B39DC99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A26FE2-934E-4F62-AC60-588C33D798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E4D73-AC79-4B5A-AAC2-4B9FD0CE92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51C656-E29F-4B7C-B3B0-21BCF23376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20A4C8-7C2B-40A5-B4C5-B9205E2D2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0E62C9-48F6-476C-B66B-0D56942DD3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345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74F72FD6-A117-43F2-89F6-D1CAA4C5FD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4" r:id="rId2"/>
    <p:sldLayoutId id="2147483690" r:id="rId3"/>
    <p:sldLayoutId id="2147483685" r:id="rId4"/>
    <p:sldLayoutId id="2147483691" r:id="rId5"/>
    <p:sldLayoutId id="2147483686" r:id="rId6"/>
    <p:sldLayoutId id="2147483692" r:id="rId7"/>
    <p:sldLayoutId id="2147483693" r:id="rId8"/>
    <p:sldLayoutId id="2147483694" r:id="rId9"/>
    <p:sldLayoutId id="2147483687" r:id="rId10"/>
    <p:sldLayoutId id="2147483688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9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Cardinality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Cardinality: a measurement to compare the size of sets.</a:t>
            </a:r>
          </a:p>
          <a:p>
            <a:r>
              <a:rPr lang="en-US" dirty="0"/>
              <a:t>Intuitively, the cardinality of a set is the number of elements in the set.</a:t>
            </a:r>
          </a:p>
          <a:p>
            <a:r>
              <a:rPr lang="en-US" dirty="0"/>
              <a:t>This </a:t>
            </a:r>
            <a:r>
              <a:rPr lang="en-US"/>
              <a:t>informal definition </a:t>
            </a:r>
            <a:r>
              <a:rPr lang="en-US" dirty="0"/>
              <a:t>is sufficient when dealing with finite sets.</a:t>
            </a:r>
          </a:p>
          <a:p>
            <a:r>
              <a:rPr lang="en-US" dirty="0"/>
              <a:t>What about infinite sets?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sets of interest in language theory and computability are almost exclusively countable, that is </a:t>
            </a:r>
          </a:p>
          <a:p>
            <a:pPr lvl="1"/>
            <a:r>
              <a:rPr lang="en-US" dirty="0"/>
              <a:t>finite or </a:t>
            </a:r>
          </a:p>
          <a:p>
            <a:pPr lvl="1"/>
            <a:r>
              <a:rPr lang="en-US" dirty="0"/>
              <a:t>denumerable.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Some Theorems: closure properties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The union of two countable sets is countable.</a:t>
            </a:r>
          </a:p>
          <a:p>
            <a:pPr>
              <a:lnSpc>
                <a:spcPct val="90000"/>
              </a:lnSpc>
            </a:pPr>
            <a:r>
              <a:rPr lang="en-US" dirty="0"/>
              <a:t>The Cartesian product of two countable sets is countable.</a:t>
            </a:r>
          </a:p>
          <a:p>
            <a:pPr>
              <a:lnSpc>
                <a:spcPct val="90000"/>
              </a:lnSpc>
            </a:pPr>
            <a:r>
              <a:rPr lang="en-US" dirty="0"/>
              <a:t>The set of finite subsets of a countable set is countable.</a:t>
            </a:r>
          </a:p>
          <a:p>
            <a:pPr>
              <a:lnSpc>
                <a:spcPct val="90000"/>
              </a:lnSpc>
            </a:pPr>
            <a:r>
              <a:rPr lang="en-US" dirty="0"/>
              <a:t>The set of finite-length sequences consisting of elements of a nonempty countable set is countable.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Uncountable sets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	A set is </a:t>
            </a:r>
            <a:r>
              <a:rPr lang="en-US" b="1" dirty="0"/>
              <a:t>uncountable</a:t>
            </a:r>
            <a:r>
              <a:rPr lang="en-US" dirty="0"/>
              <a:t> if it is impossible to sequentially list its members.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Cantor’s </a:t>
            </a:r>
            <a:r>
              <a:rPr lang="en-US" dirty="0" err="1"/>
              <a:t>diagonalization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447800"/>
            <a:ext cx="7499350" cy="4800600"/>
          </a:xfrm>
        </p:spPr>
        <p:txBody>
          <a:bodyPr/>
          <a:lstStyle/>
          <a:p>
            <a:r>
              <a:rPr lang="en-US" sz="2800" b="1" dirty="0"/>
              <a:t>Cantor’s </a:t>
            </a:r>
            <a:r>
              <a:rPr lang="en-US" sz="2800" b="1" dirty="0" err="1"/>
              <a:t>Diagonalization</a:t>
            </a:r>
            <a:r>
              <a:rPr lang="en-US" sz="2800" b="1" dirty="0"/>
              <a:t> </a:t>
            </a:r>
            <a:r>
              <a:rPr lang="en-US" sz="2800" dirty="0"/>
              <a:t>is a general proof technique for demonstrating that a set is not countable.</a:t>
            </a:r>
          </a:p>
          <a:p>
            <a:r>
              <a:rPr lang="en-US" sz="2800" dirty="0"/>
              <a:t>Use Cantor’s </a:t>
            </a:r>
            <a:r>
              <a:rPr lang="en-US" sz="2800" dirty="0" err="1"/>
              <a:t>diagonalization</a:t>
            </a:r>
            <a:r>
              <a:rPr lang="en-US" sz="2800" dirty="0"/>
              <a:t> method, show that the set of all total functions from N to N is an uncountable set. To prove using </a:t>
            </a:r>
            <a:r>
              <a:rPr lang="en-US" sz="2800" b="1" dirty="0"/>
              <a:t>contradiction</a:t>
            </a:r>
            <a:r>
              <a:rPr lang="en-US" sz="2800" dirty="0"/>
              <a:t>.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339223" y="4419600"/>
            <a:ext cx="725076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ea typeface="Arial Unicode MS" pitchFamily="34" charset="-128"/>
                <a:cs typeface="Times New Roman" pitchFamily="18" charset="0"/>
              </a:rPr>
              <a:t>Step 1: Assume that the set is countable and therefore</a:t>
            </a:r>
          </a:p>
          <a:p>
            <a:r>
              <a:rPr lang="en-US" b="1" dirty="0">
                <a:ea typeface="Arial Unicode MS" pitchFamily="34" charset="-128"/>
                <a:cs typeface="Times New Roman" pitchFamily="18" charset="0"/>
              </a:rPr>
              <a:t>            its members can be exhaustively listed.</a:t>
            </a:r>
          </a:p>
          <a:p>
            <a:r>
              <a:rPr lang="en-US" b="1" dirty="0">
                <a:ea typeface="Arial Unicode MS" pitchFamily="34" charset="-128"/>
                <a:cs typeface="Times New Roman" pitchFamily="18" charset="0"/>
              </a:rPr>
              <a:t>Step 2: Produce a member of the set that cannot occur</a:t>
            </a:r>
          </a:p>
          <a:p>
            <a:r>
              <a:rPr lang="en-US" b="1" dirty="0">
                <a:ea typeface="Arial Unicode MS" pitchFamily="34" charset="-128"/>
                <a:cs typeface="Times New Roman" pitchFamily="18" charset="0"/>
              </a:rPr>
              <a:t>             anywhere in the listing by </a:t>
            </a:r>
            <a:r>
              <a:rPr lang="en-US" b="1" dirty="0" err="1">
                <a:ea typeface="Arial Unicode MS" pitchFamily="34" charset="-128"/>
                <a:cs typeface="Times New Roman" pitchFamily="18" charset="0"/>
              </a:rPr>
              <a:t>diagonalization</a:t>
            </a:r>
            <a:r>
              <a:rPr lang="en-US" b="1" dirty="0">
                <a:ea typeface="Arial Unicode MS" pitchFamily="34" charset="-128"/>
                <a:cs typeface="Times New Roman" pitchFamily="18" charset="0"/>
              </a:rPr>
              <a:t>.</a:t>
            </a:r>
          </a:p>
          <a:p>
            <a:r>
              <a:rPr lang="en-US" b="1" dirty="0">
                <a:ea typeface="Arial Unicode MS" pitchFamily="34" charset="-128"/>
                <a:cs typeface="Times New Roman" pitchFamily="18" charset="0"/>
              </a:rPr>
              <a:t>Step 3: Achieve a contradiction.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26A9E-A783-7045-BCF3-539DD09D4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F28A3-6CEC-CE40-ABE1-820A166EE2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Show that the set of total functions from N to N is is uncountable.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79BA50-1657-6E4F-BA1E-290C5B081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6928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100" y="-76200"/>
            <a:ext cx="7499350" cy="1143000"/>
          </a:xfrm>
        </p:spPr>
        <p:txBody>
          <a:bodyPr/>
          <a:lstStyle/>
          <a:p>
            <a:r>
              <a:rPr lang="en-US" dirty="0"/>
              <a:t>Proof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100" y="914400"/>
            <a:ext cx="7499350" cy="4800600"/>
          </a:xfrm>
        </p:spPr>
        <p:txBody>
          <a:bodyPr/>
          <a:lstStyle/>
          <a:p>
            <a:pPr marL="596900" indent="-514350">
              <a:buFont typeface="+mj-lt"/>
              <a:buAutoNum type="arabicPeriod"/>
            </a:pPr>
            <a:r>
              <a:rPr lang="en-US" sz="2800" dirty="0"/>
              <a:t>Assume that the set of total functions from N to N is denumerable. Then there is a sequence f</a:t>
            </a:r>
            <a:r>
              <a:rPr lang="en-US" sz="2800" baseline="-25000" dirty="0"/>
              <a:t>0</a:t>
            </a:r>
            <a:r>
              <a:rPr lang="en-US" sz="2800" dirty="0"/>
              <a:t>, f</a:t>
            </a:r>
            <a:r>
              <a:rPr lang="en-US" sz="2800" baseline="-25000" dirty="0"/>
              <a:t>1</a:t>
            </a:r>
            <a:r>
              <a:rPr lang="en-US" sz="2800" dirty="0"/>
              <a:t>, f</a:t>
            </a:r>
            <a:r>
              <a:rPr lang="en-US" sz="2800" baseline="-25000" dirty="0"/>
              <a:t>2</a:t>
            </a:r>
            <a:r>
              <a:rPr lang="en-US" sz="2800" dirty="0"/>
              <a:t>, … </a:t>
            </a:r>
            <a:r>
              <a:rPr lang="en-US" sz="2800" b="1" dirty="0"/>
              <a:t>that contains all the functions</a:t>
            </a:r>
            <a:r>
              <a:rPr lang="en-US" sz="2800" dirty="0"/>
              <a:t>.</a:t>
            </a:r>
          </a:p>
          <a:p>
            <a:pPr marL="596900" indent="-514350">
              <a:buFont typeface="+mj-lt"/>
              <a:buAutoNum type="arabicPeriod"/>
            </a:pPr>
            <a:r>
              <a:rPr lang="en-US" sz="2800" dirty="0"/>
              <a:t>Consider the total function f: N–›N defined by </a:t>
            </a:r>
            <a:r>
              <a:rPr lang="en-US" sz="2800" dirty="0">
                <a:latin typeface="Courier Bold" pitchFamily="49" charset="0"/>
              </a:rPr>
              <a:t>f(n)=f</a:t>
            </a:r>
            <a:r>
              <a:rPr lang="en-US" sz="2800" baseline="-25000" dirty="0">
                <a:latin typeface="Courier Bold" pitchFamily="49" charset="0"/>
              </a:rPr>
              <a:t>n</a:t>
            </a:r>
            <a:r>
              <a:rPr lang="en-US" sz="2800" dirty="0">
                <a:latin typeface="Courier Bold" pitchFamily="49" charset="0"/>
              </a:rPr>
              <a:t>(n)+1. </a:t>
            </a:r>
          </a:p>
          <a:p>
            <a:pPr marL="596900" indent="-514350">
              <a:buNone/>
            </a:pPr>
            <a:r>
              <a:rPr lang="en-US" sz="2800" dirty="0"/>
              <a:t>	By definition, </a:t>
            </a:r>
            <a:r>
              <a:rPr lang="en-US" sz="2800" dirty="0">
                <a:latin typeface="Courier Bold" pitchFamily="49" charset="0"/>
              </a:rPr>
              <a:t>f(</a:t>
            </a:r>
            <a:r>
              <a:rPr lang="en-US" sz="2800" dirty="0" err="1">
                <a:latin typeface="Courier Bold" pitchFamily="49" charset="0"/>
              </a:rPr>
              <a:t>i</a:t>
            </a:r>
            <a:r>
              <a:rPr lang="en-US" sz="2800" dirty="0">
                <a:latin typeface="Courier Bold" pitchFamily="49" charset="0"/>
              </a:rPr>
              <a:t>)≠</a:t>
            </a:r>
            <a:r>
              <a:rPr lang="en-US" sz="2800" dirty="0" err="1">
                <a:latin typeface="Courier Bold" pitchFamily="49" charset="0"/>
              </a:rPr>
              <a:t>f</a:t>
            </a:r>
            <a:r>
              <a:rPr lang="en-US" sz="2800" baseline="-25000" dirty="0" err="1">
                <a:latin typeface="Courier Bold" pitchFamily="49" charset="0"/>
              </a:rPr>
              <a:t>i</a:t>
            </a:r>
            <a:r>
              <a:rPr lang="en-US" sz="2800" dirty="0">
                <a:latin typeface="Courier Bold" pitchFamily="49" charset="0"/>
              </a:rPr>
              <a:t>(</a:t>
            </a:r>
            <a:r>
              <a:rPr lang="en-US" sz="2800" dirty="0" err="1">
                <a:latin typeface="Courier Bold" pitchFamily="49" charset="0"/>
              </a:rPr>
              <a:t>i</a:t>
            </a:r>
            <a:r>
              <a:rPr lang="en-US" sz="2800" dirty="0">
                <a:latin typeface="Courier Bold" pitchFamily="49" charset="0"/>
              </a:rPr>
              <a:t>) </a:t>
            </a:r>
            <a:r>
              <a:rPr lang="en-US" sz="2800" dirty="0"/>
              <a:t>for every </a:t>
            </a:r>
            <a:r>
              <a:rPr lang="en-US" sz="2800" dirty="0" err="1"/>
              <a:t>i</a:t>
            </a:r>
            <a:r>
              <a:rPr lang="en-US" sz="2800" dirty="0"/>
              <a:t>. Thus, f is not in the sequence f</a:t>
            </a:r>
            <a:r>
              <a:rPr lang="en-US" sz="2800" baseline="-25000" dirty="0"/>
              <a:t>0</a:t>
            </a:r>
            <a:r>
              <a:rPr lang="en-US" sz="2800" dirty="0"/>
              <a:t>, f</a:t>
            </a:r>
            <a:r>
              <a:rPr lang="en-US" sz="2800" baseline="-25000" dirty="0"/>
              <a:t>1</a:t>
            </a:r>
            <a:r>
              <a:rPr lang="en-US" sz="2800" dirty="0"/>
              <a:t>, f</a:t>
            </a:r>
            <a:r>
              <a:rPr lang="en-US" sz="2800" baseline="-25000" dirty="0"/>
              <a:t>2</a:t>
            </a:r>
            <a:r>
              <a:rPr lang="en-US" sz="2800" dirty="0"/>
              <a:t>, … This is a contradiction since the sequence was assumed to contain all the total functions. </a:t>
            </a:r>
            <a:endParaRPr lang="en-US" sz="2800" dirty="0">
              <a:latin typeface="Courier Bold" pitchFamily="49" charset="0"/>
            </a:endParaRPr>
          </a:p>
          <a:p>
            <a:pPr marL="596900" indent="-514350">
              <a:buFont typeface="+mj-lt"/>
              <a:buAutoNum type="arabicPeriod" startAt="3"/>
            </a:pPr>
            <a:r>
              <a:rPr lang="en-US" sz="2800" dirty="0"/>
              <a:t>Thus, our assumption that the set of total functions from N to N is countable must be false and we conclude that </a:t>
            </a:r>
            <a:r>
              <a:rPr lang="en-US" sz="2800"/>
              <a:t>the set </a:t>
            </a:r>
            <a:r>
              <a:rPr lang="en-US" sz="2800" dirty="0"/>
              <a:t>is uncountable.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958850" y="-304800"/>
            <a:ext cx="749935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533400"/>
            <a:ext cx="7696200" cy="5791200"/>
          </a:xfrm>
        </p:spPr>
        <p:txBody>
          <a:bodyPr/>
          <a:lstStyle/>
          <a:p>
            <a:pPr>
              <a:buFontTx/>
              <a:buNone/>
            </a:pPr>
            <a:r>
              <a:rPr lang="en-US" sz="2200" dirty="0"/>
              <a:t>   Show that the power set P(N), the set of subsets of N, is uncountable.</a:t>
            </a:r>
          </a:p>
          <a:p>
            <a:r>
              <a:rPr lang="en-US" sz="2200" dirty="0"/>
              <a:t>Proof:</a:t>
            </a:r>
          </a:p>
          <a:p>
            <a:pPr marL="596900" indent="-514350">
              <a:buFont typeface="+mj-lt"/>
              <a:buAutoNum type="arabicPeriod"/>
            </a:pPr>
            <a:r>
              <a:rPr lang="en-US" sz="2200" dirty="0"/>
              <a:t>Assume that P(N) is countable.  Then there is a sequence N</a:t>
            </a:r>
            <a:r>
              <a:rPr lang="en-US" sz="2200" baseline="-25000" dirty="0"/>
              <a:t>0</a:t>
            </a:r>
            <a:r>
              <a:rPr lang="en-US" sz="2200" dirty="0"/>
              <a:t>, N</a:t>
            </a:r>
            <a:r>
              <a:rPr lang="en-US" sz="2200" baseline="-25000" dirty="0"/>
              <a:t>1</a:t>
            </a:r>
            <a:r>
              <a:rPr lang="en-US" sz="2200" dirty="0"/>
              <a:t>, N</a:t>
            </a:r>
            <a:r>
              <a:rPr lang="en-US" sz="2200" baseline="-25000" dirty="0"/>
              <a:t>2</a:t>
            </a:r>
            <a:r>
              <a:rPr lang="en-US" sz="2200" dirty="0"/>
              <a:t>, … which is an exhaustive listing of the subsets of N.</a:t>
            </a:r>
          </a:p>
          <a:p>
            <a:pPr marL="596900" indent="-514350">
              <a:buFont typeface="+mj-lt"/>
              <a:buAutoNum type="arabicPeriod"/>
            </a:pPr>
            <a:r>
              <a:rPr lang="en-US" sz="2200" dirty="0"/>
              <a:t>Define a subset D of N as follows:</a:t>
            </a:r>
          </a:p>
          <a:p>
            <a:pPr marL="1117600" lvl="2" indent="-514350">
              <a:buNone/>
            </a:pPr>
            <a:r>
              <a:rPr lang="en-US" sz="2200" dirty="0"/>
              <a:t>For every nature number j, j   D if and only if j   </a:t>
            </a:r>
            <a:r>
              <a:rPr lang="en-US" sz="2200" dirty="0" err="1">
                <a:latin typeface="Courier Bold" pitchFamily="49" charset="0"/>
                <a:cs typeface="Arial" pitchFamily="34" charset="0"/>
              </a:rPr>
              <a:t>N</a:t>
            </a:r>
            <a:r>
              <a:rPr lang="en-US" sz="2200" baseline="-25000" dirty="0" err="1">
                <a:latin typeface="Arial" pitchFamily="34" charset="0"/>
                <a:cs typeface="Arial" pitchFamily="34" charset="0"/>
              </a:rPr>
              <a:t>j</a:t>
            </a:r>
            <a:r>
              <a:rPr lang="en-US" sz="2200" baseline="-25000" dirty="0"/>
              <a:t> </a:t>
            </a:r>
            <a:r>
              <a:rPr lang="en-US" sz="2200" dirty="0"/>
              <a:t>.</a:t>
            </a:r>
          </a:p>
          <a:p>
            <a:pPr marL="596900" indent="-514350">
              <a:spcBef>
                <a:spcPts val="0"/>
              </a:spcBef>
              <a:buNone/>
            </a:pPr>
            <a:r>
              <a:rPr lang="en-US" sz="3000" dirty="0"/>
              <a:t>	</a:t>
            </a:r>
            <a:r>
              <a:rPr lang="en-US" sz="2200" dirty="0"/>
              <a:t>Since D is a subset of N and N</a:t>
            </a:r>
            <a:r>
              <a:rPr lang="en-US" sz="2200" baseline="-25000" dirty="0"/>
              <a:t>0</a:t>
            </a:r>
            <a:r>
              <a:rPr lang="en-US" sz="2200" dirty="0"/>
              <a:t>, N</a:t>
            </a:r>
            <a:r>
              <a:rPr lang="en-US" sz="2200" baseline="-25000" dirty="0"/>
              <a:t>1</a:t>
            </a:r>
            <a:r>
              <a:rPr lang="en-US" sz="2200" dirty="0"/>
              <a:t>, N</a:t>
            </a:r>
            <a:r>
              <a:rPr lang="en-US" sz="2200" baseline="-25000" dirty="0"/>
              <a:t>2</a:t>
            </a:r>
            <a:r>
              <a:rPr lang="en-US" sz="2200" dirty="0"/>
              <a:t>, … is an exhaustive listing of all subsets of N, </a:t>
            </a:r>
            <a:r>
              <a:rPr lang="en-US" sz="2200" dirty="0">
                <a:latin typeface="Courier Bold" pitchFamily="49" charset="0"/>
              </a:rPr>
              <a:t>D=N</a:t>
            </a:r>
            <a:r>
              <a:rPr lang="en-US" sz="2200" baseline="-25000" dirty="0">
                <a:latin typeface="Courier Bold" pitchFamily="49" charset="0"/>
              </a:rPr>
              <a:t>i </a:t>
            </a:r>
            <a:r>
              <a:rPr lang="en-US" sz="2200" dirty="0"/>
              <a:t>for some </a:t>
            </a:r>
            <a:r>
              <a:rPr lang="en-US" sz="2200" dirty="0" err="1"/>
              <a:t>i</a:t>
            </a:r>
            <a:r>
              <a:rPr lang="en-US" sz="2200" dirty="0"/>
              <a:t>.</a:t>
            </a:r>
          </a:p>
          <a:p>
            <a:pPr marL="1117600" lvl="2" indent="-514350">
              <a:buNone/>
            </a:pPr>
            <a:r>
              <a:rPr lang="en-US" sz="2200" dirty="0"/>
              <a:t>Is the number </a:t>
            </a:r>
            <a:r>
              <a:rPr lang="en-US" sz="2200" dirty="0" err="1"/>
              <a:t>i</a:t>
            </a:r>
            <a:r>
              <a:rPr lang="en-US" sz="2200" dirty="0"/>
              <a:t> in the set D? By definition of D,</a:t>
            </a:r>
          </a:p>
          <a:p>
            <a:pPr marL="1117600" lvl="2" indent="-514350">
              <a:buNone/>
            </a:pPr>
            <a:endParaRPr lang="en-US" sz="2200" dirty="0"/>
          </a:p>
          <a:p>
            <a:pPr marL="1117600" lvl="2" indent="-514350">
              <a:buNone/>
            </a:pPr>
            <a:r>
              <a:rPr lang="en-US" sz="2200" dirty="0"/>
              <a:t>But since D=N</a:t>
            </a:r>
            <a:r>
              <a:rPr lang="en-US" sz="2200" baseline="-25000" dirty="0"/>
              <a:t>i</a:t>
            </a:r>
            <a:r>
              <a:rPr lang="en-US" sz="2200" dirty="0"/>
              <a:t> , this becomes</a:t>
            </a:r>
          </a:p>
          <a:p>
            <a:pPr marL="1117600" lvl="2" indent="-514350">
              <a:buNone/>
            </a:pPr>
            <a:r>
              <a:rPr lang="en-US" sz="2200" dirty="0"/>
              <a:t> </a:t>
            </a:r>
            <a:endParaRPr lang="en-US" sz="2200" baseline="-25000" dirty="0"/>
          </a:p>
          <a:p>
            <a:pPr marL="1117600" lvl="2" indent="-514350">
              <a:buNone/>
            </a:pPr>
            <a:r>
              <a:rPr lang="en-US" sz="2200" dirty="0"/>
              <a:t>which is a contradiction.</a:t>
            </a:r>
            <a:endParaRPr lang="en-US" sz="2200" baseline="-25000" dirty="0"/>
          </a:p>
          <a:p>
            <a:pPr marL="596900" indent="-514350">
              <a:buFont typeface="+mj-lt"/>
              <a:buAutoNum type="arabicPeriod" startAt="3"/>
            </a:pPr>
            <a:r>
              <a:rPr lang="en-US" sz="2200" dirty="0"/>
              <a:t>Thus, our assumption that P(N) is countable must be false and we conclude that P(N) is uncountable.</a:t>
            </a:r>
            <a:endParaRPr lang="en-US" sz="2200" baseline="-25000" dirty="0"/>
          </a:p>
          <a:p>
            <a:pPr marL="1117600" lvl="2" indent="-514350">
              <a:buNone/>
            </a:pPr>
            <a:endParaRPr lang="en-US" sz="2200" dirty="0"/>
          </a:p>
          <a:p>
            <a:pPr marL="1117600" lvl="2" indent="-514350">
              <a:buNone/>
            </a:pPr>
            <a:endParaRPr lang="en-US" sz="2200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2819400"/>
            <a:ext cx="175261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70776" y="2819400"/>
            <a:ext cx="192024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4426052"/>
            <a:ext cx="3581400" cy="409770"/>
          </a:xfrm>
          <a:prstGeom prst="rect">
            <a:avLst/>
          </a:prstGeom>
          <a:noFill/>
        </p:spPr>
      </p:pic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95728" y="5257800"/>
            <a:ext cx="3471672" cy="405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Recursive 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Many/most of the sets of interest in formal language and automata theory contain an infinite number of elements.</a:t>
            </a:r>
          </a:p>
          <a:p>
            <a:r>
              <a:rPr lang="en-US" dirty="0"/>
              <a:t>It is necessary to develop techniques to describe/generate/recognize the elements that belong to an infinite set.</a:t>
            </a:r>
          </a:p>
          <a:p>
            <a:r>
              <a:rPr lang="en-US" dirty="0"/>
              <a:t>A </a:t>
            </a:r>
            <a:r>
              <a:rPr lang="en-US" b="1" dirty="0"/>
              <a:t>recursive definition </a:t>
            </a:r>
            <a:r>
              <a:rPr lang="en-US" dirty="0"/>
              <a:t>of a set X specifies a method for constructing the elements of the set.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620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Recursive Definitions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295400"/>
            <a:ext cx="7772400" cy="4800600"/>
          </a:xfrm>
        </p:spPr>
        <p:txBody>
          <a:bodyPr/>
          <a:lstStyle/>
          <a:p>
            <a:r>
              <a:rPr lang="en-US" sz="2800" dirty="0"/>
              <a:t>Two components:</a:t>
            </a:r>
          </a:p>
          <a:p>
            <a:pPr lvl="1"/>
            <a:r>
              <a:rPr lang="en-US" sz="2400" dirty="0"/>
              <a:t>The basis.</a:t>
            </a:r>
          </a:p>
          <a:p>
            <a:pPr lvl="2"/>
            <a:r>
              <a:rPr lang="en-US" sz="2000" dirty="0"/>
              <a:t>Consisting of a finite set of elements that are explicitly designated as members of X.</a:t>
            </a:r>
          </a:p>
          <a:p>
            <a:pPr lvl="1"/>
            <a:r>
              <a:rPr lang="en-US" sz="2400" dirty="0"/>
              <a:t>A set of operations.</a:t>
            </a:r>
          </a:p>
          <a:p>
            <a:pPr lvl="2"/>
            <a:r>
              <a:rPr lang="en-US" sz="2000" dirty="0"/>
              <a:t>Construct new elements of the set from previously defined members.</a:t>
            </a:r>
          </a:p>
          <a:p>
            <a:r>
              <a:rPr lang="en-US" sz="2800" dirty="0"/>
              <a:t>Essence:  to define complicated processes or structures in terms of simpler instances of the same process or structure.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Recursive Definition 1</a:t>
            </a:r>
          </a:p>
        </p:txBody>
      </p:sp>
      <p:sp>
        <p:nvSpPr>
          <p:cNvPr id="11270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371600"/>
            <a:ext cx="7620000" cy="48006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dirty="0"/>
              <a:t>      A recursive definition of N, is constructed using the </a:t>
            </a:r>
            <a:r>
              <a:rPr lang="en-US" i="1" dirty="0"/>
              <a:t>successor function</a:t>
            </a:r>
            <a:r>
              <a:rPr lang="en-US" dirty="0"/>
              <a:t> s.</a:t>
            </a:r>
          </a:p>
          <a:p>
            <a:pPr marL="609600" indent="-609600">
              <a:buFontTx/>
              <a:buNone/>
            </a:pPr>
            <a:endParaRPr lang="en-US" sz="900" dirty="0"/>
          </a:p>
          <a:p>
            <a:pPr marL="609600" indent="-609600">
              <a:buFontTx/>
              <a:buAutoNum type="arabicPeriod"/>
            </a:pPr>
            <a:r>
              <a:rPr lang="en-US" dirty="0"/>
              <a:t>Basis: 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Recursive step: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Closure:</a:t>
            </a:r>
          </a:p>
        </p:txBody>
      </p:sp>
      <p:graphicFrame>
        <p:nvGraphicFramePr>
          <p:cNvPr id="11266" name="Object 4"/>
          <p:cNvGraphicFramePr>
            <a:graphicFrameLocks noChangeAspect="1"/>
          </p:cNvGraphicFramePr>
          <p:nvPr/>
        </p:nvGraphicFramePr>
        <p:xfrm>
          <a:off x="2743200" y="2743200"/>
          <a:ext cx="1150938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6" name="Equation" r:id="rId3" imgW="457200" imgH="203040" progId="">
                  <p:embed/>
                </p:oleObj>
              </mc:Choice>
              <mc:Fallback>
                <p:oleObj name="Equation" r:id="rId3" imgW="45720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743200"/>
                        <a:ext cx="1150938" cy="511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Object 5"/>
          <p:cNvGraphicFramePr>
            <a:graphicFrameLocks noChangeAspect="1"/>
          </p:cNvGraphicFramePr>
          <p:nvPr/>
        </p:nvGraphicFramePr>
        <p:xfrm>
          <a:off x="4343400" y="3352800"/>
          <a:ext cx="41148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7" name="Equation" r:id="rId5" imgW="1562040" imgH="203040" progId="">
                  <p:embed/>
                </p:oleObj>
              </mc:Choice>
              <mc:Fallback>
                <p:oleObj name="Equation" r:id="rId5" imgW="156204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3352800"/>
                        <a:ext cx="4114800" cy="536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Object 6"/>
          <p:cNvGraphicFramePr>
            <a:graphicFrameLocks noChangeAspect="1"/>
          </p:cNvGraphicFramePr>
          <p:nvPr/>
        </p:nvGraphicFramePr>
        <p:xfrm>
          <a:off x="1752600" y="4419600"/>
          <a:ext cx="5691188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8" name="Equation" r:id="rId7" imgW="2565360" imgH="660240" progId="">
                  <p:embed/>
                </p:oleObj>
              </mc:Choice>
              <mc:Fallback>
                <p:oleObj name="Equation" r:id="rId7" imgW="2565360" imgH="6602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419600"/>
                        <a:ext cx="5691188" cy="1466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Cardinality</a:t>
            </a:r>
          </a:p>
        </p:txBody>
      </p:sp>
      <p:sp>
        <p:nvSpPr>
          <p:cNvPr id="922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828800"/>
            <a:ext cx="8382000" cy="4114800"/>
          </a:xfrm>
        </p:spPr>
        <p:txBody>
          <a:bodyPr/>
          <a:lstStyle/>
          <a:p>
            <a:pPr lvl="1"/>
            <a:r>
              <a:rPr lang="en-US" dirty="0"/>
              <a:t>Two sets X and Y have the </a:t>
            </a:r>
            <a:r>
              <a:rPr lang="en-US" i="1" dirty="0"/>
              <a:t>same cardinality </a:t>
            </a:r>
            <a:r>
              <a:rPr lang="en-US" dirty="0"/>
              <a:t>if there is a </a:t>
            </a:r>
            <a:r>
              <a:rPr lang="en-US" b="1" dirty="0"/>
              <a:t>total one-to-one</a:t>
            </a:r>
            <a:r>
              <a:rPr lang="en-US" dirty="0"/>
              <a:t> function from X </a:t>
            </a:r>
            <a:r>
              <a:rPr lang="en-US" b="1" dirty="0"/>
              <a:t>onto</a:t>
            </a:r>
            <a:r>
              <a:rPr lang="en-US" dirty="0"/>
              <a:t> Y.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The cardinality of a set X is </a:t>
            </a:r>
            <a:r>
              <a:rPr lang="en-US" i="1" dirty="0"/>
              <a:t>less than or equal to </a:t>
            </a:r>
            <a:r>
              <a:rPr lang="en-US" dirty="0"/>
              <a:t>the cardinality of a set Y if there is a </a:t>
            </a:r>
            <a:r>
              <a:rPr lang="en-US" b="1" dirty="0"/>
              <a:t>total one-to-one</a:t>
            </a:r>
            <a:r>
              <a:rPr lang="en-US" dirty="0"/>
              <a:t> function from X </a:t>
            </a:r>
            <a:r>
              <a:rPr lang="en-US" b="1" dirty="0"/>
              <a:t>into</a:t>
            </a:r>
            <a:r>
              <a:rPr lang="en-US" dirty="0"/>
              <a:t> Y.</a:t>
            </a:r>
          </a:p>
          <a:p>
            <a:endParaRPr lang="en-US" dirty="0"/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2286000" y="2895600"/>
          <a:ext cx="27432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" name="Equation" r:id="rId3" imgW="1231560" imgH="203040" progId="">
                  <p:embed/>
                </p:oleObj>
              </mc:Choice>
              <mc:Fallback>
                <p:oleObj name="Equation" r:id="rId3" imgW="123156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895600"/>
                        <a:ext cx="2743200" cy="452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5"/>
          <p:cNvGraphicFramePr>
            <a:graphicFrameLocks noChangeAspect="1"/>
          </p:cNvGraphicFramePr>
          <p:nvPr/>
        </p:nvGraphicFramePr>
        <p:xfrm>
          <a:off x="2133600" y="5334000"/>
          <a:ext cx="2667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3" name="Equation" r:id="rId5" imgW="1218960" imgH="203040" progId="">
                  <p:embed/>
                </p:oleObj>
              </mc:Choice>
              <mc:Fallback>
                <p:oleObj name="Equation" r:id="rId5" imgW="121896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5334000"/>
                        <a:ext cx="26670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Recursive Definition 2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447800"/>
            <a:ext cx="7499350" cy="48006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dirty="0"/>
              <a:t>      The sum of m and n.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Basis: If </a:t>
            </a:r>
            <a:r>
              <a:rPr lang="en-US" dirty="0">
                <a:latin typeface="Courier Bold" pitchFamily="49" charset="0"/>
              </a:rPr>
              <a:t>n=0</a:t>
            </a:r>
            <a:r>
              <a:rPr lang="en-US" dirty="0"/>
              <a:t>, then </a:t>
            </a:r>
            <a:r>
              <a:rPr lang="en-US" dirty="0" err="1">
                <a:latin typeface="Courier Bold" pitchFamily="49" charset="0"/>
              </a:rPr>
              <a:t>m+n</a:t>
            </a:r>
            <a:r>
              <a:rPr lang="en-US" dirty="0">
                <a:latin typeface="Courier Bold" pitchFamily="49" charset="0"/>
              </a:rPr>
              <a:t>=m</a:t>
            </a:r>
            <a:r>
              <a:rPr lang="en-US" dirty="0"/>
              <a:t>.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Recursive step: </a:t>
            </a:r>
            <a:r>
              <a:rPr lang="en-US" dirty="0" err="1">
                <a:latin typeface="Courier Bold" pitchFamily="49" charset="0"/>
              </a:rPr>
              <a:t>m+s</a:t>
            </a:r>
            <a:r>
              <a:rPr lang="en-US" dirty="0">
                <a:latin typeface="Courier Bold" pitchFamily="49" charset="0"/>
              </a:rPr>
              <a:t>(n)=s(</a:t>
            </a:r>
            <a:r>
              <a:rPr lang="en-US" dirty="0" err="1">
                <a:latin typeface="Courier Bold" pitchFamily="49" charset="0"/>
              </a:rPr>
              <a:t>m+n</a:t>
            </a:r>
            <a:r>
              <a:rPr lang="en-US" dirty="0">
                <a:latin typeface="Courier Bold" pitchFamily="49" charset="0"/>
              </a:rPr>
              <a:t>)</a:t>
            </a:r>
            <a:r>
              <a:rPr lang="en-US" dirty="0"/>
              <a:t>.</a:t>
            </a:r>
          </a:p>
          <a:p>
            <a:pPr marL="609600" indent="-609600">
              <a:buFontTx/>
              <a:buAutoNum type="arabicPeriod"/>
            </a:pPr>
            <a:r>
              <a:rPr lang="en-US" dirty="0"/>
              <a:t>Closure:</a:t>
            </a:r>
          </a:p>
        </p:txBody>
      </p:sp>
      <p:graphicFrame>
        <p:nvGraphicFramePr>
          <p:cNvPr id="12290" name="Object 6"/>
          <p:cNvGraphicFramePr>
            <a:graphicFrameLocks noChangeAspect="1"/>
          </p:cNvGraphicFramePr>
          <p:nvPr/>
        </p:nvGraphicFramePr>
        <p:xfrm>
          <a:off x="1981200" y="3810000"/>
          <a:ext cx="5408613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Equation" r:id="rId3" imgW="2438280" imgH="660240" progId="">
                  <p:embed/>
                </p:oleObj>
              </mc:Choice>
              <mc:Fallback>
                <p:oleObj name="Equation" r:id="rId3" imgW="2438280" imgH="6602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810000"/>
                        <a:ext cx="5408613" cy="1466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19200" y="5715000"/>
            <a:ext cx="7783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n-lt"/>
              </a:rPr>
              <a:t>The closure step is often omitted from a recursive definition.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Compute the sum of 3 and 2 recursively.</a:t>
            </a:r>
          </a:p>
          <a:p>
            <a:endParaRPr lang="en-US"/>
          </a:p>
        </p:txBody>
      </p:sp>
      <p:graphicFrame>
        <p:nvGraphicFramePr>
          <p:cNvPr id="13314" name="Object 4"/>
          <p:cNvGraphicFramePr>
            <a:graphicFrameLocks noChangeAspect="1"/>
          </p:cNvGraphicFramePr>
          <p:nvPr/>
        </p:nvGraphicFramePr>
        <p:xfrm>
          <a:off x="1905000" y="2438400"/>
          <a:ext cx="4267200" cy="290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2" name="Equation" r:id="rId3" imgW="1307880" imgH="888840" progId="">
                  <p:embed/>
                </p:oleObj>
              </mc:Choice>
              <mc:Fallback>
                <p:oleObj name="Equation" r:id="rId3" imgW="1307880" imgH="8888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438400"/>
                        <a:ext cx="4267200" cy="2900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Mathematical Induction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371600"/>
            <a:ext cx="7772400" cy="4114800"/>
          </a:xfrm>
        </p:spPr>
        <p:txBody>
          <a:bodyPr/>
          <a:lstStyle/>
          <a:p>
            <a:r>
              <a:rPr lang="en-US" dirty="0"/>
              <a:t>Verification of correctness of a property P(n) concerning all n can be done as follows:</a:t>
            </a:r>
          </a:p>
          <a:p>
            <a:pPr lvl="1"/>
            <a:r>
              <a:rPr lang="en-US" dirty="0"/>
              <a:t>Prove the case </a:t>
            </a:r>
            <a:r>
              <a:rPr lang="en-US" dirty="0">
                <a:latin typeface="Courier Bold" pitchFamily="49" charset="0"/>
              </a:rPr>
              <a:t>n=N</a:t>
            </a:r>
            <a:r>
              <a:rPr lang="en-US" baseline="-25000" dirty="0">
                <a:latin typeface="Courier Bold" pitchFamily="49" charset="0"/>
              </a:rPr>
              <a:t>0</a:t>
            </a:r>
            <a:r>
              <a:rPr lang="en-US" dirty="0"/>
              <a:t> is true, that is, P(N</a:t>
            </a:r>
            <a:r>
              <a:rPr lang="en-US" baseline="-25000" dirty="0"/>
              <a:t>0</a:t>
            </a:r>
            <a:r>
              <a:rPr lang="en-US" dirty="0"/>
              <a:t>) is true.</a:t>
            </a:r>
          </a:p>
          <a:p>
            <a:pPr lvl="1"/>
            <a:r>
              <a:rPr lang="en-US" dirty="0"/>
              <a:t>Prove that the P(k) is true implies P(k+1) is true for all k that is greater than or equal to N</a:t>
            </a:r>
            <a:r>
              <a:rPr lang="en-US" baseline="-25000" dirty="0"/>
              <a:t>0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lvl="1" indent="-282575">
              <a:spcBef>
                <a:spcPts val="600"/>
              </a:spcBef>
              <a:buSzPct val="80000"/>
              <a:buNone/>
            </a:pPr>
            <a:r>
              <a:rPr lang="en-US" dirty="0"/>
              <a:t>Prove </a:t>
            </a:r>
            <a:r>
              <a:rPr lang="en-US" i="1" dirty="0"/>
              <a:t>n!&gt;2</a:t>
            </a:r>
            <a:r>
              <a:rPr lang="en-US" i="1" baseline="30000" dirty="0"/>
              <a:t>n</a:t>
            </a:r>
            <a:r>
              <a:rPr lang="en-US" dirty="0"/>
              <a:t> for </a:t>
            </a:r>
            <a:r>
              <a:rPr lang="en-US" i="1" dirty="0"/>
              <a:t>n </a:t>
            </a:r>
            <a:r>
              <a:rPr lang="en-US" i="1" dirty="0">
                <a:sym typeface="Symbol" pitchFamily="18" charset="2"/>
              </a:rPr>
              <a:t></a:t>
            </a:r>
            <a:r>
              <a:rPr lang="en-US" i="1" dirty="0"/>
              <a:t> 4 .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Prove that </a:t>
            </a:r>
            <a:r>
              <a:rPr lang="en-US" dirty="0">
                <a:latin typeface="Courier Bold" pitchFamily="49" charset="0"/>
              </a:rPr>
              <a:t>0+1+2+…+n=n(n+1)/2 </a:t>
            </a:r>
            <a:r>
              <a:rPr lang="en-US" dirty="0"/>
              <a:t>holds for all natural numbers 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Directed Graphs</a:t>
            </a:r>
          </a:p>
        </p:txBody>
      </p:sp>
      <p:sp>
        <p:nvSpPr>
          <p:cNvPr id="47107" name="Rectangle 4"/>
          <p:cNvSpPr>
            <a:spLocks noGrp="1" noChangeArrowheads="1"/>
          </p:cNvSpPr>
          <p:nvPr>
            <p:ph idx="1"/>
          </p:nvPr>
        </p:nvSpPr>
        <p:spPr>
          <a:xfrm>
            <a:off x="1219200" y="1524000"/>
            <a:ext cx="7772400" cy="5029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A</a:t>
            </a:r>
            <a:r>
              <a:rPr lang="en-US" sz="2400" b="1" dirty="0"/>
              <a:t> directed graph</a:t>
            </a:r>
            <a:r>
              <a:rPr lang="en-US" sz="2400" dirty="0"/>
              <a:t> is a pair (V, E) consisting of a finite set V, and binary relation E on the V.  The elements from V are called vertices (or nodes) of the graph, and the elements from E are called edges (or arcs) of the graph.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A</a:t>
            </a:r>
            <a:r>
              <a:rPr lang="en-US" sz="2400" b="1" dirty="0"/>
              <a:t> path</a:t>
            </a:r>
            <a:r>
              <a:rPr lang="en-US" sz="2400" dirty="0"/>
              <a:t> from vertex x to vertex y is a sequence of vertices x</a:t>
            </a:r>
            <a:r>
              <a:rPr lang="en-US" sz="2400" baseline="-25000" dirty="0"/>
              <a:t>0</a:t>
            </a:r>
            <a:r>
              <a:rPr lang="en-US" sz="2400" dirty="0"/>
              <a:t>, x</a:t>
            </a:r>
            <a:r>
              <a:rPr lang="en-US" sz="2400" baseline="-25000" dirty="0"/>
              <a:t>1</a:t>
            </a:r>
            <a:r>
              <a:rPr lang="en-US" sz="2400" dirty="0"/>
              <a:t>, …, </a:t>
            </a:r>
            <a:r>
              <a:rPr lang="en-US" sz="2400" dirty="0" err="1"/>
              <a:t>x</a:t>
            </a:r>
            <a:r>
              <a:rPr lang="en-US" sz="2400" baseline="-25000" dirty="0" err="1"/>
              <a:t>n</a:t>
            </a:r>
            <a:r>
              <a:rPr lang="en-US" sz="2400" dirty="0"/>
              <a:t> such that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(x</a:t>
            </a:r>
            <a:r>
              <a:rPr lang="en-US" sz="2000" baseline="-25000" dirty="0"/>
              <a:t>i-1</a:t>
            </a:r>
            <a:r>
              <a:rPr lang="en-US" sz="2000" dirty="0"/>
              <a:t>, x</a:t>
            </a:r>
            <a:r>
              <a:rPr lang="en-US" sz="2000" baseline="-25000" dirty="0"/>
              <a:t>i</a:t>
            </a:r>
            <a:r>
              <a:rPr lang="en-US" sz="2000" dirty="0"/>
              <a:t>) is an edge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x</a:t>
            </a:r>
            <a:r>
              <a:rPr lang="en-US" sz="2000" baseline="-25000" dirty="0"/>
              <a:t>0</a:t>
            </a:r>
            <a:r>
              <a:rPr lang="en-US" sz="2000" dirty="0"/>
              <a:t> = x</a:t>
            </a:r>
          </a:p>
          <a:p>
            <a:pPr lvl="1">
              <a:lnSpc>
                <a:spcPct val="90000"/>
              </a:lnSpc>
            </a:pPr>
            <a:r>
              <a:rPr lang="en-US" sz="2000" dirty="0" err="1"/>
              <a:t>x</a:t>
            </a:r>
            <a:r>
              <a:rPr lang="en-US" sz="2000" baseline="-25000" dirty="0" err="1"/>
              <a:t>n</a:t>
            </a:r>
            <a:r>
              <a:rPr lang="en-US" sz="2000" dirty="0"/>
              <a:t> = y</a:t>
            </a:r>
          </a:p>
          <a:p>
            <a:pPr>
              <a:lnSpc>
                <a:spcPct val="90000"/>
              </a:lnSpc>
            </a:pPr>
            <a:r>
              <a:rPr lang="en-US" sz="2400" i="1" dirty="0"/>
              <a:t>n</a:t>
            </a:r>
            <a:r>
              <a:rPr lang="en-US" sz="2400" dirty="0"/>
              <a:t> is called the</a:t>
            </a:r>
            <a:r>
              <a:rPr lang="en-US" sz="2400" b="1" dirty="0"/>
              <a:t> length</a:t>
            </a:r>
            <a:r>
              <a:rPr lang="en-US" sz="2400" dirty="0"/>
              <a:t> of the path.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 </a:t>
            </a:r>
            <a:r>
              <a:rPr lang="en-US" sz="2400" b="1" dirty="0"/>
              <a:t>in-degree</a:t>
            </a:r>
            <a:r>
              <a:rPr lang="en-US" sz="2400" dirty="0"/>
              <a:t> of a node x is the number of arcs with x as the head.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The </a:t>
            </a:r>
            <a:r>
              <a:rPr lang="en-US" sz="2400" b="1" dirty="0"/>
              <a:t>out-degree </a:t>
            </a:r>
            <a:r>
              <a:rPr lang="en-US" sz="2400" dirty="0"/>
              <a:t>of a node x is the number of arcs with x as the tail.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9"/>
          <p:cNvSpPr txBox="1">
            <a:spLocks noChangeArrowheads="1"/>
          </p:cNvSpPr>
          <p:nvPr/>
        </p:nvSpPr>
        <p:spPr bwMode="auto">
          <a:xfrm>
            <a:off x="3429000" y="152400"/>
            <a:ext cx="2114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>
                <a:latin typeface="Verdana" pitchFamily="34" charset="0"/>
              </a:rPr>
              <a:t>Directed Graph</a:t>
            </a:r>
          </a:p>
        </p:txBody>
      </p:sp>
      <p:grpSp>
        <p:nvGrpSpPr>
          <p:cNvPr id="48131" name="Group 33"/>
          <p:cNvGrpSpPr>
            <a:grpSpLocks/>
          </p:cNvGrpSpPr>
          <p:nvPr/>
        </p:nvGrpSpPr>
        <p:grpSpPr bwMode="auto">
          <a:xfrm>
            <a:off x="3095625" y="1066800"/>
            <a:ext cx="2695575" cy="1679575"/>
            <a:chOff x="1392" y="1248"/>
            <a:chExt cx="1698" cy="1058"/>
          </a:xfrm>
        </p:grpSpPr>
        <p:cxnSp>
          <p:nvCxnSpPr>
            <p:cNvPr id="48160" name="AutoShape 12"/>
            <p:cNvCxnSpPr>
              <a:cxnSpLocks noChangeShapeType="1"/>
              <a:endCxn id="48164" idx="6"/>
            </p:cNvCxnSpPr>
            <p:nvPr/>
          </p:nvCxnSpPr>
          <p:spPr bwMode="auto">
            <a:xfrm flipH="1">
              <a:off x="1602" y="1344"/>
              <a:ext cx="1285" cy="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8161" name="AutoShape 14"/>
            <p:cNvCxnSpPr>
              <a:cxnSpLocks noChangeShapeType="1"/>
              <a:endCxn id="48165" idx="3"/>
            </p:cNvCxnSpPr>
            <p:nvPr/>
          </p:nvCxnSpPr>
          <p:spPr bwMode="auto">
            <a:xfrm flipV="1">
              <a:off x="1565" y="1414"/>
              <a:ext cx="1346" cy="7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8162" name="AutoShape 15"/>
            <p:cNvCxnSpPr>
              <a:cxnSpLocks noChangeShapeType="1"/>
              <a:endCxn id="48165" idx="4"/>
            </p:cNvCxnSpPr>
            <p:nvPr/>
          </p:nvCxnSpPr>
          <p:spPr bwMode="auto">
            <a:xfrm flipV="1">
              <a:off x="2976" y="1442"/>
              <a:ext cx="9" cy="6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8163" name="AutoShape 18"/>
            <p:cNvCxnSpPr>
              <a:cxnSpLocks noChangeShapeType="1"/>
            </p:cNvCxnSpPr>
            <p:nvPr/>
          </p:nvCxnSpPr>
          <p:spPr bwMode="auto">
            <a:xfrm>
              <a:off x="1584" y="2160"/>
              <a:ext cx="129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48164" name="Oval 20"/>
            <p:cNvSpPr>
              <a:spLocks noChangeArrowheads="1"/>
            </p:cNvSpPr>
            <p:nvPr/>
          </p:nvSpPr>
          <p:spPr bwMode="auto">
            <a:xfrm>
              <a:off x="1392" y="124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a</a:t>
              </a:r>
            </a:p>
          </p:txBody>
        </p:sp>
        <p:sp>
          <p:nvSpPr>
            <p:cNvPr id="48165" name="Oval 21"/>
            <p:cNvSpPr>
              <a:spLocks noChangeArrowheads="1"/>
            </p:cNvSpPr>
            <p:nvPr/>
          </p:nvSpPr>
          <p:spPr bwMode="auto">
            <a:xfrm>
              <a:off x="2880" y="124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48166" name="Oval 22"/>
            <p:cNvSpPr>
              <a:spLocks noChangeArrowheads="1"/>
            </p:cNvSpPr>
            <p:nvPr/>
          </p:nvSpPr>
          <p:spPr bwMode="auto">
            <a:xfrm>
              <a:off x="1392" y="211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b</a:t>
              </a:r>
            </a:p>
          </p:txBody>
        </p:sp>
        <p:sp>
          <p:nvSpPr>
            <p:cNvPr id="48167" name="Oval 23"/>
            <p:cNvSpPr>
              <a:spLocks noChangeArrowheads="1"/>
            </p:cNvSpPr>
            <p:nvPr/>
          </p:nvSpPr>
          <p:spPr bwMode="auto">
            <a:xfrm>
              <a:off x="2880" y="211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c</a:t>
              </a:r>
            </a:p>
          </p:txBody>
        </p:sp>
        <p:cxnSp>
          <p:nvCxnSpPr>
            <p:cNvPr id="48168" name="AutoShape 24"/>
            <p:cNvCxnSpPr>
              <a:cxnSpLocks noChangeShapeType="1"/>
            </p:cNvCxnSpPr>
            <p:nvPr/>
          </p:nvCxnSpPr>
          <p:spPr bwMode="auto">
            <a:xfrm>
              <a:off x="1440" y="1440"/>
              <a:ext cx="9" cy="67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8169" name="AutoShape 25"/>
            <p:cNvCxnSpPr>
              <a:cxnSpLocks noChangeShapeType="1"/>
            </p:cNvCxnSpPr>
            <p:nvPr/>
          </p:nvCxnSpPr>
          <p:spPr bwMode="auto">
            <a:xfrm>
              <a:off x="1536" y="1440"/>
              <a:ext cx="9" cy="67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</p:cxnSp>
        <p:cxnSp>
          <p:nvCxnSpPr>
            <p:cNvPr id="48170" name="AutoShape 26"/>
            <p:cNvCxnSpPr>
              <a:cxnSpLocks noChangeShapeType="1"/>
            </p:cNvCxnSpPr>
            <p:nvPr/>
          </p:nvCxnSpPr>
          <p:spPr bwMode="auto">
            <a:xfrm>
              <a:off x="1584" y="2256"/>
              <a:ext cx="129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</p:spPr>
        </p:cxnSp>
        <p:cxnSp>
          <p:nvCxnSpPr>
            <p:cNvPr id="48171" name="AutoShape 28"/>
            <p:cNvCxnSpPr>
              <a:cxnSpLocks noChangeShapeType="1"/>
              <a:stCxn id="48165" idx="1"/>
              <a:endCxn id="48165" idx="7"/>
            </p:cNvCxnSpPr>
            <p:nvPr/>
          </p:nvCxnSpPr>
          <p:spPr bwMode="auto">
            <a:xfrm rot="5400000" flipV="1">
              <a:off x="2984" y="1203"/>
              <a:ext cx="1" cy="148"/>
            </a:xfrm>
            <a:prstGeom prst="curvedConnector3">
              <a:avLst>
                <a:gd name="adj1" fmla="val -17200009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48132" name="Text Box 34"/>
          <p:cNvSpPr txBox="1">
            <a:spLocks noChangeArrowheads="1"/>
          </p:cNvSpPr>
          <p:nvPr/>
        </p:nvSpPr>
        <p:spPr bwMode="auto">
          <a:xfrm>
            <a:off x="1619250" y="3048000"/>
            <a:ext cx="5543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V = {a, b, c, d}</a:t>
            </a:r>
          </a:p>
          <a:p>
            <a:r>
              <a:rPr lang="en-US" sz="2000" dirty="0"/>
              <a:t>E = {[</a:t>
            </a:r>
            <a:r>
              <a:rPr lang="en-US" sz="2000" dirty="0" err="1"/>
              <a:t>a,b</a:t>
            </a:r>
            <a:r>
              <a:rPr lang="en-US" sz="2000" dirty="0"/>
              <a:t>], [</a:t>
            </a:r>
            <a:r>
              <a:rPr lang="en-US" sz="2000" dirty="0" err="1"/>
              <a:t>b,a</a:t>
            </a:r>
            <a:r>
              <a:rPr lang="en-US" sz="2000" dirty="0"/>
              <a:t>], [</a:t>
            </a:r>
            <a:r>
              <a:rPr lang="en-US" sz="2000" dirty="0" err="1"/>
              <a:t>b,c</a:t>
            </a:r>
            <a:r>
              <a:rPr lang="en-US" sz="2000" dirty="0"/>
              <a:t>], [</a:t>
            </a:r>
            <a:r>
              <a:rPr lang="en-US" sz="2000" dirty="0" err="1"/>
              <a:t>b,d</a:t>
            </a:r>
            <a:r>
              <a:rPr lang="en-US" sz="2000" dirty="0"/>
              <a:t>], [</a:t>
            </a:r>
            <a:r>
              <a:rPr lang="en-US" sz="2000" dirty="0" err="1"/>
              <a:t>c,b</a:t>
            </a:r>
            <a:r>
              <a:rPr lang="en-US" sz="2000" dirty="0"/>
              <a:t>], [</a:t>
            </a:r>
            <a:r>
              <a:rPr lang="en-US" sz="2000" dirty="0" err="1"/>
              <a:t>c,d</a:t>
            </a:r>
            <a:r>
              <a:rPr lang="en-US" sz="2000" dirty="0"/>
              <a:t>], [</a:t>
            </a:r>
            <a:r>
              <a:rPr lang="en-US" sz="2000" dirty="0" err="1"/>
              <a:t>d,a</a:t>
            </a:r>
            <a:r>
              <a:rPr lang="en-US" sz="2000" dirty="0"/>
              <a:t>], [</a:t>
            </a:r>
            <a:r>
              <a:rPr lang="en-US" sz="2000" dirty="0" err="1"/>
              <a:t>d,d</a:t>
            </a:r>
            <a:r>
              <a:rPr lang="en-US" sz="2000" dirty="0"/>
              <a:t>]}</a:t>
            </a:r>
          </a:p>
        </p:txBody>
      </p:sp>
      <p:graphicFrame>
        <p:nvGraphicFramePr>
          <p:cNvPr id="81998" name="Group 78"/>
          <p:cNvGraphicFramePr>
            <a:graphicFrameLocks noGrp="1"/>
          </p:cNvGraphicFramePr>
          <p:nvPr/>
        </p:nvGraphicFramePr>
        <p:xfrm>
          <a:off x="1676400" y="4495800"/>
          <a:ext cx="5715000" cy="1981200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3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Node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In-degree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Out-degree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8159" name="Text Box 77"/>
          <p:cNvSpPr txBox="1">
            <a:spLocks noChangeArrowheads="1"/>
          </p:cNvSpPr>
          <p:nvPr/>
        </p:nvSpPr>
        <p:spPr bwMode="auto">
          <a:xfrm>
            <a:off x="1600200" y="3870325"/>
            <a:ext cx="450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A path from a to c is [</a:t>
            </a:r>
            <a:r>
              <a:rPr lang="en-US" sz="2000" dirty="0" err="1"/>
              <a:t>a,b,c</a:t>
            </a:r>
            <a:r>
              <a:rPr lang="en-US" sz="2000" dirty="0"/>
              <a:t>], its length = 2.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51C656-E29F-4B7C-B3B0-21BCF233763E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Graphs and Trees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600200"/>
            <a:ext cx="7499350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/>
              <a:t>Cycle</a:t>
            </a:r>
            <a:r>
              <a:rPr lang="en-US" sz="2800" dirty="0"/>
              <a:t>:  A path begins and ends with the same node.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Cyclic graph:  </a:t>
            </a:r>
            <a:r>
              <a:rPr lang="en-US" sz="2800" dirty="0"/>
              <a:t>A graph with at least one cycle.</a:t>
            </a:r>
            <a:endParaRPr lang="en-US" sz="2800" b="1" dirty="0"/>
          </a:p>
          <a:p>
            <a:pPr>
              <a:lnSpc>
                <a:spcPct val="90000"/>
              </a:lnSpc>
            </a:pPr>
            <a:r>
              <a:rPr lang="en-US" sz="2800" b="1" dirty="0"/>
              <a:t>Acyclic graph</a:t>
            </a:r>
            <a:r>
              <a:rPr lang="en-US" sz="2800" dirty="0"/>
              <a:t>:  A graph with no cycles.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Tree</a:t>
            </a:r>
            <a:r>
              <a:rPr lang="en-US" sz="2800" dirty="0"/>
              <a:t>:  An acyclic graph in which each node is connected by a unique path from a root</a:t>
            </a:r>
            <a:r>
              <a:rPr lang="en-US" sz="2800"/>
              <a:t>.  A </a:t>
            </a:r>
            <a:r>
              <a:rPr lang="en-US" sz="2800" dirty="0"/>
              <a:t>root has in-degree zero and all other nodes have in-degree 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9144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Trees vs. Graphs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934200" y="3276600"/>
            <a:ext cx="1835150" cy="2230438"/>
            <a:chOff x="410" y="2005"/>
            <a:chExt cx="1156" cy="1405"/>
          </a:xfrm>
        </p:grpSpPr>
        <p:grpSp>
          <p:nvGrpSpPr>
            <p:cNvPr id="50222" name="Group 5"/>
            <p:cNvGrpSpPr>
              <a:grpSpLocks/>
            </p:cNvGrpSpPr>
            <p:nvPr/>
          </p:nvGrpSpPr>
          <p:grpSpPr bwMode="auto">
            <a:xfrm>
              <a:off x="410" y="2320"/>
              <a:ext cx="1156" cy="1090"/>
              <a:chOff x="538" y="2827"/>
              <a:chExt cx="1156" cy="1090"/>
            </a:xfrm>
          </p:grpSpPr>
          <p:sp>
            <p:nvSpPr>
              <p:cNvPr id="50224" name="Oval 6"/>
              <p:cNvSpPr>
                <a:spLocks noChangeArrowheads="1"/>
              </p:cNvSpPr>
              <p:nvPr/>
            </p:nvSpPr>
            <p:spPr bwMode="auto">
              <a:xfrm>
                <a:off x="1219" y="2827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25" name="Oval 7"/>
              <p:cNvSpPr>
                <a:spLocks noChangeArrowheads="1"/>
              </p:cNvSpPr>
              <p:nvPr/>
            </p:nvSpPr>
            <p:spPr bwMode="auto">
              <a:xfrm>
                <a:off x="538" y="3716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26" name="Oval 8"/>
              <p:cNvSpPr>
                <a:spLocks noChangeArrowheads="1"/>
              </p:cNvSpPr>
              <p:nvPr/>
            </p:nvSpPr>
            <p:spPr bwMode="auto">
              <a:xfrm>
                <a:off x="1179" y="3362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27" name="Oval 9"/>
              <p:cNvSpPr>
                <a:spLocks noChangeArrowheads="1"/>
              </p:cNvSpPr>
              <p:nvPr/>
            </p:nvSpPr>
            <p:spPr bwMode="auto">
              <a:xfrm>
                <a:off x="737" y="3368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28" name="Oval 10"/>
              <p:cNvSpPr>
                <a:spLocks noChangeArrowheads="1"/>
              </p:cNvSpPr>
              <p:nvPr/>
            </p:nvSpPr>
            <p:spPr bwMode="auto">
              <a:xfrm>
                <a:off x="959" y="3084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29" name="Oval 11"/>
              <p:cNvSpPr>
                <a:spLocks noChangeArrowheads="1"/>
              </p:cNvSpPr>
              <p:nvPr/>
            </p:nvSpPr>
            <p:spPr bwMode="auto">
              <a:xfrm>
                <a:off x="866" y="3723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0230" name="AutoShape 12"/>
              <p:cNvCxnSpPr>
                <a:cxnSpLocks noChangeShapeType="1"/>
                <a:stCxn id="50224" idx="3"/>
                <a:endCxn id="50228" idx="7"/>
              </p:cNvCxnSpPr>
              <p:nvPr/>
            </p:nvCxnSpPr>
            <p:spPr bwMode="auto">
              <a:xfrm flipH="1">
                <a:off x="1138" y="2993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31" name="AutoShape 13"/>
              <p:cNvCxnSpPr>
                <a:cxnSpLocks noChangeShapeType="1"/>
                <a:stCxn id="50228" idx="3"/>
                <a:endCxn id="50227" idx="7"/>
              </p:cNvCxnSpPr>
              <p:nvPr/>
            </p:nvCxnSpPr>
            <p:spPr bwMode="auto">
              <a:xfrm flipH="1">
                <a:off x="916" y="3250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32" name="AutoShape 14"/>
              <p:cNvCxnSpPr>
                <a:cxnSpLocks noChangeShapeType="1"/>
                <a:stCxn id="50227" idx="3"/>
              </p:cNvCxnSpPr>
              <p:nvPr/>
            </p:nvCxnSpPr>
            <p:spPr bwMode="auto">
              <a:xfrm flipH="1">
                <a:off x="691" y="3534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33" name="AutoShape 15"/>
              <p:cNvCxnSpPr>
                <a:cxnSpLocks noChangeShapeType="1"/>
                <a:stCxn id="50227" idx="5"/>
                <a:endCxn id="50229" idx="0"/>
              </p:cNvCxnSpPr>
              <p:nvPr/>
            </p:nvCxnSpPr>
            <p:spPr bwMode="auto">
              <a:xfrm>
                <a:off x="916" y="3534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34" name="AutoShape 16"/>
              <p:cNvCxnSpPr>
                <a:cxnSpLocks noChangeShapeType="1"/>
                <a:stCxn id="50228" idx="5"/>
                <a:endCxn id="50226" idx="1"/>
              </p:cNvCxnSpPr>
              <p:nvPr/>
            </p:nvCxnSpPr>
            <p:spPr bwMode="auto">
              <a:xfrm>
                <a:off x="1138" y="3250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0235" name="Oval 17"/>
              <p:cNvSpPr>
                <a:spLocks noChangeArrowheads="1"/>
              </p:cNvSpPr>
              <p:nvPr/>
            </p:nvSpPr>
            <p:spPr bwMode="auto">
              <a:xfrm>
                <a:off x="1484" y="3053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0236" name="AutoShape 18"/>
              <p:cNvCxnSpPr>
                <a:cxnSpLocks noChangeShapeType="1"/>
                <a:stCxn id="50224" idx="5"/>
                <a:endCxn id="50235" idx="1"/>
              </p:cNvCxnSpPr>
              <p:nvPr/>
            </p:nvCxnSpPr>
            <p:spPr bwMode="auto">
              <a:xfrm>
                <a:off x="1398" y="2993"/>
                <a:ext cx="117" cy="8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0223" name="Text Box 19"/>
            <p:cNvSpPr txBox="1">
              <a:spLocks noChangeArrowheads="1"/>
            </p:cNvSpPr>
            <p:nvPr/>
          </p:nvSpPr>
          <p:spPr bwMode="auto">
            <a:xfrm>
              <a:off x="751" y="2005"/>
              <a:ext cx="47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latin typeface="Verdana" pitchFamily="34" charset="0"/>
                </a:rPr>
                <a:t>Tree</a:t>
              </a:r>
            </a:p>
          </p:txBody>
        </p:sp>
      </p:grpSp>
      <p:grpSp>
        <p:nvGrpSpPr>
          <p:cNvPr id="50180" name="Group 62"/>
          <p:cNvGrpSpPr>
            <a:grpSpLocks/>
          </p:cNvGrpSpPr>
          <p:nvPr/>
        </p:nvGrpSpPr>
        <p:grpSpPr bwMode="auto">
          <a:xfrm>
            <a:off x="4038600" y="3276600"/>
            <a:ext cx="1870075" cy="2347913"/>
            <a:chOff x="2146" y="2011"/>
            <a:chExt cx="1178" cy="1479"/>
          </a:xfrm>
        </p:grpSpPr>
        <p:grpSp>
          <p:nvGrpSpPr>
            <p:cNvPr id="50204" name="Group 21"/>
            <p:cNvGrpSpPr>
              <a:grpSpLocks/>
            </p:cNvGrpSpPr>
            <p:nvPr/>
          </p:nvGrpSpPr>
          <p:grpSpPr bwMode="auto">
            <a:xfrm>
              <a:off x="2160" y="2400"/>
              <a:ext cx="1156" cy="1090"/>
              <a:chOff x="3487" y="1800"/>
              <a:chExt cx="1156" cy="1090"/>
            </a:xfrm>
          </p:grpSpPr>
          <p:sp>
            <p:nvSpPr>
              <p:cNvPr id="50209" name="Oval 22"/>
              <p:cNvSpPr>
                <a:spLocks noChangeArrowheads="1"/>
              </p:cNvSpPr>
              <p:nvPr/>
            </p:nvSpPr>
            <p:spPr bwMode="auto">
              <a:xfrm>
                <a:off x="4168" y="1800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0" name="Oval 23"/>
              <p:cNvSpPr>
                <a:spLocks noChangeArrowheads="1"/>
              </p:cNvSpPr>
              <p:nvPr/>
            </p:nvSpPr>
            <p:spPr bwMode="auto">
              <a:xfrm>
                <a:off x="3487" y="2689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1" name="Oval 24"/>
              <p:cNvSpPr>
                <a:spLocks noChangeArrowheads="1"/>
              </p:cNvSpPr>
              <p:nvPr/>
            </p:nvSpPr>
            <p:spPr bwMode="auto">
              <a:xfrm>
                <a:off x="4128" y="233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2" name="Oval 25"/>
              <p:cNvSpPr>
                <a:spLocks noChangeArrowheads="1"/>
              </p:cNvSpPr>
              <p:nvPr/>
            </p:nvSpPr>
            <p:spPr bwMode="auto">
              <a:xfrm>
                <a:off x="3686" y="2341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3" name="Oval 26"/>
              <p:cNvSpPr>
                <a:spLocks noChangeArrowheads="1"/>
              </p:cNvSpPr>
              <p:nvPr/>
            </p:nvSpPr>
            <p:spPr bwMode="auto">
              <a:xfrm>
                <a:off x="3908" y="2057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4" name="Oval 27"/>
              <p:cNvSpPr>
                <a:spLocks noChangeArrowheads="1"/>
              </p:cNvSpPr>
              <p:nvPr/>
            </p:nvSpPr>
            <p:spPr bwMode="auto">
              <a:xfrm>
                <a:off x="3815" y="2696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0215" name="AutoShape 28"/>
              <p:cNvCxnSpPr>
                <a:cxnSpLocks noChangeShapeType="1"/>
                <a:stCxn id="50209" idx="3"/>
                <a:endCxn id="50213" idx="7"/>
              </p:cNvCxnSpPr>
              <p:nvPr/>
            </p:nvCxnSpPr>
            <p:spPr bwMode="auto">
              <a:xfrm flipH="1">
                <a:off x="4087" y="1966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16" name="AutoShape 29"/>
              <p:cNvCxnSpPr>
                <a:cxnSpLocks noChangeShapeType="1"/>
                <a:stCxn id="50213" idx="3"/>
                <a:endCxn id="50212" idx="7"/>
              </p:cNvCxnSpPr>
              <p:nvPr/>
            </p:nvCxnSpPr>
            <p:spPr bwMode="auto">
              <a:xfrm flipH="1">
                <a:off x="3865" y="2223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17" name="AutoShape 30"/>
              <p:cNvCxnSpPr>
                <a:cxnSpLocks noChangeShapeType="1"/>
                <a:stCxn id="50212" idx="3"/>
              </p:cNvCxnSpPr>
              <p:nvPr/>
            </p:nvCxnSpPr>
            <p:spPr bwMode="auto">
              <a:xfrm flipH="1">
                <a:off x="3640" y="2507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18" name="AutoShape 31"/>
              <p:cNvCxnSpPr>
                <a:cxnSpLocks noChangeShapeType="1"/>
                <a:stCxn id="50212" idx="5"/>
                <a:endCxn id="50214" idx="0"/>
              </p:cNvCxnSpPr>
              <p:nvPr/>
            </p:nvCxnSpPr>
            <p:spPr bwMode="auto">
              <a:xfrm>
                <a:off x="3865" y="2507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0219" name="AutoShape 32"/>
              <p:cNvCxnSpPr>
                <a:cxnSpLocks noChangeShapeType="1"/>
                <a:stCxn id="50213" idx="5"/>
                <a:endCxn id="50211" idx="1"/>
              </p:cNvCxnSpPr>
              <p:nvPr/>
            </p:nvCxnSpPr>
            <p:spPr bwMode="auto">
              <a:xfrm>
                <a:off x="4087" y="2223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0220" name="Oval 33"/>
              <p:cNvSpPr>
                <a:spLocks noChangeArrowheads="1"/>
              </p:cNvSpPr>
              <p:nvPr/>
            </p:nvSpPr>
            <p:spPr bwMode="auto">
              <a:xfrm>
                <a:off x="4433" y="2026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0221" name="AutoShape 34"/>
              <p:cNvCxnSpPr>
                <a:cxnSpLocks noChangeShapeType="1"/>
                <a:stCxn id="50209" idx="5"/>
                <a:endCxn id="50220" idx="1"/>
              </p:cNvCxnSpPr>
              <p:nvPr/>
            </p:nvCxnSpPr>
            <p:spPr bwMode="auto">
              <a:xfrm>
                <a:off x="4347" y="1966"/>
                <a:ext cx="117" cy="8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0205" name="Text Box 35"/>
            <p:cNvSpPr txBox="1">
              <a:spLocks noChangeArrowheads="1"/>
            </p:cNvSpPr>
            <p:nvPr/>
          </p:nvSpPr>
          <p:spPr bwMode="auto">
            <a:xfrm>
              <a:off x="2146" y="2011"/>
              <a:ext cx="117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latin typeface="Verdana" pitchFamily="34" charset="0"/>
                </a:rPr>
                <a:t>Acyclic graph</a:t>
              </a:r>
            </a:p>
          </p:txBody>
        </p:sp>
        <p:sp>
          <p:nvSpPr>
            <p:cNvPr id="50206" name="Line 36"/>
            <p:cNvSpPr>
              <a:spLocks noChangeShapeType="1"/>
            </p:cNvSpPr>
            <p:nvPr/>
          </p:nvSpPr>
          <p:spPr bwMode="auto">
            <a:xfrm flipH="1">
              <a:off x="2671" y="3116"/>
              <a:ext cx="192" cy="1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7" name="Line 37"/>
            <p:cNvSpPr>
              <a:spLocks noChangeShapeType="1"/>
            </p:cNvSpPr>
            <p:nvPr/>
          </p:nvSpPr>
          <p:spPr bwMode="auto">
            <a:xfrm flipH="1">
              <a:off x="2636" y="2836"/>
              <a:ext cx="52" cy="43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8" name="Line 38"/>
            <p:cNvSpPr>
              <a:spLocks noChangeShapeType="1"/>
            </p:cNvSpPr>
            <p:nvPr/>
          </p:nvSpPr>
          <p:spPr bwMode="auto">
            <a:xfrm flipH="1">
              <a:off x="3002" y="2793"/>
              <a:ext cx="140" cy="15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0181" name="Group 63"/>
          <p:cNvGrpSpPr>
            <a:grpSpLocks/>
          </p:cNvGrpSpPr>
          <p:nvPr/>
        </p:nvGrpSpPr>
        <p:grpSpPr bwMode="auto">
          <a:xfrm>
            <a:off x="1295400" y="3276600"/>
            <a:ext cx="1852613" cy="2365375"/>
            <a:chOff x="3973" y="2002"/>
            <a:chExt cx="1167" cy="1490"/>
          </a:xfrm>
        </p:grpSpPr>
        <p:grpSp>
          <p:nvGrpSpPr>
            <p:cNvPr id="50182" name="Group 39"/>
            <p:cNvGrpSpPr>
              <a:grpSpLocks/>
            </p:cNvGrpSpPr>
            <p:nvPr/>
          </p:nvGrpSpPr>
          <p:grpSpPr bwMode="auto">
            <a:xfrm>
              <a:off x="3984" y="2402"/>
              <a:ext cx="1156" cy="1090"/>
              <a:chOff x="3984" y="2402"/>
              <a:chExt cx="1156" cy="1090"/>
            </a:xfrm>
          </p:grpSpPr>
          <p:grpSp>
            <p:nvGrpSpPr>
              <p:cNvPr id="50187" name="Group 40"/>
              <p:cNvGrpSpPr>
                <a:grpSpLocks/>
              </p:cNvGrpSpPr>
              <p:nvPr/>
            </p:nvGrpSpPr>
            <p:grpSpPr bwMode="auto">
              <a:xfrm>
                <a:off x="3984" y="2402"/>
                <a:ext cx="1156" cy="1090"/>
                <a:chOff x="3487" y="1800"/>
                <a:chExt cx="1156" cy="1090"/>
              </a:xfrm>
            </p:grpSpPr>
            <p:sp>
              <p:nvSpPr>
                <p:cNvPr id="50191" name="Oval 41"/>
                <p:cNvSpPr>
                  <a:spLocks noChangeArrowheads="1"/>
                </p:cNvSpPr>
                <p:nvPr/>
              </p:nvSpPr>
              <p:spPr bwMode="auto">
                <a:xfrm>
                  <a:off x="4168" y="1800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0192" name="Oval 42"/>
                <p:cNvSpPr>
                  <a:spLocks noChangeArrowheads="1"/>
                </p:cNvSpPr>
                <p:nvPr/>
              </p:nvSpPr>
              <p:spPr bwMode="auto">
                <a:xfrm>
                  <a:off x="3487" y="2689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0193" name="Oval 43"/>
                <p:cNvSpPr>
                  <a:spLocks noChangeArrowheads="1"/>
                </p:cNvSpPr>
                <p:nvPr/>
              </p:nvSpPr>
              <p:spPr bwMode="auto">
                <a:xfrm>
                  <a:off x="4128" y="2335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0194" name="Oval 44"/>
                <p:cNvSpPr>
                  <a:spLocks noChangeArrowheads="1"/>
                </p:cNvSpPr>
                <p:nvPr/>
              </p:nvSpPr>
              <p:spPr bwMode="auto">
                <a:xfrm>
                  <a:off x="3686" y="2341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0195" name="Oval 45"/>
                <p:cNvSpPr>
                  <a:spLocks noChangeArrowheads="1"/>
                </p:cNvSpPr>
                <p:nvPr/>
              </p:nvSpPr>
              <p:spPr bwMode="auto">
                <a:xfrm>
                  <a:off x="3908" y="2057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0196" name="Oval 46"/>
                <p:cNvSpPr>
                  <a:spLocks noChangeArrowheads="1"/>
                </p:cNvSpPr>
                <p:nvPr/>
              </p:nvSpPr>
              <p:spPr bwMode="auto">
                <a:xfrm>
                  <a:off x="3815" y="2696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cxnSp>
              <p:nvCxnSpPr>
                <p:cNvPr id="50197" name="AutoShape 47"/>
                <p:cNvCxnSpPr>
                  <a:cxnSpLocks noChangeShapeType="1"/>
                  <a:stCxn id="50191" idx="3"/>
                  <a:endCxn id="50195" idx="7"/>
                </p:cNvCxnSpPr>
                <p:nvPr/>
              </p:nvCxnSpPr>
              <p:spPr bwMode="auto">
                <a:xfrm flipH="1">
                  <a:off x="4087" y="1966"/>
                  <a:ext cx="112" cy="119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50198" name="AutoShape 48"/>
                <p:cNvCxnSpPr>
                  <a:cxnSpLocks noChangeShapeType="1"/>
                  <a:stCxn id="50195" idx="3"/>
                  <a:endCxn id="50194" idx="7"/>
                </p:cNvCxnSpPr>
                <p:nvPr/>
              </p:nvCxnSpPr>
              <p:spPr bwMode="auto">
                <a:xfrm flipH="1">
                  <a:off x="3865" y="2223"/>
                  <a:ext cx="74" cy="146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50199" name="AutoShape 49"/>
                <p:cNvCxnSpPr>
                  <a:cxnSpLocks noChangeShapeType="1"/>
                  <a:stCxn id="50194" idx="3"/>
                </p:cNvCxnSpPr>
                <p:nvPr/>
              </p:nvCxnSpPr>
              <p:spPr bwMode="auto">
                <a:xfrm flipH="1">
                  <a:off x="3640" y="2507"/>
                  <a:ext cx="77" cy="197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50200" name="AutoShape 50"/>
                <p:cNvCxnSpPr>
                  <a:cxnSpLocks noChangeShapeType="1"/>
                  <a:stCxn id="50194" idx="5"/>
                  <a:endCxn id="50196" idx="0"/>
                </p:cNvCxnSpPr>
                <p:nvPr/>
              </p:nvCxnSpPr>
              <p:spPr bwMode="auto">
                <a:xfrm>
                  <a:off x="3865" y="2507"/>
                  <a:ext cx="55" cy="189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50201" name="AutoShape 51"/>
                <p:cNvCxnSpPr>
                  <a:cxnSpLocks noChangeShapeType="1"/>
                  <a:stCxn id="50195" idx="5"/>
                  <a:endCxn id="50193" idx="1"/>
                </p:cNvCxnSpPr>
                <p:nvPr/>
              </p:nvCxnSpPr>
              <p:spPr bwMode="auto">
                <a:xfrm>
                  <a:off x="4087" y="2223"/>
                  <a:ext cx="72" cy="140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  <p:sp>
              <p:nvSpPr>
                <p:cNvPr id="50202" name="Oval 52"/>
                <p:cNvSpPr>
                  <a:spLocks noChangeArrowheads="1"/>
                </p:cNvSpPr>
                <p:nvPr/>
              </p:nvSpPr>
              <p:spPr bwMode="auto">
                <a:xfrm>
                  <a:off x="4433" y="2026"/>
                  <a:ext cx="210" cy="194"/>
                </a:xfrm>
                <a:prstGeom prst="ellipse">
                  <a:avLst/>
                </a:prstGeom>
                <a:solidFill>
                  <a:srgbClr val="CC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cxnSp>
              <p:nvCxnSpPr>
                <p:cNvPr id="50203" name="AutoShape 53"/>
                <p:cNvCxnSpPr>
                  <a:cxnSpLocks noChangeShapeType="1"/>
                  <a:stCxn id="50191" idx="5"/>
                  <a:endCxn id="50202" idx="1"/>
                </p:cNvCxnSpPr>
                <p:nvPr/>
              </p:nvCxnSpPr>
              <p:spPr bwMode="auto">
                <a:xfrm>
                  <a:off x="4347" y="1966"/>
                  <a:ext cx="117" cy="88"/>
                </a:xfrm>
                <a:prstGeom prst="straightConnector1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</p:cxnSp>
          </p:grpSp>
          <p:sp>
            <p:nvSpPr>
              <p:cNvPr id="50188" name="Line 54"/>
              <p:cNvSpPr>
                <a:spLocks noChangeShapeType="1"/>
              </p:cNvSpPr>
              <p:nvPr/>
            </p:nvSpPr>
            <p:spPr bwMode="auto">
              <a:xfrm flipH="1">
                <a:off x="4774" y="2810"/>
                <a:ext cx="174" cy="15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89" name="Line 55"/>
              <p:cNvSpPr>
                <a:spLocks noChangeShapeType="1"/>
              </p:cNvSpPr>
              <p:nvPr/>
            </p:nvSpPr>
            <p:spPr bwMode="auto">
              <a:xfrm flipH="1">
                <a:off x="4460" y="3124"/>
                <a:ext cx="165" cy="2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190" name="Line 56"/>
              <p:cNvSpPr>
                <a:spLocks noChangeShapeType="1"/>
              </p:cNvSpPr>
              <p:nvPr/>
            </p:nvSpPr>
            <p:spPr bwMode="auto">
              <a:xfrm flipH="1">
                <a:off x="4425" y="2845"/>
                <a:ext cx="35" cy="4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0183" name="Text Box 57"/>
            <p:cNvSpPr txBox="1">
              <a:spLocks noChangeArrowheads="1"/>
            </p:cNvSpPr>
            <p:nvPr/>
          </p:nvSpPr>
          <p:spPr bwMode="auto">
            <a:xfrm>
              <a:off x="3973" y="2002"/>
              <a:ext cx="109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>
                  <a:latin typeface="Verdana" pitchFamily="34" charset="0"/>
                </a:rPr>
                <a:t>Cyclic graph</a:t>
              </a:r>
            </a:p>
          </p:txBody>
        </p:sp>
        <p:cxnSp>
          <p:nvCxnSpPr>
            <p:cNvPr id="50184" name="AutoShape 58"/>
            <p:cNvCxnSpPr>
              <a:cxnSpLocks noChangeShapeType="1"/>
              <a:stCxn id="50196" idx="5"/>
              <a:endCxn id="50202" idx="5"/>
            </p:cNvCxnSpPr>
            <p:nvPr/>
          </p:nvCxnSpPr>
          <p:spPr bwMode="auto">
            <a:xfrm rot="5400000" flipH="1" flipV="1">
              <a:off x="4465" y="2820"/>
              <a:ext cx="670" cy="618"/>
            </a:xfrm>
            <a:prstGeom prst="curvedConnector3">
              <a:avLst>
                <a:gd name="adj1" fmla="val -25671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50185" name="AutoShape 59"/>
            <p:cNvCxnSpPr>
              <a:cxnSpLocks noChangeShapeType="1"/>
              <a:stCxn id="50195" idx="1"/>
              <a:endCxn id="50191" idx="2"/>
            </p:cNvCxnSpPr>
            <p:nvPr/>
          </p:nvCxnSpPr>
          <p:spPr bwMode="auto">
            <a:xfrm rot="-5400000">
              <a:off x="4457" y="2478"/>
              <a:ext cx="188" cy="229"/>
            </a:xfrm>
            <a:prstGeom prst="curvedConnector2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cxnSp>
          <p:nvCxnSpPr>
            <p:cNvPr id="50186" name="AutoShape 60"/>
            <p:cNvCxnSpPr>
              <a:cxnSpLocks noChangeShapeType="1"/>
              <a:stCxn id="50192" idx="1"/>
              <a:endCxn id="50191" idx="2"/>
            </p:cNvCxnSpPr>
            <p:nvPr/>
          </p:nvCxnSpPr>
          <p:spPr bwMode="auto">
            <a:xfrm rot="-5400000">
              <a:off x="3930" y="2584"/>
              <a:ext cx="820" cy="650"/>
            </a:xfrm>
            <a:prstGeom prst="curvedConnector2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61" name="Slide Number Placeholder 6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1057275" y="1127125"/>
            <a:ext cx="79343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Parent / Child</a:t>
            </a:r>
          </a:p>
          <a:p>
            <a:pPr lvl="1"/>
            <a:r>
              <a:rPr lang="en-US" dirty="0"/>
              <a:t>The parent of a node is the node linked above it.</a:t>
            </a:r>
          </a:p>
          <a:p>
            <a:pPr lvl="1"/>
            <a:r>
              <a:rPr lang="en-US" dirty="0"/>
              <a:t>If node u is the parent of node v, then v is the child of u.</a:t>
            </a:r>
          </a:p>
          <a:p>
            <a:pPr lvl="1"/>
            <a:r>
              <a:rPr lang="en-US" dirty="0"/>
              <a:t>Except for the root (no parent), every node has exactly one parent.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622675" y="4097338"/>
            <a:ext cx="1835150" cy="2074862"/>
            <a:chOff x="1822" y="2083"/>
            <a:chExt cx="1156" cy="1307"/>
          </a:xfrm>
        </p:grpSpPr>
        <p:cxnSp>
          <p:nvCxnSpPr>
            <p:cNvPr id="51206" name="AutoShape 6"/>
            <p:cNvCxnSpPr>
              <a:cxnSpLocks noChangeShapeType="1"/>
              <a:stCxn id="51211" idx="3"/>
            </p:cNvCxnSpPr>
            <p:nvPr/>
          </p:nvCxnSpPr>
          <p:spPr bwMode="auto">
            <a:xfrm flipH="1">
              <a:off x="1975" y="3007"/>
              <a:ext cx="77" cy="1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grpSp>
          <p:nvGrpSpPr>
            <p:cNvPr id="51207" name="Group 7"/>
            <p:cNvGrpSpPr>
              <a:grpSpLocks/>
            </p:cNvGrpSpPr>
            <p:nvPr/>
          </p:nvGrpSpPr>
          <p:grpSpPr bwMode="auto">
            <a:xfrm>
              <a:off x="1822" y="2083"/>
              <a:ext cx="1156" cy="1307"/>
              <a:chOff x="1822" y="2083"/>
              <a:chExt cx="1156" cy="1307"/>
            </a:xfrm>
          </p:grpSpPr>
          <p:sp>
            <p:nvSpPr>
              <p:cNvPr id="51208" name="Oval 8"/>
              <p:cNvSpPr>
                <a:spLocks noChangeArrowheads="1"/>
              </p:cNvSpPr>
              <p:nvPr/>
            </p:nvSpPr>
            <p:spPr bwMode="auto">
              <a:xfrm>
                <a:off x="2503" y="2300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09" name="Oval 9"/>
              <p:cNvSpPr>
                <a:spLocks noChangeArrowheads="1"/>
              </p:cNvSpPr>
              <p:nvPr/>
            </p:nvSpPr>
            <p:spPr bwMode="auto">
              <a:xfrm>
                <a:off x="1822" y="3189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10" name="Oval 10"/>
              <p:cNvSpPr>
                <a:spLocks noChangeArrowheads="1"/>
              </p:cNvSpPr>
              <p:nvPr/>
            </p:nvSpPr>
            <p:spPr bwMode="auto">
              <a:xfrm>
                <a:off x="2463" y="283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11" name="Oval 11"/>
              <p:cNvSpPr>
                <a:spLocks noChangeArrowheads="1"/>
              </p:cNvSpPr>
              <p:nvPr/>
            </p:nvSpPr>
            <p:spPr bwMode="auto">
              <a:xfrm>
                <a:off x="2021" y="2841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12" name="Oval 12"/>
              <p:cNvSpPr>
                <a:spLocks noChangeArrowheads="1"/>
              </p:cNvSpPr>
              <p:nvPr/>
            </p:nvSpPr>
            <p:spPr bwMode="auto">
              <a:xfrm>
                <a:off x="2243" y="2557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213" name="Oval 13"/>
              <p:cNvSpPr>
                <a:spLocks noChangeArrowheads="1"/>
              </p:cNvSpPr>
              <p:nvPr/>
            </p:nvSpPr>
            <p:spPr bwMode="auto">
              <a:xfrm>
                <a:off x="2150" y="3196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1214" name="AutoShape 14"/>
              <p:cNvCxnSpPr>
                <a:cxnSpLocks noChangeShapeType="1"/>
                <a:stCxn id="51208" idx="3"/>
                <a:endCxn id="51212" idx="7"/>
              </p:cNvCxnSpPr>
              <p:nvPr/>
            </p:nvCxnSpPr>
            <p:spPr bwMode="auto">
              <a:xfrm flipH="1">
                <a:off x="2422" y="2466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1215" name="AutoShape 15"/>
              <p:cNvCxnSpPr>
                <a:cxnSpLocks noChangeShapeType="1"/>
                <a:stCxn id="51212" idx="3"/>
                <a:endCxn id="51211" idx="7"/>
              </p:cNvCxnSpPr>
              <p:nvPr/>
            </p:nvCxnSpPr>
            <p:spPr bwMode="auto">
              <a:xfrm flipH="1">
                <a:off x="2200" y="2723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1216" name="AutoShape 16"/>
              <p:cNvCxnSpPr>
                <a:cxnSpLocks noChangeShapeType="1"/>
                <a:stCxn id="51211" idx="5"/>
                <a:endCxn id="51213" idx="0"/>
              </p:cNvCxnSpPr>
              <p:nvPr/>
            </p:nvCxnSpPr>
            <p:spPr bwMode="auto">
              <a:xfrm>
                <a:off x="2200" y="3007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1217" name="AutoShape 17"/>
              <p:cNvCxnSpPr>
                <a:cxnSpLocks noChangeShapeType="1"/>
                <a:stCxn id="51212" idx="5"/>
                <a:endCxn id="51210" idx="1"/>
              </p:cNvCxnSpPr>
              <p:nvPr/>
            </p:nvCxnSpPr>
            <p:spPr bwMode="auto">
              <a:xfrm>
                <a:off x="2422" y="2723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1218" name="Oval 18"/>
              <p:cNvSpPr>
                <a:spLocks noChangeArrowheads="1"/>
              </p:cNvSpPr>
              <p:nvPr/>
            </p:nvSpPr>
            <p:spPr bwMode="auto">
              <a:xfrm>
                <a:off x="2768" y="2526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1219" name="AutoShape 19"/>
              <p:cNvCxnSpPr>
                <a:cxnSpLocks noChangeShapeType="1"/>
                <a:endCxn id="51218" idx="1"/>
              </p:cNvCxnSpPr>
              <p:nvPr/>
            </p:nvCxnSpPr>
            <p:spPr bwMode="auto">
              <a:xfrm>
                <a:off x="2708" y="2458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1220" name="Text Box 20"/>
              <p:cNvSpPr txBox="1">
                <a:spLocks noChangeArrowheads="1"/>
              </p:cNvSpPr>
              <p:nvPr/>
            </p:nvSpPr>
            <p:spPr bwMode="auto">
              <a:xfrm>
                <a:off x="2364" y="2083"/>
                <a:ext cx="25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>
                    <a:latin typeface="Verdana" pitchFamily="34" charset="0"/>
                  </a:rPr>
                  <a:t>u</a:t>
                </a:r>
              </a:p>
            </p:txBody>
          </p:sp>
          <p:sp>
            <p:nvSpPr>
              <p:cNvPr id="51221" name="Text Box 21"/>
              <p:cNvSpPr txBox="1">
                <a:spLocks noChangeArrowheads="1"/>
              </p:cNvSpPr>
              <p:nvPr/>
            </p:nvSpPr>
            <p:spPr bwMode="auto">
              <a:xfrm>
                <a:off x="2101" y="2358"/>
                <a:ext cx="2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Verdana" pitchFamily="34" charset="0"/>
                  </a:rPr>
                  <a:t>v</a:t>
                </a:r>
              </a:p>
            </p:txBody>
          </p:sp>
        </p:grpSp>
      </p:grp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86800" y="6305550"/>
            <a:ext cx="457200" cy="476250"/>
          </a:xfrm>
        </p:spPr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81000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>
                <a:solidFill>
                  <a:schemeClr val="tx2">
                    <a:satMod val="130000"/>
                  </a:schemeClr>
                </a:solidFill>
              </a:rPr>
              <a:t>Schröder</a:t>
            </a: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-Bernstein Theorem</a:t>
            </a:r>
          </a:p>
        </p:txBody>
      </p:sp>
      <p:graphicFrame>
        <p:nvGraphicFramePr>
          <p:cNvPr id="10242" name="Object 4"/>
          <p:cNvGraphicFramePr>
            <a:graphicFrameLocks noChangeAspect="1"/>
          </p:cNvGraphicFramePr>
          <p:nvPr/>
        </p:nvGraphicFramePr>
        <p:xfrm>
          <a:off x="1328738" y="2209800"/>
          <a:ext cx="7815262" cy="1135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Equation" r:id="rId3" imgW="2971800" imgH="431640" progId="">
                  <p:embed/>
                </p:oleObj>
              </mc:Choice>
              <mc:Fallback>
                <p:oleObj name="Equation" r:id="rId3" imgW="2971800" imgH="4316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8738" y="2209800"/>
                        <a:ext cx="7815262" cy="1135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295400"/>
            <a:ext cx="77819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Siblings</a:t>
            </a:r>
          </a:p>
          <a:p>
            <a:pPr lvl="1"/>
            <a:r>
              <a:rPr lang="en-US" dirty="0"/>
              <a:t>Two nodes that are children of the same parent.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429000" y="2984500"/>
            <a:ext cx="1835150" cy="1730375"/>
            <a:chOff x="1838" y="1774"/>
            <a:chExt cx="1156" cy="1090"/>
          </a:xfrm>
        </p:grpSpPr>
        <p:sp>
          <p:nvSpPr>
            <p:cNvPr id="52230" name="Oval 6"/>
            <p:cNvSpPr>
              <a:spLocks noChangeArrowheads="1"/>
            </p:cNvSpPr>
            <p:nvPr/>
          </p:nvSpPr>
          <p:spPr bwMode="auto">
            <a:xfrm>
              <a:off x="2519" y="177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1" name="Oval 7"/>
            <p:cNvSpPr>
              <a:spLocks noChangeArrowheads="1"/>
            </p:cNvSpPr>
            <p:nvPr/>
          </p:nvSpPr>
          <p:spPr bwMode="auto">
            <a:xfrm>
              <a:off x="1838" y="2663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2" name="Oval 8"/>
            <p:cNvSpPr>
              <a:spLocks noChangeArrowheads="1"/>
            </p:cNvSpPr>
            <p:nvPr/>
          </p:nvSpPr>
          <p:spPr bwMode="auto">
            <a:xfrm>
              <a:off x="2479" y="230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3" name="Oval 9"/>
            <p:cNvSpPr>
              <a:spLocks noChangeArrowheads="1"/>
            </p:cNvSpPr>
            <p:nvPr/>
          </p:nvSpPr>
          <p:spPr bwMode="auto">
            <a:xfrm>
              <a:off x="2037" y="2315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4" name="Oval 10"/>
            <p:cNvSpPr>
              <a:spLocks noChangeArrowheads="1"/>
            </p:cNvSpPr>
            <p:nvPr/>
          </p:nvSpPr>
          <p:spPr bwMode="auto">
            <a:xfrm>
              <a:off x="2259" y="2031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35" name="Oval 11"/>
            <p:cNvSpPr>
              <a:spLocks noChangeArrowheads="1"/>
            </p:cNvSpPr>
            <p:nvPr/>
          </p:nvSpPr>
          <p:spPr bwMode="auto">
            <a:xfrm>
              <a:off x="2166" y="2670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2236" name="AutoShape 12"/>
            <p:cNvCxnSpPr>
              <a:cxnSpLocks noChangeShapeType="1"/>
              <a:stCxn id="52230" idx="3"/>
              <a:endCxn id="52234" idx="7"/>
            </p:cNvCxnSpPr>
            <p:nvPr/>
          </p:nvCxnSpPr>
          <p:spPr bwMode="auto">
            <a:xfrm flipH="1">
              <a:off x="2438" y="1940"/>
              <a:ext cx="112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2237" name="AutoShape 13"/>
            <p:cNvCxnSpPr>
              <a:cxnSpLocks noChangeShapeType="1"/>
              <a:stCxn id="52234" idx="3"/>
              <a:endCxn id="52233" idx="7"/>
            </p:cNvCxnSpPr>
            <p:nvPr/>
          </p:nvCxnSpPr>
          <p:spPr bwMode="auto">
            <a:xfrm flipH="1">
              <a:off x="2216" y="2197"/>
              <a:ext cx="74" cy="1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2238" name="AutoShape 14"/>
            <p:cNvCxnSpPr>
              <a:cxnSpLocks noChangeShapeType="1"/>
              <a:stCxn id="52233" idx="3"/>
            </p:cNvCxnSpPr>
            <p:nvPr/>
          </p:nvCxnSpPr>
          <p:spPr bwMode="auto">
            <a:xfrm flipH="1">
              <a:off x="1991" y="2481"/>
              <a:ext cx="77" cy="1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2239" name="AutoShape 15"/>
            <p:cNvCxnSpPr>
              <a:cxnSpLocks noChangeShapeType="1"/>
              <a:stCxn id="52233" idx="5"/>
              <a:endCxn id="52235" idx="0"/>
            </p:cNvCxnSpPr>
            <p:nvPr/>
          </p:nvCxnSpPr>
          <p:spPr bwMode="auto">
            <a:xfrm>
              <a:off x="2216" y="2481"/>
              <a:ext cx="55" cy="1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2240" name="AutoShape 16"/>
            <p:cNvCxnSpPr>
              <a:cxnSpLocks noChangeShapeType="1"/>
              <a:stCxn id="52234" idx="5"/>
              <a:endCxn id="52232" idx="1"/>
            </p:cNvCxnSpPr>
            <p:nvPr/>
          </p:nvCxnSpPr>
          <p:spPr bwMode="auto">
            <a:xfrm>
              <a:off x="2438" y="2197"/>
              <a:ext cx="72" cy="1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2241" name="Oval 17"/>
            <p:cNvSpPr>
              <a:spLocks noChangeArrowheads="1"/>
            </p:cNvSpPr>
            <p:nvPr/>
          </p:nvSpPr>
          <p:spPr bwMode="auto">
            <a:xfrm>
              <a:off x="2784" y="2000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2242" name="AutoShape 18"/>
            <p:cNvCxnSpPr>
              <a:cxnSpLocks noChangeShapeType="1"/>
              <a:endCxn id="52241" idx="1"/>
            </p:cNvCxnSpPr>
            <p:nvPr/>
          </p:nvCxnSpPr>
          <p:spPr bwMode="auto">
            <a:xfrm>
              <a:off x="2724" y="1932"/>
              <a:ext cx="91" cy="9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1285875" y="1447800"/>
            <a:ext cx="77819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Leaf (External node)</a:t>
            </a:r>
          </a:p>
          <a:p>
            <a:pPr lvl="1"/>
            <a:r>
              <a:rPr lang="en-US" dirty="0"/>
              <a:t>A node is a leaf if it has no children.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840163" y="3298825"/>
            <a:ext cx="1835150" cy="1730375"/>
            <a:chOff x="1911" y="1966"/>
            <a:chExt cx="1156" cy="1090"/>
          </a:xfrm>
        </p:grpSpPr>
        <p:sp>
          <p:nvSpPr>
            <p:cNvPr id="53254" name="Oval 6"/>
            <p:cNvSpPr>
              <a:spLocks noChangeArrowheads="1"/>
            </p:cNvSpPr>
            <p:nvPr/>
          </p:nvSpPr>
          <p:spPr bwMode="auto">
            <a:xfrm>
              <a:off x="2592" y="1966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5" name="Oval 7"/>
            <p:cNvSpPr>
              <a:spLocks noChangeArrowheads="1"/>
            </p:cNvSpPr>
            <p:nvPr/>
          </p:nvSpPr>
          <p:spPr bwMode="auto">
            <a:xfrm>
              <a:off x="1911" y="2855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6" name="Oval 8"/>
            <p:cNvSpPr>
              <a:spLocks noChangeArrowheads="1"/>
            </p:cNvSpPr>
            <p:nvPr/>
          </p:nvSpPr>
          <p:spPr bwMode="auto">
            <a:xfrm>
              <a:off x="2552" y="2501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7" name="Oval 9"/>
            <p:cNvSpPr>
              <a:spLocks noChangeArrowheads="1"/>
            </p:cNvSpPr>
            <p:nvPr/>
          </p:nvSpPr>
          <p:spPr bwMode="auto">
            <a:xfrm>
              <a:off x="2110" y="2507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8" name="Oval 10"/>
            <p:cNvSpPr>
              <a:spLocks noChangeArrowheads="1"/>
            </p:cNvSpPr>
            <p:nvPr/>
          </p:nvSpPr>
          <p:spPr bwMode="auto">
            <a:xfrm>
              <a:off x="2332" y="2223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9" name="Oval 11"/>
            <p:cNvSpPr>
              <a:spLocks noChangeArrowheads="1"/>
            </p:cNvSpPr>
            <p:nvPr/>
          </p:nvSpPr>
          <p:spPr bwMode="auto">
            <a:xfrm>
              <a:off x="2239" y="2862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3260" name="AutoShape 12"/>
            <p:cNvCxnSpPr>
              <a:cxnSpLocks noChangeShapeType="1"/>
              <a:stCxn id="53254" idx="3"/>
              <a:endCxn id="53258" idx="7"/>
            </p:cNvCxnSpPr>
            <p:nvPr/>
          </p:nvCxnSpPr>
          <p:spPr bwMode="auto">
            <a:xfrm flipH="1">
              <a:off x="2511" y="2132"/>
              <a:ext cx="112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1" name="AutoShape 13"/>
            <p:cNvCxnSpPr>
              <a:cxnSpLocks noChangeShapeType="1"/>
              <a:stCxn id="53258" idx="3"/>
              <a:endCxn id="53257" idx="7"/>
            </p:cNvCxnSpPr>
            <p:nvPr/>
          </p:nvCxnSpPr>
          <p:spPr bwMode="auto">
            <a:xfrm flipH="1">
              <a:off x="2289" y="2389"/>
              <a:ext cx="74" cy="1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2" name="AutoShape 14"/>
            <p:cNvCxnSpPr>
              <a:cxnSpLocks noChangeShapeType="1"/>
              <a:stCxn id="53257" idx="3"/>
            </p:cNvCxnSpPr>
            <p:nvPr/>
          </p:nvCxnSpPr>
          <p:spPr bwMode="auto">
            <a:xfrm flipH="1">
              <a:off x="2064" y="2673"/>
              <a:ext cx="77" cy="1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3" name="AutoShape 15"/>
            <p:cNvCxnSpPr>
              <a:cxnSpLocks noChangeShapeType="1"/>
              <a:stCxn id="53257" idx="5"/>
              <a:endCxn id="53259" idx="0"/>
            </p:cNvCxnSpPr>
            <p:nvPr/>
          </p:nvCxnSpPr>
          <p:spPr bwMode="auto">
            <a:xfrm>
              <a:off x="2289" y="2673"/>
              <a:ext cx="55" cy="1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3264" name="AutoShape 16"/>
            <p:cNvCxnSpPr>
              <a:cxnSpLocks noChangeShapeType="1"/>
              <a:stCxn id="53258" idx="5"/>
              <a:endCxn id="53256" idx="1"/>
            </p:cNvCxnSpPr>
            <p:nvPr/>
          </p:nvCxnSpPr>
          <p:spPr bwMode="auto">
            <a:xfrm>
              <a:off x="2511" y="2389"/>
              <a:ext cx="72" cy="1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3265" name="Oval 17"/>
            <p:cNvSpPr>
              <a:spLocks noChangeArrowheads="1"/>
            </p:cNvSpPr>
            <p:nvPr/>
          </p:nvSpPr>
          <p:spPr bwMode="auto">
            <a:xfrm>
              <a:off x="2857" y="2192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3266" name="AutoShape 18"/>
            <p:cNvCxnSpPr>
              <a:cxnSpLocks noChangeShapeType="1"/>
              <a:endCxn id="53265" idx="1"/>
            </p:cNvCxnSpPr>
            <p:nvPr/>
          </p:nvCxnSpPr>
          <p:spPr bwMode="auto">
            <a:xfrm>
              <a:off x="2797" y="2124"/>
              <a:ext cx="91" cy="9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1133475" y="1676400"/>
            <a:ext cx="77819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Internal node</a:t>
            </a:r>
          </a:p>
          <a:p>
            <a:pPr lvl="1"/>
            <a:r>
              <a:rPr lang="en-US" dirty="0"/>
              <a:t>A node is internal if it has one or more children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881438" y="3740150"/>
            <a:ext cx="1835150" cy="1730375"/>
            <a:chOff x="2033" y="2010"/>
            <a:chExt cx="1156" cy="1090"/>
          </a:xfrm>
        </p:grpSpPr>
        <p:sp>
          <p:nvSpPr>
            <p:cNvPr id="54278" name="Oval 6"/>
            <p:cNvSpPr>
              <a:spLocks noChangeArrowheads="1"/>
            </p:cNvSpPr>
            <p:nvPr/>
          </p:nvSpPr>
          <p:spPr bwMode="auto">
            <a:xfrm>
              <a:off x="2714" y="2010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79" name="Oval 7"/>
            <p:cNvSpPr>
              <a:spLocks noChangeArrowheads="1"/>
            </p:cNvSpPr>
            <p:nvPr/>
          </p:nvSpPr>
          <p:spPr bwMode="auto">
            <a:xfrm>
              <a:off x="2033" y="289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0" name="Oval 8"/>
            <p:cNvSpPr>
              <a:spLocks noChangeArrowheads="1"/>
            </p:cNvSpPr>
            <p:nvPr/>
          </p:nvSpPr>
          <p:spPr bwMode="auto">
            <a:xfrm>
              <a:off x="2674" y="2545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1" name="Oval 9"/>
            <p:cNvSpPr>
              <a:spLocks noChangeArrowheads="1"/>
            </p:cNvSpPr>
            <p:nvPr/>
          </p:nvSpPr>
          <p:spPr bwMode="auto">
            <a:xfrm>
              <a:off x="2232" y="2551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2" name="Oval 10"/>
            <p:cNvSpPr>
              <a:spLocks noChangeArrowheads="1"/>
            </p:cNvSpPr>
            <p:nvPr/>
          </p:nvSpPr>
          <p:spPr bwMode="auto">
            <a:xfrm>
              <a:off x="2454" y="2267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283" name="Oval 11"/>
            <p:cNvSpPr>
              <a:spLocks noChangeArrowheads="1"/>
            </p:cNvSpPr>
            <p:nvPr/>
          </p:nvSpPr>
          <p:spPr bwMode="auto">
            <a:xfrm>
              <a:off x="2361" y="2906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4284" name="AutoShape 12"/>
            <p:cNvCxnSpPr>
              <a:cxnSpLocks noChangeShapeType="1"/>
              <a:stCxn id="54278" idx="3"/>
              <a:endCxn id="54282" idx="7"/>
            </p:cNvCxnSpPr>
            <p:nvPr/>
          </p:nvCxnSpPr>
          <p:spPr bwMode="auto">
            <a:xfrm flipH="1">
              <a:off x="2633" y="2176"/>
              <a:ext cx="112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285" name="AutoShape 13"/>
            <p:cNvCxnSpPr>
              <a:cxnSpLocks noChangeShapeType="1"/>
              <a:stCxn id="54282" idx="3"/>
              <a:endCxn id="54281" idx="7"/>
            </p:cNvCxnSpPr>
            <p:nvPr/>
          </p:nvCxnSpPr>
          <p:spPr bwMode="auto">
            <a:xfrm flipH="1">
              <a:off x="2411" y="2433"/>
              <a:ext cx="74" cy="1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286" name="AutoShape 14"/>
            <p:cNvCxnSpPr>
              <a:cxnSpLocks noChangeShapeType="1"/>
              <a:stCxn id="54281" idx="3"/>
            </p:cNvCxnSpPr>
            <p:nvPr/>
          </p:nvCxnSpPr>
          <p:spPr bwMode="auto">
            <a:xfrm flipH="1">
              <a:off x="2186" y="2717"/>
              <a:ext cx="77" cy="1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287" name="AutoShape 15"/>
            <p:cNvCxnSpPr>
              <a:cxnSpLocks noChangeShapeType="1"/>
              <a:stCxn id="54281" idx="5"/>
              <a:endCxn id="54283" idx="0"/>
            </p:cNvCxnSpPr>
            <p:nvPr/>
          </p:nvCxnSpPr>
          <p:spPr bwMode="auto">
            <a:xfrm>
              <a:off x="2411" y="2717"/>
              <a:ext cx="55" cy="1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4288" name="AutoShape 16"/>
            <p:cNvCxnSpPr>
              <a:cxnSpLocks noChangeShapeType="1"/>
              <a:stCxn id="54282" idx="5"/>
              <a:endCxn id="54280" idx="1"/>
            </p:cNvCxnSpPr>
            <p:nvPr/>
          </p:nvCxnSpPr>
          <p:spPr bwMode="auto">
            <a:xfrm>
              <a:off x="2633" y="2433"/>
              <a:ext cx="72" cy="1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4289" name="Oval 17"/>
            <p:cNvSpPr>
              <a:spLocks noChangeArrowheads="1"/>
            </p:cNvSpPr>
            <p:nvPr/>
          </p:nvSpPr>
          <p:spPr bwMode="auto">
            <a:xfrm>
              <a:off x="2979" y="2236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4290" name="AutoShape 18"/>
            <p:cNvCxnSpPr>
              <a:cxnSpLocks noChangeShapeType="1"/>
              <a:endCxn id="54289" idx="1"/>
            </p:cNvCxnSpPr>
            <p:nvPr/>
          </p:nvCxnSpPr>
          <p:spPr bwMode="auto">
            <a:xfrm>
              <a:off x="2919" y="2168"/>
              <a:ext cx="91" cy="9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Group 39"/>
          <p:cNvGrpSpPr>
            <a:grpSpLocks/>
          </p:cNvGrpSpPr>
          <p:nvPr/>
        </p:nvGrpSpPr>
        <p:grpSpPr bwMode="auto">
          <a:xfrm>
            <a:off x="5256213" y="4297363"/>
            <a:ext cx="1835150" cy="2027237"/>
            <a:chOff x="2989" y="2467"/>
            <a:chExt cx="1156" cy="1277"/>
          </a:xfrm>
        </p:grpSpPr>
        <p:sp>
          <p:nvSpPr>
            <p:cNvPr id="55319" name="Text Box 38"/>
            <p:cNvSpPr txBox="1">
              <a:spLocks noChangeArrowheads="1"/>
            </p:cNvSpPr>
            <p:nvPr/>
          </p:nvSpPr>
          <p:spPr bwMode="auto">
            <a:xfrm>
              <a:off x="3490" y="3456"/>
              <a:ext cx="212" cy="28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/>
                <a:t>v</a:t>
              </a:r>
            </a:p>
          </p:txBody>
        </p:sp>
        <p:grpSp>
          <p:nvGrpSpPr>
            <p:cNvPr id="55320" name="Group 23"/>
            <p:cNvGrpSpPr>
              <a:grpSpLocks/>
            </p:cNvGrpSpPr>
            <p:nvPr/>
          </p:nvGrpSpPr>
          <p:grpSpPr bwMode="auto">
            <a:xfrm>
              <a:off x="2989" y="2467"/>
              <a:ext cx="1156" cy="1090"/>
              <a:chOff x="2815" y="2129"/>
              <a:chExt cx="1156" cy="1090"/>
            </a:xfrm>
          </p:grpSpPr>
          <p:sp>
            <p:nvSpPr>
              <p:cNvPr id="55322" name="Oval 24"/>
              <p:cNvSpPr>
                <a:spLocks noChangeArrowheads="1"/>
              </p:cNvSpPr>
              <p:nvPr/>
            </p:nvSpPr>
            <p:spPr bwMode="auto">
              <a:xfrm>
                <a:off x="3496" y="2129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23" name="Oval 25"/>
              <p:cNvSpPr>
                <a:spLocks noChangeArrowheads="1"/>
              </p:cNvSpPr>
              <p:nvPr/>
            </p:nvSpPr>
            <p:spPr bwMode="auto">
              <a:xfrm>
                <a:off x="2815" y="3018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24" name="Oval 26"/>
              <p:cNvSpPr>
                <a:spLocks noChangeArrowheads="1"/>
              </p:cNvSpPr>
              <p:nvPr/>
            </p:nvSpPr>
            <p:spPr bwMode="auto">
              <a:xfrm>
                <a:off x="3456" y="2664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25" name="Oval 27"/>
              <p:cNvSpPr>
                <a:spLocks noChangeArrowheads="1"/>
              </p:cNvSpPr>
              <p:nvPr/>
            </p:nvSpPr>
            <p:spPr bwMode="auto">
              <a:xfrm>
                <a:off x="3014" y="2670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26" name="Oval 28"/>
              <p:cNvSpPr>
                <a:spLocks noChangeArrowheads="1"/>
              </p:cNvSpPr>
              <p:nvPr/>
            </p:nvSpPr>
            <p:spPr bwMode="auto">
              <a:xfrm>
                <a:off x="3236" y="2386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27" name="Oval 29"/>
              <p:cNvSpPr>
                <a:spLocks noChangeArrowheads="1"/>
              </p:cNvSpPr>
              <p:nvPr/>
            </p:nvSpPr>
            <p:spPr bwMode="auto">
              <a:xfrm>
                <a:off x="3143" y="3025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5328" name="AutoShape 30"/>
              <p:cNvCxnSpPr>
                <a:cxnSpLocks noChangeShapeType="1"/>
                <a:stCxn id="55322" idx="3"/>
                <a:endCxn id="55326" idx="7"/>
              </p:cNvCxnSpPr>
              <p:nvPr/>
            </p:nvCxnSpPr>
            <p:spPr bwMode="auto">
              <a:xfrm flipH="1">
                <a:off x="3415" y="2295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29" name="AutoShape 31"/>
              <p:cNvCxnSpPr>
                <a:cxnSpLocks noChangeShapeType="1"/>
                <a:stCxn id="55326" idx="3"/>
                <a:endCxn id="55325" idx="7"/>
              </p:cNvCxnSpPr>
              <p:nvPr/>
            </p:nvCxnSpPr>
            <p:spPr bwMode="auto">
              <a:xfrm flipH="1">
                <a:off x="3193" y="2552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30" name="AutoShape 32"/>
              <p:cNvCxnSpPr>
                <a:cxnSpLocks noChangeShapeType="1"/>
                <a:stCxn id="55325" idx="3"/>
              </p:cNvCxnSpPr>
              <p:nvPr/>
            </p:nvCxnSpPr>
            <p:spPr bwMode="auto">
              <a:xfrm flipH="1">
                <a:off x="2968" y="2836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31" name="AutoShape 33"/>
              <p:cNvCxnSpPr>
                <a:cxnSpLocks noChangeShapeType="1"/>
                <a:stCxn id="55325" idx="5"/>
                <a:endCxn id="55327" idx="0"/>
              </p:cNvCxnSpPr>
              <p:nvPr/>
            </p:nvCxnSpPr>
            <p:spPr bwMode="auto">
              <a:xfrm>
                <a:off x="3193" y="2836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32" name="AutoShape 34"/>
              <p:cNvCxnSpPr>
                <a:cxnSpLocks noChangeShapeType="1"/>
                <a:stCxn id="55326" idx="5"/>
                <a:endCxn id="55324" idx="1"/>
              </p:cNvCxnSpPr>
              <p:nvPr/>
            </p:nvCxnSpPr>
            <p:spPr bwMode="auto">
              <a:xfrm>
                <a:off x="3415" y="2552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5333" name="Oval 35"/>
              <p:cNvSpPr>
                <a:spLocks noChangeArrowheads="1"/>
              </p:cNvSpPr>
              <p:nvPr/>
            </p:nvSpPr>
            <p:spPr bwMode="auto">
              <a:xfrm>
                <a:off x="3761" y="235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5334" name="AutoShape 36"/>
              <p:cNvCxnSpPr>
                <a:cxnSpLocks noChangeShapeType="1"/>
                <a:endCxn id="55333" idx="1"/>
              </p:cNvCxnSpPr>
              <p:nvPr/>
            </p:nvCxnSpPr>
            <p:spPr bwMode="auto">
              <a:xfrm>
                <a:off x="3701" y="2287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5321" name="Text Box 37"/>
            <p:cNvSpPr txBox="1">
              <a:spLocks noChangeArrowheads="1"/>
            </p:cNvSpPr>
            <p:nvPr/>
          </p:nvSpPr>
          <p:spPr bwMode="auto">
            <a:xfrm>
              <a:off x="3253" y="25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u</a:t>
              </a:r>
            </a:p>
          </p:txBody>
        </p:sp>
      </p:grp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524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508125"/>
            <a:ext cx="77819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Ancestor / Descendent</a:t>
            </a:r>
          </a:p>
          <a:p>
            <a:pPr lvl="1"/>
            <a:r>
              <a:rPr lang="en-US" dirty="0"/>
              <a:t>An ancestor of a node is either the node’s parent or any ancestor of the node’s parent (this is recursive).</a:t>
            </a:r>
          </a:p>
          <a:p>
            <a:pPr lvl="1"/>
            <a:r>
              <a:rPr lang="en-US" dirty="0"/>
              <a:t>The root is an ancestor of all other nodes.</a:t>
            </a:r>
          </a:p>
          <a:p>
            <a:pPr lvl="1"/>
            <a:endParaRPr lang="en-US" dirty="0"/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2330450" y="4044950"/>
            <a:ext cx="1835150" cy="1974850"/>
            <a:chOff x="1146" y="1735"/>
            <a:chExt cx="1156" cy="1244"/>
          </a:xfrm>
        </p:grpSpPr>
        <p:grpSp>
          <p:nvGrpSpPr>
            <p:cNvPr id="55303" name="Group 6"/>
            <p:cNvGrpSpPr>
              <a:grpSpLocks/>
            </p:cNvGrpSpPr>
            <p:nvPr/>
          </p:nvGrpSpPr>
          <p:grpSpPr bwMode="auto">
            <a:xfrm>
              <a:off x="1146" y="1889"/>
              <a:ext cx="1156" cy="1090"/>
              <a:chOff x="1307" y="2117"/>
              <a:chExt cx="1156" cy="1090"/>
            </a:xfrm>
          </p:grpSpPr>
          <p:sp>
            <p:nvSpPr>
              <p:cNvPr id="55306" name="Oval 7"/>
              <p:cNvSpPr>
                <a:spLocks noChangeArrowheads="1"/>
              </p:cNvSpPr>
              <p:nvPr/>
            </p:nvSpPr>
            <p:spPr bwMode="auto">
              <a:xfrm>
                <a:off x="1988" y="2117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07" name="Oval 8"/>
              <p:cNvSpPr>
                <a:spLocks noChangeArrowheads="1"/>
              </p:cNvSpPr>
              <p:nvPr/>
            </p:nvSpPr>
            <p:spPr bwMode="auto">
              <a:xfrm>
                <a:off x="1307" y="3006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08" name="Oval 9"/>
              <p:cNvSpPr>
                <a:spLocks noChangeArrowheads="1"/>
              </p:cNvSpPr>
              <p:nvPr/>
            </p:nvSpPr>
            <p:spPr bwMode="auto">
              <a:xfrm>
                <a:off x="1948" y="2652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09" name="Oval 10"/>
              <p:cNvSpPr>
                <a:spLocks noChangeArrowheads="1"/>
              </p:cNvSpPr>
              <p:nvPr/>
            </p:nvSpPr>
            <p:spPr bwMode="auto">
              <a:xfrm>
                <a:off x="1506" y="2658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10" name="Oval 11"/>
              <p:cNvSpPr>
                <a:spLocks noChangeArrowheads="1"/>
              </p:cNvSpPr>
              <p:nvPr/>
            </p:nvSpPr>
            <p:spPr bwMode="auto">
              <a:xfrm>
                <a:off x="1728" y="2374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311" name="Oval 12"/>
              <p:cNvSpPr>
                <a:spLocks noChangeArrowheads="1"/>
              </p:cNvSpPr>
              <p:nvPr/>
            </p:nvSpPr>
            <p:spPr bwMode="auto">
              <a:xfrm>
                <a:off x="1635" y="3013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5312" name="AutoShape 13"/>
              <p:cNvCxnSpPr>
                <a:cxnSpLocks noChangeShapeType="1"/>
                <a:stCxn id="55306" idx="3"/>
                <a:endCxn id="55310" idx="7"/>
              </p:cNvCxnSpPr>
              <p:nvPr/>
            </p:nvCxnSpPr>
            <p:spPr bwMode="auto">
              <a:xfrm flipH="1">
                <a:off x="1907" y="2283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13" name="AutoShape 14"/>
              <p:cNvCxnSpPr>
                <a:cxnSpLocks noChangeShapeType="1"/>
                <a:stCxn id="55310" idx="3"/>
                <a:endCxn id="55309" idx="7"/>
              </p:cNvCxnSpPr>
              <p:nvPr/>
            </p:nvCxnSpPr>
            <p:spPr bwMode="auto">
              <a:xfrm flipH="1">
                <a:off x="1685" y="2540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14" name="AutoShape 15"/>
              <p:cNvCxnSpPr>
                <a:cxnSpLocks noChangeShapeType="1"/>
                <a:stCxn id="55309" idx="3"/>
              </p:cNvCxnSpPr>
              <p:nvPr/>
            </p:nvCxnSpPr>
            <p:spPr bwMode="auto">
              <a:xfrm flipH="1">
                <a:off x="1460" y="2824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15" name="AutoShape 16"/>
              <p:cNvCxnSpPr>
                <a:cxnSpLocks noChangeShapeType="1"/>
                <a:stCxn id="55309" idx="5"/>
                <a:endCxn id="55311" idx="0"/>
              </p:cNvCxnSpPr>
              <p:nvPr/>
            </p:nvCxnSpPr>
            <p:spPr bwMode="auto">
              <a:xfrm>
                <a:off x="1685" y="2824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5316" name="AutoShape 17"/>
              <p:cNvCxnSpPr>
                <a:cxnSpLocks noChangeShapeType="1"/>
                <a:stCxn id="55310" idx="5"/>
                <a:endCxn id="55308" idx="1"/>
              </p:cNvCxnSpPr>
              <p:nvPr/>
            </p:nvCxnSpPr>
            <p:spPr bwMode="auto">
              <a:xfrm>
                <a:off x="1907" y="2540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5317" name="Oval 18"/>
              <p:cNvSpPr>
                <a:spLocks noChangeArrowheads="1"/>
              </p:cNvSpPr>
              <p:nvPr/>
            </p:nvSpPr>
            <p:spPr bwMode="auto">
              <a:xfrm>
                <a:off x="2253" y="2343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5318" name="AutoShape 19"/>
              <p:cNvCxnSpPr>
                <a:cxnSpLocks noChangeShapeType="1"/>
                <a:endCxn id="55317" idx="1"/>
              </p:cNvCxnSpPr>
              <p:nvPr/>
            </p:nvCxnSpPr>
            <p:spPr bwMode="auto">
              <a:xfrm>
                <a:off x="2193" y="2275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5304" name="Text Box 20"/>
            <p:cNvSpPr txBox="1">
              <a:spLocks noChangeArrowheads="1"/>
            </p:cNvSpPr>
            <p:nvPr/>
          </p:nvSpPr>
          <p:spPr bwMode="auto">
            <a:xfrm>
              <a:off x="1664" y="1735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u</a:t>
              </a:r>
            </a:p>
          </p:txBody>
        </p:sp>
        <p:sp>
          <p:nvSpPr>
            <p:cNvPr id="55305" name="Text Box 21"/>
            <p:cNvSpPr txBox="1">
              <a:spLocks noChangeArrowheads="1"/>
            </p:cNvSpPr>
            <p:nvPr/>
          </p:nvSpPr>
          <p:spPr bwMode="auto">
            <a:xfrm>
              <a:off x="1198" y="2259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sp>
        <p:nvSpPr>
          <p:cNvPr id="39" name="Slide Number Placeholder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752600"/>
            <a:ext cx="77819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Subtree</a:t>
            </a:r>
          </a:p>
          <a:p>
            <a:pPr lvl="1"/>
            <a:r>
              <a:rPr lang="en-US" dirty="0"/>
              <a:t>The </a:t>
            </a:r>
            <a:r>
              <a:rPr lang="en-US" dirty="0" err="1"/>
              <a:t>subtree</a:t>
            </a:r>
            <a:r>
              <a:rPr lang="en-US" dirty="0"/>
              <a:t> of T rooted at node v is the tree consisting of all the descendents of v in T (including v)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670175" y="4013200"/>
            <a:ext cx="1835150" cy="1730375"/>
            <a:chOff x="1506" y="2175"/>
            <a:chExt cx="1156" cy="1090"/>
          </a:xfrm>
        </p:grpSpPr>
        <p:grpSp>
          <p:nvGrpSpPr>
            <p:cNvPr id="56342" name="Group 6"/>
            <p:cNvGrpSpPr>
              <a:grpSpLocks/>
            </p:cNvGrpSpPr>
            <p:nvPr/>
          </p:nvGrpSpPr>
          <p:grpSpPr bwMode="auto">
            <a:xfrm>
              <a:off x="1506" y="2175"/>
              <a:ext cx="1156" cy="1090"/>
              <a:chOff x="1506" y="2175"/>
              <a:chExt cx="1156" cy="1090"/>
            </a:xfrm>
          </p:grpSpPr>
          <p:sp>
            <p:nvSpPr>
              <p:cNvPr id="56344" name="Oval 7"/>
              <p:cNvSpPr>
                <a:spLocks noChangeArrowheads="1"/>
              </p:cNvSpPr>
              <p:nvPr/>
            </p:nvSpPr>
            <p:spPr bwMode="auto">
              <a:xfrm>
                <a:off x="2187" y="217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45" name="Oval 8"/>
              <p:cNvSpPr>
                <a:spLocks noChangeArrowheads="1"/>
              </p:cNvSpPr>
              <p:nvPr/>
            </p:nvSpPr>
            <p:spPr bwMode="auto">
              <a:xfrm>
                <a:off x="1506" y="3064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46" name="Oval 9"/>
              <p:cNvSpPr>
                <a:spLocks noChangeArrowheads="1"/>
              </p:cNvSpPr>
              <p:nvPr/>
            </p:nvSpPr>
            <p:spPr bwMode="auto">
              <a:xfrm>
                <a:off x="2147" y="2710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47" name="Oval 10"/>
              <p:cNvSpPr>
                <a:spLocks noChangeArrowheads="1"/>
              </p:cNvSpPr>
              <p:nvPr/>
            </p:nvSpPr>
            <p:spPr bwMode="auto">
              <a:xfrm>
                <a:off x="1705" y="2716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48" name="Oval 11"/>
              <p:cNvSpPr>
                <a:spLocks noChangeArrowheads="1"/>
              </p:cNvSpPr>
              <p:nvPr/>
            </p:nvSpPr>
            <p:spPr bwMode="auto">
              <a:xfrm>
                <a:off x="1927" y="2432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49" name="Oval 12"/>
              <p:cNvSpPr>
                <a:spLocks noChangeArrowheads="1"/>
              </p:cNvSpPr>
              <p:nvPr/>
            </p:nvSpPr>
            <p:spPr bwMode="auto">
              <a:xfrm>
                <a:off x="1834" y="3071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6350" name="AutoShape 13"/>
              <p:cNvCxnSpPr>
                <a:cxnSpLocks noChangeShapeType="1"/>
                <a:stCxn id="56344" idx="3"/>
                <a:endCxn id="56348" idx="7"/>
              </p:cNvCxnSpPr>
              <p:nvPr/>
            </p:nvCxnSpPr>
            <p:spPr bwMode="auto">
              <a:xfrm flipH="1">
                <a:off x="2106" y="2341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51" name="AutoShape 14"/>
              <p:cNvCxnSpPr>
                <a:cxnSpLocks noChangeShapeType="1"/>
                <a:stCxn id="56348" idx="3"/>
                <a:endCxn id="56347" idx="7"/>
              </p:cNvCxnSpPr>
              <p:nvPr/>
            </p:nvCxnSpPr>
            <p:spPr bwMode="auto">
              <a:xfrm flipH="1">
                <a:off x="1884" y="2598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52" name="AutoShape 15"/>
              <p:cNvCxnSpPr>
                <a:cxnSpLocks noChangeShapeType="1"/>
                <a:stCxn id="56347" idx="3"/>
              </p:cNvCxnSpPr>
              <p:nvPr/>
            </p:nvCxnSpPr>
            <p:spPr bwMode="auto">
              <a:xfrm flipH="1">
                <a:off x="1659" y="2882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53" name="AutoShape 16"/>
              <p:cNvCxnSpPr>
                <a:cxnSpLocks noChangeShapeType="1"/>
                <a:stCxn id="56347" idx="5"/>
                <a:endCxn id="56349" idx="0"/>
              </p:cNvCxnSpPr>
              <p:nvPr/>
            </p:nvCxnSpPr>
            <p:spPr bwMode="auto">
              <a:xfrm>
                <a:off x="1884" y="2882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54" name="AutoShape 17"/>
              <p:cNvCxnSpPr>
                <a:cxnSpLocks noChangeShapeType="1"/>
                <a:stCxn id="56348" idx="5"/>
                <a:endCxn id="56346" idx="1"/>
              </p:cNvCxnSpPr>
              <p:nvPr/>
            </p:nvCxnSpPr>
            <p:spPr bwMode="auto">
              <a:xfrm>
                <a:off x="2106" y="2598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6355" name="Oval 18"/>
              <p:cNvSpPr>
                <a:spLocks noChangeArrowheads="1"/>
              </p:cNvSpPr>
              <p:nvPr/>
            </p:nvSpPr>
            <p:spPr bwMode="auto">
              <a:xfrm>
                <a:off x="2452" y="2401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6356" name="AutoShape 19"/>
              <p:cNvCxnSpPr>
                <a:cxnSpLocks noChangeShapeType="1"/>
                <a:endCxn id="56355" idx="1"/>
              </p:cNvCxnSpPr>
              <p:nvPr/>
            </p:nvCxnSpPr>
            <p:spPr bwMode="auto">
              <a:xfrm>
                <a:off x="2392" y="2333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6343" name="Text Box 20"/>
            <p:cNvSpPr txBox="1">
              <a:spLocks noChangeArrowheads="1"/>
            </p:cNvSpPr>
            <p:nvPr/>
          </p:nvSpPr>
          <p:spPr bwMode="auto">
            <a:xfrm>
              <a:off x="1569" y="254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5907088" y="4046538"/>
            <a:ext cx="1835150" cy="1730375"/>
            <a:chOff x="3351" y="2155"/>
            <a:chExt cx="1156" cy="1090"/>
          </a:xfrm>
        </p:grpSpPr>
        <p:grpSp>
          <p:nvGrpSpPr>
            <p:cNvPr id="56327" name="Group 22"/>
            <p:cNvGrpSpPr>
              <a:grpSpLocks/>
            </p:cNvGrpSpPr>
            <p:nvPr/>
          </p:nvGrpSpPr>
          <p:grpSpPr bwMode="auto">
            <a:xfrm>
              <a:off x="3351" y="2155"/>
              <a:ext cx="1156" cy="1090"/>
              <a:chOff x="3351" y="2155"/>
              <a:chExt cx="1156" cy="1090"/>
            </a:xfrm>
          </p:grpSpPr>
          <p:sp>
            <p:nvSpPr>
              <p:cNvPr id="56329" name="Oval 23"/>
              <p:cNvSpPr>
                <a:spLocks noChangeArrowheads="1"/>
              </p:cNvSpPr>
              <p:nvPr/>
            </p:nvSpPr>
            <p:spPr bwMode="auto">
              <a:xfrm>
                <a:off x="4032" y="215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30" name="Oval 24"/>
              <p:cNvSpPr>
                <a:spLocks noChangeArrowheads="1"/>
              </p:cNvSpPr>
              <p:nvPr/>
            </p:nvSpPr>
            <p:spPr bwMode="auto">
              <a:xfrm>
                <a:off x="3351" y="3044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31" name="Oval 25"/>
              <p:cNvSpPr>
                <a:spLocks noChangeArrowheads="1"/>
              </p:cNvSpPr>
              <p:nvPr/>
            </p:nvSpPr>
            <p:spPr bwMode="auto">
              <a:xfrm>
                <a:off x="3992" y="2690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32" name="Oval 26"/>
              <p:cNvSpPr>
                <a:spLocks noChangeArrowheads="1"/>
              </p:cNvSpPr>
              <p:nvPr/>
            </p:nvSpPr>
            <p:spPr bwMode="auto">
              <a:xfrm>
                <a:off x="3550" y="2696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33" name="Oval 27"/>
              <p:cNvSpPr>
                <a:spLocks noChangeArrowheads="1"/>
              </p:cNvSpPr>
              <p:nvPr/>
            </p:nvSpPr>
            <p:spPr bwMode="auto">
              <a:xfrm>
                <a:off x="3772" y="2412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334" name="Oval 28"/>
              <p:cNvSpPr>
                <a:spLocks noChangeArrowheads="1"/>
              </p:cNvSpPr>
              <p:nvPr/>
            </p:nvSpPr>
            <p:spPr bwMode="auto">
              <a:xfrm>
                <a:off x="3679" y="3051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6335" name="AutoShape 29"/>
              <p:cNvCxnSpPr>
                <a:cxnSpLocks noChangeShapeType="1"/>
                <a:stCxn id="56329" idx="3"/>
                <a:endCxn id="56333" idx="7"/>
              </p:cNvCxnSpPr>
              <p:nvPr/>
            </p:nvCxnSpPr>
            <p:spPr bwMode="auto">
              <a:xfrm flipH="1">
                <a:off x="3951" y="2321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36" name="AutoShape 30"/>
              <p:cNvCxnSpPr>
                <a:cxnSpLocks noChangeShapeType="1"/>
                <a:stCxn id="56333" idx="3"/>
                <a:endCxn id="56332" idx="7"/>
              </p:cNvCxnSpPr>
              <p:nvPr/>
            </p:nvCxnSpPr>
            <p:spPr bwMode="auto">
              <a:xfrm flipH="1">
                <a:off x="3729" y="2578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37" name="AutoShape 31"/>
              <p:cNvCxnSpPr>
                <a:cxnSpLocks noChangeShapeType="1"/>
                <a:stCxn id="56332" idx="3"/>
              </p:cNvCxnSpPr>
              <p:nvPr/>
            </p:nvCxnSpPr>
            <p:spPr bwMode="auto">
              <a:xfrm flipH="1">
                <a:off x="3504" y="2862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38" name="AutoShape 32"/>
              <p:cNvCxnSpPr>
                <a:cxnSpLocks noChangeShapeType="1"/>
                <a:stCxn id="56332" idx="5"/>
                <a:endCxn id="56334" idx="0"/>
              </p:cNvCxnSpPr>
              <p:nvPr/>
            </p:nvCxnSpPr>
            <p:spPr bwMode="auto">
              <a:xfrm>
                <a:off x="3729" y="2862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6339" name="AutoShape 33"/>
              <p:cNvCxnSpPr>
                <a:cxnSpLocks noChangeShapeType="1"/>
                <a:stCxn id="56333" idx="5"/>
                <a:endCxn id="56331" idx="1"/>
              </p:cNvCxnSpPr>
              <p:nvPr/>
            </p:nvCxnSpPr>
            <p:spPr bwMode="auto">
              <a:xfrm>
                <a:off x="3951" y="2578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6340" name="Oval 34"/>
              <p:cNvSpPr>
                <a:spLocks noChangeArrowheads="1"/>
              </p:cNvSpPr>
              <p:nvPr/>
            </p:nvSpPr>
            <p:spPr bwMode="auto">
              <a:xfrm>
                <a:off x="4297" y="2381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6341" name="AutoShape 35"/>
              <p:cNvCxnSpPr>
                <a:cxnSpLocks noChangeShapeType="1"/>
                <a:endCxn id="56340" idx="1"/>
              </p:cNvCxnSpPr>
              <p:nvPr/>
            </p:nvCxnSpPr>
            <p:spPr bwMode="auto">
              <a:xfrm>
                <a:off x="4237" y="2313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6328" name="Text Box 36"/>
            <p:cNvSpPr txBox="1">
              <a:spLocks noChangeArrowheads="1"/>
            </p:cNvSpPr>
            <p:nvPr/>
          </p:nvSpPr>
          <p:spPr bwMode="auto">
            <a:xfrm>
              <a:off x="3627" y="221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v</a:t>
              </a:r>
            </a:p>
          </p:txBody>
        </p:sp>
      </p:grp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682750"/>
            <a:ext cx="7781925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Minimal common ancestor</a:t>
            </a:r>
          </a:p>
          <a:p>
            <a:pPr lvl="1"/>
            <a:r>
              <a:rPr lang="en-US" dirty="0"/>
              <a:t>The minimal common ancestor of two nodes x and y is an ancestor of both and is the smallest ancestor (that is, it is a descendant of all other common ancestors).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593975" y="4311650"/>
            <a:ext cx="1835150" cy="1730375"/>
            <a:chOff x="1506" y="2175"/>
            <a:chExt cx="1156" cy="1090"/>
          </a:xfrm>
        </p:grpSpPr>
        <p:grpSp>
          <p:nvGrpSpPr>
            <p:cNvPr id="57365" name="Group 6"/>
            <p:cNvGrpSpPr>
              <a:grpSpLocks/>
            </p:cNvGrpSpPr>
            <p:nvPr/>
          </p:nvGrpSpPr>
          <p:grpSpPr bwMode="auto">
            <a:xfrm>
              <a:off x="1506" y="2175"/>
              <a:ext cx="1156" cy="1090"/>
              <a:chOff x="1506" y="2175"/>
              <a:chExt cx="1156" cy="1090"/>
            </a:xfrm>
          </p:grpSpPr>
          <p:sp>
            <p:nvSpPr>
              <p:cNvPr id="57367" name="Oval 7"/>
              <p:cNvSpPr>
                <a:spLocks noChangeArrowheads="1"/>
              </p:cNvSpPr>
              <p:nvPr/>
            </p:nvSpPr>
            <p:spPr bwMode="auto">
              <a:xfrm>
                <a:off x="2187" y="217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68" name="Oval 8"/>
              <p:cNvSpPr>
                <a:spLocks noChangeArrowheads="1"/>
              </p:cNvSpPr>
              <p:nvPr/>
            </p:nvSpPr>
            <p:spPr bwMode="auto">
              <a:xfrm>
                <a:off x="1506" y="3064"/>
                <a:ext cx="210" cy="19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69" name="Oval 9"/>
              <p:cNvSpPr>
                <a:spLocks noChangeArrowheads="1"/>
              </p:cNvSpPr>
              <p:nvPr/>
            </p:nvSpPr>
            <p:spPr bwMode="auto">
              <a:xfrm>
                <a:off x="2147" y="2710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70" name="Oval 10"/>
              <p:cNvSpPr>
                <a:spLocks noChangeArrowheads="1"/>
              </p:cNvSpPr>
              <p:nvPr/>
            </p:nvSpPr>
            <p:spPr bwMode="auto">
              <a:xfrm>
                <a:off x="1705" y="2716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71" name="Oval 11"/>
              <p:cNvSpPr>
                <a:spLocks noChangeArrowheads="1"/>
              </p:cNvSpPr>
              <p:nvPr/>
            </p:nvSpPr>
            <p:spPr bwMode="auto">
              <a:xfrm>
                <a:off x="1927" y="2432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72" name="Oval 12"/>
              <p:cNvSpPr>
                <a:spLocks noChangeArrowheads="1"/>
              </p:cNvSpPr>
              <p:nvPr/>
            </p:nvSpPr>
            <p:spPr bwMode="auto">
              <a:xfrm>
                <a:off x="1834" y="3071"/>
                <a:ext cx="210" cy="19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7373" name="AutoShape 13"/>
              <p:cNvCxnSpPr>
                <a:cxnSpLocks noChangeShapeType="1"/>
                <a:stCxn id="57367" idx="3"/>
                <a:endCxn id="57371" idx="7"/>
              </p:cNvCxnSpPr>
              <p:nvPr/>
            </p:nvCxnSpPr>
            <p:spPr bwMode="auto">
              <a:xfrm flipH="1">
                <a:off x="2106" y="2341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74" name="AutoShape 14"/>
              <p:cNvCxnSpPr>
                <a:cxnSpLocks noChangeShapeType="1"/>
                <a:stCxn id="57371" idx="3"/>
                <a:endCxn id="57370" idx="7"/>
              </p:cNvCxnSpPr>
              <p:nvPr/>
            </p:nvCxnSpPr>
            <p:spPr bwMode="auto">
              <a:xfrm flipH="1">
                <a:off x="1884" y="2598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75" name="AutoShape 15"/>
              <p:cNvCxnSpPr>
                <a:cxnSpLocks noChangeShapeType="1"/>
                <a:stCxn id="57370" idx="3"/>
              </p:cNvCxnSpPr>
              <p:nvPr/>
            </p:nvCxnSpPr>
            <p:spPr bwMode="auto">
              <a:xfrm flipH="1">
                <a:off x="1659" y="2882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76" name="AutoShape 16"/>
              <p:cNvCxnSpPr>
                <a:cxnSpLocks noChangeShapeType="1"/>
                <a:stCxn id="57370" idx="5"/>
                <a:endCxn id="57372" idx="0"/>
              </p:cNvCxnSpPr>
              <p:nvPr/>
            </p:nvCxnSpPr>
            <p:spPr bwMode="auto">
              <a:xfrm>
                <a:off x="1884" y="2882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77" name="AutoShape 17"/>
              <p:cNvCxnSpPr>
                <a:cxnSpLocks noChangeShapeType="1"/>
                <a:stCxn id="57371" idx="5"/>
                <a:endCxn id="57369" idx="1"/>
              </p:cNvCxnSpPr>
              <p:nvPr/>
            </p:nvCxnSpPr>
            <p:spPr bwMode="auto">
              <a:xfrm>
                <a:off x="2106" y="2598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7378" name="Oval 18"/>
              <p:cNvSpPr>
                <a:spLocks noChangeArrowheads="1"/>
              </p:cNvSpPr>
              <p:nvPr/>
            </p:nvSpPr>
            <p:spPr bwMode="auto">
              <a:xfrm>
                <a:off x="2452" y="2401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7379" name="AutoShape 19"/>
              <p:cNvCxnSpPr>
                <a:cxnSpLocks noChangeShapeType="1"/>
                <a:endCxn id="57378" idx="1"/>
              </p:cNvCxnSpPr>
              <p:nvPr/>
            </p:nvCxnSpPr>
            <p:spPr bwMode="auto">
              <a:xfrm>
                <a:off x="2392" y="2333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7366" name="Text Box 20"/>
            <p:cNvSpPr txBox="1">
              <a:spLocks noChangeArrowheads="1"/>
            </p:cNvSpPr>
            <p:nvPr/>
          </p:nvSpPr>
          <p:spPr bwMode="auto">
            <a:xfrm>
              <a:off x="1569" y="2540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5845175" y="4365625"/>
            <a:ext cx="1835150" cy="1730375"/>
            <a:chOff x="3351" y="2155"/>
            <a:chExt cx="1156" cy="1090"/>
          </a:xfrm>
        </p:grpSpPr>
        <p:grpSp>
          <p:nvGrpSpPr>
            <p:cNvPr id="57350" name="Group 22"/>
            <p:cNvGrpSpPr>
              <a:grpSpLocks/>
            </p:cNvGrpSpPr>
            <p:nvPr/>
          </p:nvGrpSpPr>
          <p:grpSpPr bwMode="auto">
            <a:xfrm>
              <a:off x="3351" y="2155"/>
              <a:ext cx="1156" cy="1090"/>
              <a:chOff x="3351" y="2155"/>
              <a:chExt cx="1156" cy="1090"/>
            </a:xfrm>
          </p:grpSpPr>
          <p:sp>
            <p:nvSpPr>
              <p:cNvPr id="57352" name="Oval 23"/>
              <p:cNvSpPr>
                <a:spLocks noChangeArrowheads="1"/>
              </p:cNvSpPr>
              <p:nvPr/>
            </p:nvSpPr>
            <p:spPr bwMode="auto">
              <a:xfrm>
                <a:off x="4032" y="2155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53" name="Oval 24"/>
              <p:cNvSpPr>
                <a:spLocks noChangeArrowheads="1"/>
              </p:cNvSpPr>
              <p:nvPr/>
            </p:nvSpPr>
            <p:spPr bwMode="auto">
              <a:xfrm>
                <a:off x="3351" y="3044"/>
                <a:ext cx="210" cy="19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54" name="Oval 25"/>
              <p:cNvSpPr>
                <a:spLocks noChangeArrowheads="1"/>
              </p:cNvSpPr>
              <p:nvPr/>
            </p:nvSpPr>
            <p:spPr bwMode="auto">
              <a:xfrm>
                <a:off x="3992" y="2690"/>
                <a:ext cx="210" cy="19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55" name="Oval 26"/>
              <p:cNvSpPr>
                <a:spLocks noChangeArrowheads="1"/>
              </p:cNvSpPr>
              <p:nvPr/>
            </p:nvSpPr>
            <p:spPr bwMode="auto">
              <a:xfrm>
                <a:off x="3550" y="2696"/>
                <a:ext cx="210" cy="194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56" name="Oval 27"/>
              <p:cNvSpPr>
                <a:spLocks noChangeArrowheads="1"/>
              </p:cNvSpPr>
              <p:nvPr/>
            </p:nvSpPr>
            <p:spPr bwMode="auto">
              <a:xfrm>
                <a:off x="3772" y="2412"/>
                <a:ext cx="210" cy="19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57" name="Oval 28"/>
              <p:cNvSpPr>
                <a:spLocks noChangeArrowheads="1"/>
              </p:cNvSpPr>
              <p:nvPr/>
            </p:nvSpPr>
            <p:spPr bwMode="auto">
              <a:xfrm>
                <a:off x="3679" y="3051"/>
                <a:ext cx="210" cy="194"/>
              </a:xfrm>
              <a:prstGeom prst="ellipse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7358" name="AutoShape 29"/>
              <p:cNvCxnSpPr>
                <a:cxnSpLocks noChangeShapeType="1"/>
                <a:stCxn id="57352" idx="3"/>
                <a:endCxn id="57356" idx="7"/>
              </p:cNvCxnSpPr>
              <p:nvPr/>
            </p:nvCxnSpPr>
            <p:spPr bwMode="auto">
              <a:xfrm flipH="1">
                <a:off x="3951" y="2321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59" name="AutoShape 30"/>
              <p:cNvCxnSpPr>
                <a:cxnSpLocks noChangeShapeType="1"/>
                <a:stCxn id="57356" idx="3"/>
                <a:endCxn id="57355" idx="7"/>
              </p:cNvCxnSpPr>
              <p:nvPr/>
            </p:nvCxnSpPr>
            <p:spPr bwMode="auto">
              <a:xfrm flipH="1">
                <a:off x="3729" y="2578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60" name="AutoShape 31"/>
              <p:cNvCxnSpPr>
                <a:cxnSpLocks noChangeShapeType="1"/>
                <a:stCxn id="57355" idx="3"/>
              </p:cNvCxnSpPr>
              <p:nvPr/>
            </p:nvCxnSpPr>
            <p:spPr bwMode="auto">
              <a:xfrm flipH="1">
                <a:off x="3504" y="2862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61" name="AutoShape 32"/>
              <p:cNvCxnSpPr>
                <a:cxnSpLocks noChangeShapeType="1"/>
                <a:stCxn id="57355" idx="5"/>
                <a:endCxn id="57357" idx="0"/>
              </p:cNvCxnSpPr>
              <p:nvPr/>
            </p:nvCxnSpPr>
            <p:spPr bwMode="auto">
              <a:xfrm>
                <a:off x="3729" y="2862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7362" name="AutoShape 33"/>
              <p:cNvCxnSpPr>
                <a:cxnSpLocks noChangeShapeType="1"/>
                <a:stCxn id="57356" idx="5"/>
                <a:endCxn id="57354" idx="1"/>
              </p:cNvCxnSpPr>
              <p:nvPr/>
            </p:nvCxnSpPr>
            <p:spPr bwMode="auto">
              <a:xfrm>
                <a:off x="3951" y="2578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7363" name="Oval 34"/>
              <p:cNvSpPr>
                <a:spLocks noChangeArrowheads="1"/>
              </p:cNvSpPr>
              <p:nvPr/>
            </p:nvSpPr>
            <p:spPr bwMode="auto">
              <a:xfrm>
                <a:off x="4297" y="2381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7364" name="AutoShape 35"/>
              <p:cNvCxnSpPr>
                <a:cxnSpLocks noChangeShapeType="1"/>
                <a:endCxn id="57363" idx="1"/>
              </p:cNvCxnSpPr>
              <p:nvPr/>
            </p:nvCxnSpPr>
            <p:spPr bwMode="auto">
              <a:xfrm>
                <a:off x="4237" y="2313"/>
                <a:ext cx="91" cy="9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7351" name="Text Box 36"/>
            <p:cNvSpPr txBox="1">
              <a:spLocks noChangeArrowheads="1"/>
            </p:cNvSpPr>
            <p:nvPr/>
          </p:nvSpPr>
          <p:spPr bwMode="auto">
            <a:xfrm>
              <a:off x="3627" y="2214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762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219200"/>
            <a:ext cx="7772400" cy="4114800"/>
          </a:xfrm>
        </p:spPr>
        <p:txBody>
          <a:bodyPr/>
          <a:lstStyle/>
          <a:p>
            <a:r>
              <a:rPr lang="en-US" sz="2300" dirty="0">
                <a:solidFill>
                  <a:schemeClr val="accent1"/>
                </a:solidFill>
              </a:rPr>
              <a:t>Depth of a node</a:t>
            </a:r>
          </a:p>
          <a:p>
            <a:pPr lvl="1"/>
            <a:r>
              <a:rPr lang="en-US" sz="2300" dirty="0"/>
              <a:t>The depth of a node v in T is the number of ancestors of v, excluding v itself.</a:t>
            </a:r>
          </a:p>
          <a:p>
            <a:pPr lvl="1"/>
            <a:r>
              <a:rPr lang="en-US" sz="2300" dirty="0"/>
              <a:t>More formally:</a:t>
            </a:r>
          </a:p>
          <a:p>
            <a:pPr lvl="2"/>
            <a:r>
              <a:rPr lang="en-US" sz="2300" dirty="0"/>
              <a:t>If v is the root, the depth of v is 0.</a:t>
            </a:r>
          </a:p>
          <a:p>
            <a:pPr lvl="2"/>
            <a:r>
              <a:rPr lang="en-US" sz="2300" dirty="0"/>
              <a:t>Otherwise, the depth of v is one plus the depth of the parent of v.</a:t>
            </a:r>
          </a:p>
          <a:p>
            <a:pPr lvl="2"/>
            <a:endParaRPr lang="en-US" sz="2300" dirty="0"/>
          </a:p>
          <a:p>
            <a:pPr lvl="2"/>
            <a:endParaRPr lang="en-US" sz="2300" dirty="0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3059113" y="5611813"/>
            <a:ext cx="203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Verdana" pitchFamily="34" charset="0"/>
              </a:rPr>
              <a:t>depth of v = 1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7010400" y="5613400"/>
            <a:ext cx="203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Verdana" pitchFamily="34" charset="0"/>
              </a:rPr>
              <a:t>depth of v = 3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803400" y="4179888"/>
            <a:ext cx="1835150" cy="1730375"/>
            <a:chOff x="1001" y="2633"/>
            <a:chExt cx="1156" cy="1090"/>
          </a:xfrm>
        </p:grpSpPr>
        <p:sp>
          <p:nvSpPr>
            <p:cNvPr id="58391" name="Oval 7"/>
            <p:cNvSpPr>
              <a:spLocks noChangeArrowheads="1"/>
            </p:cNvSpPr>
            <p:nvPr/>
          </p:nvSpPr>
          <p:spPr bwMode="auto">
            <a:xfrm>
              <a:off x="1682" y="2633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2" name="Oval 8"/>
            <p:cNvSpPr>
              <a:spLocks noChangeArrowheads="1"/>
            </p:cNvSpPr>
            <p:nvPr/>
          </p:nvSpPr>
          <p:spPr bwMode="auto">
            <a:xfrm>
              <a:off x="1001" y="352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3" name="Oval 9"/>
            <p:cNvSpPr>
              <a:spLocks noChangeArrowheads="1"/>
            </p:cNvSpPr>
            <p:nvPr/>
          </p:nvSpPr>
          <p:spPr bwMode="auto">
            <a:xfrm>
              <a:off x="1642" y="316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4" name="Oval 10"/>
            <p:cNvSpPr>
              <a:spLocks noChangeArrowheads="1"/>
            </p:cNvSpPr>
            <p:nvPr/>
          </p:nvSpPr>
          <p:spPr bwMode="auto">
            <a:xfrm>
              <a:off x="1200" y="317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5" name="Oval 11"/>
            <p:cNvSpPr>
              <a:spLocks noChangeArrowheads="1"/>
            </p:cNvSpPr>
            <p:nvPr/>
          </p:nvSpPr>
          <p:spPr bwMode="auto">
            <a:xfrm>
              <a:off x="1422" y="2890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6" name="Oval 12"/>
            <p:cNvSpPr>
              <a:spLocks noChangeArrowheads="1"/>
            </p:cNvSpPr>
            <p:nvPr/>
          </p:nvSpPr>
          <p:spPr bwMode="auto">
            <a:xfrm>
              <a:off x="1329" y="352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8397" name="AutoShape 13"/>
            <p:cNvCxnSpPr>
              <a:cxnSpLocks noChangeShapeType="1"/>
              <a:stCxn id="58391" idx="3"/>
              <a:endCxn id="58395" idx="7"/>
            </p:cNvCxnSpPr>
            <p:nvPr/>
          </p:nvCxnSpPr>
          <p:spPr bwMode="auto">
            <a:xfrm flipH="1">
              <a:off x="1601" y="2799"/>
              <a:ext cx="112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398" name="AutoShape 14"/>
            <p:cNvCxnSpPr>
              <a:cxnSpLocks noChangeShapeType="1"/>
              <a:stCxn id="58395" idx="3"/>
              <a:endCxn id="58394" idx="7"/>
            </p:cNvCxnSpPr>
            <p:nvPr/>
          </p:nvCxnSpPr>
          <p:spPr bwMode="auto">
            <a:xfrm flipH="1">
              <a:off x="1379" y="3056"/>
              <a:ext cx="74" cy="1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399" name="AutoShape 15"/>
            <p:cNvCxnSpPr>
              <a:cxnSpLocks noChangeShapeType="1"/>
              <a:stCxn id="58394" idx="3"/>
            </p:cNvCxnSpPr>
            <p:nvPr/>
          </p:nvCxnSpPr>
          <p:spPr bwMode="auto">
            <a:xfrm flipH="1">
              <a:off x="1154" y="3340"/>
              <a:ext cx="77" cy="1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400" name="AutoShape 16"/>
            <p:cNvCxnSpPr>
              <a:cxnSpLocks noChangeShapeType="1"/>
              <a:stCxn id="58394" idx="5"/>
              <a:endCxn id="58396" idx="0"/>
            </p:cNvCxnSpPr>
            <p:nvPr/>
          </p:nvCxnSpPr>
          <p:spPr bwMode="auto">
            <a:xfrm>
              <a:off x="1379" y="3340"/>
              <a:ext cx="55" cy="1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401" name="AutoShape 17"/>
            <p:cNvCxnSpPr>
              <a:cxnSpLocks noChangeShapeType="1"/>
              <a:stCxn id="58395" idx="5"/>
              <a:endCxn id="58393" idx="1"/>
            </p:cNvCxnSpPr>
            <p:nvPr/>
          </p:nvCxnSpPr>
          <p:spPr bwMode="auto">
            <a:xfrm>
              <a:off x="1601" y="3056"/>
              <a:ext cx="72" cy="1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8402" name="Oval 18"/>
            <p:cNvSpPr>
              <a:spLocks noChangeArrowheads="1"/>
            </p:cNvSpPr>
            <p:nvPr/>
          </p:nvSpPr>
          <p:spPr bwMode="auto">
            <a:xfrm>
              <a:off x="1947" y="285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8403" name="AutoShape 19"/>
            <p:cNvCxnSpPr>
              <a:cxnSpLocks noChangeShapeType="1"/>
              <a:stCxn id="58391" idx="5"/>
              <a:endCxn id="58402" idx="1"/>
            </p:cNvCxnSpPr>
            <p:nvPr/>
          </p:nvCxnSpPr>
          <p:spPr bwMode="auto">
            <a:xfrm>
              <a:off x="1861" y="2799"/>
              <a:ext cx="117" cy="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8404" name="Text Box 20"/>
            <p:cNvSpPr txBox="1">
              <a:spLocks noChangeArrowheads="1"/>
            </p:cNvSpPr>
            <p:nvPr/>
          </p:nvSpPr>
          <p:spPr bwMode="auto">
            <a:xfrm>
              <a:off x="1231" y="2814"/>
              <a:ext cx="21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Verdana" pitchFamily="34" charset="0"/>
                </a:rPr>
                <a:t>v</a:t>
              </a: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5534025" y="4257675"/>
            <a:ext cx="2117725" cy="1730375"/>
            <a:chOff x="3310" y="2682"/>
            <a:chExt cx="1334" cy="1090"/>
          </a:xfrm>
        </p:grpSpPr>
        <p:sp>
          <p:nvSpPr>
            <p:cNvPr id="58377" name="Oval 22"/>
            <p:cNvSpPr>
              <a:spLocks noChangeArrowheads="1"/>
            </p:cNvSpPr>
            <p:nvPr/>
          </p:nvSpPr>
          <p:spPr bwMode="auto">
            <a:xfrm>
              <a:off x="4169" y="268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8" name="Oval 23"/>
            <p:cNvSpPr>
              <a:spLocks noChangeArrowheads="1"/>
            </p:cNvSpPr>
            <p:nvPr/>
          </p:nvSpPr>
          <p:spPr bwMode="auto">
            <a:xfrm>
              <a:off x="3488" y="3571"/>
              <a:ext cx="210" cy="194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9" name="Oval 24"/>
            <p:cNvSpPr>
              <a:spLocks noChangeArrowheads="1"/>
            </p:cNvSpPr>
            <p:nvPr/>
          </p:nvSpPr>
          <p:spPr bwMode="auto">
            <a:xfrm>
              <a:off x="4129" y="3217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0" name="Oval 25"/>
            <p:cNvSpPr>
              <a:spLocks noChangeArrowheads="1"/>
            </p:cNvSpPr>
            <p:nvPr/>
          </p:nvSpPr>
          <p:spPr bwMode="auto">
            <a:xfrm>
              <a:off x="3687" y="3223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1" name="Oval 26"/>
            <p:cNvSpPr>
              <a:spLocks noChangeArrowheads="1"/>
            </p:cNvSpPr>
            <p:nvPr/>
          </p:nvSpPr>
          <p:spPr bwMode="auto">
            <a:xfrm>
              <a:off x="3909" y="293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2" name="Oval 27"/>
            <p:cNvSpPr>
              <a:spLocks noChangeArrowheads="1"/>
            </p:cNvSpPr>
            <p:nvPr/>
          </p:nvSpPr>
          <p:spPr bwMode="auto">
            <a:xfrm>
              <a:off x="3816" y="357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8383" name="AutoShape 28"/>
            <p:cNvCxnSpPr>
              <a:cxnSpLocks noChangeShapeType="1"/>
              <a:stCxn id="58377" idx="3"/>
              <a:endCxn id="58381" idx="7"/>
            </p:cNvCxnSpPr>
            <p:nvPr/>
          </p:nvCxnSpPr>
          <p:spPr bwMode="auto">
            <a:xfrm flipH="1">
              <a:off x="4088" y="2848"/>
              <a:ext cx="112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384" name="AutoShape 29"/>
            <p:cNvCxnSpPr>
              <a:cxnSpLocks noChangeShapeType="1"/>
              <a:stCxn id="58381" idx="3"/>
              <a:endCxn id="58380" idx="7"/>
            </p:cNvCxnSpPr>
            <p:nvPr/>
          </p:nvCxnSpPr>
          <p:spPr bwMode="auto">
            <a:xfrm flipH="1">
              <a:off x="3866" y="3105"/>
              <a:ext cx="74" cy="1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385" name="AutoShape 30"/>
            <p:cNvCxnSpPr>
              <a:cxnSpLocks noChangeShapeType="1"/>
              <a:stCxn id="58380" idx="3"/>
            </p:cNvCxnSpPr>
            <p:nvPr/>
          </p:nvCxnSpPr>
          <p:spPr bwMode="auto">
            <a:xfrm flipH="1">
              <a:off x="3641" y="3389"/>
              <a:ext cx="77" cy="19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386" name="AutoShape 31"/>
            <p:cNvCxnSpPr>
              <a:cxnSpLocks noChangeShapeType="1"/>
              <a:stCxn id="58380" idx="5"/>
              <a:endCxn id="58382" idx="0"/>
            </p:cNvCxnSpPr>
            <p:nvPr/>
          </p:nvCxnSpPr>
          <p:spPr bwMode="auto">
            <a:xfrm>
              <a:off x="3866" y="3389"/>
              <a:ext cx="55" cy="18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8387" name="AutoShape 32"/>
            <p:cNvCxnSpPr>
              <a:cxnSpLocks noChangeShapeType="1"/>
              <a:stCxn id="58381" idx="5"/>
              <a:endCxn id="58379" idx="1"/>
            </p:cNvCxnSpPr>
            <p:nvPr/>
          </p:nvCxnSpPr>
          <p:spPr bwMode="auto">
            <a:xfrm>
              <a:off x="4088" y="3105"/>
              <a:ext cx="72" cy="1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8388" name="Oval 33"/>
            <p:cNvSpPr>
              <a:spLocks noChangeArrowheads="1"/>
            </p:cNvSpPr>
            <p:nvPr/>
          </p:nvSpPr>
          <p:spPr bwMode="auto">
            <a:xfrm>
              <a:off x="4434" y="290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8389" name="AutoShape 34"/>
            <p:cNvCxnSpPr>
              <a:cxnSpLocks noChangeShapeType="1"/>
              <a:stCxn id="58377" idx="5"/>
              <a:endCxn id="58388" idx="1"/>
            </p:cNvCxnSpPr>
            <p:nvPr/>
          </p:nvCxnSpPr>
          <p:spPr bwMode="auto">
            <a:xfrm>
              <a:off x="4348" y="2848"/>
              <a:ext cx="117" cy="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8390" name="Text Box 35"/>
            <p:cNvSpPr txBox="1">
              <a:spLocks noChangeArrowheads="1"/>
            </p:cNvSpPr>
            <p:nvPr/>
          </p:nvSpPr>
          <p:spPr bwMode="auto">
            <a:xfrm>
              <a:off x="3310" y="3353"/>
              <a:ext cx="21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Verdana" pitchFamily="34" charset="0"/>
                </a:rPr>
                <a:t>v</a:t>
              </a:r>
            </a:p>
          </p:txBody>
        </p:sp>
      </p:grp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autoUpdateAnimBg="0"/>
      <p:bldP spid="71685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46075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844675"/>
            <a:ext cx="7772400" cy="411480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Height (or depth) of a tree </a:t>
            </a:r>
          </a:p>
          <a:p>
            <a:pPr lvl="1"/>
            <a:r>
              <a:rPr lang="en-US" dirty="0"/>
              <a:t>The depth of a tree is the maximum depth of any of its leaves.</a:t>
            </a:r>
          </a:p>
          <a:p>
            <a:pPr lvl="1">
              <a:buFontTx/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524000" y="3754437"/>
            <a:ext cx="2132012" cy="1731963"/>
            <a:chOff x="713" y="2130"/>
            <a:chExt cx="1343" cy="1091"/>
          </a:xfrm>
        </p:grpSpPr>
        <p:grpSp>
          <p:nvGrpSpPr>
            <p:cNvPr id="59413" name="Group 6"/>
            <p:cNvGrpSpPr>
              <a:grpSpLocks/>
            </p:cNvGrpSpPr>
            <p:nvPr/>
          </p:nvGrpSpPr>
          <p:grpSpPr bwMode="auto">
            <a:xfrm>
              <a:off x="713" y="2131"/>
              <a:ext cx="1156" cy="1090"/>
              <a:chOff x="1001" y="2633"/>
              <a:chExt cx="1156" cy="1090"/>
            </a:xfrm>
          </p:grpSpPr>
          <p:sp>
            <p:nvSpPr>
              <p:cNvPr id="59415" name="Oval 7"/>
              <p:cNvSpPr>
                <a:spLocks noChangeArrowheads="1"/>
              </p:cNvSpPr>
              <p:nvPr/>
            </p:nvSpPr>
            <p:spPr bwMode="auto">
              <a:xfrm>
                <a:off x="1682" y="2633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416" name="Oval 8"/>
              <p:cNvSpPr>
                <a:spLocks noChangeArrowheads="1"/>
              </p:cNvSpPr>
              <p:nvPr/>
            </p:nvSpPr>
            <p:spPr bwMode="auto">
              <a:xfrm>
                <a:off x="1001" y="3522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417" name="Oval 9"/>
              <p:cNvSpPr>
                <a:spLocks noChangeArrowheads="1"/>
              </p:cNvSpPr>
              <p:nvPr/>
            </p:nvSpPr>
            <p:spPr bwMode="auto">
              <a:xfrm>
                <a:off x="1642" y="3168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418" name="Oval 10"/>
              <p:cNvSpPr>
                <a:spLocks noChangeArrowheads="1"/>
              </p:cNvSpPr>
              <p:nvPr/>
            </p:nvSpPr>
            <p:spPr bwMode="auto">
              <a:xfrm>
                <a:off x="1200" y="3174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419" name="Oval 11"/>
              <p:cNvSpPr>
                <a:spLocks noChangeArrowheads="1"/>
              </p:cNvSpPr>
              <p:nvPr/>
            </p:nvSpPr>
            <p:spPr bwMode="auto">
              <a:xfrm>
                <a:off x="1422" y="2890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420" name="Oval 12"/>
              <p:cNvSpPr>
                <a:spLocks noChangeArrowheads="1"/>
              </p:cNvSpPr>
              <p:nvPr/>
            </p:nvSpPr>
            <p:spPr bwMode="auto">
              <a:xfrm>
                <a:off x="1329" y="3529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9421" name="AutoShape 13"/>
              <p:cNvCxnSpPr>
                <a:cxnSpLocks noChangeShapeType="1"/>
                <a:stCxn id="59415" idx="3"/>
                <a:endCxn id="59419" idx="7"/>
              </p:cNvCxnSpPr>
              <p:nvPr/>
            </p:nvCxnSpPr>
            <p:spPr bwMode="auto">
              <a:xfrm flipH="1">
                <a:off x="1601" y="2799"/>
                <a:ext cx="112" cy="11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9422" name="AutoShape 14"/>
              <p:cNvCxnSpPr>
                <a:cxnSpLocks noChangeShapeType="1"/>
                <a:stCxn id="59419" idx="3"/>
                <a:endCxn id="59418" idx="7"/>
              </p:cNvCxnSpPr>
              <p:nvPr/>
            </p:nvCxnSpPr>
            <p:spPr bwMode="auto">
              <a:xfrm flipH="1">
                <a:off x="1379" y="3056"/>
                <a:ext cx="74" cy="14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9423" name="AutoShape 15"/>
              <p:cNvCxnSpPr>
                <a:cxnSpLocks noChangeShapeType="1"/>
                <a:stCxn id="59418" idx="3"/>
              </p:cNvCxnSpPr>
              <p:nvPr/>
            </p:nvCxnSpPr>
            <p:spPr bwMode="auto">
              <a:xfrm flipH="1">
                <a:off x="1154" y="3340"/>
                <a:ext cx="77" cy="197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9424" name="AutoShape 16"/>
              <p:cNvCxnSpPr>
                <a:cxnSpLocks noChangeShapeType="1"/>
                <a:stCxn id="59418" idx="5"/>
                <a:endCxn id="59420" idx="0"/>
              </p:cNvCxnSpPr>
              <p:nvPr/>
            </p:nvCxnSpPr>
            <p:spPr bwMode="auto">
              <a:xfrm>
                <a:off x="1379" y="3340"/>
                <a:ext cx="55" cy="189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9425" name="AutoShape 17"/>
              <p:cNvCxnSpPr>
                <a:cxnSpLocks noChangeShapeType="1"/>
                <a:stCxn id="59419" idx="5"/>
                <a:endCxn id="59417" idx="1"/>
              </p:cNvCxnSpPr>
              <p:nvPr/>
            </p:nvCxnSpPr>
            <p:spPr bwMode="auto">
              <a:xfrm>
                <a:off x="1601" y="3056"/>
                <a:ext cx="72" cy="140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9426" name="Oval 18"/>
              <p:cNvSpPr>
                <a:spLocks noChangeArrowheads="1"/>
              </p:cNvSpPr>
              <p:nvPr/>
            </p:nvSpPr>
            <p:spPr bwMode="auto">
              <a:xfrm>
                <a:off x="1947" y="2859"/>
                <a:ext cx="210" cy="194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cxnSp>
            <p:nvCxnSpPr>
              <p:cNvPr id="59427" name="AutoShape 19"/>
              <p:cNvCxnSpPr>
                <a:cxnSpLocks noChangeShapeType="1"/>
                <a:stCxn id="59415" idx="5"/>
                <a:endCxn id="59426" idx="1"/>
              </p:cNvCxnSpPr>
              <p:nvPr/>
            </p:nvCxnSpPr>
            <p:spPr bwMode="auto">
              <a:xfrm>
                <a:off x="1861" y="2799"/>
                <a:ext cx="117" cy="88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</p:cxnSp>
        </p:grpSp>
        <p:sp>
          <p:nvSpPr>
            <p:cNvPr id="59414" name="Line 20"/>
            <p:cNvSpPr>
              <a:spLocks noChangeShapeType="1"/>
            </p:cNvSpPr>
            <p:nvPr/>
          </p:nvSpPr>
          <p:spPr bwMode="auto">
            <a:xfrm>
              <a:off x="2056" y="2130"/>
              <a:ext cx="0" cy="10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6202362" y="3679825"/>
            <a:ext cx="1876425" cy="1212850"/>
            <a:chOff x="3660" y="2083"/>
            <a:chExt cx="1182" cy="764"/>
          </a:xfrm>
        </p:grpSpPr>
        <p:sp>
          <p:nvSpPr>
            <p:cNvPr id="59403" name="Oval 22"/>
            <p:cNvSpPr>
              <a:spLocks noChangeArrowheads="1"/>
            </p:cNvSpPr>
            <p:nvPr/>
          </p:nvSpPr>
          <p:spPr bwMode="auto">
            <a:xfrm>
              <a:off x="4142" y="211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4" name="Oval 23"/>
            <p:cNvSpPr>
              <a:spLocks noChangeArrowheads="1"/>
            </p:cNvSpPr>
            <p:nvPr/>
          </p:nvSpPr>
          <p:spPr bwMode="auto">
            <a:xfrm>
              <a:off x="4102" y="2647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5" name="Oval 24"/>
            <p:cNvSpPr>
              <a:spLocks noChangeArrowheads="1"/>
            </p:cNvSpPr>
            <p:nvPr/>
          </p:nvSpPr>
          <p:spPr bwMode="auto">
            <a:xfrm>
              <a:off x="3660" y="2653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6" name="Oval 25"/>
            <p:cNvSpPr>
              <a:spLocks noChangeArrowheads="1"/>
            </p:cNvSpPr>
            <p:nvPr/>
          </p:nvSpPr>
          <p:spPr bwMode="auto">
            <a:xfrm>
              <a:off x="3882" y="236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9407" name="AutoShape 26"/>
            <p:cNvCxnSpPr>
              <a:cxnSpLocks noChangeShapeType="1"/>
              <a:stCxn id="59403" idx="3"/>
              <a:endCxn id="59406" idx="7"/>
            </p:cNvCxnSpPr>
            <p:nvPr/>
          </p:nvCxnSpPr>
          <p:spPr bwMode="auto">
            <a:xfrm flipH="1">
              <a:off x="4061" y="2278"/>
              <a:ext cx="112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9408" name="AutoShape 27"/>
            <p:cNvCxnSpPr>
              <a:cxnSpLocks noChangeShapeType="1"/>
              <a:stCxn id="59406" idx="3"/>
              <a:endCxn id="59405" idx="7"/>
            </p:cNvCxnSpPr>
            <p:nvPr/>
          </p:nvCxnSpPr>
          <p:spPr bwMode="auto">
            <a:xfrm flipH="1">
              <a:off x="3839" y="2535"/>
              <a:ext cx="74" cy="14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59409" name="AutoShape 28"/>
            <p:cNvCxnSpPr>
              <a:cxnSpLocks noChangeShapeType="1"/>
              <a:stCxn id="59406" idx="5"/>
              <a:endCxn id="59404" idx="1"/>
            </p:cNvCxnSpPr>
            <p:nvPr/>
          </p:nvCxnSpPr>
          <p:spPr bwMode="auto">
            <a:xfrm>
              <a:off x="4061" y="2535"/>
              <a:ext cx="72" cy="1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9410" name="Oval 29"/>
            <p:cNvSpPr>
              <a:spLocks noChangeArrowheads="1"/>
            </p:cNvSpPr>
            <p:nvPr/>
          </p:nvSpPr>
          <p:spPr bwMode="auto">
            <a:xfrm>
              <a:off x="4407" y="233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9411" name="AutoShape 30"/>
            <p:cNvCxnSpPr>
              <a:cxnSpLocks noChangeShapeType="1"/>
              <a:stCxn id="59403" idx="5"/>
              <a:endCxn id="59410" idx="1"/>
            </p:cNvCxnSpPr>
            <p:nvPr/>
          </p:nvCxnSpPr>
          <p:spPr bwMode="auto">
            <a:xfrm>
              <a:off x="4321" y="2278"/>
              <a:ext cx="117" cy="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59412" name="Line 31"/>
            <p:cNvSpPr>
              <a:spLocks noChangeShapeType="1"/>
            </p:cNvSpPr>
            <p:nvPr/>
          </p:nvSpPr>
          <p:spPr bwMode="auto">
            <a:xfrm>
              <a:off x="4842" y="2083"/>
              <a:ext cx="0" cy="7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2736" name="Text Box 32"/>
          <p:cNvSpPr txBox="1">
            <a:spLocks noChangeArrowheads="1"/>
          </p:cNvSpPr>
          <p:nvPr/>
        </p:nvSpPr>
        <p:spPr bwMode="auto">
          <a:xfrm>
            <a:off x="3714750" y="4446587"/>
            <a:ext cx="1878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Verdana" pitchFamily="34" charset="0"/>
              </a:rPr>
              <a:t>tree depth = 3</a:t>
            </a:r>
          </a:p>
        </p:txBody>
      </p:sp>
      <p:sp>
        <p:nvSpPr>
          <p:cNvPr id="72737" name="Text Box 33"/>
          <p:cNvSpPr txBox="1">
            <a:spLocks noChangeArrowheads="1"/>
          </p:cNvSpPr>
          <p:nvPr/>
        </p:nvSpPr>
        <p:spPr bwMode="auto">
          <a:xfrm>
            <a:off x="7056437" y="5184775"/>
            <a:ext cx="1878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Verdana" pitchFamily="34" charset="0"/>
              </a:rPr>
              <a:t>tree depth = 2</a:t>
            </a:r>
          </a:p>
        </p:txBody>
      </p:sp>
      <p:sp>
        <p:nvSpPr>
          <p:cNvPr id="72738" name="Oval 34"/>
          <p:cNvSpPr>
            <a:spLocks noChangeArrowheads="1"/>
          </p:cNvSpPr>
          <p:nvPr/>
        </p:nvSpPr>
        <p:spPr bwMode="auto">
          <a:xfrm>
            <a:off x="4460875" y="5802312"/>
            <a:ext cx="333375" cy="307975"/>
          </a:xfrm>
          <a:prstGeom prst="ellipse">
            <a:avLst/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2739" name="Text Box 35"/>
          <p:cNvSpPr txBox="1">
            <a:spLocks noChangeArrowheads="1"/>
          </p:cNvSpPr>
          <p:nvPr/>
        </p:nvSpPr>
        <p:spPr bwMode="auto">
          <a:xfrm>
            <a:off x="5232400" y="5805487"/>
            <a:ext cx="1878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latin typeface="Verdana" pitchFamily="34" charset="0"/>
              </a:rPr>
              <a:t>tree depth = 0</a:t>
            </a:r>
          </a:p>
        </p:txBody>
      </p: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36" grpId="0" autoUpdateAnimBg="0"/>
      <p:bldP spid="72737" grpId="0" autoUpdateAnimBg="0"/>
      <p:bldP spid="72738" grpId="0" animBg="1"/>
      <p:bldP spid="72739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319212"/>
            <a:ext cx="7772400" cy="27193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chemeClr val="accent1"/>
                </a:solidFill>
              </a:rPr>
              <a:t>Node x is LEFTOF node y.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000" dirty="0"/>
              <a:t>	Suppose now we label the order of all siblings in a tree and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x, y are two nodes, neither of which is an ancestor of the other, 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Let z be the minimal common ancestor of the nodes x and y and let z</a:t>
            </a:r>
            <a:r>
              <a:rPr lang="en-US" sz="2000" baseline="-25000" dirty="0"/>
              <a:t>1</a:t>
            </a:r>
            <a:r>
              <a:rPr lang="en-US" sz="2000" dirty="0"/>
              <a:t>, z</a:t>
            </a:r>
            <a:r>
              <a:rPr lang="en-US" sz="2000" baseline="-25000" dirty="0"/>
              <a:t>2</a:t>
            </a:r>
            <a:r>
              <a:rPr lang="en-US" sz="2000" dirty="0"/>
              <a:t>, …, </a:t>
            </a:r>
            <a:r>
              <a:rPr lang="en-US" sz="2000" dirty="0" err="1"/>
              <a:t>z</a:t>
            </a:r>
            <a:r>
              <a:rPr lang="en-US" sz="2000" baseline="-25000" dirty="0" err="1"/>
              <a:t>n</a:t>
            </a:r>
            <a:r>
              <a:rPr lang="en-US" sz="2000" dirty="0"/>
              <a:t> be the children of z in their correct order.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Then x is on the </a:t>
            </a:r>
            <a:r>
              <a:rPr lang="en-US" sz="2000" b="1" dirty="0"/>
              <a:t>LEFTOF</a:t>
            </a:r>
            <a:r>
              <a:rPr lang="en-US" sz="2000" dirty="0"/>
              <a:t> y if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x is in the </a:t>
            </a:r>
            <a:r>
              <a:rPr lang="en-US" sz="2000" dirty="0" err="1"/>
              <a:t>subtree</a:t>
            </a:r>
            <a:r>
              <a:rPr lang="en-US" sz="2000" dirty="0"/>
              <a:t> generated by </a:t>
            </a:r>
            <a:r>
              <a:rPr lang="en-US" sz="2000" dirty="0" err="1">
                <a:latin typeface="Courier Bold" pitchFamily="49" charset="0"/>
              </a:rPr>
              <a:t>z</a:t>
            </a:r>
            <a:r>
              <a:rPr lang="en-US" sz="2000" baseline="-25000" dirty="0" err="1">
                <a:latin typeface="Courier Bold" pitchFamily="49" charset="0"/>
              </a:rPr>
              <a:t>i</a:t>
            </a:r>
            <a:r>
              <a:rPr lang="en-US" sz="2000" dirty="0"/>
              <a:t>, y is in the </a:t>
            </a:r>
            <a:r>
              <a:rPr lang="en-US" sz="2000" dirty="0" err="1"/>
              <a:t>subtree</a:t>
            </a:r>
            <a:r>
              <a:rPr lang="en-US" sz="2000" dirty="0"/>
              <a:t> generated by </a:t>
            </a:r>
            <a:r>
              <a:rPr lang="en-US" sz="2000" dirty="0" err="1">
                <a:latin typeface="Courier Bold" pitchFamily="49" charset="0"/>
              </a:rPr>
              <a:t>z</a:t>
            </a:r>
            <a:r>
              <a:rPr lang="en-US" sz="2000" baseline="-25000" dirty="0" err="1">
                <a:latin typeface="Courier Bold" pitchFamily="49" charset="0"/>
              </a:rPr>
              <a:t>j</a:t>
            </a:r>
            <a:r>
              <a:rPr lang="en-US" sz="2000" dirty="0"/>
              <a:t>, and </a:t>
            </a:r>
            <a:r>
              <a:rPr lang="en-US" sz="2000" b="1" dirty="0" err="1">
                <a:latin typeface="Courier Bold" pitchFamily="49" charset="0"/>
              </a:rPr>
              <a:t>i</a:t>
            </a:r>
            <a:r>
              <a:rPr lang="en-US" sz="2000" b="1" dirty="0">
                <a:latin typeface="Courier Bold" pitchFamily="49" charset="0"/>
              </a:rPr>
              <a:t>&lt;j</a:t>
            </a:r>
            <a:r>
              <a:rPr lang="en-US" sz="2000" dirty="0"/>
              <a:t>.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000" dirty="0"/>
          </a:p>
          <a:p>
            <a:pPr>
              <a:lnSpc>
                <a:spcPct val="90000"/>
              </a:lnSpc>
            </a:pPr>
            <a:endParaRPr lang="en-US" sz="2000" dirty="0"/>
          </a:p>
          <a:p>
            <a:pPr lvl="1">
              <a:lnSpc>
                <a:spcPct val="90000"/>
              </a:lnSpc>
            </a:pPr>
            <a:endParaRPr lang="en-US" sz="2000" dirty="0"/>
          </a:p>
        </p:txBody>
      </p:sp>
      <p:sp>
        <p:nvSpPr>
          <p:cNvPr id="77856" name="Text Box 32"/>
          <p:cNvSpPr txBox="1">
            <a:spLocks noChangeArrowheads="1"/>
          </p:cNvSpPr>
          <p:nvPr/>
        </p:nvSpPr>
        <p:spPr bwMode="auto">
          <a:xfrm>
            <a:off x="5775325" y="5835650"/>
            <a:ext cx="33275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>
                <a:latin typeface="Verdana" pitchFamily="34" charset="0"/>
              </a:rPr>
              <a:t>Node 4 is LEFTOF node 12.</a:t>
            </a:r>
          </a:p>
          <a:p>
            <a:r>
              <a:rPr lang="en-US" sz="1800" dirty="0">
                <a:latin typeface="Verdana" pitchFamily="34" charset="0"/>
              </a:rPr>
              <a:t>Node 9 is LEFTOF node 11.</a:t>
            </a:r>
          </a:p>
        </p:txBody>
      </p:sp>
      <p:grpSp>
        <p:nvGrpSpPr>
          <p:cNvPr id="60421" name="Group 72"/>
          <p:cNvGrpSpPr>
            <a:grpSpLocks/>
          </p:cNvGrpSpPr>
          <p:nvPr/>
        </p:nvGrpSpPr>
        <p:grpSpPr bwMode="auto">
          <a:xfrm>
            <a:off x="1524000" y="4114800"/>
            <a:ext cx="4295775" cy="2517775"/>
            <a:chOff x="1584" y="2592"/>
            <a:chExt cx="2706" cy="1586"/>
          </a:xfrm>
        </p:grpSpPr>
        <p:sp>
          <p:nvSpPr>
            <p:cNvPr id="60422" name="Oval 7"/>
            <p:cNvSpPr>
              <a:spLocks noChangeArrowheads="1"/>
            </p:cNvSpPr>
            <p:nvPr/>
          </p:nvSpPr>
          <p:spPr bwMode="auto">
            <a:xfrm>
              <a:off x="2880" y="259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60423" name="Oval 8"/>
            <p:cNvSpPr>
              <a:spLocks noChangeArrowheads="1"/>
            </p:cNvSpPr>
            <p:nvPr/>
          </p:nvSpPr>
          <p:spPr bwMode="auto">
            <a:xfrm>
              <a:off x="1584" y="355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9</a:t>
              </a:r>
            </a:p>
          </p:txBody>
        </p:sp>
        <p:sp>
          <p:nvSpPr>
            <p:cNvPr id="60424" name="Oval 9"/>
            <p:cNvSpPr>
              <a:spLocks noChangeArrowheads="1"/>
            </p:cNvSpPr>
            <p:nvPr/>
          </p:nvSpPr>
          <p:spPr bwMode="auto">
            <a:xfrm>
              <a:off x="2880" y="326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60425" name="Oval 10"/>
            <p:cNvSpPr>
              <a:spLocks noChangeArrowheads="1"/>
            </p:cNvSpPr>
            <p:nvPr/>
          </p:nvSpPr>
          <p:spPr bwMode="auto">
            <a:xfrm>
              <a:off x="1920" y="3216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60426" name="Oval 11"/>
            <p:cNvSpPr>
              <a:spLocks noChangeArrowheads="1"/>
            </p:cNvSpPr>
            <p:nvPr/>
          </p:nvSpPr>
          <p:spPr bwMode="auto">
            <a:xfrm>
              <a:off x="2389" y="284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60427" name="Oval 12"/>
            <p:cNvSpPr>
              <a:spLocks noChangeArrowheads="1"/>
            </p:cNvSpPr>
            <p:nvPr/>
          </p:nvSpPr>
          <p:spPr bwMode="auto">
            <a:xfrm>
              <a:off x="2160" y="3600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10</a:t>
              </a:r>
            </a:p>
          </p:txBody>
        </p:sp>
        <p:cxnSp>
          <p:nvCxnSpPr>
            <p:cNvPr id="60428" name="AutoShape 13"/>
            <p:cNvCxnSpPr>
              <a:cxnSpLocks noChangeShapeType="1"/>
              <a:stCxn id="60422" idx="3"/>
              <a:endCxn id="60426" idx="7"/>
            </p:cNvCxnSpPr>
            <p:nvPr/>
          </p:nvCxnSpPr>
          <p:spPr bwMode="auto">
            <a:xfrm flipH="1">
              <a:off x="2568" y="2758"/>
              <a:ext cx="343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29" name="AutoShape 14"/>
            <p:cNvCxnSpPr>
              <a:cxnSpLocks noChangeShapeType="1"/>
              <a:stCxn id="60426" idx="3"/>
              <a:endCxn id="60425" idx="7"/>
            </p:cNvCxnSpPr>
            <p:nvPr/>
          </p:nvCxnSpPr>
          <p:spPr bwMode="auto">
            <a:xfrm flipH="1">
              <a:off x="2099" y="3015"/>
              <a:ext cx="321" cy="22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30" name="AutoShape 15"/>
            <p:cNvCxnSpPr>
              <a:cxnSpLocks noChangeShapeType="1"/>
              <a:stCxn id="60426" idx="4"/>
              <a:endCxn id="60434" idx="0"/>
            </p:cNvCxnSpPr>
            <p:nvPr/>
          </p:nvCxnSpPr>
          <p:spPr bwMode="auto">
            <a:xfrm>
              <a:off x="2494" y="3043"/>
              <a:ext cx="11" cy="2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31" name="AutoShape 17"/>
            <p:cNvCxnSpPr>
              <a:cxnSpLocks noChangeShapeType="1"/>
              <a:stCxn id="60426" idx="5"/>
              <a:endCxn id="60424" idx="1"/>
            </p:cNvCxnSpPr>
            <p:nvPr/>
          </p:nvCxnSpPr>
          <p:spPr bwMode="auto">
            <a:xfrm>
              <a:off x="2568" y="3015"/>
              <a:ext cx="343" cy="27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32" name="Oval 18"/>
            <p:cNvSpPr>
              <a:spLocks noChangeArrowheads="1"/>
            </p:cNvSpPr>
            <p:nvPr/>
          </p:nvSpPr>
          <p:spPr bwMode="auto">
            <a:xfrm>
              <a:off x="3456" y="283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dirty="0"/>
                <a:t>3</a:t>
              </a:r>
            </a:p>
          </p:txBody>
        </p:sp>
        <p:cxnSp>
          <p:nvCxnSpPr>
            <p:cNvPr id="60433" name="AutoShape 19"/>
            <p:cNvCxnSpPr>
              <a:cxnSpLocks noChangeShapeType="1"/>
              <a:stCxn id="60422" idx="5"/>
              <a:endCxn id="60432" idx="1"/>
            </p:cNvCxnSpPr>
            <p:nvPr/>
          </p:nvCxnSpPr>
          <p:spPr bwMode="auto">
            <a:xfrm>
              <a:off x="3059" y="2758"/>
              <a:ext cx="428" cy="10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34" name="Oval 36"/>
            <p:cNvSpPr>
              <a:spLocks noChangeArrowheads="1"/>
            </p:cNvSpPr>
            <p:nvPr/>
          </p:nvSpPr>
          <p:spPr bwMode="auto">
            <a:xfrm>
              <a:off x="2400" y="326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cxnSp>
          <p:nvCxnSpPr>
            <p:cNvPr id="60435" name="AutoShape 39"/>
            <p:cNvCxnSpPr>
              <a:cxnSpLocks noChangeShapeType="1"/>
              <a:stCxn id="60425" idx="3"/>
            </p:cNvCxnSpPr>
            <p:nvPr/>
          </p:nvCxnSpPr>
          <p:spPr bwMode="auto">
            <a:xfrm flipH="1">
              <a:off x="1776" y="3382"/>
              <a:ext cx="175" cy="1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36" name="Oval 40"/>
            <p:cNvSpPr>
              <a:spLocks noChangeArrowheads="1"/>
            </p:cNvSpPr>
            <p:nvPr/>
          </p:nvSpPr>
          <p:spPr bwMode="auto">
            <a:xfrm>
              <a:off x="2640" y="3600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11</a:t>
              </a:r>
            </a:p>
          </p:txBody>
        </p:sp>
        <p:cxnSp>
          <p:nvCxnSpPr>
            <p:cNvPr id="60437" name="AutoShape 41"/>
            <p:cNvCxnSpPr>
              <a:cxnSpLocks noChangeShapeType="1"/>
              <a:stCxn id="60434" idx="3"/>
            </p:cNvCxnSpPr>
            <p:nvPr/>
          </p:nvCxnSpPr>
          <p:spPr bwMode="auto">
            <a:xfrm flipH="1">
              <a:off x="2304" y="3430"/>
              <a:ext cx="127" cy="17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38" name="AutoShape 42"/>
            <p:cNvCxnSpPr>
              <a:cxnSpLocks noChangeShapeType="1"/>
              <a:stCxn id="60434" idx="5"/>
              <a:endCxn id="60436" idx="0"/>
            </p:cNvCxnSpPr>
            <p:nvPr/>
          </p:nvCxnSpPr>
          <p:spPr bwMode="auto">
            <a:xfrm>
              <a:off x="2579" y="3430"/>
              <a:ext cx="166" cy="1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39" name="Oval 43"/>
            <p:cNvSpPr>
              <a:spLocks noChangeArrowheads="1"/>
            </p:cNvSpPr>
            <p:nvPr/>
          </p:nvSpPr>
          <p:spPr bwMode="auto">
            <a:xfrm>
              <a:off x="3456" y="326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7</a:t>
              </a:r>
            </a:p>
          </p:txBody>
        </p:sp>
        <p:sp>
          <p:nvSpPr>
            <p:cNvPr id="60440" name="Oval 44"/>
            <p:cNvSpPr>
              <a:spLocks noChangeArrowheads="1"/>
            </p:cNvSpPr>
            <p:nvPr/>
          </p:nvSpPr>
          <p:spPr bwMode="auto">
            <a:xfrm>
              <a:off x="4080" y="316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8</a:t>
              </a:r>
            </a:p>
          </p:txBody>
        </p:sp>
        <p:cxnSp>
          <p:nvCxnSpPr>
            <p:cNvPr id="60441" name="AutoShape 45"/>
            <p:cNvCxnSpPr>
              <a:cxnSpLocks noChangeShapeType="1"/>
              <a:stCxn id="60432" idx="4"/>
              <a:endCxn id="60439" idx="0"/>
            </p:cNvCxnSpPr>
            <p:nvPr/>
          </p:nvCxnSpPr>
          <p:spPr bwMode="auto">
            <a:xfrm>
              <a:off x="3561" y="3026"/>
              <a:ext cx="0" cy="2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2" name="AutoShape 46"/>
            <p:cNvCxnSpPr>
              <a:cxnSpLocks noChangeShapeType="1"/>
              <a:stCxn id="60432" idx="5"/>
              <a:endCxn id="60440" idx="0"/>
            </p:cNvCxnSpPr>
            <p:nvPr/>
          </p:nvCxnSpPr>
          <p:spPr bwMode="auto">
            <a:xfrm>
              <a:off x="3635" y="2998"/>
              <a:ext cx="550" cy="1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43" name="Oval 47"/>
            <p:cNvSpPr>
              <a:spLocks noChangeArrowheads="1"/>
            </p:cNvSpPr>
            <p:nvPr/>
          </p:nvSpPr>
          <p:spPr bwMode="auto">
            <a:xfrm>
              <a:off x="3456" y="3600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12</a:t>
              </a:r>
            </a:p>
          </p:txBody>
        </p:sp>
        <p:cxnSp>
          <p:nvCxnSpPr>
            <p:cNvPr id="60444" name="AutoShape 48"/>
            <p:cNvCxnSpPr>
              <a:cxnSpLocks noChangeShapeType="1"/>
              <a:endCxn id="60443" idx="0"/>
            </p:cNvCxnSpPr>
            <p:nvPr/>
          </p:nvCxnSpPr>
          <p:spPr bwMode="auto">
            <a:xfrm>
              <a:off x="3561" y="3458"/>
              <a:ext cx="0" cy="1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45" name="Oval 49"/>
            <p:cNvSpPr>
              <a:spLocks noChangeArrowheads="1"/>
            </p:cNvSpPr>
            <p:nvPr/>
          </p:nvSpPr>
          <p:spPr bwMode="auto">
            <a:xfrm>
              <a:off x="3168" y="396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13</a:t>
              </a:r>
            </a:p>
          </p:txBody>
        </p:sp>
        <p:cxnSp>
          <p:nvCxnSpPr>
            <p:cNvPr id="60446" name="AutoShape 50"/>
            <p:cNvCxnSpPr>
              <a:cxnSpLocks noChangeShapeType="1"/>
            </p:cNvCxnSpPr>
            <p:nvPr/>
          </p:nvCxnSpPr>
          <p:spPr bwMode="auto">
            <a:xfrm flipH="1">
              <a:off x="3360" y="3792"/>
              <a:ext cx="175" cy="1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0447" name="Oval 51"/>
            <p:cNvSpPr>
              <a:spLocks noChangeArrowheads="1"/>
            </p:cNvSpPr>
            <p:nvPr/>
          </p:nvSpPr>
          <p:spPr bwMode="auto">
            <a:xfrm>
              <a:off x="3504" y="398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14</a:t>
              </a:r>
            </a:p>
          </p:txBody>
        </p:sp>
        <p:cxnSp>
          <p:nvCxnSpPr>
            <p:cNvPr id="60448" name="AutoShape 52"/>
            <p:cNvCxnSpPr>
              <a:cxnSpLocks noChangeShapeType="1"/>
            </p:cNvCxnSpPr>
            <p:nvPr/>
          </p:nvCxnSpPr>
          <p:spPr bwMode="auto">
            <a:xfrm>
              <a:off x="3600" y="3792"/>
              <a:ext cx="0" cy="19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1295400" y="4648200"/>
            <a:ext cx="762000" cy="461665"/>
            <a:chOff x="1295400" y="4648200"/>
            <a:chExt cx="762000" cy="461665"/>
          </a:xfrm>
        </p:grpSpPr>
        <p:sp>
          <p:nvSpPr>
            <p:cNvPr id="34" name="TextBox 33"/>
            <p:cNvSpPr txBox="1"/>
            <p:nvPr/>
          </p:nvSpPr>
          <p:spPr>
            <a:xfrm>
              <a:off x="1295400" y="4648200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x</a:t>
              </a: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1600200" y="4953000"/>
              <a:ext cx="457200" cy="1524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4876800" y="5334000"/>
            <a:ext cx="762000" cy="533400"/>
            <a:chOff x="4876800" y="5334000"/>
            <a:chExt cx="762000" cy="533400"/>
          </a:xfrm>
        </p:grpSpPr>
        <p:sp>
          <p:nvSpPr>
            <p:cNvPr id="35" name="TextBox 34"/>
            <p:cNvSpPr txBox="1"/>
            <p:nvPr/>
          </p:nvSpPr>
          <p:spPr>
            <a:xfrm>
              <a:off x="5300246" y="5334000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y</a:t>
              </a: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 rot="10800000" flipV="1">
              <a:off x="4876800" y="5638800"/>
              <a:ext cx="4572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9" name="Group 48"/>
          <p:cNvGrpSpPr/>
          <p:nvPr/>
        </p:nvGrpSpPr>
        <p:grpSpPr>
          <a:xfrm>
            <a:off x="1033046" y="6019800"/>
            <a:ext cx="657642" cy="461665"/>
            <a:chOff x="1033046" y="6019800"/>
            <a:chExt cx="657642" cy="461665"/>
          </a:xfrm>
        </p:grpSpPr>
        <p:sp>
          <p:nvSpPr>
            <p:cNvPr id="46" name="TextBox 45"/>
            <p:cNvSpPr txBox="1"/>
            <p:nvPr/>
          </p:nvSpPr>
          <p:spPr>
            <a:xfrm>
              <a:off x="1033046" y="6019800"/>
              <a:ext cx="3385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</a:rPr>
                <a:t>x</a:t>
              </a:r>
            </a:p>
          </p:txBody>
        </p:sp>
        <p:cxnSp>
          <p:nvCxnSpPr>
            <p:cNvPr id="47" name="Straight Arrow Connector 46"/>
            <p:cNvCxnSpPr/>
            <p:nvPr/>
          </p:nvCxnSpPr>
          <p:spPr>
            <a:xfrm flipV="1">
              <a:off x="1371600" y="6019800"/>
              <a:ext cx="319088" cy="30162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2819400" y="6096000"/>
            <a:ext cx="533400" cy="614065"/>
            <a:chOff x="2819400" y="6096000"/>
            <a:chExt cx="533400" cy="614065"/>
          </a:xfrm>
        </p:grpSpPr>
        <p:sp>
          <p:nvSpPr>
            <p:cNvPr id="50" name="TextBox 49"/>
            <p:cNvSpPr txBox="1"/>
            <p:nvPr/>
          </p:nvSpPr>
          <p:spPr>
            <a:xfrm>
              <a:off x="2819400" y="6248400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70C0"/>
                  </a:solidFill>
                </a:rPr>
                <a:t>y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rot="5400000" flipH="1" flipV="1">
              <a:off x="3009900" y="6210300"/>
              <a:ext cx="4572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Tree Terminology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243012"/>
            <a:ext cx="7772400" cy="24145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chemeClr val="accent1"/>
                </a:solidFill>
              </a:rPr>
              <a:t>Frontier of a tree 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The sequence of all leaves in the order of LEFTOF.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000" dirty="0"/>
          </a:p>
          <a:p>
            <a:pPr>
              <a:lnSpc>
                <a:spcPct val="90000"/>
              </a:lnSpc>
            </a:pPr>
            <a:endParaRPr lang="en-US" sz="2000" dirty="0"/>
          </a:p>
          <a:p>
            <a:pPr lvl="1">
              <a:lnSpc>
                <a:spcPct val="90000"/>
              </a:lnSpc>
            </a:pPr>
            <a:endParaRPr lang="en-US" sz="2000" dirty="0"/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1336675" y="5881688"/>
            <a:ext cx="7502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>
                <a:latin typeface="Verdana" pitchFamily="34" charset="0"/>
              </a:rPr>
              <a:t>The frontier of this tree is the sequence 9, 10, 11, 6, 13, 14, 8.</a:t>
            </a:r>
          </a:p>
        </p:txBody>
      </p:sp>
      <p:grpSp>
        <p:nvGrpSpPr>
          <p:cNvPr id="61445" name="Group 5"/>
          <p:cNvGrpSpPr>
            <a:grpSpLocks/>
          </p:cNvGrpSpPr>
          <p:nvPr/>
        </p:nvGrpSpPr>
        <p:grpSpPr bwMode="auto">
          <a:xfrm>
            <a:off x="1876425" y="2819400"/>
            <a:ext cx="4295775" cy="2517775"/>
            <a:chOff x="1584" y="2592"/>
            <a:chExt cx="2706" cy="1586"/>
          </a:xfrm>
        </p:grpSpPr>
        <p:sp>
          <p:nvSpPr>
            <p:cNvPr id="61446" name="Oval 6"/>
            <p:cNvSpPr>
              <a:spLocks noChangeArrowheads="1"/>
            </p:cNvSpPr>
            <p:nvPr/>
          </p:nvSpPr>
          <p:spPr bwMode="auto">
            <a:xfrm>
              <a:off x="2880" y="259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61447" name="Oval 7"/>
            <p:cNvSpPr>
              <a:spLocks noChangeArrowheads="1"/>
            </p:cNvSpPr>
            <p:nvPr/>
          </p:nvSpPr>
          <p:spPr bwMode="auto">
            <a:xfrm>
              <a:off x="1584" y="355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9</a:t>
              </a:r>
            </a:p>
          </p:txBody>
        </p:sp>
        <p:sp>
          <p:nvSpPr>
            <p:cNvPr id="61448" name="Oval 8"/>
            <p:cNvSpPr>
              <a:spLocks noChangeArrowheads="1"/>
            </p:cNvSpPr>
            <p:nvPr/>
          </p:nvSpPr>
          <p:spPr bwMode="auto">
            <a:xfrm>
              <a:off x="2880" y="326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6</a:t>
              </a:r>
            </a:p>
          </p:txBody>
        </p:sp>
        <p:sp>
          <p:nvSpPr>
            <p:cNvPr id="61449" name="Oval 9"/>
            <p:cNvSpPr>
              <a:spLocks noChangeArrowheads="1"/>
            </p:cNvSpPr>
            <p:nvPr/>
          </p:nvSpPr>
          <p:spPr bwMode="auto">
            <a:xfrm>
              <a:off x="1920" y="3216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61450" name="Oval 10"/>
            <p:cNvSpPr>
              <a:spLocks noChangeArrowheads="1"/>
            </p:cNvSpPr>
            <p:nvPr/>
          </p:nvSpPr>
          <p:spPr bwMode="auto">
            <a:xfrm>
              <a:off x="2389" y="2849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61451" name="Oval 11"/>
            <p:cNvSpPr>
              <a:spLocks noChangeArrowheads="1"/>
            </p:cNvSpPr>
            <p:nvPr/>
          </p:nvSpPr>
          <p:spPr bwMode="auto">
            <a:xfrm>
              <a:off x="2160" y="3600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10</a:t>
              </a:r>
            </a:p>
          </p:txBody>
        </p:sp>
        <p:cxnSp>
          <p:nvCxnSpPr>
            <p:cNvPr id="61452" name="AutoShape 12"/>
            <p:cNvCxnSpPr>
              <a:cxnSpLocks noChangeShapeType="1"/>
              <a:stCxn id="61446" idx="3"/>
              <a:endCxn id="61450" idx="7"/>
            </p:cNvCxnSpPr>
            <p:nvPr/>
          </p:nvCxnSpPr>
          <p:spPr bwMode="auto">
            <a:xfrm flipH="1">
              <a:off x="2568" y="2758"/>
              <a:ext cx="343" cy="11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453" name="AutoShape 13"/>
            <p:cNvCxnSpPr>
              <a:cxnSpLocks noChangeShapeType="1"/>
              <a:stCxn id="61450" idx="3"/>
              <a:endCxn id="61449" idx="7"/>
            </p:cNvCxnSpPr>
            <p:nvPr/>
          </p:nvCxnSpPr>
          <p:spPr bwMode="auto">
            <a:xfrm flipH="1">
              <a:off x="2099" y="3015"/>
              <a:ext cx="321" cy="229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454" name="AutoShape 14"/>
            <p:cNvCxnSpPr>
              <a:cxnSpLocks noChangeShapeType="1"/>
              <a:stCxn id="61450" idx="4"/>
              <a:endCxn id="61458" idx="0"/>
            </p:cNvCxnSpPr>
            <p:nvPr/>
          </p:nvCxnSpPr>
          <p:spPr bwMode="auto">
            <a:xfrm>
              <a:off x="2494" y="3043"/>
              <a:ext cx="11" cy="22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455" name="AutoShape 15"/>
            <p:cNvCxnSpPr>
              <a:cxnSpLocks noChangeShapeType="1"/>
              <a:stCxn id="61450" idx="5"/>
              <a:endCxn id="61448" idx="1"/>
            </p:cNvCxnSpPr>
            <p:nvPr/>
          </p:nvCxnSpPr>
          <p:spPr bwMode="auto">
            <a:xfrm>
              <a:off x="2568" y="3015"/>
              <a:ext cx="343" cy="27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56" name="Oval 16"/>
            <p:cNvSpPr>
              <a:spLocks noChangeArrowheads="1"/>
            </p:cNvSpPr>
            <p:nvPr/>
          </p:nvSpPr>
          <p:spPr bwMode="auto">
            <a:xfrm>
              <a:off x="3456" y="283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3</a:t>
              </a:r>
            </a:p>
          </p:txBody>
        </p:sp>
        <p:cxnSp>
          <p:nvCxnSpPr>
            <p:cNvPr id="61457" name="AutoShape 17"/>
            <p:cNvCxnSpPr>
              <a:cxnSpLocks noChangeShapeType="1"/>
              <a:stCxn id="61446" idx="5"/>
              <a:endCxn id="61456" idx="1"/>
            </p:cNvCxnSpPr>
            <p:nvPr/>
          </p:nvCxnSpPr>
          <p:spPr bwMode="auto">
            <a:xfrm>
              <a:off x="3059" y="2758"/>
              <a:ext cx="428" cy="10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58" name="Oval 18"/>
            <p:cNvSpPr>
              <a:spLocks noChangeArrowheads="1"/>
            </p:cNvSpPr>
            <p:nvPr/>
          </p:nvSpPr>
          <p:spPr bwMode="auto">
            <a:xfrm>
              <a:off x="2400" y="326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cxnSp>
          <p:nvCxnSpPr>
            <p:cNvPr id="61459" name="AutoShape 19"/>
            <p:cNvCxnSpPr>
              <a:cxnSpLocks noChangeShapeType="1"/>
              <a:stCxn id="61449" idx="3"/>
            </p:cNvCxnSpPr>
            <p:nvPr/>
          </p:nvCxnSpPr>
          <p:spPr bwMode="auto">
            <a:xfrm flipH="1">
              <a:off x="1776" y="3382"/>
              <a:ext cx="175" cy="1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60" name="Oval 20"/>
            <p:cNvSpPr>
              <a:spLocks noChangeArrowheads="1"/>
            </p:cNvSpPr>
            <p:nvPr/>
          </p:nvSpPr>
          <p:spPr bwMode="auto">
            <a:xfrm>
              <a:off x="2640" y="3600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11</a:t>
              </a:r>
            </a:p>
          </p:txBody>
        </p:sp>
        <p:cxnSp>
          <p:nvCxnSpPr>
            <p:cNvPr id="61461" name="AutoShape 21"/>
            <p:cNvCxnSpPr>
              <a:cxnSpLocks noChangeShapeType="1"/>
              <a:stCxn id="61458" idx="3"/>
            </p:cNvCxnSpPr>
            <p:nvPr/>
          </p:nvCxnSpPr>
          <p:spPr bwMode="auto">
            <a:xfrm flipH="1">
              <a:off x="2304" y="3430"/>
              <a:ext cx="127" cy="17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462" name="AutoShape 22"/>
            <p:cNvCxnSpPr>
              <a:cxnSpLocks noChangeShapeType="1"/>
              <a:stCxn id="61458" idx="5"/>
              <a:endCxn id="61460" idx="0"/>
            </p:cNvCxnSpPr>
            <p:nvPr/>
          </p:nvCxnSpPr>
          <p:spPr bwMode="auto">
            <a:xfrm>
              <a:off x="2579" y="3430"/>
              <a:ext cx="166" cy="1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63" name="Oval 23"/>
            <p:cNvSpPr>
              <a:spLocks noChangeArrowheads="1"/>
            </p:cNvSpPr>
            <p:nvPr/>
          </p:nvSpPr>
          <p:spPr bwMode="auto">
            <a:xfrm>
              <a:off x="3456" y="326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7</a:t>
              </a:r>
            </a:p>
          </p:txBody>
        </p:sp>
        <p:sp>
          <p:nvSpPr>
            <p:cNvPr id="61464" name="Oval 24"/>
            <p:cNvSpPr>
              <a:spLocks noChangeArrowheads="1"/>
            </p:cNvSpPr>
            <p:nvPr/>
          </p:nvSpPr>
          <p:spPr bwMode="auto">
            <a:xfrm>
              <a:off x="4080" y="3168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8</a:t>
              </a:r>
            </a:p>
          </p:txBody>
        </p:sp>
        <p:cxnSp>
          <p:nvCxnSpPr>
            <p:cNvPr id="61465" name="AutoShape 25"/>
            <p:cNvCxnSpPr>
              <a:cxnSpLocks noChangeShapeType="1"/>
              <a:stCxn id="61456" idx="4"/>
              <a:endCxn id="61463" idx="0"/>
            </p:cNvCxnSpPr>
            <p:nvPr/>
          </p:nvCxnSpPr>
          <p:spPr bwMode="auto">
            <a:xfrm>
              <a:off x="3561" y="3026"/>
              <a:ext cx="0" cy="23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1466" name="AutoShape 26"/>
            <p:cNvCxnSpPr>
              <a:cxnSpLocks noChangeShapeType="1"/>
              <a:stCxn id="61456" idx="5"/>
              <a:endCxn id="61464" idx="0"/>
            </p:cNvCxnSpPr>
            <p:nvPr/>
          </p:nvCxnSpPr>
          <p:spPr bwMode="auto">
            <a:xfrm>
              <a:off x="3635" y="2998"/>
              <a:ext cx="550" cy="17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67" name="Oval 27"/>
            <p:cNvSpPr>
              <a:spLocks noChangeArrowheads="1"/>
            </p:cNvSpPr>
            <p:nvPr/>
          </p:nvSpPr>
          <p:spPr bwMode="auto">
            <a:xfrm>
              <a:off x="3456" y="3600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12</a:t>
              </a:r>
            </a:p>
          </p:txBody>
        </p:sp>
        <p:cxnSp>
          <p:nvCxnSpPr>
            <p:cNvPr id="61468" name="AutoShape 28"/>
            <p:cNvCxnSpPr>
              <a:cxnSpLocks noChangeShapeType="1"/>
              <a:endCxn id="61467" idx="0"/>
            </p:cNvCxnSpPr>
            <p:nvPr/>
          </p:nvCxnSpPr>
          <p:spPr bwMode="auto">
            <a:xfrm>
              <a:off x="3561" y="3458"/>
              <a:ext cx="0" cy="14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69" name="Oval 29"/>
            <p:cNvSpPr>
              <a:spLocks noChangeArrowheads="1"/>
            </p:cNvSpPr>
            <p:nvPr/>
          </p:nvSpPr>
          <p:spPr bwMode="auto">
            <a:xfrm>
              <a:off x="3168" y="3962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13</a:t>
              </a:r>
            </a:p>
          </p:txBody>
        </p:sp>
        <p:cxnSp>
          <p:nvCxnSpPr>
            <p:cNvPr id="61470" name="AutoShape 30"/>
            <p:cNvCxnSpPr>
              <a:cxnSpLocks noChangeShapeType="1"/>
            </p:cNvCxnSpPr>
            <p:nvPr/>
          </p:nvCxnSpPr>
          <p:spPr bwMode="auto">
            <a:xfrm flipH="1">
              <a:off x="3360" y="3792"/>
              <a:ext cx="175" cy="19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61471" name="Oval 31"/>
            <p:cNvSpPr>
              <a:spLocks noChangeArrowheads="1"/>
            </p:cNvSpPr>
            <p:nvPr/>
          </p:nvSpPr>
          <p:spPr bwMode="auto">
            <a:xfrm>
              <a:off x="3504" y="3984"/>
              <a:ext cx="210" cy="194"/>
            </a:xfrm>
            <a:prstGeom prst="ellipse">
              <a:avLst/>
            </a:prstGeom>
            <a:solidFill>
              <a:srgbClr val="CC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/>
                <a:t>14</a:t>
              </a:r>
            </a:p>
          </p:txBody>
        </p:sp>
        <p:cxnSp>
          <p:nvCxnSpPr>
            <p:cNvPr id="61472" name="AutoShape 32"/>
            <p:cNvCxnSpPr>
              <a:cxnSpLocks noChangeShapeType="1"/>
            </p:cNvCxnSpPr>
            <p:nvPr/>
          </p:nvCxnSpPr>
          <p:spPr bwMode="auto">
            <a:xfrm>
              <a:off x="3600" y="3792"/>
              <a:ext cx="0" cy="192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Countable and uncountable Sets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The cardinality of a finite set is the number of elements in the set.</a:t>
            </a:r>
          </a:p>
          <a:p>
            <a:pPr>
              <a:lnSpc>
                <a:spcPct val="90000"/>
              </a:lnSpc>
            </a:pPr>
            <a:r>
              <a:rPr lang="en-US" dirty="0"/>
              <a:t>A set has the same cardinality as the set of natural numbers is </a:t>
            </a:r>
            <a:r>
              <a:rPr lang="en-US" b="1" dirty="0" err="1"/>
              <a:t>countably</a:t>
            </a:r>
            <a:r>
              <a:rPr lang="en-US" b="1" dirty="0"/>
              <a:t> infinite</a:t>
            </a:r>
            <a:r>
              <a:rPr lang="en-US" dirty="0"/>
              <a:t> or </a:t>
            </a:r>
            <a:r>
              <a:rPr lang="en-US" b="1" dirty="0"/>
              <a:t>denumerable</a:t>
            </a:r>
            <a:r>
              <a:rPr lang="en-US" dirty="0"/>
              <a:t>.</a:t>
            </a:r>
          </a:p>
          <a:p>
            <a:pPr>
              <a:lnSpc>
                <a:spcPct val="90000"/>
              </a:lnSpc>
            </a:pPr>
            <a:r>
              <a:rPr lang="en-US" dirty="0"/>
              <a:t>The term </a:t>
            </a:r>
            <a:r>
              <a:rPr lang="en-US" b="1" dirty="0"/>
              <a:t>countable</a:t>
            </a:r>
            <a:r>
              <a:rPr lang="en-US" dirty="0"/>
              <a:t> refers to sets that are either </a:t>
            </a:r>
            <a:r>
              <a:rPr lang="en-US" i="1" dirty="0"/>
              <a:t>finite</a:t>
            </a:r>
            <a:r>
              <a:rPr lang="en-US" dirty="0"/>
              <a:t> or </a:t>
            </a:r>
            <a:r>
              <a:rPr lang="en-US" i="1" dirty="0"/>
              <a:t>denumerable</a:t>
            </a:r>
            <a:r>
              <a:rPr lang="en-US" dirty="0"/>
              <a:t>. </a:t>
            </a:r>
          </a:p>
          <a:p>
            <a:pPr>
              <a:lnSpc>
                <a:spcPct val="90000"/>
              </a:lnSpc>
            </a:pPr>
            <a:r>
              <a:rPr lang="en-US" dirty="0"/>
              <a:t>A set that is not countable is </a:t>
            </a:r>
            <a:r>
              <a:rPr lang="en-US" b="1" dirty="0"/>
              <a:t>uncountable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	A set is countably infinite if its elements can be put in a </a:t>
            </a:r>
            <a:r>
              <a:rPr lang="en-US" b="1" dirty="0"/>
              <a:t>one-to-one correspondence</a:t>
            </a:r>
            <a:r>
              <a:rPr lang="en-US" dirty="0"/>
              <a:t> with the natural numbers.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This also means that there exists a total, onto, one-to-one function from N to the set that you are proving to be countably infinite or denumerable.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 1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524000"/>
            <a:ext cx="7848600" cy="48006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	N – {0} is </a:t>
            </a:r>
            <a:r>
              <a:rPr lang="en-US" dirty="0" err="1"/>
              <a:t>countably</a:t>
            </a:r>
            <a:r>
              <a:rPr lang="en-US" dirty="0"/>
              <a:t> infinite.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dirty="0"/>
              <a:t>   f(n) = n+1 defines a </a:t>
            </a:r>
            <a:r>
              <a:rPr lang="en-US" b="1" dirty="0"/>
              <a:t>total</a:t>
            </a:r>
            <a:r>
              <a:rPr lang="en-US" dirty="0"/>
              <a:t> and </a:t>
            </a:r>
            <a:r>
              <a:rPr lang="en-US" b="1" dirty="0"/>
              <a:t>one-to-one</a:t>
            </a:r>
            <a:r>
              <a:rPr lang="en-US" dirty="0"/>
              <a:t> function from N </a:t>
            </a:r>
            <a:r>
              <a:rPr lang="en-US" b="1" dirty="0"/>
              <a:t>onto</a:t>
            </a:r>
            <a:r>
              <a:rPr lang="en-US" dirty="0"/>
              <a:t> N-{0} 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 2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752600"/>
            <a:ext cx="7391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	The set of odd natural number is </a:t>
            </a:r>
          </a:p>
          <a:p>
            <a:pPr>
              <a:buFontTx/>
              <a:buNone/>
            </a:pPr>
            <a:r>
              <a:rPr lang="en-US" dirty="0"/>
              <a:t>	</a:t>
            </a:r>
            <a:r>
              <a:rPr lang="en-US" dirty="0" err="1"/>
              <a:t>countably</a:t>
            </a:r>
            <a:r>
              <a:rPr lang="en-US" dirty="0"/>
              <a:t> infinite.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dirty="0"/>
              <a:t>   f(n) = 2n+1 defines a </a:t>
            </a:r>
            <a:r>
              <a:rPr lang="en-US" b="1" dirty="0"/>
              <a:t>total</a:t>
            </a:r>
            <a:r>
              <a:rPr lang="en-US" dirty="0"/>
              <a:t> and </a:t>
            </a:r>
          </a:p>
          <a:p>
            <a:pPr>
              <a:buFontTx/>
              <a:buNone/>
            </a:pPr>
            <a:r>
              <a:rPr lang="en-US" b="1" dirty="0"/>
              <a:t>   one-to-one</a:t>
            </a:r>
            <a:r>
              <a:rPr lang="en-US" dirty="0"/>
              <a:t> function from N </a:t>
            </a:r>
            <a:r>
              <a:rPr lang="en-US" b="1" dirty="0"/>
              <a:t>onto</a:t>
            </a:r>
            <a:r>
              <a:rPr lang="en-US" dirty="0"/>
              <a:t> </a:t>
            </a:r>
          </a:p>
          <a:p>
            <a:pPr>
              <a:buFontTx/>
              <a:buNone/>
            </a:pPr>
            <a:r>
              <a:rPr lang="en-US" dirty="0"/>
              <a:t>   the odd-natural-number set.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set of integers Z is </a:t>
            </a:r>
            <a:r>
              <a:rPr lang="en-US" dirty="0" err="1"/>
              <a:t>countably</a:t>
            </a:r>
            <a:r>
              <a:rPr lang="en-US" dirty="0"/>
              <a:t> infinite.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 4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N</a:t>
            </a:r>
            <a:r>
              <a:rPr lang="en-US" dirty="0" err="1"/>
              <a:t>x</a:t>
            </a:r>
            <a:r>
              <a:rPr lang="en-US" b="1" dirty="0" err="1"/>
              <a:t>N</a:t>
            </a:r>
            <a:r>
              <a:rPr lang="en-US" dirty="0"/>
              <a:t> (ordered pairs of natural numbers) has the same cardinality as </a:t>
            </a:r>
            <a:r>
              <a:rPr lang="en-US" b="1" dirty="0"/>
              <a:t>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B73F78-47FC-4986-92F5-BA43FF1D5F3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9848</TotalTime>
  <Words>1570</Words>
  <Application>Microsoft Macintosh PowerPoint</Application>
  <PresentationFormat>On-screen Show (4:3)</PresentationFormat>
  <Paragraphs>282</Paragraphs>
  <Slides>39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0" baseType="lpstr">
      <vt:lpstr>Arial Unicode MS</vt:lpstr>
      <vt:lpstr>Arial</vt:lpstr>
      <vt:lpstr>Calibri</vt:lpstr>
      <vt:lpstr>Courier Bold</vt:lpstr>
      <vt:lpstr>Gill Sans MT</vt:lpstr>
      <vt:lpstr>Symbol</vt:lpstr>
      <vt:lpstr>Times New Roman</vt:lpstr>
      <vt:lpstr>Verdana</vt:lpstr>
      <vt:lpstr>Wingdings 2</vt:lpstr>
      <vt:lpstr>Solstice</vt:lpstr>
      <vt:lpstr>Equation</vt:lpstr>
      <vt:lpstr>Cardinality</vt:lpstr>
      <vt:lpstr>Cardinality</vt:lpstr>
      <vt:lpstr>Schröder-Bernstein Theorem</vt:lpstr>
      <vt:lpstr>Countable and uncountable Sets</vt:lpstr>
      <vt:lpstr>PowerPoint Presentation</vt:lpstr>
      <vt:lpstr>Example 1</vt:lpstr>
      <vt:lpstr>Example 2</vt:lpstr>
      <vt:lpstr>Example 3</vt:lpstr>
      <vt:lpstr>Example 4</vt:lpstr>
      <vt:lpstr>PowerPoint Presentation</vt:lpstr>
      <vt:lpstr>Some Theorems: closure properties</vt:lpstr>
      <vt:lpstr>Uncountable sets</vt:lpstr>
      <vt:lpstr>Cantor’s diagonalization</vt:lpstr>
      <vt:lpstr>Example</vt:lpstr>
      <vt:lpstr>Proof</vt:lpstr>
      <vt:lpstr>Example</vt:lpstr>
      <vt:lpstr>Recursive definitions</vt:lpstr>
      <vt:lpstr>Recursive Definitions</vt:lpstr>
      <vt:lpstr>Recursive Definition 1</vt:lpstr>
      <vt:lpstr>Recursive Definition 2</vt:lpstr>
      <vt:lpstr>Example</vt:lpstr>
      <vt:lpstr>Mathematical Induction</vt:lpstr>
      <vt:lpstr>Example 1</vt:lpstr>
      <vt:lpstr>Example 2</vt:lpstr>
      <vt:lpstr>Directed Graphs</vt:lpstr>
      <vt:lpstr>PowerPoint Presentation</vt:lpstr>
      <vt:lpstr>Graphs and Trees</vt:lpstr>
      <vt:lpstr>Trees vs. Graphs</vt:lpstr>
      <vt:lpstr>Tree Terminology</vt:lpstr>
      <vt:lpstr>Tree Terminology</vt:lpstr>
      <vt:lpstr>Tree Terminology</vt:lpstr>
      <vt:lpstr>Tree Terminology</vt:lpstr>
      <vt:lpstr>Tree Terminology</vt:lpstr>
      <vt:lpstr>Tree Terminology</vt:lpstr>
      <vt:lpstr>Tree Terminology</vt:lpstr>
      <vt:lpstr>Tree Terminology</vt:lpstr>
      <vt:lpstr>Tree Terminology</vt:lpstr>
      <vt:lpstr>Tree Terminology</vt:lpstr>
      <vt:lpstr>Tree Terminology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473</cp:revision>
  <cp:lastPrinted>2021-01-26T12:46:22Z</cp:lastPrinted>
  <dcterms:created xsi:type="dcterms:W3CDTF">2003-01-02T15:29:37Z</dcterms:created>
  <dcterms:modified xsi:type="dcterms:W3CDTF">2022-08-26T13:51:43Z</dcterms:modified>
</cp:coreProperties>
</file>