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handoutMasterIdLst>
    <p:handoutMasterId r:id="rId35"/>
  </p:handoutMasterIdLst>
  <p:sldIdLst>
    <p:sldId id="322" r:id="rId2"/>
    <p:sldId id="301" r:id="rId3"/>
    <p:sldId id="323" r:id="rId4"/>
    <p:sldId id="262" r:id="rId5"/>
    <p:sldId id="263" r:id="rId6"/>
    <p:sldId id="324" r:id="rId7"/>
    <p:sldId id="264" r:id="rId8"/>
    <p:sldId id="326" r:id="rId9"/>
    <p:sldId id="335" r:id="rId10"/>
    <p:sldId id="336" r:id="rId11"/>
    <p:sldId id="327" r:id="rId12"/>
    <p:sldId id="328" r:id="rId13"/>
    <p:sldId id="329" r:id="rId14"/>
    <p:sldId id="330" r:id="rId15"/>
    <p:sldId id="331" r:id="rId16"/>
    <p:sldId id="341" r:id="rId17"/>
    <p:sldId id="342" r:id="rId18"/>
    <p:sldId id="343" r:id="rId19"/>
    <p:sldId id="344" r:id="rId20"/>
    <p:sldId id="332" r:id="rId21"/>
    <p:sldId id="333" r:id="rId22"/>
    <p:sldId id="334" r:id="rId23"/>
    <p:sldId id="325" r:id="rId24"/>
    <p:sldId id="304" r:id="rId25"/>
    <p:sldId id="305" r:id="rId26"/>
    <p:sldId id="306" r:id="rId27"/>
    <p:sldId id="339" r:id="rId28"/>
    <p:sldId id="340" r:id="rId29"/>
    <p:sldId id="312" r:id="rId30"/>
    <p:sldId id="307" r:id="rId31"/>
    <p:sldId id="308" r:id="rId32"/>
    <p:sldId id="313" r:id="rId33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23"/>
    <p:restoredTop sz="94702"/>
  </p:normalViewPr>
  <p:slideViewPr>
    <p:cSldViewPr>
      <p:cViewPr varScale="1">
        <p:scale>
          <a:sx n="151" d="100"/>
          <a:sy n="151" d="100"/>
        </p:scale>
        <p:origin x="1696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19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19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3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3" tIns="46587" rIns="93173" bIns="46587" numCol="1" anchor="t" anchorCtr="0" compatLnSpc="1">
            <a:prstTxWarp prst="textNoShape">
              <a:avLst/>
            </a:prstTxWarp>
          </a:bodyPr>
          <a:lstStyle>
            <a:lvl1pPr defTabSz="931797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938" y="0"/>
            <a:ext cx="3037840" cy="463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3" tIns="46587" rIns="93173" bIns="46587" numCol="1" anchor="t" anchorCtr="0" compatLnSpc="1">
            <a:prstTxWarp prst="textNoShape">
              <a:avLst/>
            </a:prstTxWarp>
          </a:bodyPr>
          <a:lstStyle>
            <a:lvl1pPr algn="r" defTabSz="931797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180"/>
            <a:ext cx="3037840" cy="463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3" tIns="46587" rIns="93173" bIns="46587" numCol="1" anchor="b" anchorCtr="0" compatLnSpc="1">
            <a:prstTxWarp prst="textNoShape">
              <a:avLst/>
            </a:prstTxWarp>
          </a:bodyPr>
          <a:lstStyle>
            <a:lvl1pPr defTabSz="931797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938" y="8831180"/>
            <a:ext cx="3037840" cy="463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3" tIns="46587" rIns="93173" bIns="46587" numCol="1" anchor="b" anchorCtr="0" compatLnSpc="1">
            <a:prstTxWarp prst="textNoShape">
              <a:avLst/>
            </a:prstTxWarp>
          </a:bodyPr>
          <a:lstStyle>
            <a:lvl1pPr algn="r" defTabSz="931797">
              <a:defRPr sz="1200" smtClean="0"/>
            </a:lvl1pPr>
          </a:lstStyle>
          <a:p>
            <a:pPr>
              <a:defRPr/>
            </a:pPr>
            <a:fld id="{59367FD7-46D2-4A5D-9388-DCB8127D59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4400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5221"/>
          </a:xfrm>
          <a:prstGeom prst="rect">
            <a:avLst/>
          </a:prstGeom>
        </p:spPr>
        <p:txBody>
          <a:bodyPr vert="horz" lIns="92857" tIns="46429" rIns="92857" bIns="4642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1"/>
            <a:ext cx="3037840" cy="465221"/>
          </a:xfrm>
          <a:prstGeom prst="rect">
            <a:avLst/>
          </a:prstGeom>
        </p:spPr>
        <p:txBody>
          <a:bodyPr vert="horz" lIns="92857" tIns="46429" rIns="92857" bIns="46429" rtlCol="0"/>
          <a:lstStyle>
            <a:lvl1pPr algn="r">
              <a:defRPr sz="1200"/>
            </a:lvl1pPr>
          </a:lstStyle>
          <a:p>
            <a:fld id="{39E72BEF-3348-42B8-82F0-8B6E9045103C}" type="datetimeFigureOut">
              <a:rPr lang="en-US" smtClean="0"/>
              <a:pPr/>
              <a:t>9/19/22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2688" y="698500"/>
            <a:ext cx="4645025" cy="34845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57" tIns="46429" rIns="92857" bIns="4642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6392"/>
            <a:ext cx="5608320" cy="4182176"/>
          </a:xfrm>
          <a:prstGeom prst="rect">
            <a:avLst/>
          </a:prstGeom>
        </p:spPr>
        <p:txBody>
          <a:bodyPr vert="horz" lIns="92857" tIns="46429" rIns="92857" bIns="4642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575"/>
            <a:ext cx="3037840" cy="465221"/>
          </a:xfrm>
          <a:prstGeom prst="rect">
            <a:avLst/>
          </a:prstGeom>
        </p:spPr>
        <p:txBody>
          <a:bodyPr vert="horz" lIns="92857" tIns="46429" rIns="92857" bIns="4642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575"/>
            <a:ext cx="3037840" cy="465221"/>
          </a:xfrm>
          <a:prstGeom prst="rect">
            <a:avLst/>
          </a:prstGeom>
        </p:spPr>
        <p:txBody>
          <a:bodyPr vert="horz" lIns="92857" tIns="46429" rIns="92857" bIns="46429" rtlCol="0" anchor="b"/>
          <a:lstStyle>
            <a:lvl1pPr algn="r">
              <a:defRPr sz="1200"/>
            </a:lvl1pPr>
          </a:lstStyle>
          <a:p>
            <a:fld id="{234721F3-6124-4A5F-9829-2877366A0D7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224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FEBAD6C-5111-4048-A661-195CCF9EC1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B5A1B-FCF8-45D4-BCDE-4DB559B5ED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8332CE-54E6-4C93-856A-A03351B773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3BBAA-8810-4AFF-AC61-131A9DDD64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2E8E653-12EE-402F-8143-4D567999B5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DBDF1-FF59-4073-BE21-A955BCC56F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208604A-37DE-450E-A894-AFC4E77907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7DE1-C361-4D30-BC95-7872D03CC3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Rectangle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F2A1790-5754-4931-B8A9-6154990B73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A049F4F-A3F3-45EF-B6C9-BFEFD72938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/>
          <a:p>
            <a:pPr indent="-283464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Flowchart: Process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lowchart: Process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23DB49C-4C5B-48DB-BD3C-9E8EDCCF9A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3561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07507C8D-0777-408F-BE21-3F79168A7A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8" r:id="rId2"/>
    <p:sldLayoutId id="2147483684" r:id="rId3"/>
    <p:sldLayoutId id="2147483679" r:id="rId4"/>
    <p:sldLayoutId id="2147483685" r:id="rId5"/>
    <p:sldLayoutId id="2147483680" r:id="rId6"/>
    <p:sldLayoutId id="2147483686" r:id="rId7"/>
    <p:sldLayoutId id="2147483687" r:id="rId8"/>
    <p:sldLayoutId id="2147483688" r:id="rId9"/>
    <p:sldLayoutId id="2147483681" r:id="rId10"/>
    <p:sldLayoutId id="2147483682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5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7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9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9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7.w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22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3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19.w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26.w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28.w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40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39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41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0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100" y="1447800"/>
            <a:ext cx="7556500" cy="4800600"/>
          </a:xfrm>
        </p:spPr>
        <p:txBody>
          <a:bodyPr/>
          <a:lstStyle/>
          <a:p>
            <a:r>
              <a:rPr lang="en-US" dirty="0"/>
              <a:t>A context-free grammar G</a:t>
            </a:r>
            <a:r>
              <a:rPr lang="en-US" baseline="-25000" dirty="0"/>
              <a:t>1</a:t>
            </a:r>
          </a:p>
          <a:p>
            <a:endParaRPr lang="en-US" dirty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sz="1400" dirty="0"/>
          </a:p>
          <a:p>
            <a:r>
              <a:rPr lang="en-US" dirty="0"/>
              <a:t> </a:t>
            </a:r>
          </a:p>
          <a:p>
            <a:r>
              <a:rPr lang="en-US" dirty="0"/>
              <a:t> What about the context-free grammar G</a:t>
            </a:r>
            <a:r>
              <a:rPr lang="en-US" baseline="-25000" dirty="0"/>
              <a:t>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2286000" y="2133600"/>
            <a:ext cx="2257425" cy="1152525"/>
            <a:chOff x="2286000" y="2133600"/>
            <a:chExt cx="2257425" cy="1152525"/>
          </a:xfrm>
        </p:grpSpPr>
        <p:pic>
          <p:nvPicPr>
            <p:cNvPr id="54274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286000" y="2133600"/>
              <a:ext cx="2257425" cy="619125"/>
            </a:xfrm>
            <a:prstGeom prst="rect">
              <a:avLst/>
            </a:prstGeom>
            <a:noFill/>
          </p:spPr>
        </p:pic>
        <p:pic>
          <p:nvPicPr>
            <p:cNvPr id="54273" name="Picture 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286000" y="2667000"/>
              <a:ext cx="1866900" cy="619125"/>
            </a:xfrm>
            <a:prstGeom prst="rect">
              <a:avLst/>
            </a:prstGeom>
            <a:noFill/>
          </p:spPr>
        </p:pic>
      </p:grpSp>
      <p:sp>
        <p:nvSpPr>
          <p:cNvPr id="5427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4277" name="Rectangle 5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427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4278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81200" y="3429000"/>
            <a:ext cx="3381375" cy="619125"/>
          </a:xfrm>
          <a:prstGeom prst="rect">
            <a:avLst/>
          </a:prstGeom>
          <a:noFill/>
        </p:spPr>
      </p:pic>
      <p:grpSp>
        <p:nvGrpSpPr>
          <p:cNvPr id="19" name="Group 18"/>
          <p:cNvGrpSpPr/>
          <p:nvPr/>
        </p:nvGrpSpPr>
        <p:grpSpPr>
          <a:xfrm>
            <a:off x="2362200" y="4724400"/>
            <a:ext cx="2162175" cy="1857375"/>
            <a:chOff x="2362200" y="4724400"/>
            <a:chExt cx="2162175" cy="1857375"/>
          </a:xfrm>
        </p:grpSpPr>
        <p:pic>
          <p:nvPicPr>
            <p:cNvPr id="54282" name="Picture 10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62200" y="4724400"/>
              <a:ext cx="2076450" cy="619125"/>
            </a:xfrm>
            <a:prstGeom prst="rect">
              <a:avLst/>
            </a:prstGeom>
            <a:noFill/>
          </p:spPr>
        </p:pic>
        <p:pic>
          <p:nvPicPr>
            <p:cNvPr id="54281" name="Picture 9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62200" y="5343525"/>
              <a:ext cx="2162175" cy="619125"/>
            </a:xfrm>
            <a:prstGeom prst="rect">
              <a:avLst/>
            </a:prstGeom>
            <a:noFill/>
          </p:spPr>
        </p:pic>
        <p:pic>
          <p:nvPicPr>
            <p:cNvPr id="54280" name="Picture 8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62200" y="5962650"/>
              <a:ext cx="1971675" cy="619125"/>
            </a:xfrm>
            <a:prstGeom prst="rect">
              <a:avLst/>
            </a:prstGeom>
            <a:noFill/>
          </p:spPr>
        </p:pic>
      </p:grpSp>
      <p:sp>
        <p:nvSpPr>
          <p:cNvPr id="542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4284" name="Rectangle 12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4285" name="Rectangle 13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4286" name="Rectangle 14"/>
          <p:cNvSpPr>
            <a:spLocks noChangeArrowheads="1"/>
          </p:cNvSpPr>
          <p:nvPr/>
        </p:nvSpPr>
        <p:spPr bwMode="auto">
          <a:xfrm>
            <a:off x="0" y="2314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130000"/>
                  </a:schemeClr>
                </a:solidFill>
              </a:rPr>
              <a:t>Derivation of </a:t>
            </a:r>
            <a:r>
              <a:rPr lang="en-US" i="1">
                <a:solidFill>
                  <a:schemeClr val="tx2">
                    <a:satMod val="130000"/>
                  </a:schemeClr>
                </a:solidFill>
              </a:rPr>
              <a:t>ababaa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graphicFrame>
        <p:nvGraphicFramePr>
          <p:cNvPr id="3074" name="Object 4"/>
          <p:cNvGraphicFramePr>
            <a:graphicFrameLocks noChangeAspect="1"/>
          </p:cNvGraphicFramePr>
          <p:nvPr/>
        </p:nvGraphicFramePr>
        <p:xfrm>
          <a:off x="1598612" y="1600200"/>
          <a:ext cx="1987550" cy="421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12" name="Equation" r:id="rId3" imgW="838080" imgH="1777680" progId="">
                  <p:embed/>
                </p:oleObj>
              </mc:Choice>
              <mc:Fallback>
                <p:oleObj name="Equation" r:id="rId3" imgW="838080" imgH="177768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8612" y="1600200"/>
                        <a:ext cx="1987550" cy="421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Object 5"/>
          <p:cNvGraphicFramePr>
            <a:graphicFrameLocks noChangeAspect="1"/>
          </p:cNvGraphicFramePr>
          <p:nvPr/>
        </p:nvGraphicFramePr>
        <p:xfrm>
          <a:off x="5942012" y="1676400"/>
          <a:ext cx="1916113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13" name="Equation" r:id="rId5" imgW="838080" imgH="1777680" progId="">
                  <p:embed/>
                </p:oleObj>
              </mc:Choice>
              <mc:Fallback>
                <p:oleObj name="Equation" r:id="rId5" imgW="838080" imgH="177768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2012" y="1676400"/>
                        <a:ext cx="1916113" cy="406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7" name="Text Box 6"/>
          <p:cNvSpPr txBox="1">
            <a:spLocks noChangeArrowheads="1"/>
          </p:cNvSpPr>
          <p:nvPr/>
        </p:nvSpPr>
        <p:spPr bwMode="auto">
          <a:xfrm>
            <a:off x="1522412" y="5867400"/>
            <a:ext cx="2592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Leftmost derivation</a:t>
            </a:r>
          </a:p>
        </p:txBody>
      </p:sp>
      <p:sp>
        <p:nvSpPr>
          <p:cNvPr id="3078" name="Text Box 7"/>
          <p:cNvSpPr txBox="1">
            <a:spLocks noChangeArrowheads="1"/>
          </p:cNvSpPr>
          <p:nvPr/>
        </p:nvSpPr>
        <p:spPr bwMode="auto">
          <a:xfrm>
            <a:off x="5713412" y="5867400"/>
            <a:ext cx="2592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Leftmost derivation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6400800" cy="1143000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First version of the grammar for Arithmetic Expressions</a:t>
            </a:r>
          </a:p>
        </p:txBody>
      </p:sp>
      <p:graphicFrame>
        <p:nvGraphicFramePr>
          <p:cNvPr id="215044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152400" y="2286000"/>
          <a:ext cx="8837613" cy="1531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68" name="Equation" r:id="rId3" imgW="3809880" imgH="660240" progId="">
                  <p:embed/>
                </p:oleObj>
              </mc:Choice>
              <mc:Fallback>
                <p:oleObj name="Equation" r:id="rId3" imgW="3809880" imgH="66024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2286000"/>
                        <a:ext cx="8837613" cy="1531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046" name="Text Box 6"/>
          <p:cNvSpPr txBox="1">
            <a:spLocks noChangeArrowheads="1"/>
          </p:cNvSpPr>
          <p:nvPr/>
        </p:nvSpPr>
        <p:spPr bwMode="auto">
          <a:xfrm>
            <a:off x="381000" y="4114800"/>
            <a:ext cx="1409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/>
              <a:t>Simplify: </a:t>
            </a:r>
          </a:p>
        </p:txBody>
      </p:sp>
      <p:graphicFrame>
        <p:nvGraphicFramePr>
          <p:cNvPr id="215049" name="Object 9"/>
          <p:cNvGraphicFramePr>
            <a:graphicFrameLocks noChangeAspect="1"/>
          </p:cNvGraphicFramePr>
          <p:nvPr/>
        </p:nvGraphicFramePr>
        <p:xfrm>
          <a:off x="1127125" y="4689475"/>
          <a:ext cx="7864475" cy="201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69" name="Equation" r:id="rId5" imgW="3466800" imgH="888840" progId="">
                  <p:embed/>
                </p:oleObj>
              </mc:Choice>
              <mc:Fallback>
                <p:oleObj name="Equation" r:id="rId5" imgW="3466800" imgH="88884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7125" y="4689475"/>
                        <a:ext cx="7864475" cy="2016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Is G1 ambiguous?</a:t>
            </a:r>
          </a:p>
        </p:txBody>
      </p:sp>
      <p:graphicFrame>
        <p:nvGraphicFramePr>
          <p:cNvPr id="218116" name="Object 4"/>
          <p:cNvGraphicFramePr>
            <a:graphicFrameLocks noChangeAspect="1"/>
          </p:cNvGraphicFramePr>
          <p:nvPr/>
        </p:nvGraphicFramePr>
        <p:xfrm>
          <a:off x="1371600" y="1905000"/>
          <a:ext cx="16002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2" name="Equation" r:id="rId3" imgW="533160" imgH="152280" progId="">
                  <p:embed/>
                </p:oleObj>
              </mc:Choice>
              <mc:Fallback>
                <p:oleObj name="Equation" r:id="rId3" imgW="533160" imgH="15228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1905000"/>
                        <a:ext cx="16002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8117" name="Text Box 5"/>
          <p:cNvSpPr txBox="1">
            <a:spLocks noChangeArrowheads="1"/>
          </p:cNvSpPr>
          <p:nvPr/>
        </p:nvSpPr>
        <p:spPr bwMode="auto">
          <a:xfrm>
            <a:off x="1143000" y="2743200"/>
            <a:ext cx="2905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/>
              <a:t>Leftmost derivation 1:</a:t>
            </a:r>
          </a:p>
        </p:txBody>
      </p:sp>
      <p:graphicFrame>
        <p:nvGraphicFramePr>
          <p:cNvPr id="218118" name="Object 6"/>
          <p:cNvGraphicFramePr>
            <a:graphicFrameLocks noChangeAspect="1"/>
          </p:cNvGraphicFramePr>
          <p:nvPr/>
        </p:nvGraphicFramePr>
        <p:xfrm>
          <a:off x="1014413" y="3443288"/>
          <a:ext cx="7672387" cy="255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3" name="Equation" r:id="rId5" imgW="3314520" imgH="1104840" progId="">
                  <p:embed/>
                </p:oleObj>
              </mc:Choice>
              <mc:Fallback>
                <p:oleObj name="Equation" r:id="rId5" imgW="3314520" imgH="110484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4413" y="3443288"/>
                        <a:ext cx="7672387" cy="2559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304800"/>
            <a:ext cx="81534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Derivation Tree for Leftmost Derivation I</a:t>
            </a:r>
            <a:endParaRPr lang="en-US" sz="3600" dirty="0">
              <a:solidFill>
                <a:schemeClr val="tx1"/>
              </a:solidFill>
            </a:endParaRPr>
          </a:p>
        </p:txBody>
      </p:sp>
      <p:grpSp>
        <p:nvGrpSpPr>
          <p:cNvPr id="2" name="Group 33"/>
          <p:cNvGrpSpPr>
            <a:grpSpLocks/>
          </p:cNvGrpSpPr>
          <p:nvPr/>
        </p:nvGrpSpPr>
        <p:grpSpPr bwMode="auto">
          <a:xfrm>
            <a:off x="2286000" y="1524000"/>
            <a:ext cx="4802188" cy="3810000"/>
            <a:chOff x="1487" y="1440"/>
            <a:chExt cx="3025" cy="2400"/>
          </a:xfrm>
        </p:grpSpPr>
        <p:grpSp>
          <p:nvGrpSpPr>
            <p:cNvPr id="3" name="Group 23"/>
            <p:cNvGrpSpPr>
              <a:grpSpLocks/>
            </p:cNvGrpSpPr>
            <p:nvPr/>
          </p:nvGrpSpPr>
          <p:grpSpPr bwMode="auto">
            <a:xfrm>
              <a:off x="1487" y="1440"/>
              <a:ext cx="3025" cy="1776"/>
              <a:chOff x="1487" y="1296"/>
              <a:chExt cx="3025" cy="1776"/>
            </a:xfrm>
          </p:grpSpPr>
          <p:grpSp>
            <p:nvGrpSpPr>
              <p:cNvPr id="4" name="Group 4"/>
              <p:cNvGrpSpPr>
                <a:grpSpLocks/>
              </p:cNvGrpSpPr>
              <p:nvPr/>
            </p:nvGrpSpPr>
            <p:grpSpPr bwMode="auto">
              <a:xfrm>
                <a:off x="1776" y="1584"/>
                <a:ext cx="1824" cy="528"/>
                <a:chOff x="1584" y="1968"/>
                <a:chExt cx="1824" cy="528"/>
              </a:xfrm>
            </p:grpSpPr>
            <p:sp>
              <p:nvSpPr>
                <p:cNvPr id="220165" name="Line 5"/>
                <p:cNvSpPr>
                  <a:spLocks noChangeShapeType="1"/>
                </p:cNvSpPr>
                <p:nvPr/>
              </p:nvSpPr>
              <p:spPr bwMode="auto">
                <a:xfrm flipH="1">
                  <a:off x="1584" y="1968"/>
                  <a:ext cx="864" cy="48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0166" name="Line 6"/>
                <p:cNvSpPr>
                  <a:spLocks noChangeShapeType="1"/>
                </p:cNvSpPr>
                <p:nvPr/>
              </p:nvSpPr>
              <p:spPr bwMode="auto">
                <a:xfrm>
                  <a:off x="2448" y="1968"/>
                  <a:ext cx="960" cy="48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0167" name="Line 7"/>
                <p:cNvSpPr>
                  <a:spLocks noChangeShapeType="1"/>
                </p:cNvSpPr>
                <p:nvPr/>
              </p:nvSpPr>
              <p:spPr bwMode="auto">
                <a:xfrm>
                  <a:off x="2448" y="1968"/>
                  <a:ext cx="0" cy="52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20168" name="Text Box 8"/>
              <p:cNvSpPr txBox="1">
                <a:spLocks noChangeArrowheads="1"/>
              </p:cNvSpPr>
              <p:nvPr/>
            </p:nvSpPr>
            <p:spPr bwMode="auto">
              <a:xfrm>
                <a:off x="2304" y="1296"/>
                <a:ext cx="67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solidFill>
                      <a:schemeClr val="accent1"/>
                    </a:solidFill>
                  </a:rPr>
                  <a:t>&lt;</a:t>
                </a:r>
                <a:r>
                  <a:rPr lang="en-US" dirty="0" err="1">
                    <a:solidFill>
                      <a:schemeClr val="accent1"/>
                    </a:solidFill>
                  </a:rPr>
                  <a:t>expr</a:t>
                </a:r>
                <a:r>
                  <a:rPr lang="en-US" dirty="0">
                    <a:solidFill>
                      <a:schemeClr val="accent1"/>
                    </a:solidFill>
                  </a:rPr>
                  <a:t>&gt;</a:t>
                </a:r>
              </a:p>
            </p:txBody>
          </p:sp>
          <p:sp>
            <p:nvSpPr>
              <p:cNvPr id="220170" name="Line 10"/>
              <p:cNvSpPr>
                <a:spLocks noChangeShapeType="1"/>
              </p:cNvSpPr>
              <p:nvPr/>
            </p:nvSpPr>
            <p:spPr bwMode="auto">
              <a:xfrm flipH="1">
                <a:off x="3072" y="2304"/>
                <a:ext cx="528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0171" name="Line 11"/>
              <p:cNvSpPr>
                <a:spLocks noChangeShapeType="1"/>
              </p:cNvSpPr>
              <p:nvPr/>
            </p:nvSpPr>
            <p:spPr bwMode="auto">
              <a:xfrm>
                <a:off x="3600" y="2304"/>
                <a:ext cx="576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0172" name="Line 12"/>
              <p:cNvSpPr>
                <a:spLocks noChangeShapeType="1"/>
              </p:cNvSpPr>
              <p:nvPr/>
            </p:nvSpPr>
            <p:spPr bwMode="auto">
              <a:xfrm>
                <a:off x="3600" y="2304"/>
                <a:ext cx="0" cy="5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0173" name="Text Box 13"/>
              <p:cNvSpPr txBox="1">
                <a:spLocks noChangeArrowheads="1"/>
              </p:cNvSpPr>
              <p:nvPr/>
            </p:nvSpPr>
            <p:spPr bwMode="auto">
              <a:xfrm>
                <a:off x="3264" y="2016"/>
                <a:ext cx="67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>
                    <a:solidFill>
                      <a:schemeClr val="accent1"/>
                    </a:solidFill>
                  </a:rPr>
                  <a:t>&lt;expr&gt;</a:t>
                </a:r>
              </a:p>
            </p:txBody>
          </p:sp>
          <p:sp>
            <p:nvSpPr>
              <p:cNvPr id="220174" name="Text Box 14"/>
              <p:cNvSpPr txBox="1">
                <a:spLocks noChangeArrowheads="1"/>
              </p:cNvSpPr>
              <p:nvPr/>
            </p:nvSpPr>
            <p:spPr bwMode="auto">
              <a:xfrm>
                <a:off x="1487" y="2016"/>
                <a:ext cx="67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>
                    <a:solidFill>
                      <a:schemeClr val="accent1"/>
                    </a:solidFill>
                  </a:rPr>
                  <a:t>&lt;expr&gt;</a:t>
                </a:r>
              </a:p>
            </p:txBody>
          </p:sp>
          <p:sp>
            <p:nvSpPr>
              <p:cNvPr id="220176" name="Line 16"/>
              <p:cNvSpPr>
                <a:spLocks noChangeShapeType="1"/>
              </p:cNvSpPr>
              <p:nvPr/>
            </p:nvSpPr>
            <p:spPr bwMode="auto">
              <a:xfrm>
                <a:off x="1776" y="2352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0177" name="Text Box 17"/>
              <p:cNvSpPr txBox="1">
                <a:spLocks noChangeArrowheads="1"/>
              </p:cNvSpPr>
              <p:nvPr/>
            </p:nvSpPr>
            <p:spPr bwMode="auto">
              <a:xfrm>
                <a:off x="1574" y="2426"/>
                <a:ext cx="11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0178" name="Text Box 18"/>
              <p:cNvSpPr txBox="1">
                <a:spLocks noChangeArrowheads="1"/>
              </p:cNvSpPr>
              <p:nvPr/>
            </p:nvSpPr>
            <p:spPr bwMode="auto">
              <a:xfrm>
                <a:off x="1671" y="2736"/>
                <a:ext cx="20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>
                    <a:solidFill>
                      <a:schemeClr val="accent1"/>
                    </a:solidFill>
                  </a:rPr>
                  <a:t>a</a:t>
                </a:r>
              </a:p>
            </p:txBody>
          </p:sp>
          <p:sp>
            <p:nvSpPr>
              <p:cNvPr id="220179" name="Text Box 19"/>
              <p:cNvSpPr txBox="1">
                <a:spLocks noChangeArrowheads="1"/>
              </p:cNvSpPr>
              <p:nvPr/>
            </p:nvSpPr>
            <p:spPr bwMode="auto">
              <a:xfrm>
                <a:off x="2535" y="2064"/>
                <a:ext cx="20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en-US">
                    <a:solidFill>
                      <a:schemeClr val="accent1"/>
                    </a:solidFill>
                  </a:rPr>
                  <a:t>+</a:t>
                </a:r>
              </a:p>
            </p:txBody>
          </p:sp>
          <p:sp>
            <p:nvSpPr>
              <p:cNvPr id="220180" name="Text Box 20"/>
              <p:cNvSpPr txBox="1">
                <a:spLocks noChangeArrowheads="1"/>
              </p:cNvSpPr>
              <p:nvPr/>
            </p:nvSpPr>
            <p:spPr bwMode="auto">
              <a:xfrm>
                <a:off x="2783" y="2736"/>
                <a:ext cx="67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>
                    <a:solidFill>
                      <a:schemeClr val="accent1"/>
                    </a:solidFill>
                  </a:rPr>
                  <a:t>&lt;expr&gt;</a:t>
                </a:r>
              </a:p>
            </p:txBody>
          </p:sp>
          <p:sp>
            <p:nvSpPr>
              <p:cNvPr id="220181" name="Text Box 21"/>
              <p:cNvSpPr txBox="1">
                <a:spLocks noChangeArrowheads="1"/>
              </p:cNvSpPr>
              <p:nvPr/>
            </p:nvSpPr>
            <p:spPr bwMode="auto">
              <a:xfrm>
                <a:off x="3839" y="2736"/>
                <a:ext cx="67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>
                    <a:solidFill>
                      <a:schemeClr val="accent1"/>
                    </a:solidFill>
                  </a:rPr>
                  <a:t>&lt;expr&gt;</a:t>
                </a:r>
              </a:p>
            </p:txBody>
          </p:sp>
          <p:sp>
            <p:nvSpPr>
              <p:cNvPr id="220182" name="Text Box 22"/>
              <p:cNvSpPr txBox="1">
                <a:spLocks noChangeArrowheads="1"/>
              </p:cNvSpPr>
              <p:nvPr/>
            </p:nvSpPr>
            <p:spPr bwMode="auto">
              <a:xfrm>
                <a:off x="3495" y="2784"/>
                <a:ext cx="20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en-US">
                    <a:solidFill>
                      <a:schemeClr val="accent1"/>
                    </a:solidFill>
                  </a:rPr>
                  <a:t>*</a:t>
                </a:r>
              </a:p>
            </p:txBody>
          </p:sp>
        </p:grpSp>
        <p:grpSp>
          <p:nvGrpSpPr>
            <p:cNvPr id="5" name="Group 24"/>
            <p:cNvGrpSpPr>
              <a:grpSpLocks/>
            </p:cNvGrpSpPr>
            <p:nvPr/>
          </p:nvGrpSpPr>
          <p:grpSpPr bwMode="auto">
            <a:xfrm>
              <a:off x="2976" y="3168"/>
              <a:ext cx="201" cy="672"/>
              <a:chOff x="1671" y="2496"/>
              <a:chExt cx="201" cy="672"/>
            </a:xfrm>
          </p:grpSpPr>
          <p:sp>
            <p:nvSpPr>
              <p:cNvPr id="220185" name="Line 25"/>
              <p:cNvSpPr>
                <a:spLocks noChangeShapeType="1"/>
              </p:cNvSpPr>
              <p:nvPr/>
            </p:nvSpPr>
            <p:spPr bwMode="auto">
              <a:xfrm>
                <a:off x="1776" y="2496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0186" name="Text Box 26"/>
              <p:cNvSpPr txBox="1">
                <a:spLocks noChangeArrowheads="1"/>
              </p:cNvSpPr>
              <p:nvPr/>
            </p:nvSpPr>
            <p:spPr bwMode="auto">
              <a:xfrm>
                <a:off x="1671" y="2880"/>
                <a:ext cx="20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>
                    <a:solidFill>
                      <a:schemeClr val="accent1"/>
                    </a:solidFill>
                  </a:rPr>
                  <a:t>a</a:t>
                </a:r>
              </a:p>
            </p:txBody>
          </p:sp>
        </p:grpSp>
        <p:grpSp>
          <p:nvGrpSpPr>
            <p:cNvPr id="6" name="Group 30"/>
            <p:cNvGrpSpPr>
              <a:grpSpLocks/>
            </p:cNvGrpSpPr>
            <p:nvPr/>
          </p:nvGrpSpPr>
          <p:grpSpPr bwMode="auto">
            <a:xfrm>
              <a:off x="4080" y="3168"/>
              <a:ext cx="201" cy="672"/>
              <a:chOff x="1671" y="2496"/>
              <a:chExt cx="201" cy="672"/>
            </a:xfrm>
          </p:grpSpPr>
          <p:sp>
            <p:nvSpPr>
              <p:cNvPr id="220191" name="Line 31"/>
              <p:cNvSpPr>
                <a:spLocks noChangeShapeType="1"/>
              </p:cNvSpPr>
              <p:nvPr/>
            </p:nvSpPr>
            <p:spPr bwMode="auto">
              <a:xfrm>
                <a:off x="1776" y="2496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0192" name="Text Box 32"/>
              <p:cNvSpPr txBox="1">
                <a:spLocks noChangeArrowheads="1"/>
              </p:cNvSpPr>
              <p:nvPr/>
            </p:nvSpPr>
            <p:spPr bwMode="auto">
              <a:xfrm>
                <a:off x="1671" y="2880"/>
                <a:ext cx="20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>
                    <a:solidFill>
                      <a:schemeClr val="accent1"/>
                    </a:solidFill>
                  </a:rPr>
                  <a:t>a</a:t>
                </a:r>
              </a:p>
            </p:txBody>
          </p:sp>
        </p:grpSp>
      </p:grpSp>
      <p:sp>
        <p:nvSpPr>
          <p:cNvPr id="220194" name="Text Box 34"/>
          <p:cNvSpPr txBox="1">
            <a:spLocks noChangeArrowheads="1"/>
          </p:cNvSpPr>
          <p:nvPr/>
        </p:nvSpPr>
        <p:spPr bwMode="auto">
          <a:xfrm>
            <a:off x="1981200" y="5715000"/>
            <a:ext cx="563487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/>
              <a:t>Leftmost derivation 1 groups the * before + </a:t>
            </a:r>
          </a:p>
          <a:p>
            <a:r>
              <a:rPr lang="en-US" dirty="0"/>
              <a:t>(correct precedence) 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19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274638"/>
            <a:ext cx="7499350" cy="1143000"/>
          </a:xfrm>
        </p:spPr>
        <p:txBody>
          <a:bodyPr/>
          <a:lstStyle/>
          <a:p>
            <a:r>
              <a:rPr lang="en-US" dirty="0"/>
              <a:t>Is G1 ambiguous? (Cont.)</a:t>
            </a:r>
          </a:p>
        </p:txBody>
      </p:sp>
      <p:graphicFrame>
        <p:nvGraphicFramePr>
          <p:cNvPr id="219139" name="Object 3"/>
          <p:cNvGraphicFramePr>
            <a:graphicFrameLocks noChangeAspect="1"/>
          </p:cNvGraphicFramePr>
          <p:nvPr/>
        </p:nvGraphicFramePr>
        <p:xfrm>
          <a:off x="1828800" y="1828800"/>
          <a:ext cx="16002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16" name="Equation" r:id="rId3" imgW="533160" imgH="152280" progId="">
                  <p:embed/>
                </p:oleObj>
              </mc:Choice>
              <mc:Fallback>
                <p:oleObj name="Equation" r:id="rId3" imgW="533160" imgH="15228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1828800"/>
                        <a:ext cx="16002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9140" name="Text Box 4"/>
          <p:cNvSpPr txBox="1">
            <a:spLocks noChangeArrowheads="1"/>
          </p:cNvSpPr>
          <p:nvPr/>
        </p:nvSpPr>
        <p:spPr bwMode="auto">
          <a:xfrm>
            <a:off x="1209675" y="2632075"/>
            <a:ext cx="2905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Leftmost derivation 2:</a:t>
            </a:r>
          </a:p>
        </p:txBody>
      </p:sp>
      <p:graphicFrame>
        <p:nvGraphicFramePr>
          <p:cNvPr id="219141" name="Object 5"/>
          <p:cNvGraphicFramePr>
            <a:graphicFrameLocks noChangeAspect="1"/>
          </p:cNvGraphicFramePr>
          <p:nvPr/>
        </p:nvGraphicFramePr>
        <p:xfrm>
          <a:off x="47625" y="3505200"/>
          <a:ext cx="9096375" cy="2436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17" name="Equation" r:id="rId5" imgW="4127400" imgH="1104840" progId="">
                  <p:embed/>
                </p:oleObj>
              </mc:Choice>
              <mc:Fallback>
                <p:oleObj name="Equation" r:id="rId5" imgW="4127400" imgH="110484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5" y="3505200"/>
                        <a:ext cx="9096375" cy="2436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80772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Derivation Tree for Leftmost Derivation 2</a:t>
            </a:r>
            <a:endParaRPr lang="en-US" sz="3600" dirty="0">
              <a:solidFill>
                <a:schemeClr val="tx1"/>
              </a:solidFill>
            </a:endParaRPr>
          </a:p>
        </p:txBody>
      </p: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1827213" y="1600200"/>
            <a:ext cx="4649787" cy="3810000"/>
            <a:chOff x="1008" y="1440"/>
            <a:chExt cx="2929" cy="2400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776" y="1728"/>
              <a:ext cx="1824" cy="528"/>
              <a:chOff x="1584" y="1968"/>
              <a:chExt cx="1824" cy="528"/>
            </a:xfrm>
          </p:grpSpPr>
          <p:sp>
            <p:nvSpPr>
              <p:cNvPr id="221189" name="Line 5"/>
              <p:cNvSpPr>
                <a:spLocks noChangeShapeType="1"/>
              </p:cNvSpPr>
              <p:nvPr/>
            </p:nvSpPr>
            <p:spPr bwMode="auto">
              <a:xfrm flipH="1">
                <a:off x="1584" y="1968"/>
                <a:ext cx="864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1190" name="Line 6"/>
              <p:cNvSpPr>
                <a:spLocks noChangeShapeType="1"/>
              </p:cNvSpPr>
              <p:nvPr/>
            </p:nvSpPr>
            <p:spPr bwMode="auto">
              <a:xfrm>
                <a:off x="2448" y="1968"/>
                <a:ext cx="96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1191" name="Line 7"/>
              <p:cNvSpPr>
                <a:spLocks noChangeShapeType="1"/>
              </p:cNvSpPr>
              <p:nvPr/>
            </p:nvSpPr>
            <p:spPr bwMode="auto">
              <a:xfrm>
                <a:off x="2448" y="1968"/>
                <a:ext cx="0" cy="5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21192" name="Text Box 8"/>
            <p:cNvSpPr txBox="1">
              <a:spLocks noChangeArrowheads="1"/>
            </p:cNvSpPr>
            <p:nvPr/>
          </p:nvSpPr>
          <p:spPr bwMode="auto">
            <a:xfrm>
              <a:off x="2304" y="1440"/>
              <a:ext cx="67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chemeClr val="accent1"/>
                  </a:solidFill>
                </a:rPr>
                <a:t>&lt;</a:t>
              </a:r>
              <a:r>
                <a:rPr lang="en-US" dirty="0" err="1">
                  <a:solidFill>
                    <a:schemeClr val="accent1"/>
                  </a:solidFill>
                </a:rPr>
                <a:t>expr</a:t>
              </a:r>
              <a:r>
                <a:rPr lang="en-US" dirty="0">
                  <a:solidFill>
                    <a:schemeClr val="accent1"/>
                  </a:solidFill>
                </a:rPr>
                <a:t>&gt;</a:t>
              </a:r>
            </a:p>
          </p:txBody>
        </p:sp>
        <p:sp>
          <p:nvSpPr>
            <p:cNvPr id="221196" name="Text Box 12"/>
            <p:cNvSpPr txBox="1">
              <a:spLocks noChangeArrowheads="1"/>
            </p:cNvSpPr>
            <p:nvPr/>
          </p:nvSpPr>
          <p:spPr bwMode="auto">
            <a:xfrm>
              <a:off x="3264" y="2160"/>
              <a:ext cx="67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chemeClr val="accent1"/>
                  </a:solidFill>
                </a:rPr>
                <a:t>&lt;</a:t>
              </a:r>
              <a:r>
                <a:rPr lang="en-US" dirty="0" err="1">
                  <a:solidFill>
                    <a:schemeClr val="accent1"/>
                  </a:solidFill>
                </a:rPr>
                <a:t>expr</a:t>
              </a:r>
              <a:r>
                <a:rPr lang="en-US" dirty="0">
                  <a:solidFill>
                    <a:schemeClr val="accent1"/>
                  </a:solidFill>
                </a:rPr>
                <a:t>&gt;</a:t>
              </a:r>
            </a:p>
          </p:txBody>
        </p:sp>
        <p:sp>
          <p:nvSpPr>
            <p:cNvPr id="221197" name="Text Box 13"/>
            <p:cNvSpPr txBox="1">
              <a:spLocks noChangeArrowheads="1"/>
            </p:cNvSpPr>
            <p:nvPr/>
          </p:nvSpPr>
          <p:spPr bwMode="auto">
            <a:xfrm>
              <a:off x="1487" y="2160"/>
              <a:ext cx="67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accent1"/>
                  </a:solidFill>
                </a:rPr>
                <a:t>&lt;expr&gt;</a:t>
              </a:r>
            </a:p>
          </p:txBody>
        </p:sp>
        <p:sp>
          <p:nvSpPr>
            <p:cNvPr id="221199" name="Text Box 15"/>
            <p:cNvSpPr txBox="1">
              <a:spLocks noChangeArrowheads="1"/>
            </p:cNvSpPr>
            <p:nvPr/>
          </p:nvSpPr>
          <p:spPr bwMode="auto">
            <a:xfrm>
              <a:off x="1574" y="2570"/>
              <a:ext cx="1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grpSp>
          <p:nvGrpSpPr>
            <p:cNvPr id="4" name="Group 21"/>
            <p:cNvGrpSpPr>
              <a:grpSpLocks/>
            </p:cNvGrpSpPr>
            <p:nvPr/>
          </p:nvGrpSpPr>
          <p:grpSpPr bwMode="auto">
            <a:xfrm>
              <a:off x="3504" y="2496"/>
              <a:ext cx="201" cy="672"/>
              <a:chOff x="1671" y="2496"/>
              <a:chExt cx="201" cy="672"/>
            </a:xfrm>
          </p:grpSpPr>
          <p:sp>
            <p:nvSpPr>
              <p:cNvPr id="221198" name="Line 14"/>
              <p:cNvSpPr>
                <a:spLocks noChangeShapeType="1"/>
              </p:cNvSpPr>
              <p:nvPr/>
            </p:nvSpPr>
            <p:spPr bwMode="auto">
              <a:xfrm>
                <a:off x="1776" y="2496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1200" name="Text Box 16"/>
              <p:cNvSpPr txBox="1">
                <a:spLocks noChangeArrowheads="1"/>
              </p:cNvSpPr>
              <p:nvPr/>
            </p:nvSpPr>
            <p:spPr bwMode="auto">
              <a:xfrm>
                <a:off x="1671" y="2880"/>
                <a:ext cx="20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>
                    <a:solidFill>
                      <a:schemeClr val="accent1"/>
                    </a:solidFill>
                  </a:rPr>
                  <a:t>a</a:t>
                </a:r>
              </a:p>
            </p:txBody>
          </p:sp>
        </p:grpSp>
        <p:sp>
          <p:nvSpPr>
            <p:cNvPr id="221201" name="Text Box 17"/>
            <p:cNvSpPr txBox="1">
              <a:spLocks noChangeArrowheads="1"/>
            </p:cNvSpPr>
            <p:nvPr/>
          </p:nvSpPr>
          <p:spPr bwMode="auto">
            <a:xfrm>
              <a:off x="2535" y="2208"/>
              <a:ext cx="20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>
                  <a:solidFill>
                    <a:schemeClr val="accent1"/>
                  </a:solidFill>
                </a:rPr>
                <a:t>*</a:t>
              </a:r>
            </a:p>
          </p:txBody>
        </p:sp>
        <p:grpSp>
          <p:nvGrpSpPr>
            <p:cNvPr id="5" name="Group 22"/>
            <p:cNvGrpSpPr>
              <a:grpSpLocks/>
            </p:cNvGrpSpPr>
            <p:nvPr/>
          </p:nvGrpSpPr>
          <p:grpSpPr bwMode="auto">
            <a:xfrm>
              <a:off x="1008" y="2448"/>
              <a:ext cx="1729" cy="768"/>
              <a:chOff x="2783" y="2448"/>
              <a:chExt cx="1729" cy="768"/>
            </a:xfrm>
          </p:grpSpPr>
          <p:sp>
            <p:nvSpPr>
              <p:cNvPr id="221193" name="Line 9"/>
              <p:cNvSpPr>
                <a:spLocks noChangeShapeType="1"/>
              </p:cNvSpPr>
              <p:nvPr/>
            </p:nvSpPr>
            <p:spPr bwMode="auto">
              <a:xfrm flipH="1">
                <a:off x="3072" y="2448"/>
                <a:ext cx="528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1194" name="Line 10"/>
              <p:cNvSpPr>
                <a:spLocks noChangeShapeType="1"/>
              </p:cNvSpPr>
              <p:nvPr/>
            </p:nvSpPr>
            <p:spPr bwMode="auto">
              <a:xfrm>
                <a:off x="3600" y="2448"/>
                <a:ext cx="576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1195" name="Line 11"/>
              <p:cNvSpPr>
                <a:spLocks noChangeShapeType="1"/>
              </p:cNvSpPr>
              <p:nvPr/>
            </p:nvSpPr>
            <p:spPr bwMode="auto">
              <a:xfrm>
                <a:off x="3600" y="2448"/>
                <a:ext cx="0" cy="5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1202" name="Text Box 18"/>
              <p:cNvSpPr txBox="1">
                <a:spLocks noChangeArrowheads="1"/>
              </p:cNvSpPr>
              <p:nvPr/>
            </p:nvSpPr>
            <p:spPr bwMode="auto">
              <a:xfrm>
                <a:off x="2783" y="2880"/>
                <a:ext cx="67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>
                    <a:solidFill>
                      <a:schemeClr val="accent1"/>
                    </a:solidFill>
                  </a:rPr>
                  <a:t>&lt;expr&gt;</a:t>
                </a:r>
              </a:p>
            </p:txBody>
          </p:sp>
          <p:sp>
            <p:nvSpPr>
              <p:cNvPr id="221203" name="Text Box 19"/>
              <p:cNvSpPr txBox="1">
                <a:spLocks noChangeArrowheads="1"/>
              </p:cNvSpPr>
              <p:nvPr/>
            </p:nvSpPr>
            <p:spPr bwMode="auto">
              <a:xfrm>
                <a:off x="3839" y="2880"/>
                <a:ext cx="67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>
                    <a:solidFill>
                      <a:schemeClr val="accent1"/>
                    </a:solidFill>
                  </a:rPr>
                  <a:t>&lt;expr&gt;</a:t>
                </a:r>
              </a:p>
            </p:txBody>
          </p:sp>
          <p:sp>
            <p:nvSpPr>
              <p:cNvPr id="221204" name="Text Box 20"/>
              <p:cNvSpPr txBox="1">
                <a:spLocks noChangeArrowheads="1"/>
              </p:cNvSpPr>
              <p:nvPr/>
            </p:nvSpPr>
            <p:spPr bwMode="auto">
              <a:xfrm>
                <a:off x="3495" y="2928"/>
                <a:ext cx="20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en-US">
                    <a:solidFill>
                      <a:schemeClr val="accent1"/>
                    </a:solidFill>
                  </a:rPr>
                  <a:t>+</a:t>
                </a:r>
              </a:p>
            </p:txBody>
          </p:sp>
        </p:grpSp>
        <p:grpSp>
          <p:nvGrpSpPr>
            <p:cNvPr id="6" name="Group 23"/>
            <p:cNvGrpSpPr>
              <a:grpSpLocks/>
            </p:cNvGrpSpPr>
            <p:nvPr/>
          </p:nvGrpSpPr>
          <p:grpSpPr bwMode="auto">
            <a:xfrm>
              <a:off x="1200" y="3168"/>
              <a:ext cx="201" cy="672"/>
              <a:chOff x="1671" y="2496"/>
              <a:chExt cx="201" cy="672"/>
            </a:xfrm>
          </p:grpSpPr>
          <p:sp>
            <p:nvSpPr>
              <p:cNvPr id="221208" name="Line 24"/>
              <p:cNvSpPr>
                <a:spLocks noChangeShapeType="1"/>
              </p:cNvSpPr>
              <p:nvPr/>
            </p:nvSpPr>
            <p:spPr bwMode="auto">
              <a:xfrm>
                <a:off x="1776" y="2496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1209" name="Text Box 25"/>
              <p:cNvSpPr txBox="1">
                <a:spLocks noChangeArrowheads="1"/>
              </p:cNvSpPr>
              <p:nvPr/>
            </p:nvSpPr>
            <p:spPr bwMode="auto">
              <a:xfrm>
                <a:off x="1671" y="2880"/>
                <a:ext cx="20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>
                    <a:solidFill>
                      <a:schemeClr val="accent1"/>
                    </a:solidFill>
                  </a:rPr>
                  <a:t>a</a:t>
                </a:r>
              </a:p>
            </p:txBody>
          </p:sp>
        </p:grpSp>
        <p:grpSp>
          <p:nvGrpSpPr>
            <p:cNvPr id="7" name="Group 26"/>
            <p:cNvGrpSpPr>
              <a:grpSpLocks/>
            </p:cNvGrpSpPr>
            <p:nvPr/>
          </p:nvGrpSpPr>
          <p:grpSpPr bwMode="auto">
            <a:xfrm>
              <a:off x="2304" y="3168"/>
              <a:ext cx="201" cy="672"/>
              <a:chOff x="1671" y="2496"/>
              <a:chExt cx="201" cy="672"/>
            </a:xfrm>
          </p:grpSpPr>
          <p:sp>
            <p:nvSpPr>
              <p:cNvPr id="221211" name="Line 27"/>
              <p:cNvSpPr>
                <a:spLocks noChangeShapeType="1"/>
              </p:cNvSpPr>
              <p:nvPr/>
            </p:nvSpPr>
            <p:spPr bwMode="auto">
              <a:xfrm>
                <a:off x="1776" y="2496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1212" name="Text Box 28"/>
              <p:cNvSpPr txBox="1">
                <a:spLocks noChangeArrowheads="1"/>
              </p:cNvSpPr>
              <p:nvPr/>
            </p:nvSpPr>
            <p:spPr bwMode="auto">
              <a:xfrm>
                <a:off x="1671" y="2880"/>
                <a:ext cx="20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>
                    <a:solidFill>
                      <a:schemeClr val="accent1"/>
                    </a:solidFill>
                  </a:rPr>
                  <a:t>a</a:t>
                </a:r>
              </a:p>
            </p:txBody>
          </p:sp>
        </p:grpSp>
      </p:grpSp>
      <p:sp>
        <p:nvSpPr>
          <p:cNvPr id="221214" name="Text Box 30"/>
          <p:cNvSpPr txBox="1">
            <a:spLocks noChangeArrowheads="1"/>
          </p:cNvSpPr>
          <p:nvPr/>
        </p:nvSpPr>
        <p:spPr bwMode="auto">
          <a:xfrm>
            <a:off x="2057400" y="5638800"/>
            <a:ext cx="563487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/>
              <a:t>Leftmost derivation 2 groups the + before * </a:t>
            </a:r>
          </a:p>
          <a:p>
            <a:r>
              <a:rPr lang="en-US" dirty="0"/>
              <a:t>(wrong precedence) 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2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49935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400" dirty="0"/>
              <a:t>Second version of the grammar for Arithmetic Expressions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1508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447800"/>
            <a:ext cx="8077200" cy="4114800"/>
          </a:xfrm>
        </p:spPr>
        <p:txBody>
          <a:bodyPr/>
          <a:lstStyle/>
          <a:p>
            <a:r>
              <a:rPr lang="en-US" sz="2800" dirty="0"/>
              <a:t>Some variables in the grammar:</a:t>
            </a:r>
          </a:p>
          <a:p>
            <a:pPr lvl="1"/>
            <a:r>
              <a:rPr lang="en-US" sz="2400" dirty="0"/>
              <a:t>&lt;expression&gt;</a:t>
            </a:r>
          </a:p>
          <a:p>
            <a:pPr lvl="1"/>
            <a:r>
              <a:rPr lang="en-US" sz="2400" dirty="0"/>
              <a:t>&lt;constant&gt; (integers and real numbers, discussed earlier)</a:t>
            </a:r>
          </a:p>
          <a:p>
            <a:pPr lvl="1"/>
            <a:r>
              <a:rPr lang="en-US" sz="2400" dirty="0"/>
              <a:t>&lt;variable&gt; (identifiers, discussed earlier)</a:t>
            </a:r>
          </a:p>
          <a:p>
            <a:pPr lvl="1"/>
            <a:r>
              <a:rPr lang="en-US" sz="2400" dirty="0"/>
              <a:t>&lt;operator&gt; (+, -, *, /, %)</a:t>
            </a:r>
          </a:p>
          <a:p>
            <a:endParaRPr lang="en-US" sz="800" dirty="0"/>
          </a:p>
          <a:p>
            <a:r>
              <a:rPr lang="en-US" sz="2800" dirty="0"/>
              <a:t>First version of the grammar</a:t>
            </a:r>
          </a:p>
          <a:p>
            <a:endParaRPr lang="en-US" sz="2800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graphicFrame>
        <p:nvGraphicFramePr>
          <p:cNvPr id="21506" name="Object 4"/>
          <p:cNvGraphicFramePr>
            <a:graphicFrameLocks noChangeAspect="1"/>
          </p:cNvGraphicFramePr>
          <p:nvPr/>
        </p:nvGraphicFramePr>
        <p:xfrm>
          <a:off x="762000" y="4572000"/>
          <a:ext cx="8259763" cy="1433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Equation" r:id="rId3" imgW="3809880" imgH="660240" progId="">
                  <p:embed/>
                </p:oleObj>
              </mc:Choice>
              <mc:Fallback>
                <p:oleObj name="Equation" r:id="rId3" imgW="3809880" imgH="66024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4572000"/>
                        <a:ext cx="8259763" cy="14335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464142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74638"/>
            <a:ext cx="749935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Arithmetic Expressions, cont’d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447800"/>
            <a:ext cx="7499350" cy="4800600"/>
          </a:xfrm>
        </p:spPr>
        <p:txBody>
          <a:bodyPr/>
          <a:lstStyle/>
          <a:p>
            <a:r>
              <a:rPr lang="en-US" dirty="0"/>
              <a:t>About first approach:</a:t>
            </a:r>
          </a:p>
          <a:p>
            <a:pPr lvl="1"/>
            <a:r>
              <a:rPr lang="en-US" dirty="0"/>
              <a:t>Operator precedence is not taken care of. E.g., No difference made for </a:t>
            </a:r>
            <a:r>
              <a:rPr lang="en-US" b="1" dirty="0"/>
              <a:t>*</a:t>
            </a:r>
            <a:r>
              <a:rPr lang="en-US" dirty="0"/>
              <a:t> and </a:t>
            </a:r>
            <a:r>
              <a:rPr lang="en-US" b="1" dirty="0"/>
              <a:t>+</a:t>
            </a:r>
            <a:r>
              <a:rPr lang="en-US" dirty="0"/>
              <a:t>. </a:t>
            </a:r>
          </a:p>
          <a:p>
            <a:pPr lvl="1"/>
            <a:r>
              <a:rPr lang="en-US" dirty="0"/>
              <a:t>For instance, consider the expression </a:t>
            </a:r>
            <a:r>
              <a:rPr lang="en-US" b="1" dirty="0"/>
              <a:t>x + y/z</a:t>
            </a:r>
            <a:r>
              <a:rPr lang="en-US" dirty="0"/>
              <a:t>, the assembler based on the grammar may try to add </a:t>
            </a:r>
            <a:r>
              <a:rPr lang="en-US" b="1" dirty="0"/>
              <a:t>x</a:t>
            </a:r>
            <a:r>
              <a:rPr lang="en-US" dirty="0"/>
              <a:t> and </a:t>
            </a:r>
            <a:r>
              <a:rPr lang="en-US" b="1" dirty="0"/>
              <a:t>y</a:t>
            </a:r>
            <a:r>
              <a:rPr lang="en-US" dirty="0"/>
              <a:t> first (which is not correct)</a:t>
            </a:r>
            <a:r>
              <a:rPr lang="en-US" b="1" dirty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573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228600"/>
            <a:ext cx="71628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Arithmetic Expressions, cont’d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>
          <a:xfrm>
            <a:off x="1219200" y="1371600"/>
            <a:ext cx="7848600" cy="5334000"/>
          </a:xfrm>
        </p:spPr>
        <p:txBody>
          <a:bodyPr/>
          <a:lstStyle/>
          <a:p>
            <a:r>
              <a:rPr lang="en-US" sz="2800" dirty="0"/>
              <a:t>Analysis of the problem, precedence point of view (Highest to lowest)</a:t>
            </a:r>
          </a:p>
          <a:p>
            <a:pPr lvl="1"/>
            <a:r>
              <a:rPr lang="en-US" sz="2400" dirty="0"/>
              <a:t>Indivisible units (highest level: 0)</a:t>
            </a:r>
          </a:p>
          <a:p>
            <a:pPr lvl="2"/>
            <a:r>
              <a:rPr lang="en-US" sz="2000" dirty="0"/>
              <a:t>A variable is an expression</a:t>
            </a:r>
          </a:p>
          <a:p>
            <a:pPr lvl="2"/>
            <a:r>
              <a:rPr lang="en-US" sz="2000" dirty="0"/>
              <a:t>A constant is an expression</a:t>
            </a:r>
          </a:p>
          <a:p>
            <a:pPr lvl="2"/>
            <a:r>
              <a:rPr lang="en-US" sz="2000" dirty="0"/>
              <a:t>An expression enclosed with parentheses</a:t>
            </a:r>
          </a:p>
          <a:p>
            <a:pPr lvl="1"/>
            <a:r>
              <a:rPr lang="en-US" sz="2400" dirty="0"/>
              <a:t>Composite units higher-level (</a:t>
            </a:r>
            <a:r>
              <a:rPr lang="en-US" sz="2400" b="1" dirty="0"/>
              <a:t>*</a:t>
            </a:r>
            <a:r>
              <a:rPr lang="en-US" sz="2400" dirty="0"/>
              <a:t>, </a:t>
            </a:r>
            <a:r>
              <a:rPr lang="en-US" sz="2400" b="1" dirty="0"/>
              <a:t>/</a:t>
            </a:r>
            <a:r>
              <a:rPr lang="en-US" sz="2400" dirty="0"/>
              <a:t> and </a:t>
            </a:r>
            <a:r>
              <a:rPr lang="en-US" sz="2400" b="1" dirty="0"/>
              <a:t>%</a:t>
            </a:r>
            <a:r>
              <a:rPr lang="en-US" sz="2400" dirty="0"/>
              <a:t>): level 1</a:t>
            </a:r>
          </a:p>
          <a:p>
            <a:pPr lvl="2"/>
            <a:r>
              <a:rPr lang="en-US" sz="2000" dirty="0"/>
              <a:t>The expression at this level is consisting of indivisible units or expressions built from </a:t>
            </a:r>
            <a:r>
              <a:rPr lang="en-US" sz="2000" b="1" dirty="0"/>
              <a:t>*</a:t>
            </a:r>
            <a:r>
              <a:rPr lang="en-US" sz="2000" dirty="0"/>
              <a:t>, </a:t>
            </a:r>
            <a:r>
              <a:rPr lang="en-US" sz="2000" b="1" dirty="0"/>
              <a:t>/</a:t>
            </a:r>
            <a:r>
              <a:rPr lang="en-US" sz="2000" dirty="0"/>
              <a:t> and </a:t>
            </a:r>
            <a:r>
              <a:rPr lang="en-US" sz="2000" b="1" dirty="0"/>
              <a:t>%</a:t>
            </a:r>
            <a:r>
              <a:rPr lang="en-US" sz="2000" dirty="0"/>
              <a:t> with indivisible units.</a:t>
            </a:r>
          </a:p>
          <a:p>
            <a:pPr lvl="1"/>
            <a:r>
              <a:rPr lang="en-US" sz="2400" dirty="0"/>
              <a:t>Composite units lower-level (</a:t>
            </a:r>
            <a:r>
              <a:rPr lang="en-US" sz="2400" b="1" dirty="0"/>
              <a:t>+</a:t>
            </a:r>
            <a:r>
              <a:rPr lang="en-US" sz="2400" dirty="0"/>
              <a:t> and </a:t>
            </a:r>
            <a:r>
              <a:rPr lang="en-US" sz="2400" b="1" dirty="0"/>
              <a:t>-</a:t>
            </a:r>
            <a:r>
              <a:rPr lang="en-US" sz="2400" dirty="0"/>
              <a:t>): level 2</a:t>
            </a:r>
          </a:p>
          <a:p>
            <a:pPr lvl="2"/>
            <a:r>
              <a:rPr lang="en-US" sz="2000" dirty="0"/>
              <a:t>The expression at this level is consisting of level 1 or expressions built from</a:t>
            </a:r>
            <a:r>
              <a:rPr lang="en-US" sz="2000" b="1" dirty="0"/>
              <a:t> +</a:t>
            </a:r>
            <a:r>
              <a:rPr lang="en-US" sz="2000" dirty="0"/>
              <a:t>, </a:t>
            </a:r>
            <a:r>
              <a:rPr lang="en-US" sz="2000" b="1" dirty="0"/>
              <a:t>-</a:t>
            </a:r>
            <a:r>
              <a:rPr lang="en-US" sz="2000" dirty="0"/>
              <a:t> with composite units from level 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1301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152400"/>
            <a:ext cx="6858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3600" dirty="0">
                <a:solidFill>
                  <a:schemeClr val="tx2">
                    <a:satMod val="130000"/>
                  </a:schemeClr>
                </a:solidFill>
              </a:rPr>
              <a:t>Grammar for AE: 2</a:t>
            </a:r>
            <a:r>
              <a:rPr lang="en-US" sz="3600" baseline="30000" dirty="0">
                <a:solidFill>
                  <a:schemeClr val="tx2">
                    <a:satMod val="130000"/>
                  </a:schemeClr>
                </a:solidFill>
              </a:rPr>
              <a:t>nd</a:t>
            </a:r>
            <a:r>
              <a:rPr lang="en-US" sz="3600" dirty="0">
                <a:solidFill>
                  <a:schemeClr val="tx2">
                    <a:satMod val="130000"/>
                  </a:schemeClr>
                </a:solidFill>
              </a:rPr>
              <a:t> Version</a:t>
            </a:r>
          </a:p>
        </p:txBody>
      </p:sp>
      <p:sp>
        <p:nvSpPr>
          <p:cNvPr id="22532" name="Rectangle 3"/>
          <p:cNvSpPr>
            <a:spLocks noGrp="1" noChangeArrowheads="1"/>
          </p:cNvSpPr>
          <p:nvPr>
            <p:ph idx="1"/>
          </p:nvPr>
        </p:nvSpPr>
        <p:spPr>
          <a:xfrm>
            <a:off x="76200" y="1600200"/>
            <a:ext cx="3581400" cy="4114800"/>
          </a:xfrm>
        </p:spPr>
        <p:txBody>
          <a:bodyPr/>
          <a:lstStyle/>
          <a:p>
            <a:r>
              <a:rPr lang="en-US" sz="2400" dirty="0"/>
              <a:t>Use the following variables:</a:t>
            </a:r>
          </a:p>
          <a:p>
            <a:pPr lvl="1"/>
            <a:r>
              <a:rPr lang="en-US" sz="2400" i="1" dirty="0"/>
              <a:t>&lt;factor&gt;</a:t>
            </a:r>
            <a:r>
              <a:rPr lang="en-US" sz="2400" dirty="0"/>
              <a:t>: indivisible,</a:t>
            </a:r>
          </a:p>
          <a:p>
            <a:pPr lvl="1"/>
            <a:r>
              <a:rPr lang="en-US" sz="2400" i="1" dirty="0"/>
              <a:t>&lt;term&gt;</a:t>
            </a:r>
            <a:r>
              <a:rPr lang="en-US" sz="2400" dirty="0"/>
              <a:t>: level 1,</a:t>
            </a:r>
          </a:p>
          <a:p>
            <a:pPr lvl="1"/>
            <a:r>
              <a:rPr lang="en-US" sz="2400" dirty="0"/>
              <a:t>&lt;expression&gt;: level 2.</a:t>
            </a:r>
          </a:p>
          <a:p>
            <a:r>
              <a:rPr lang="en-US" sz="2400" dirty="0"/>
              <a:t>The grammar is built from level 2 to level 0.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graphicFrame>
        <p:nvGraphicFramePr>
          <p:cNvPr id="22530" name="Object 4"/>
          <p:cNvGraphicFramePr>
            <a:graphicFrameLocks noChangeAspect="1"/>
          </p:cNvGraphicFramePr>
          <p:nvPr/>
        </p:nvGraphicFramePr>
        <p:xfrm>
          <a:off x="3798888" y="1524000"/>
          <a:ext cx="5281612" cy="427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04" name="Equation" r:id="rId3" imgW="2793960" imgH="2260440" progId="">
                  <p:embed/>
                </p:oleObj>
              </mc:Choice>
              <mc:Fallback>
                <p:oleObj name="Equation" r:id="rId3" imgW="2793960" imgH="226044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8888" y="1524000"/>
                        <a:ext cx="5281612" cy="4271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5320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3622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From CFLs to CFGs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E7DE1-C361-4D30-BC95-7872D03CC325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15240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Second version of the grammar for Arithmetic Expressions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76200" y="1524000"/>
            <a:ext cx="4572000" cy="4800600"/>
            <a:chOff x="0" y="960"/>
            <a:chExt cx="2880" cy="3024"/>
          </a:xfrm>
        </p:grpSpPr>
        <p:graphicFrame>
          <p:nvGraphicFramePr>
            <p:cNvPr id="222214" name="Object 6"/>
            <p:cNvGraphicFramePr>
              <a:graphicFrameLocks noChangeAspect="1"/>
            </p:cNvGraphicFramePr>
            <p:nvPr/>
          </p:nvGraphicFramePr>
          <p:xfrm>
            <a:off x="0" y="1412"/>
            <a:ext cx="2880" cy="233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3540" name="Equation" r:id="rId3" imgW="2793960" imgH="2260440" progId="">
                    <p:embed/>
                  </p:oleObj>
                </mc:Choice>
                <mc:Fallback>
                  <p:oleObj name="Equation" r:id="rId3" imgW="2793960" imgH="2260440" progId="">
                    <p:embed/>
                    <p:pic>
                      <p:nvPicPr>
                        <p:cNvPr id="0" name="Picture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412"/>
                          <a:ext cx="2880" cy="233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 xmlns="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2217" name="Rectangle 9"/>
            <p:cNvSpPr>
              <a:spLocks noChangeArrowheads="1"/>
            </p:cNvSpPr>
            <p:nvPr/>
          </p:nvSpPr>
          <p:spPr bwMode="auto">
            <a:xfrm>
              <a:off x="0" y="960"/>
              <a:ext cx="2880" cy="302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4800600" y="1524000"/>
            <a:ext cx="4295775" cy="4800600"/>
            <a:chOff x="3024" y="960"/>
            <a:chExt cx="2706" cy="3024"/>
          </a:xfrm>
        </p:grpSpPr>
        <p:sp>
          <p:nvSpPr>
            <p:cNvPr id="222212" name="Text Box 4"/>
            <p:cNvSpPr txBox="1">
              <a:spLocks noChangeArrowheads="1"/>
            </p:cNvSpPr>
            <p:nvPr/>
          </p:nvSpPr>
          <p:spPr bwMode="auto">
            <a:xfrm>
              <a:off x="3024" y="1296"/>
              <a:ext cx="8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Simplify: </a:t>
              </a:r>
            </a:p>
          </p:txBody>
        </p:sp>
        <p:graphicFrame>
          <p:nvGraphicFramePr>
            <p:cNvPr id="222213" name="Object 5"/>
            <p:cNvGraphicFramePr>
              <a:graphicFrameLocks noChangeAspect="1"/>
            </p:cNvGraphicFramePr>
            <p:nvPr/>
          </p:nvGraphicFramePr>
          <p:xfrm>
            <a:off x="3102" y="1632"/>
            <a:ext cx="2628" cy="14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3541" name="Equation" r:id="rId5" imgW="2793960" imgH="1574640" progId="">
                    <p:embed/>
                  </p:oleObj>
                </mc:Choice>
                <mc:Fallback>
                  <p:oleObj name="Equation" r:id="rId5" imgW="2793960" imgH="1574640" progId="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02" y="1632"/>
                          <a:ext cx="2628" cy="148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 xmlns="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2219" name="Rectangle 11"/>
            <p:cNvSpPr>
              <a:spLocks noChangeArrowheads="1"/>
            </p:cNvSpPr>
            <p:nvPr/>
          </p:nvSpPr>
          <p:spPr bwMode="auto">
            <a:xfrm>
              <a:off x="3048" y="960"/>
              <a:ext cx="2640" cy="302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76200"/>
            <a:ext cx="7010400" cy="1143000"/>
          </a:xfrm>
        </p:spPr>
        <p:txBody>
          <a:bodyPr/>
          <a:lstStyle/>
          <a:p>
            <a:r>
              <a:rPr lang="en-US" dirty="0"/>
              <a:t>Is G2 ambiguous?</a:t>
            </a:r>
          </a:p>
        </p:txBody>
      </p:sp>
      <p:graphicFrame>
        <p:nvGraphicFramePr>
          <p:cNvPr id="225283" name="Object 3"/>
          <p:cNvGraphicFramePr>
            <a:graphicFrameLocks noChangeAspect="1"/>
          </p:cNvGraphicFramePr>
          <p:nvPr/>
        </p:nvGraphicFramePr>
        <p:xfrm>
          <a:off x="1295400" y="1295400"/>
          <a:ext cx="16002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64" name="Equation" r:id="rId3" imgW="533160" imgH="152280" progId="">
                  <p:embed/>
                </p:oleObj>
              </mc:Choice>
              <mc:Fallback>
                <p:oleObj name="Equation" r:id="rId3" imgW="533160" imgH="15228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1295400"/>
                        <a:ext cx="160020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284" name="Text Box 4"/>
          <p:cNvSpPr txBox="1">
            <a:spLocks noChangeArrowheads="1"/>
          </p:cNvSpPr>
          <p:nvPr/>
        </p:nvSpPr>
        <p:spPr bwMode="auto">
          <a:xfrm>
            <a:off x="1295400" y="1981200"/>
            <a:ext cx="2676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/>
              <a:t>Leftmost derivation:</a:t>
            </a:r>
          </a:p>
        </p:txBody>
      </p:sp>
      <p:graphicFrame>
        <p:nvGraphicFramePr>
          <p:cNvPr id="225285" name="Object 5"/>
          <p:cNvGraphicFramePr>
            <a:graphicFrameLocks noChangeAspect="1"/>
          </p:cNvGraphicFramePr>
          <p:nvPr/>
        </p:nvGraphicFramePr>
        <p:xfrm>
          <a:off x="1524000" y="2514600"/>
          <a:ext cx="6526212" cy="417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65" name="Equation" r:id="rId5" imgW="2819160" imgH="1803240" progId="">
                  <p:embed/>
                </p:oleObj>
              </mc:Choice>
              <mc:Fallback>
                <p:oleObj name="Equation" r:id="rId5" imgW="2819160" imgH="180324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2514600"/>
                        <a:ext cx="6526212" cy="4175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0"/>
            <a:ext cx="77724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Derivation Tree for Leftmost Derivation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226332" name="Text Box 28"/>
          <p:cNvSpPr txBox="1">
            <a:spLocks noChangeArrowheads="1"/>
          </p:cNvSpPr>
          <p:nvPr/>
        </p:nvSpPr>
        <p:spPr bwMode="auto">
          <a:xfrm>
            <a:off x="3429000" y="6248400"/>
            <a:ext cx="2473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/>
              <a:t>correct precedence</a:t>
            </a:r>
          </a:p>
        </p:txBody>
      </p:sp>
      <p:grpSp>
        <p:nvGrpSpPr>
          <p:cNvPr id="2" name="Group 39"/>
          <p:cNvGrpSpPr>
            <a:grpSpLocks/>
          </p:cNvGrpSpPr>
          <p:nvPr/>
        </p:nvGrpSpPr>
        <p:grpSpPr bwMode="auto">
          <a:xfrm>
            <a:off x="2039938" y="1066800"/>
            <a:ext cx="5122862" cy="4953000"/>
            <a:chOff x="1285" y="816"/>
            <a:chExt cx="3227" cy="3120"/>
          </a:xfrm>
        </p:grpSpPr>
        <p:sp>
          <p:nvSpPr>
            <p:cNvPr id="226313" name="Text Box 9"/>
            <p:cNvSpPr txBox="1">
              <a:spLocks noChangeArrowheads="1"/>
            </p:cNvSpPr>
            <p:nvPr/>
          </p:nvSpPr>
          <p:spPr bwMode="auto">
            <a:xfrm>
              <a:off x="2209" y="816"/>
              <a:ext cx="67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chemeClr val="accent1"/>
                  </a:solidFill>
                </a:rPr>
                <a:t>&lt;</a:t>
              </a:r>
              <a:r>
                <a:rPr lang="en-US" dirty="0" err="1">
                  <a:solidFill>
                    <a:schemeClr val="accent1"/>
                  </a:solidFill>
                </a:rPr>
                <a:t>expr</a:t>
              </a:r>
              <a:r>
                <a:rPr lang="en-US" dirty="0">
                  <a:solidFill>
                    <a:schemeClr val="accent1"/>
                  </a:solidFill>
                </a:rPr>
                <a:t>&gt;</a:t>
              </a:r>
            </a:p>
          </p:txBody>
        </p:sp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1681" y="1104"/>
              <a:ext cx="1824" cy="528"/>
              <a:chOff x="1584" y="1968"/>
              <a:chExt cx="1824" cy="528"/>
            </a:xfrm>
          </p:grpSpPr>
          <p:sp>
            <p:nvSpPr>
              <p:cNvPr id="226310" name="Line 6"/>
              <p:cNvSpPr>
                <a:spLocks noChangeShapeType="1"/>
              </p:cNvSpPr>
              <p:nvPr/>
            </p:nvSpPr>
            <p:spPr bwMode="auto">
              <a:xfrm flipH="1">
                <a:off x="1584" y="1968"/>
                <a:ext cx="864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311" name="Line 7"/>
              <p:cNvSpPr>
                <a:spLocks noChangeShapeType="1"/>
              </p:cNvSpPr>
              <p:nvPr/>
            </p:nvSpPr>
            <p:spPr bwMode="auto">
              <a:xfrm>
                <a:off x="2448" y="1968"/>
                <a:ext cx="96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312" name="Line 8"/>
              <p:cNvSpPr>
                <a:spLocks noChangeShapeType="1"/>
              </p:cNvSpPr>
              <p:nvPr/>
            </p:nvSpPr>
            <p:spPr bwMode="auto">
              <a:xfrm>
                <a:off x="2448" y="1968"/>
                <a:ext cx="0" cy="5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26314" name="Line 10"/>
            <p:cNvSpPr>
              <a:spLocks noChangeShapeType="1"/>
            </p:cNvSpPr>
            <p:nvPr/>
          </p:nvSpPr>
          <p:spPr bwMode="auto">
            <a:xfrm flipH="1">
              <a:off x="2977" y="1824"/>
              <a:ext cx="528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6315" name="Line 11"/>
            <p:cNvSpPr>
              <a:spLocks noChangeShapeType="1"/>
            </p:cNvSpPr>
            <p:nvPr/>
          </p:nvSpPr>
          <p:spPr bwMode="auto">
            <a:xfrm>
              <a:off x="3505" y="1824"/>
              <a:ext cx="576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6316" name="Line 12"/>
            <p:cNvSpPr>
              <a:spLocks noChangeShapeType="1"/>
            </p:cNvSpPr>
            <p:nvPr/>
          </p:nvSpPr>
          <p:spPr bwMode="auto">
            <a:xfrm>
              <a:off x="3505" y="1824"/>
              <a:ext cx="0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6317" name="Text Box 13"/>
            <p:cNvSpPr txBox="1">
              <a:spLocks noChangeArrowheads="1"/>
            </p:cNvSpPr>
            <p:nvPr/>
          </p:nvSpPr>
          <p:spPr bwMode="auto">
            <a:xfrm>
              <a:off x="3169" y="1536"/>
              <a:ext cx="68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accent1"/>
                  </a:solidFill>
                </a:rPr>
                <a:t>&lt;term&gt;</a:t>
              </a:r>
            </a:p>
          </p:txBody>
        </p:sp>
        <p:sp>
          <p:nvSpPr>
            <p:cNvPr id="226318" name="Text Box 14"/>
            <p:cNvSpPr txBox="1">
              <a:spLocks noChangeArrowheads="1"/>
            </p:cNvSpPr>
            <p:nvPr/>
          </p:nvSpPr>
          <p:spPr bwMode="auto">
            <a:xfrm>
              <a:off x="1392" y="1536"/>
              <a:ext cx="67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accent1"/>
                  </a:solidFill>
                </a:rPr>
                <a:t>&lt;expr&gt;</a:t>
              </a:r>
            </a:p>
          </p:txBody>
        </p:sp>
        <p:sp>
          <p:nvSpPr>
            <p:cNvPr id="226319" name="Line 15"/>
            <p:cNvSpPr>
              <a:spLocks noChangeShapeType="1"/>
            </p:cNvSpPr>
            <p:nvPr/>
          </p:nvSpPr>
          <p:spPr bwMode="auto">
            <a:xfrm>
              <a:off x="1681" y="1824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6320" name="Text Box 16"/>
            <p:cNvSpPr txBox="1">
              <a:spLocks noChangeArrowheads="1"/>
            </p:cNvSpPr>
            <p:nvPr/>
          </p:nvSpPr>
          <p:spPr bwMode="auto">
            <a:xfrm>
              <a:off x="1479" y="1946"/>
              <a:ext cx="1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226321" name="Text Box 17"/>
            <p:cNvSpPr txBox="1">
              <a:spLocks noChangeArrowheads="1"/>
            </p:cNvSpPr>
            <p:nvPr/>
          </p:nvSpPr>
          <p:spPr bwMode="auto">
            <a:xfrm>
              <a:off x="1344" y="2256"/>
              <a:ext cx="68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accent1"/>
                  </a:solidFill>
                </a:rPr>
                <a:t>&lt;term&gt;</a:t>
              </a:r>
            </a:p>
          </p:txBody>
        </p:sp>
        <p:sp>
          <p:nvSpPr>
            <p:cNvPr id="226322" name="Text Box 18"/>
            <p:cNvSpPr txBox="1">
              <a:spLocks noChangeArrowheads="1"/>
            </p:cNvSpPr>
            <p:nvPr/>
          </p:nvSpPr>
          <p:spPr bwMode="auto">
            <a:xfrm>
              <a:off x="2440" y="1584"/>
              <a:ext cx="20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dirty="0">
                  <a:solidFill>
                    <a:schemeClr val="accent1"/>
                  </a:solidFill>
                </a:rPr>
                <a:t>+</a:t>
              </a:r>
            </a:p>
          </p:txBody>
        </p:sp>
        <p:sp>
          <p:nvSpPr>
            <p:cNvPr id="226323" name="Text Box 19"/>
            <p:cNvSpPr txBox="1">
              <a:spLocks noChangeArrowheads="1"/>
            </p:cNvSpPr>
            <p:nvPr/>
          </p:nvSpPr>
          <p:spPr bwMode="auto">
            <a:xfrm>
              <a:off x="2688" y="2256"/>
              <a:ext cx="68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accent1"/>
                  </a:solidFill>
                </a:rPr>
                <a:t>&lt;term&gt;</a:t>
              </a:r>
            </a:p>
          </p:txBody>
        </p:sp>
        <p:sp>
          <p:nvSpPr>
            <p:cNvPr id="226324" name="Text Box 20"/>
            <p:cNvSpPr txBox="1">
              <a:spLocks noChangeArrowheads="1"/>
            </p:cNvSpPr>
            <p:nvPr/>
          </p:nvSpPr>
          <p:spPr bwMode="auto">
            <a:xfrm>
              <a:off x="3733" y="2256"/>
              <a:ext cx="77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accent1"/>
                  </a:solidFill>
                </a:rPr>
                <a:t>&lt;factor&gt;</a:t>
              </a:r>
            </a:p>
          </p:txBody>
        </p:sp>
        <p:sp>
          <p:nvSpPr>
            <p:cNvPr id="226325" name="Text Box 21"/>
            <p:cNvSpPr txBox="1">
              <a:spLocks noChangeArrowheads="1"/>
            </p:cNvSpPr>
            <p:nvPr/>
          </p:nvSpPr>
          <p:spPr bwMode="auto">
            <a:xfrm>
              <a:off x="3400" y="2304"/>
              <a:ext cx="20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>
                  <a:solidFill>
                    <a:schemeClr val="accent1"/>
                  </a:solidFill>
                </a:rPr>
                <a:t>*</a:t>
              </a:r>
            </a:p>
          </p:txBody>
        </p:sp>
        <p:sp>
          <p:nvSpPr>
            <p:cNvPr id="226327" name="Line 23"/>
            <p:cNvSpPr>
              <a:spLocks noChangeShapeType="1"/>
            </p:cNvSpPr>
            <p:nvPr/>
          </p:nvSpPr>
          <p:spPr bwMode="auto">
            <a:xfrm>
              <a:off x="3081" y="2544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grpSp>
          <p:nvGrpSpPr>
            <p:cNvPr id="4" name="Group 25"/>
            <p:cNvGrpSpPr>
              <a:grpSpLocks/>
            </p:cNvGrpSpPr>
            <p:nvPr/>
          </p:nvGrpSpPr>
          <p:grpSpPr bwMode="auto">
            <a:xfrm>
              <a:off x="3984" y="2544"/>
              <a:ext cx="201" cy="672"/>
              <a:chOff x="1671" y="2496"/>
              <a:chExt cx="201" cy="672"/>
            </a:xfrm>
          </p:grpSpPr>
          <p:sp>
            <p:nvSpPr>
              <p:cNvPr id="226330" name="Line 26"/>
              <p:cNvSpPr>
                <a:spLocks noChangeShapeType="1"/>
              </p:cNvSpPr>
              <p:nvPr/>
            </p:nvSpPr>
            <p:spPr bwMode="auto">
              <a:xfrm>
                <a:off x="1776" y="2496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331" name="Text Box 27"/>
              <p:cNvSpPr txBox="1">
                <a:spLocks noChangeArrowheads="1"/>
              </p:cNvSpPr>
              <p:nvPr/>
            </p:nvSpPr>
            <p:spPr bwMode="auto">
              <a:xfrm>
                <a:off x="1671" y="2880"/>
                <a:ext cx="20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>
                    <a:solidFill>
                      <a:schemeClr val="accent1"/>
                    </a:solidFill>
                  </a:rPr>
                  <a:t>a</a:t>
                </a:r>
              </a:p>
            </p:txBody>
          </p:sp>
        </p:grpSp>
        <p:sp>
          <p:nvSpPr>
            <p:cNvPr id="226333" name="Line 29"/>
            <p:cNvSpPr>
              <a:spLocks noChangeShapeType="1"/>
            </p:cNvSpPr>
            <p:nvPr/>
          </p:nvSpPr>
          <p:spPr bwMode="auto">
            <a:xfrm>
              <a:off x="1681" y="2544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6334" name="Text Box 30"/>
            <p:cNvSpPr txBox="1">
              <a:spLocks noChangeArrowheads="1"/>
            </p:cNvSpPr>
            <p:nvPr/>
          </p:nvSpPr>
          <p:spPr bwMode="auto">
            <a:xfrm>
              <a:off x="1285" y="2976"/>
              <a:ext cx="77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accent1"/>
                  </a:solidFill>
                </a:rPr>
                <a:t>&lt;factor&gt;</a:t>
              </a:r>
            </a:p>
          </p:txBody>
        </p:sp>
        <p:grpSp>
          <p:nvGrpSpPr>
            <p:cNvPr id="5" name="Group 31"/>
            <p:cNvGrpSpPr>
              <a:grpSpLocks/>
            </p:cNvGrpSpPr>
            <p:nvPr/>
          </p:nvGrpSpPr>
          <p:grpSpPr bwMode="auto">
            <a:xfrm>
              <a:off x="1575" y="3264"/>
              <a:ext cx="201" cy="672"/>
              <a:chOff x="1671" y="2496"/>
              <a:chExt cx="201" cy="672"/>
            </a:xfrm>
          </p:grpSpPr>
          <p:sp>
            <p:nvSpPr>
              <p:cNvPr id="226336" name="Line 32"/>
              <p:cNvSpPr>
                <a:spLocks noChangeShapeType="1"/>
              </p:cNvSpPr>
              <p:nvPr/>
            </p:nvSpPr>
            <p:spPr bwMode="auto">
              <a:xfrm>
                <a:off x="1776" y="2496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337" name="Text Box 33"/>
              <p:cNvSpPr txBox="1">
                <a:spLocks noChangeArrowheads="1"/>
              </p:cNvSpPr>
              <p:nvPr/>
            </p:nvSpPr>
            <p:spPr bwMode="auto">
              <a:xfrm>
                <a:off x="1671" y="2880"/>
                <a:ext cx="20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>
                    <a:solidFill>
                      <a:schemeClr val="accent1"/>
                    </a:solidFill>
                  </a:rPr>
                  <a:t>a</a:t>
                </a:r>
              </a:p>
            </p:txBody>
          </p:sp>
        </p:grpSp>
        <p:sp>
          <p:nvSpPr>
            <p:cNvPr id="226338" name="Text Box 34"/>
            <p:cNvSpPr txBox="1">
              <a:spLocks noChangeArrowheads="1"/>
            </p:cNvSpPr>
            <p:nvPr/>
          </p:nvSpPr>
          <p:spPr bwMode="auto">
            <a:xfrm>
              <a:off x="2725" y="2976"/>
              <a:ext cx="77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accent1"/>
                  </a:solidFill>
                </a:rPr>
                <a:t>&lt;factor&gt;</a:t>
              </a:r>
            </a:p>
          </p:txBody>
        </p:sp>
        <p:grpSp>
          <p:nvGrpSpPr>
            <p:cNvPr id="6" name="Group 35"/>
            <p:cNvGrpSpPr>
              <a:grpSpLocks/>
            </p:cNvGrpSpPr>
            <p:nvPr/>
          </p:nvGrpSpPr>
          <p:grpSpPr bwMode="auto">
            <a:xfrm>
              <a:off x="2976" y="3264"/>
              <a:ext cx="201" cy="672"/>
              <a:chOff x="1671" y="2496"/>
              <a:chExt cx="201" cy="672"/>
            </a:xfrm>
          </p:grpSpPr>
          <p:sp>
            <p:nvSpPr>
              <p:cNvPr id="226340" name="Line 36"/>
              <p:cNvSpPr>
                <a:spLocks noChangeShapeType="1"/>
              </p:cNvSpPr>
              <p:nvPr/>
            </p:nvSpPr>
            <p:spPr bwMode="auto">
              <a:xfrm>
                <a:off x="1776" y="2496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341" name="Text Box 37"/>
              <p:cNvSpPr txBox="1">
                <a:spLocks noChangeArrowheads="1"/>
              </p:cNvSpPr>
              <p:nvPr/>
            </p:nvSpPr>
            <p:spPr bwMode="auto">
              <a:xfrm>
                <a:off x="1671" y="2880"/>
                <a:ext cx="20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>
                    <a:solidFill>
                      <a:schemeClr val="accent1"/>
                    </a:solidFill>
                  </a:rPr>
                  <a:t>a</a:t>
                </a:r>
              </a:p>
            </p:txBody>
          </p:sp>
        </p:grp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152400"/>
            <a:ext cx="749935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Regular Grammars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371600"/>
            <a:ext cx="7467600" cy="4800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800" dirty="0"/>
              <a:t>Regular grammars are an important subclass of context-free grammars. 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Regular grammars are obtained by placing restrictions on the form of the right-hand side of the rules.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Definition:</a:t>
            </a:r>
          </a:p>
          <a:p>
            <a:pPr>
              <a:lnSpc>
                <a:spcPct val="80000"/>
              </a:lnSpc>
              <a:buNone/>
            </a:pPr>
            <a:r>
              <a:rPr lang="en-US" sz="2800" dirty="0"/>
              <a:t>	A regular grammar is a context-free grammar in which each rule is of one of the following forms</a:t>
            </a:r>
          </a:p>
          <a:p>
            <a:pPr lvl="1">
              <a:lnSpc>
                <a:spcPct val="80000"/>
              </a:lnSpc>
            </a:pPr>
            <a:r>
              <a:rPr lang="en-US" sz="2400" b="1" dirty="0" err="1"/>
              <a:t>A</a:t>
            </a:r>
            <a:r>
              <a:rPr lang="en-US" sz="2400" b="1" dirty="0" err="1">
                <a:sym typeface="Wingdings" pitchFamily="2" charset="2"/>
              </a:rPr>
              <a:t>a</a:t>
            </a:r>
            <a:endParaRPr lang="en-US" sz="2400" b="1" dirty="0">
              <a:sym typeface="Wingdings" pitchFamily="2" charset="2"/>
            </a:endParaRPr>
          </a:p>
          <a:p>
            <a:pPr lvl="1">
              <a:lnSpc>
                <a:spcPct val="80000"/>
              </a:lnSpc>
            </a:pPr>
            <a:r>
              <a:rPr lang="en-US" sz="2400" b="1" dirty="0" err="1">
                <a:sym typeface="Wingdings" pitchFamily="2" charset="2"/>
              </a:rPr>
              <a:t>AaB</a:t>
            </a:r>
            <a:endParaRPr lang="en-US" sz="2400" b="1" dirty="0">
              <a:sym typeface="Wingdings" pitchFamily="2" charset="2"/>
            </a:endParaRPr>
          </a:p>
          <a:p>
            <a:pPr lvl="1">
              <a:lnSpc>
                <a:spcPct val="80000"/>
              </a:lnSpc>
            </a:pPr>
            <a:r>
              <a:rPr lang="en-US" sz="2400" b="1" dirty="0">
                <a:sym typeface="Wingdings" pitchFamily="2" charset="2"/>
              </a:rPr>
              <a:t>A  </a:t>
            </a:r>
            <a:r>
              <a:rPr lang="en-US" sz="2400" b="1" dirty="0">
                <a:sym typeface="Symbol" pitchFamily="18" charset="2"/>
              </a:rPr>
              <a:t></a:t>
            </a:r>
            <a:endParaRPr lang="en-US" sz="2400" b="1" dirty="0">
              <a:sym typeface="Wingdings" pitchFamily="2" charset="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2800" dirty="0">
                <a:sym typeface="Wingdings" pitchFamily="2" charset="2"/>
              </a:rPr>
              <a:t>	where </a:t>
            </a:r>
            <a:r>
              <a:rPr lang="en-US" sz="2800" b="1" dirty="0">
                <a:sym typeface="Wingdings" pitchFamily="2" charset="2"/>
              </a:rPr>
              <a:t>a</a:t>
            </a:r>
            <a:r>
              <a:rPr lang="en-US" sz="2800" b="1" dirty="0">
                <a:sym typeface="Symbol" pitchFamily="18" charset="2"/>
              </a:rPr>
              <a:t>,</a:t>
            </a:r>
            <a:r>
              <a:rPr lang="en-US" sz="2800" dirty="0">
                <a:sym typeface="Symbol" pitchFamily="18" charset="2"/>
              </a:rPr>
              <a:t> and </a:t>
            </a:r>
            <a:r>
              <a:rPr lang="en-US" sz="2800" b="1" dirty="0">
                <a:sym typeface="Symbol" pitchFamily="18" charset="2"/>
              </a:rPr>
              <a:t>A, B V</a:t>
            </a:r>
            <a:r>
              <a:rPr lang="en-US" sz="2800" dirty="0">
                <a:sym typeface="Symbol" pitchFamily="18" charset="2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255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152400"/>
            <a:ext cx="749935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Regular Grammars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371600"/>
            <a:ext cx="7467600" cy="51054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800" dirty="0">
                <a:sym typeface="Symbol" pitchFamily="18" charset="2"/>
              </a:rPr>
              <a:t>A language generated by a regular grammar is called a regular language.</a:t>
            </a:r>
          </a:p>
          <a:p>
            <a:pPr>
              <a:lnSpc>
                <a:spcPct val="80000"/>
              </a:lnSpc>
            </a:pPr>
            <a:r>
              <a:rPr lang="en-US" sz="2800" dirty="0">
                <a:sym typeface="Symbol" pitchFamily="18" charset="2"/>
              </a:rPr>
              <a:t>A regular language is also a language that can be described by a regular expression.</a:t>
            </a:r>
          </a:p>
          <a:p>
            <a:pPr>
              <a:lnSpc>
                <a:spcPct val="80000"/>
              </a:lnSpc>
            </a:pPr>
            <a:r>
              <a:rPr lang="en-US" sz="2800" dirty="0">
                <a:sym typeface="Symbol" pitchFamily="18" charset="2"/>
              </a:rPr>
              <a:t>No conflict: regular grammars and regular expressions define the same family of languages.</a:t>
            </a:r>
          </a:p>
          <a:p>
            <a:pPr>
              <a:lnSpc>
                <a:spcPct val="80000"/>
              </a:lnSpc>
            </a:pPr>
            <a:r>
              <a:rPr lang="en-US" sz="2800" dirty="0">
                <a:sym typeface="Symbol" pitchFamily="18" charset="2"/>
              </a:rPr>
              <a:t>A regular language may be generated by both regular and </a:t>
            </a:r>
            <a:r>
              <a:rPr lang="en-US" sz="2800" dirty="0" err="1">
                <a:sym typeface="Symbol" pitchFamily="18" charset="2"/>
              </a:rPr>
              <a:t>nonregular</a:t>
            </a:r>
            <a:r>
              <a:rPr lang="en-US" sz="2800" dirty="0">
                <a:sym typeface="Symbol" pitchFamily="18" charset="2"/>
              </a:rPr>
              <a:t> grammars. </a:t>
            </a:r>
          </a:p>
          <a:p>
            <a:pPr lvl="1">
              <a:lnSpc>
                <a:spcPct val="80000"/>
              </a:lnSpc>
            </a:pPr>
            <a:r>
              <a:rPr lang="en-US" sz="2400" dirty="0">
                <a:sym typeface="Symbol" pitchFamily="18" charset="2"/>
              </a:rPr>
              <a:t>The existence of </a:t>
            </a:r>
            <a:r>
              <a:rPr lang="en-US" sz="2400" dirty="0" err="1">
                <a:sym typeface="Symbol" pitchFamily="18" charset="2"/>
              </a:rPr>
              <a:t>nonregular</a:t>
            </a:r>
            <a:r>
              <a:rPr lang="en-US" sz="2400" dirty="0">
                <a:sym typeface="Symbol" pitchFamily="18" charset="2"/>
              </a:rPr>
              <a:t> grammars that can generate the language doesn’t prove that the language is irregular.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298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Example 1</a:t>
            </a:r>
          </a:p>
        </p:txBody>
      </p:sp>
      <p:sp>
        <p:nvSpPr>
          <p:cNvPr id="16389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447800"/>
            <a:ext cx="8001000" cy="4114800"/>
          </a:xfrm>
        </p:spPr>
        <p:txBody>
          <a:bodyPr/>
          <a:lstStyle/>
          <a:p>
            <a:r>
              <a:rPr lang="en-US" sz="2800" dirty="0"/>
              <a:t>Let G</a:t>
            </a:r>
            <a:r>
              <a:rPr lang="en-US" sz="2800" baseline="-25000" dirty="0"/>
              <a:t>1</a:t>
            </a:r>
            <a:r>
              <a:rPr lang="en-US" sz="2800" dirty="0"/>
              <a:t> and G</a:t>
            </a:r>
            <a:r>
              <a:rPr lang="en-US" sz="2800" baseline="-25000" dirty="0"/>
              <a:t>2</a:t>
            </a:r>
            <a:r>
              <a:rPr lang="en-US" sz="2800" dirty="0"/>
              <a:t> be the grammars</a:t>
            </a:r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pPr>
              <a:buFontTx/>
              <a:buNone/>
            </a:pPr>
            <a:r>
              <a:rPr lang="en-US" sz="2800" dirty="0"/>
              <a:t>   Both of these grammars generates language L </a:t>
            </a:r>
            <a:r>
              <a:rPr lang="en-US" sz="2800" dirty="0" err="1"/>
              <a:t>a</a:t>
            </a:r>
            <a:r>
              <a:rPr lang="en-US" sz="2800" baseline="30000" dirty="0" err="1"/>
              <a:t>+</a:t>
            </a:r>
            <a:r>
              <a:rPr lang="en-US" sz="2800" dirty="0" err="1"/>
              <a:t>b</a:t>
            </a:r>
            <a:r>
              <a:rPr lang="en-US" sz="2800" dirty="0"/>
              <a:t>*.</a:t>
            </a:r>
          </a:p>
          <a:p>
            <a:pPr>
              <a:buFontTx/>
              <a:buNone/>
            </a:pPr>
            <a:r>
              <a:rPr lang="en-US" sz="2800" dirty="0"/>
              <a:t>   G</a:t>
            </a:r>
            <a:r>
              <a:rPr lang="en-US" sz="2800" baseline="-25000" dirty="0"/>
              <a:t>1</a:t>
            </a:r>
            <a:r>
              <a:rPr lang="en-US" sz="2800" dirty="0"/>
              <a:t> is not regular, G</a:t>
            </a:r>
            <a:r>
              <a:rPr lang="en-US" sz="2800" baseline="-25000" dirty="0"/>
              <a:t>2</a:t>
            </a:r>
            <a:r>
              <a:rPr lang="en-US" sz="2800" dirty="0"/>
              <a:t> is regular.</a:t>
            </a:r>
          </a:p>
          <a:p>
            <a:pPr>
              <a:buFontTx/>
              <a:buNone/>
            </a:pPr>
            <a:r>
              <a:rPr lang="en-US" sz="2800" dirty="0"/>
              <a:t>   The language L generated by them is still regular.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  <p:graphicFrame>
        <p:nvGraphicFramePr>
          <p:cNvPr id="16386" name="Object 4"/>
          <p:cNvGraphicFramePr>
            <a:graphicFrameLocks noChangeAspect="1"/>
          </p:cNvGraphicFramePr>
          <p:nvPr/>
        </p:nvGraphicFramePr>
        <p:xfrm>
          <a:off x="1828800" y="2262187"/>
          <a:ext cx="2133600" cy="154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89" name="Equation" r:id="rId3" imgW="927000" imgH="672840" progId="">
                  <p:embed/>
                </p:oleObj>
              </mc:Choice>
              <mc:Fallback>
                <p:oleObj name="Equation" r:id="rId3" imgW="927000" imgH="672840" progId="">
                  <p:embed/>
                  <p:pic>
                    <p:nvPicPr>
                      <p:cNvPr id="1638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2262187"/>
                        <a:ext cx="2133600" cy="1547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7" name="Object 5"/>
          <p:cNvGraphicFramePr>
            <a:graphicFrameLocks noChangeAspect="1"/>
          </p:cNvGraphicFramePr>
          <p:nvPr/>
        </p:nvGraphicFramePr>
        <p:xfrm>
          <a:off x="4876800" y="2262187"/>
          <a:ext cx="2438400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90" name="Equation" r:id="rId5" imgW="1028520" imgH="457200" progId="">
                  <p:embed/>
                </p:oleObj>
              </mc:Choice>
              <mc:Fallback>
                <p:oleObj name="Equation" r:id="rId5" imgW="1028520" imgH="457200" progId="">
                  <p:embed/>
                  <p:pic>
                    <p:nvPicPr>
                      <p:cNvPr id="1638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2262187"/>
                        <a:ext cx="2438400" cy="1082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5640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286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130000"/>
                  </a:schemeClr>
                </a:solidFill>
              </a:rPr>
              <a:t>Example 2</a:t>
            </a:r>
          </a:p>
        </p:txBody>
      </p:sp>
      <p:sp>
        <p:nvSpPr>
          <p:cNvPr id="17414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371600"/>
            <a:ext cx="8077200" cy="4114800"/>
          </a:xfrm>
        </p:spPr>
        <p:txBody>
          <a:bodyPr/>
          <a:lstStyle/>
          <a:p>
            <a:pPr>
              <a:buFontTx/>
              <a:buNone/>
            </a:pPr>
            <a:r>
              <a:rPr lang="en-US"/>
              <a:t>   Construct a regular grammar that generates the language of the grammar</a:t>
            </a:r>
          </a:p>
          <a:p>
            <a:endParaRPr lang="en-US"/>
          </a:p>
          <a:p>
            <a:endParaRPr lang="en-US"/>
          </a:p>
          <a:p>
            <a:pPr>
              <a:buFontTx/>
              <a:buNone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  <p:graphicFrame>
        <p:nvGraphicFramePr>
          <p:cNvPr id="17410" name="Object 4"/>
          <p:cNvGraphicFramePr>
            <a:graphicFrameLocks noChangeAspect="1"/>
          </p:cNvGraphicFramePr>
          <p:nvPr/>
        </p:nvGraphicFramePr>
        <p:xfrm>
          <a:off x="2971800" y="2590800"/>
          <a:ext cx="2743200" cy="1122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19" name="Equation" r:id="rId3" imgW="1054080" imgH="431640" progId="">
                  <p:embed/>
                </p:oleObj>
              </mc:Choice>
              <mc:Fallback>
                <p:oleObj name="Equation" r:id="rId3" imgW="1054080" imgH="431640" progId="">
                  <p:embed/>
                  <p:pic>
                    <p:nvPicPr>
                      <p:cNvPr id="1741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2590800"/>
                        <a:ext cx="2743200" cy="1122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0470" name="Object 6"/>
          <p:cNvGraphicFramePr>
            <a:graphicFrameLocks noChangeAspect="1"/>
          </p:cNvGraphicFramePr>
          <p:nvPr/>
        </p:nvGraphicFramePr>
        <p:xfrm>
          <a:off x="4495800" y="4038600"/>
          <a:ext cx="3276600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20" name="Equation" r:id="rId5" imgW="1244520" imgH="228600" progId="">
                  <p:embed/>
                </p:oleObj>
              </mc:Choice>
              <mc:Fallback>
                <p:oleObj name="Equation" r:id="rId5" imgW="1244520" imgH="228600" progId="">
                  <p:embed/>
                  <p:pic>
                    <p:nvPicPr>
                      <p:cNvPr id="19047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5800" y="4038600"/>
                        <a:ext cx="3276600" cy="6016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1143000" y="4038600"/>
            <a:ext cx="3435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/>
              <a:t>The language of G: </a:t>
            </a:r>
          </a:p>
        </p:txBody>
      </p:sp>
      <p:graphicFrame>
        <p:nvGraphicFramePr>
          <p:cNvPr id="190472" name="Object 8"/>
          <p:cNvGraphicFramePr>
            <a:graphicFrameLocks noChangeAspect="1"/>
          </p:cNvGraphicFramePr>
          <p:nvPr/>
        </p:nvGraphicFramePr>
        <p:xfrm>
          <a:off x="4495800" y="4953000"/>
          <a:ext cx="1981200" cy="169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21" name="Equation" r:id="rId7" imgW="774360" imgH="660240" progId="">
                  <p:embed/>
                </p:oleObj>
              </mc:Choice>
              <mc:Fallback>
                <p:oleObj name="Equation" r:id="rId7" imgW="774360" imgH="660240" progId="">
                  <p:embed/>
                  <p:pic>
                    <p:nvPicPr>
                      <p:cNvPr id="190472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5800" y="4953000"/>
                        <a:ext cx="1981200" cy="1690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6" name="Text Box 9"/>
          <p:cNvSpPr txBox="1">
            <a:spLocks noChangeArrowheads="1"/>
          </p:cNvSpPr>
          <p:nvPr/>
        </p:nvSpPr>
        <p:spPr bwMode="auto">
          <a:xfrm>
            <a:off x="1143000" y="4800600"/>
            <a:ext cx="31178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/>
              <a:t>The equivalent </a:t>
            </a:r>
          </a:p>
          <a:p>
            <a:r>
              <a:rPr lang="en-US" sz="3200"/>
              <a:t>regular grammar: </a:t>
            </a:r>
          </a:p>
        </p:txBody>
      </p:sp>
    </p:spTree>
    <p:extLst>
      <p:ext uri="{BB962C8B-B14F-4D97-AF65-F5344CB8AC3E}">
        <p14:creationId xmlns:p14="http://schemas.microsoft.com/office/powerpoint/2010/main" val="299341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0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0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0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0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0980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Context-free grammar and programming language definition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E7DE1-C361-4D30-BC95-7872D03CC325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Backus-Naur Form (BNF)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first formal specification of a high-level programming language was given for the language ALGOL 60 by John Backus (US) and Peter </a:t>
            </a:r>
            <a:r>
              <a:rPr lang="en-US" dirty="0" err="1"/>
              <a:t>Naur</a:t>
            </a:r>
            <a:r>
              <a:rPr lang="en-US" dirty="0"/>
              <a:t> (Denmark).</a:t>
            </a:r>
          </a:p>
          <a:p>
            <a:r>
              <a:rPr lang="en-US" dirty="0"/>
              <a:t>The system employed by Backus and </a:t>
            </a:r>
            <a:r>
              <a:rPr lang="en-US" dirty="0" err="1"/>
              <a:t>Naur</a:t>
            </a:r>
            <a:r>
              <a:rPr lang="en-US" dirty="0"/>
              <a:t> is referred to as </a:t>
            </a:r>
            <a:r>
              <a:rPr lang="en-US" i="1" dirty="0"/>
              <a:t>Backus-Naur form </a:t>
            </a:r>
            <a:r>
              <a:rPr lang="en-US" dirty="0"/>
              <a:t>(</a:t>
            </a:r>
            <a:r>
              <a:rPr lang="en-US" i="1" dirty="0"/>
              <a:t>BNF</a:t>
            </a:r>
            <a:r>
              <a:rPr lang="en-US" dirty="0"/>
              <a:t>).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E7DE1-C361-4D30-BC95-7872D03CC325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Backus-Naur Form (BNF)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BNF</a:t>
            </a:r>
          </a:p>
          <a:p>
            <a:pPr lvl="1"/>
            <a:r>
              <a:rPr lang="en-US" dirty="0"/>
              <a:t>Equivalent to CFGs in power</a:t>
            </a:r>
          </a:p>
          <a:p>
            <a:pPr lvl="1"/>
            <a:r>
              <a:rPr lang="en-US" dirty="0"/>
              <a:t>The only difference:</a:t>
            </a:r>
          </a:p>
          <a:p>
            <a:pPr lvl="2"/>
            <a:r>
              <a:rPr lang="en-US" dirty="0"/>
              <a:t>Variables are enclosed in &lt;&gt;</a:t>
            </a:r>
          </a:p>
          <a:p>
            <a:pPr lvl="2"/>
            <a:r>
              <a:rPr lang="en-US" dirty="0"/>
              <a:t>Terminals are represented by character strings delimited by blanks</a:t>
            </a:r>
          </a:p>
          <a:p>
            <a:r>
              <a:rPr lang="en-US" dirty="0"/>
              <a:t>BNF has been used to define the syntax of high-level programming languages such as ALGOL 60, PASCAL </a:t>
            </a:r>
            <a:r>
              <a:rPr lang="en-US"/>
              <a:t>and Java.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1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Find the CFG for the language of all strings with at least two </a:t>
            </a:r>
            <a:r>
              <a:rPr lang="en-US" dirty="0" err="1"/>
              <a:t>b’s</a:t>
            </a:r>
            <a:r>
              <a:rPr lang="en-US" dirty="0"/>
              <a:t> over the alphabet </a:t>
            </a:r>
            <a:r>
              <a:rPr lang="en-US" b="1" dirty="0"/>
              <a:t>{a, b}.</a:t>
            </a:r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pPr>
              <a:buNone/>
            </a:pP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E7DE1-C361-4D30-BC95-7872D03CC325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2590800" y="3352800"/>
            <a:ext cx="2552700" cy="1238250"/>
            <a:chOff x="0" y="457200"/>
            <a:chExt cx="2552700" cy="1238250"/>
          </a:xfrm>
        </p:grpSpPr>
        <p:pic>
          <p:nvPicPr>
            <p:cNvPr id="57346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457200"/>
              <a:ext cx="2257425" cy="619125"/>
            </a:xfrm>
            <a:prstGeom prst="rect">
              <a:avLst/>
            </a:prstGeom>
            <a:noFill/>
          </p:spPr>
        </p:pic>
        <p:pic>
          <p:nvPicPr>
            <p:cNvPr id="57345" name="Picture 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076325"/>
              <a:ext cx="2552700" cy="619125"/>
            </a:xfrm>
            <a:prstGeom prst="rect">
              <a:avLst/>
            </a:prstGeom>
            <a:noFill/>
          </p:spPr>
        </p:pic>
      </p:grpSp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7348" name="Rectangle 4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7349" name="Rectangle 5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0"/>
            <a:ext cx="79248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3600" dirty="0">
                <a:solidFill>
                  <a:schemeClr val="tx2">
                    <a:satMod val="130000"/>
                  </a:schemeClr>
                </a:solidFill>
              </a:rPr>
              <a:t>Generate Identifiers using BNF in Pascal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219200"/>
            <a:ext cx="8382000" cy="3810000"/>
          </a:xfrm>
        </p:spPr>
        <p:txBody>
          <a:bodyPr/>
          <a:lstStyle/>
          <a:p>
            <a:r>
              <a:rPr lang="en-US" sz="2400" dirty="0"/>
              <a:t>IDs in Pascal: A string consisting of letters and digits, and it must start with a letter.</a:t>
            </a:r>
          </a:p>
          <a:p>
            <a:r>
              <a:rPr lang="en-US" sz="2400" dirty="0"/>
              <a:t>The grammar is as follows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  <p:sp>
        <p:nvSpPr>
          <p:cNvPr id="18437" name="Rectangle 4"/>
          <p:cNvSpPr>
            <a:spLocks noChangeArrowheads="1"/>
          </p:cNvSpPr>
          <p:nvPr/>
        </p:nvSpPr>
        <p:spPr bwMode="auto">
          <a:xfrm>
            <a:off x="1219200" y="5334000"/>
            <a:ext cx="7162800" cy="1295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b="1" dirty="0"/>
              <a:t>Problem to think:</a:t>
            </a:r>
          </a:p>
          <a:p>
            <a:r>
              <a:rPr lang="en-US" dirty="0"/>
              <a:t>The grammar is also a regular grammar, why?</a:t>
            </a:r>
          </a:p>
          <a:p>
            <a:r>
              <a:rPr lang="en-US" dirty="0"/>
              <a:t>(Thus the set of all Ids in Pascal is a regular language)</a:t>
            </a:r>
          </a:p>
        </p:txBody>
      </p:sp>
      <p:sp>
        <p:nvSpPr>
          <p:cNvPr id="18441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752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443" name="Rectangle 11"/>
          <p:cNvSpPr>
            <a:spLocks noChangeArrowheads="1"/>
          </p:cNvSpPr>
          <p:nvPr/>
        </p:nvSpPr>
        <p:spPr bwMode="auto">
          <a:xfrm>
            <a:off x="0" y="1047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1343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445" name="Rectangle 13"/>
          <p:cNvSpPr>
            <a:spLocks noChangeArrowheads="1"/>
          </p:cNvSpPr>
          <p:nvPr/>
        </p:nvSpPr>
        <p:spPr bwMode="auto">
          <a:xfrm>
            <a:off x="0" y="1638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1933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447" name="Rectangle 15"/>
          <p:cNvSpPr>
            <a:spLocks noChangeArrowheads="1"/>
          </p:cNvSpPr>
          <p:nvPr/>
        </p:nvSpPr>
        <p:spPr bwMode="auto">
          <a:xfrm>
            <a:off x="0" y="2228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506" name="Rectangle 7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507" name="Rectangle 75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508" name="Rectangle 76"/>
          <p:cNvSpPr>
            <a:spLocks noChangeArrowheads="1"/>
          </p:cNvSpPr>
          <p:nvPr/>
        </p:nvSpPr>
        <p:spPr bwMode="auto">
          <a:xfrm>
            <a:off x="0" y="121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509" name="Rectangle 77"/>
          <p:cNvSpPr>
            <a:spLocks noChangeArrowheads="1"/>
          </p:cNvSpPr>
          <p:nvPr/>
        </p:nvSpPr>
        <p:spPr bwMode="auto">
          <a:xfrm>
            <a:off x="0" y="1971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510" name="Rectangle 78"/>
          <p:cNvSpPr>
            <a:spLocks noChangeArrowheads="1"/>
          </p:cNvSpPr>
          <p:nvPr/>
        </p:nvSpPr>
        <p:spPr bwMode="auto">
          <a:xfrm>
            <a:off x="0" y="2724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511" name="Rectangle 79"/>
          <p:cNvSpPr>
            <a:spLocks noChangeArrowheads="1"/>
          </p:cNvSpPr>
          <p:nvPr/>
        </p:nvSpPr>
        <p:spPr bwMode="auto">
          <a:xfrm>
            <a:off x="0" y="3476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512" name="Rectangle 80"/>
          <p:cNvSpPr>
            <a:spLocks noChangeArrowheads="1"/>
          </p:cNvSpPr>
          <p:nvPr/>
        </p:nvSpPr>
        <p:spPr bwMode="auto">
          <a:xfrm>
            <a:off x="0" y="3857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514" name="Rectangle 8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518" name="Rectangle 8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520" name="Rectangle 8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522" name="Rectangle 9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524" name="Rectangle 9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526" name="Rectangle 9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528" name="Rectangle 9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19" name="Group 118"/>
          <p:cNvGrpSpPr/>
          <p:nvPr/>
        </p:nvGrpSpPr>
        <p:grpSpPr>
          <a:xfrm>
            <a:off x="1524000" y="4038600"/>
            <a:ext cx="7343775" cy="1295400"/>
            <a:chOff x="1647825" y="4267200"/>
            <a:chExt cx="7343775" cy="1295400"/>
          </a:xfrm>
        </p:grpSpPr>
        <p:pic>
          <p:nvPicPr>
            <p:cNvPr id="18521" name="Picture 89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47825" y="4267200"/>
              <a:ext cx="3114675" cy="381000"/>
            </a:xfrm>
            <a:prstGeom prst="rect">
              <a:avLst/>
            </a:prstGeom>
            <a:noFill/>
          </p:spPr>
        </p:pic>
        <p:pic>
          <p:nvPicPr>
            <p:cNvPr id="18523" name="Picture 9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72025" y="4267200"/>
              <a:ext cx="4219575" cy="381000"/>
            </a:xfrm>
            <a:prstGeom prst="rect">
              <a:avLst/>
            </a:prstGeom>
            <a:noFill/>
          </p:spPr>
        </p:pic>
        <p:pic>
          <p:nvPicPr>
            <p:cNvPr id="18525" name="Picture 9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91075" y="4724400"/>
              <a:ext cx="4124325" cy="381000"/>
            </a:xfrm>
            <a:prstGeom prst="rect">
              <a:avLst/>
            </a:prstGeom>
            <a:noFill/>
          </p:spPr>
        </p:pic>
        <p:pic>
          <p:nvPicPr>
            <p:cNvPr id="18527" name="Picture 95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876800" y="5181600"/>
              <a:ext cx="152400" cy="381000"/>
            </a:xfrm>
            <a:prstGeom prst="rect">
              <a:avLst/>
            </a:prstGeom>
            <a:noFill/>
          </p:spPr>
        </p:pic>
      </p:grpSp>
      <p:sp>
        <p:nvSpPr>
          <p:cNvPr id="18530" name="Rectangle 9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532" name="Rectangle 10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534" name="Rectangle 10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535" name="Rectangle 10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537" name="Rectangle 1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539" name="Rectangle 10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18" name="Group 117"/>
          <p:cNvGrpSpPr/>
          <p:nvPr/>
        </p:nvGrpSpPr>
        <p:grpSpPr>
          <a:xfrm>
            <a:off x="1524000" y="3505200"/>
            <a:ext cx="6267450" cy="381000"/>
            <a:chOff x="1524000" y="3657600"/>
            <a:chExt cx="6267450" cy="381000"/>
          </a:xfrm>
        </p:grpSpPr>
        <p:pic>
          <p:nvPicPr>
            <p:cNvPr id="18533" name="Picture 10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33800" y="3657600"/>
              <a:ext cx="4057650" cy="381000"/>
            </a:xfrm>
            <a:prstGeom prst="rect">
              <a:avLst/>
            </a:prstGeom>
            <a:noFill/>
          </p:spPr>
        </p:pic>
        <p:pic>
          <p:nvPicPr>
            <p:cNvPr id="18538" name="Picture 106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4000" y="3657600"/>
              <a:ext cx="2133600" cy="381000"/>
            </a:xfrm>
            <a:prstGeom prst="rect">
              <a:avLst/>
            </a:prstGeom>
            <a:noFill/>
          </p:spPr>
        </p:pic>
      </p:grpSp>
      <p:sp>
        <p:nvSpPr>
          <p:cNvPr id="18541" name="Rectangle 10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8540" name="Picture 108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0" y="2590800"/>
            <a:ext cx="3171825" cy="381000"/>
          </a:xfrm>
          <a:prstGeom prst="rect">
            <a:avLst/>
          </a:prstGeom>
          <a:noFill/>
        </p:spPr>
      </p:pic>
      <p:sp>
        <p:nvSpPr>
          <p:cNvPr id="18542" name="Rectangle 110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544" name="Rectangle 1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8543" name="Picture 111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0" y="3048000"/>
            <a:ext cx="3914775" cy="381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3048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3600" dirty="0">
                <a:solidFill>
                  <a:schemeClr val="tx2">
                    <a:satMod val="130000"/>
                  </a:schemeClr>
                </a:solidFill>
              </a:rPr>
              <a:t>Generate Numbers using BNF in Pascal</a:t>
            </a:r>
          </a:p>
        </p:txBody>
      </p:sp>
      <p:sp>
        <p:nvSpPr>
          <p:cNvPr id="19461" name="Rectangle 4"/>
          <p:cNvSpPr>
            <a:spLocks noGrp="1" noChangeArrowheads="1"/>
          </p:cNvSpPr>
          <p:nvPr>
            <p:ph idx="1"/>
          </p:nvPr>
        </p:nvSpPr>
        <p:spPr>
          <a:xfrm>
            <a:off x="914400" y="1676400"/>
            <a:ext cx="7772400" cy="4114800"/>
          </a:xfrm>
        </p:spPr>
        <p:txBody>
          <a:bodyPr/>
          <a:lstStyle/>
          <a:p>
            <a:r>
              <a:rPr lang="en-US" sz="2800" dirty="0"/>
              <a:t>Unsigned Integers</a:t>
            </a:r>
          </a:p>
          <a:p>
            <a:endParaRPr lang="en-US" sz="2800" dirty="0"/>
          </a:p>
          <a:p>
            <a:endParaRPr lang="en-US" sz="1000" dirty="0"/>
          </a:p>
          <a:p>
            <a:endParaRPr lang="en-US" sz="2800" dirty="0"/>
          </a:p>
          <a:p>
            <a:r>
              <a:rPr lang="en-US" sz="2800" dirty="0"/>
              <a:t>Unsigned real numbers: decimal format (3.14), scientific format (1.4E8, 6E-3)</a:t>
            </a:r>
          </a:p>
          <a:p>
            <a:endParaRPr lang="en-US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  <p:graphicFrame>
        <p:nvGraphicFramePr>
          <p:cNvPr id="192517" name="Object 5"/>
          <p:cNvGraphicFramePr>
            <a:graphicFrameLocks noChangeAspect="1"/>
          </p:cNvGraphicFramePr>
          <p:nvPr/>
        </p:nvGraphicFramePr>
        <p:xfrm>
          <a:off x="1295400" y="2290763"/>
          <a:ext cx="7859713" cy="985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8" name="Equation" r:id="rId3" imgW="3441600" imgH="431640" progId="">
                  <p:embed/>
                </p:oleObj>
              </mc:Choice>
              <mc:Fallback>
                <p:oleObj name="Equation" r:id="rId3" imgW="3441600" imgH="43164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2290763"/>
                        <a:ext cx="7859713" cy="985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2518" name="Object 6"/>
          <p:cNvGraphicFramePr>
            <a:graphicFrameLocks noChangeAspect="1"/>
          </p:cNvGraphicFramePr>
          <p:nvPr/>
        </p:nvGraphicFramePr>
        <p:xfrm>
          <a:off x="457200" y="4568825"/>
          <a:ext cx="8458200" cy="183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9" name="Equation" r:id="rId5" imgW="5155920" imgH="1117440" progId="">
                  <p:embed/>
                </p:oleObj>
              </mc:Choice>
              <mc:Fallback>
                <p:oleObj name="Equation" r:id="rId5" imgW="5155920" imgH="1117440" progId="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4568825"/>
                        <a:ext cx="8458200" cy="1831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2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2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4572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3600" dirty="0">
                <a:solidFill>
                  <a:schemeClr val="tx2">
                    <a:satMod val="130000"/>
                  </a:schemeClr>
                </a:solidFill>
              </a:rPr>
              <a:t>Generate Numeric Constants in Pascal</a:t>
            </a:r>
          </a:p>
        </p:txBody>
      </p:sp>
      <p:sp>
        <p:nvSpPr>
          <p:cNvPr id="20484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905000"/>
            <a:ext cx="7772400" cy="4114800"/>
          </a:xfrm>
        </p:spPr>
        <p:txBody>
          <a:bodyPr/>
          <a:lstStyle/>
          <a:p>
            <a:r>
              <a:rPr lang="en-US" sz="2800" dirty="0"/>
              <a:t>Constants: unsigned/signed integers or unsigned/signed real numbers</a:t>
            </a:r>
          </a:p>
          <a:p>
            <a:endParaRPr lang="en-US" sz="2800" dirty="0"/>
          </a:p>
          <a:p>
            <a:endParaRPr lang="en-US" sz="1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  <p:graphicFrame>
        <p:nvGraphicFramePr>
          <p:cNvPr id="198660" name="Object 4"/>
          <p:cNvGraphicFramePr>
            <a:graphicFrameLocks noChangeAspect="1"/>
          </p:cNvGraphicFramePr>
          <p:nvPr/>
        </p:nvGraphicFramePr>
        <p:xfrm>
          <a:off x="1066800" y="3286125"/>
          <a:ext cx="7891462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9" name="Equation" r:id="rId3" imgW="4051080" imgH="660240" progId="">
                  <p:embed/>
                </p:oleObj>
              </mc:Choice>
              <mc:Fallback>
                <p:oleObj name="Equation" r:id="rId3" imgW="4051080" imgH="66024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3286125"/>
                        <a:ext cx="7891462" cy="1285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8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Examples 2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524000"/>
            <a:ext cx="7696200" cy="4876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b="1" u="sng" dirty="0"/>
              <a:t>Palindromes</a:t>
            </a:r>
            <a:r>
              <a:rPr lang="en-US" sz="2800" dirty="0"/>
              <a:t>: Given a string </a:t>
            </a:r>
            <a:r>
              <a:rPr lang="en-US" sz="2800" b="1" dirty="0"/>
              <a:t>w = x</a:t>
            </a:r>
            <a:r>
              <a:rPr lang="en-US" sz="2800" b="1" baseline="-25000" dirty="0"/>
              <a:t>1</a:t>
            </a:r>
            <a:r>
              <a:rPr lang="en-US" sz="2800" b="1" dirty="0"/>
              <a:t>x</a:t>
            </a:r>
            <a:r>
              <a:rPr lang="en-US" sz="2800" b="1" baseline="-25000" dirty="0"/>
              <a:t>2</a:t>
            </a:r>
            <a:r>
              <a:rPr lang="en-US" sz="2800" b="1" dirty="0"/>
              <a:t> … </a:t>
            </a:r>
            <a:r>
              <a:rPr lang="en-US" sz="2800" b="1" dirty="0" err="1"/>
              <a:t>x</a:t>
            </a:r>
            <a:r>
              <a:rPr lang="en-US" sz="2800" b="1" baseline="-25000" dirty="0" err="1"/>
              <a:t>n</a:t>
            </a:r>
            <a:r>
              <a:rPr lang="en-US" sz="2800" dirty="0"/>
              <a:t>, the reverse string </a:t>
            </a:r>
            <a:r>
              <a:rPr lang="en-US" sz="2800" b="1" dirty="0" err="1"/>
              <a:t>w</a:t>
            </a:r>
            <a:r>
              <a:rPr lang="en-US" sz="2800" b="1" baseline="30000" dirty="0" err="1"/>
              <a:t>R</a:t>
            </a:r>
            <a:r>
              <a:rPr lang="en-US" sz="2800" dirty="0"/>
              <a:t> is defined as the string </a:t>
            </a:r>
            <a:r>
              <a:rPr lang="en-US" sz="2800" b="1" dirty="0" err="1"/>
              <a:t>x</a:t>
            </a:r>
            <a:r>
              <a:rPr lang="en-US" sz="2800" b="1" baseline="-25000" dirty="0" err="1"/>
              <a:t>n</a:t>
            </a:r>
            <a:r>
              <a:rPr lang="en-US" sz="2800" b="1" dirty="0"/>
              <a:t>…x</a:t>
            </a:r>
            <a:r>
              <a:rPr lang="en-US" sz="2800" b="1" baseline="-25000" dirty="0"/>
              <a:t>2</a:t>
            </a:r>
            <a:r>
              <a:rPr lang="en-US" sz="2800" b="1" dirty="0"/>
              <a:t>x</a:t>
            </a:r>
            <a:r>
              <a:rPr lang="en-US" sz="2800" b="1" baseline="-25000" dirty="0"/>
              <a:t>1</a:t>
            </a:r>
            <a:r>
              <a:rPr lang="en-US" sz="2800" dirty="0"/>
              <a:t>. W is called a palindrome if </a:t>
            </a:r>
            <a:r>
              <a:rPr lang="en-US" sz="2800" b="1" dirty="0"/>
              <a:t>w=</a:t>
            </a:r>
            <a:r>
              <a:rPr lang="en-US" sz="2800" b="1" dirty="0" err="1"/>
              <a:t>w</a:t>
            </a:r>
            <a:r>
              <a:rPr lang="en-US" sz="2800" b="1" baseline="30000" dirty="0" err="1"/>
              <a:t>R</a:t>
            </a:r>
            <a:r>
              <a:rPr lang="en-US" sz="2800" dirty="0"/>
              <a:t>. </a:t>
            </a:r>
          </a:p>
          <a:p>
            <a:pPr>
              <a:lnSpc>
                <a:spcPct val="90000"/>
              </a:lnSpc>
            </a:pPr>
            <a:r>
              <a:rPr lang="en-US" sz="2800" b="1" dirty="0"/>
              <a:t>Problem</a:t>
            </a:r>
            <a:r>
              <a:rPr lang="en-US" sz="2800" dirty="0"/>
              <a:t>: Find the CFG for the language of all palindromes over the alphabet </a:t>
            </a:r>
            <a:r>
              <a:rPr lang="en-US" sz="2800" b="1" dirty="0"/>
              <a:t>{a, b}.</a:t>
            </a:r>
          </a:p>
          <a:p>
            <a:pPr>
              <a:lnSpc>
                <a:spcPct val="90000"/>
              </a:lnSpc>
            </a:pPr>
            <a:r>
              <a:rPr lang="en-US" sz="2800" b="1" dirty="0"/>
              <a:t>Analysis: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Basis: </a:t>
            </a:r>
            <a:r>
              <a:rPr lang="en-US" sz="2400" b="1" dirty="0">
                <a:sym typeface="Symbol" pitchFamily="18" charset="2"/>
              </a:rPr>
              <a:t>, a, b</a:t>
            </a:r>
          </a:p>
          <a:p>
            <a:pPr lvl="1">
              <a:lnSpc>
                <a:spcPct val="90000"/>
              </a:lnSpc>
            </a:pPr>
            <a:r>
              <a:rPr lang="en-US" sz="2400" dirty="0">
                <a:sym typeface="Symbol" pitchFamily="18" charset="2"/>
              </a:rPr>
              <a:t>If w is a palindrome, so are </a:t>
            </a:r>
            <a:r>
              <a:rPr lang="en-US" sz="2400" b="1" dirty="0" err="1">
                <a:sym typeface="Symbol" pitchFamily="18" charset="2"/>
              </a:rPr>
              <a:t>awa</a:t>
            </a:r>
            <a:r>
              <a:rPr lang="en-US" sz="2400" dirty="0">
                <a:sym typeface="Symbol" pitchFamily="18" charset="2"/>
              </a:rPr>
              <a:t> and </a:t>
            </a:r>
            <a:r>
              <a:rPr lang="en-US" sz="2400" b="1" dirty="0" err="1">
                <a:sym typeface="Symbol" pitchFamily="18" charset="2"/>
              </a:rPr>
              <a:t>bwb</a:t>
            </a:r>
            <a:endParaRPr lang="en-US" sz="2400" dirty="0">
              <a:sym typeface="Symbol" pitchFamily="18" charset="2"/>
            </a:endParaRPr>
          </a:p>
          <a:p>
            <a:pPr>
              <a:lnSpc>
                <a:spcPct val="90000"/>
              </a:lnSpc>
            </a:pPr>
            <a:r>
              <a:rPr lang="en-US" sz="2800" b="1" dirty="0"/>
              <a:t>Grammar:</a:t>
            </a:r>
            <a:r>
              <a:rPr lang="en-US" sz="2800" dirty="0"/>
              <a:t> </a:t>
            </a:r>
          </a:p>
          <a:p>
            <a:pPr lvl="1">
              <a:lnSpc>
                <a:spcPct val="90000"/>
              </a:lnSpc>
              <a:buNone/>
            </a:pPr>
            <a:r>
              <a:rPr lang="en-US" sz="2400" b="1" dirty="0"/>
              <a:t>	S</a:t>
            </a:r>
            <a:r>
              <a:rPr lang="en-US" sz="2400" b="1" dirty="0">
                <a:sym typeface="Wingdings" pitchFamily="2" charset="2"/>
              </a:rPr>
              <a:t> </a:t>
            </a:r>
            <a:r>
              <a:rPr lang="en-US" sz="2400" b="1" dirty="0">
                <a:sym typeface="Symbol" pitchFamily="18" charset="2"/>
              </a:rPr>
              <a:t> | a | b</a:t>
            </a:r>
          </a:p>
          <a:p>
            <a:pPr lvl="1">
              <a:lnSpc>
                <a:spcPct val="90000"/>
              </a:lnSpc>
              <a:buNone/>
            </a:pPr>
            <a:r>
              <a:rPr lang="en-US" sz="2400" b="1" dirty="0">
                <a:sym typeface="Symbol" pitchFamily="18" charset="2"/>
              </a:rPr>
              <a:t>	</a:t>
            </a:r>
            <a:r>
              <a:rPr lang="en-US" sz="2400" b="1" dirty="0" err="1">
                <a:sym typeface="Symbol" pitchFamily="18" charset="2"/>
              </a:rPr>
              <a:t>S</a:t>
            </a:r>
            <a:r>
              <a:rPr lang="en-US" sz="2400" b="1" dirty="0" err="1">
                <a:sym typeface="Wingdings" pitchFamily="2" charset="2"/>
              </a:rPr>
              <a:t>aSa</a:t>
            </a:r>
            <a:r>
              <a:rPr lang="en-US" sz="2400" b="1" dirty="0">
                <a:sym typeface="Wingdings" pitchFamily="2" charset="2"/>
              </a:rPr>
              <a:t> | </a:t>
            </a:r>
            <a:r>
              <a:rPr lang="en-US" sz="2400" b="1" dirty="0" err="1">
                <a:sym typeface="Wingdings" pitchFamily="2" charset="2"/>
              </a:rPr>
              <a:t>bSb</a:t>
            </a:r>
            <a:endParaRPr lang="en-US" sz="2400" b="1" dirty="0">
              <a:sym typeface="Symbol" pitchFamily="18" charset="2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graphicFrame>
        <p:nvGraphicFramePr>
          <p:cNvPr id="142340" name="Object 4"/>
          <p:cNvGraphicFramePr>
            <a:graphicFrameLocks noChangeAspect="1"/>
          </p:cNvGraphicFramePr>
          <p:nvPr/>
        </p:nvGraphicFramePr>
        <p:xfrm>
          <a:off x="4572000" y="5486400"/>
          <a:ext cx="301982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5" name="Equation" r:id="rId3" imgW="1396800" imgH="203040" progId="">
                  <p:embed/>
                </p:oleObj>
              </mc:Choice>
              <mc:Fallback>
                <p:oleObj name="Equation" r:id="rId3" imgW="1396800" imgH="20304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5486400"/>
                        <a:ext cx="3019825" cy="473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Example 3</a:t>
            </a:r>
          </a:p>
        </p:txBody>
      </p:sp>
      <p:sp>
        <p:nvSpPr>
          <p:cNvPr id="15364" name="Rectangle 3"/>
          <p:cNvSpPr>
            <a:spLocks noGrp="1" noChangeArrowheads="1"/>
          </p:cNvSpPr>
          <p:nvPr>
            <p:ph idx="1"/>
          </p:nvPr>
        </p:nvSpPr>
        <p:spPr>
          <a:xfrm>
            <a:off x="1219200" y="1524000"/>
            <a:ext cx="7391400" cy="4419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Consider the language </a:t>
            </a:r>
            <a:r>
              <a:rPr lang="en-US" b="1" dirty="0"/>
              <a:t>L = {a</a:t>
            </a:r>
            <a:r>
              <a:rPr lang="en-US" b="1" baseline="30000" dirty="0"/>
              <a:t>n</a:t>
            </a:r>
            <a:r>
              <a:rPr lang="en-US" b="1" dirty="0"/>
              <a:t>b</a:t>
            </a:r>
            <a:r>
              <a:rPr lang="en-US" b="1" baseline="30000" dirty="0"/>
              <a:t>n</a:t>
            </a:r>
            <a:r>
              <a:rPr lang="en-US" b="1" dirty="0"/>
              <a:t>|n</a:t>
            </a:r>
            <a:r>
              <a:rPr lang="en-US" b="1" dirty="0">
                <a:sym typeface="Symbol" pitchFamily="18" charset="2"/>
              </a:rPr>
              <a:t></a:t>
            </a:r>
            <a:r>
              <a:rPr lang="en-US" b="1" dirty="0"/>
              <a:t>1}.</a:t>
            </a:r>
            <a:r>
              <a:rPr lang="en-US" dirty="0"/>
              <a:t> We show that</a:t>
            </a:r>
            <a:r>
              <a:rPr lang="en-US" b="1" dirty="0"/>
              <a:t> L </a:t>
            </a:r>
            <a:r>
              <a:rPr lang="en-US" dirty="0"/>
              <a:t>is a CFL. To do so, we need to find a CFG </a:t>
            </a:r>
            <a:r>
              <a:rPr lang="en-US" b="1" dirty="0"/>
              <a:t>G</a:t>
            </a:r>
            <a:r>
              <a:rPr lang="en-US" dirty="0"/>
              <a:t>, such that </a:t>
            </a:r>
            <a:r>
              <a:rPr lang="en-US" b="1" dirty="0"/>
              <a:t>L = L(G).</a:t>
            </a:r>
          </a:p>
          <a:p>
            <a:pPr>
              <a:lnSpc>
                <a:spcPct val="90000"/>
              </a:lnSpc>
            </a:pPr>
            <a:r>
              <a:rPr lang="en-US" b="1" dirty="0"/>
              <a:t>Analysis</a:t>
            </a:r>
          </a:p>
          <a:p>
            <a:pPr lvl="1">
              <a:lnSpc>
                <a:spcPct val="90000"/>
              </a:lnSpc>
            </a:pPr>
            <a:r>
              <a:rPr lang="en-US" b="1" dirty="0" err="1"/>
              <a:t>ab</a:t>
            </a:r>
            <a:r>
              <a:rPr lang="en-US" b="1" dirty="0" err="1">
                <a:sym typeface="Symbol" pitchFamily="18" charset="2"/>
              </a:rPr>
              <a:t>L</a:t>
            </a:r>
            <a:endParaRPr lang="en-US" b="1" dirty="0">
              <a:sym typeface="Symbol" pitchFamily="18" charset="2"/>
            </a:endParaRPr>
          </a:p>
          <a:p>
            <a:pPr lvl="1">
              <a:lnSpc>
                <a:spcPct val="90000"/>
              </a:lnSpc>
            </a:pPr>
            <a:r>
              <a:rPr lang="en-US" dirty="0">
                <a:sym typeface="Symbol" pitchFamily="18" charset="2"/>
              </a:rPr>
              <a:t>If </a:t>
            </a:r>
            <a:r>
              <a:rPr lang="en-US" b="1" dirty="0" err="1">
                <a:sym typeface="Symbol" pitchFamily="18" charset="2"/>
              </a:rPr>
              <a:t>wL</a:t>
            </a:r>
            <a:r>
              <a:rPr lang="en-US" dirty="0">
                <a:sym typeface="Symbol" pitchFamily="18" charset="2"/>
              </a:rPr>
              <a:t> then </a:t>
            </a:r>
            <a:r>
              <a:rPr lang="en-US" b="1" dirty="0" err="1">
                <a:sym typeface="Symbol" pitchFamily="18" charset="2"/>
              </a:rPr>
              <a:t>awbL</a:t>
            </a:r>
            <a:endParaRPr lang="en-US" b="1" dirty="0">
              <a:sym typeface="Symbol" pitchFamily="18" charset="2"/>
            </a:endParaRPr>
          </a:p>
          <a:p>
            <a:pPr>
              <a:lnSpc>
                <a:spcPct val="90000"/>
              </a:lnSpc>
            </a:pPr>
            <a:r>
              <a:rPr lang="en-US" b="1" dirty="0"/>
              <a:t>Grammar G</a:t>
            </a:r>
          </a:p>
          <a:p>
            <a:pPr lvl="1">
              <a:lnSpc>
                <a:spcPct val="90000"/>
              </a:lnSpc>
              <a:buNone/>
            </a:pPr>
            <a:r>
              <a:rPr lang="en-US" b="1" dirty="0"/>
              <a:t>	S </a:t>
            </a:r>
            <a:r>
              <a:rPr lang="en-US" b="1" dirty="0">
                <a:sym typeface="Wingdings" pitchFamily="2" charset="2"/>
              </a:rPr>
              <a:t> </a:t>
            </a:r>
            <a:r>
              <a:rPr lang="en-US" b="1" dirty="0" err="1">
                <a:sym typeface="Wingdings" pitchFamily="2" charset="2"/>
              </a:rPr>
              <a:t>ab</a:t>
            </a:r>
            <a:endParaRPr lang="en-US" b="1" dirty="0">
              <a:sym typeface="Wingdings" pitchFamily="2" charset="2"/>
            </a:endParaRPr>
          </a:p>
          <a:p>
            <a:pPr lvl="1">
              <a:lnSpc>
                <a:spcPct val="90000"/>
              </a:lnSpc>
              <a:buNone/>
            </a:pPr>
            <a:r>
              <a:rPr lang="en-US" b="1" dirty="0">
                <a:sym typeface="Wingdings" pitchFamily="2" charset="2"/>
              </a:rPr>
              <a:t>	</a:t>
            </a:r>
            <a:r>
              <a:rPr lang="en-US" b="1" dirty="0" err="1">
                <a:sym typeface="Wingdings" pitchFamily="2" charset="2"/>
              </a:rPr>
              <a:t>SaSb</a:t>
            </a:r>
            <a:endParaRPr lang="en-US" b="1" dirty="0">
              <a:sym typeface="Wingdings" pitchFamily="2" charset="2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graphicFrame>
        <p:nvGraphicFramePr>
          <p:cNvPr id="143366" name="Object 6"/>
          <p:cNvGraphicFramePr>
            <a:graphicFrameLocks noChangeAspect="1"/>
          </p:cNvGraphicFramePr>
          <p:nvPr/>
        </p:nvGraphicFramePr>
        <p:xfrm>
          <a:off x="4572000" y="5029200"/>
          <a:ext cx="1930400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9" name="Equation" r:id="rId3" imgW="825480" imgH="203040" progId="">
                  <p:embed/>
                </p:oleObj>
              </mc:Choice>
              <mc:Fallback>
                <p:oleObj name="Equation" r:id="rId3" imgW="825480" imgH="203040" progId="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5029200"/>
                        <a:ext cx="1930400" cy="525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100" y="0"/>
            <a:ext cx="7499350" cy="1143000"/>
          </a:xfrm>
        </p:spPr>
        <p:txBody>
          <a:bodyPr/>
          <a:lstStyle/>
          <a:p>
            <a:r>
              <a:rPr lang="en-US" dirty="0"/>
              <a:t>Example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100" y="1066800"/>
            <a:ext cx="7499350" cy="4800600"/>
          </a:xfrm>
        </p:spPr>
        <p:txBody>
          <a:bodyPr/>
          <a:lstStyle/>
          <a:p>
            <a:r>
              <a:rPr lang="en-US" dirty="0"/>
              <a:t>Find the CFG for the language consisting of even-length strings over the alphabet </a:t>
            </a:r>
            <a:r>
              <a:rPr lang="en-US" b="1" dirty="0"/>
              <a:t>{a, b}.</a:t>
            </a:r>
          </a:p>
          <a:p>
            <a:r>
              <a:rPr lang="en-US" dirty="0"/>
              <a:t>Analysis</a:t>
            </a:r>
            <a:r>
              <a:rPr lang="en-US"/>
              <a:t>: use </a:t>
            </a:r>
            <a:r>
              <a:rPr lang="en-US" dirty="0"/>
              <a:t>the variables S and O as counters. An S occurs in a sentential form when an even number of terminals has been generated.  An O records the presence of an odd number of terminals.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2514600" y="5334000"/>
            <a:ext cx="2562225" cy="1238250"/>
            <a:chOff x="0" y="457200"/>
            <a:chExt cx="2562225" cy="1238250"/>
          </a:xfrm>
        </p:grpSpPr>
        <p:pic>
          <p:nvPicPr>
            <p:cNvPr id="58370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457200"/>
              <a:ext cx="2562225" cy="619125"/>
            </a:xfrm>
            <a:prstGeom prst="rect">
              <a:avLst/>
            </a:prstGeom>
            <a:noFill/>
          </p:spPr>
        </p:pic>
        <p:pic>
          <p:nvPicPr>
            <p:cNvPr id="58369" name="Picture 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076325"/>
              <a:ext cx="2105025" cy="619125"/>
            </a:xfrm>
            <a:prstGeom prst="rect">
              <a:avLst/>
            </a:prstGeom>
            <a:noFill/>
          </p:spPr>
        </p:pic>
      </p:grpSp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8372" name="Rectangle 4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0"/>
            <a:ext cx="5486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Example 5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066800"/>
            <a:ext cx="7620000" cy="5486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Consider language </a:t>
            </a:r>
            <a:r>
              <a:rPr lang="en-US" sz="2800" b="1" dirty="0"/>
              <a:t>L</a:t>
            </a:r>
            <a:r>
              <a:rPr lang="en-US" sz="2800" dirty="0"/>
              <a:t> over </a:t>
            </a:r>
            <a:r>
              <a:rPr lang="en-US" sz="2800" b="1" dirty="0"/>
              <a:t>{a, b}</a:t>
            </a:r>
            <a:r>
              <a:rPr lang="en-US" sz="2800" dirty="0"/>
              <a:t> consisting of strings of even numbers of </a:t>
            </a:r>
            <a:r>
              <a:rPr lang="en-US" sz="2800" b="1" dirty="0"/>
              <a:t>a</a:t>
            </a:r>
            <a:r>
              <a:rPr lang="en-US" sz="2800" dirty="0"/>
              <a:t> and of </a:t>
            </a:r>
            <a:r>
              <a:rPr lang="en-US" sz="2800" b="1" dirty="0"/>
              <a:t>b</a:t>
            </a:r>
            <a:r>
              <a:rPr lang="en-US" sz="2800" dirty="0"/>
              <a:t>.</a:t>
            </a:r>
          </a:p>
          <a:p>
            <a:pPr>
              <a:lnSpc>
                <a:spcPct val="90000"/>
              </a:lnSpc>
            </a:pPr>
            <a:r>
              <a:rPr lang="en-US" sz="2800" b="1" dirty="0"/>
              <a:t>Analysis</a:t>
            </a:r>
            <a:r>
              <a:rPr lang="en-US" sz="2800" dirty="0"/>
              <a:t>: </a:t>
            </a:r>
            <a:r>
              <a:rPr lang="en-US" sz="2800"/>
              <a:t>Use 4 </a:t>
            </a:r>
            <a:r>
              <a:rPr lang="en-US" sz="2800" dirty="0"/>
              <a:t>variables to represent all possible situations:</a:t>
            </a:r>
          </a:p>
          <a:p>
            <a:pPr lvl="1">
              <a:lnSpc>
                <a:spcPct val="90000"/>
              </a:lnSpc>
            </a:pPr>
            <a:r>
              <a:rPr lang="en-US" sz="2400" b="1" dirty="0"/>
              <a:t>S</a:t>
            </a:r>
            <a:r>
              <a:rPr lang="en-US" sz="2400" dirty="0"/>
              <a:t>: Strings with even numbers of </a:t>
            </a:r>
            <a:r>
              <a:rPr lang="en-US" sz="2400" b="1" dirty="0"/>
              <a:t>a</a:t>
            </a:r>
            <a:r>
              <a:rPr lang="en-US" sz="2400" dirty="0"/>
              <a:t> and</a:t>
            </a:r>
            <a:r>
              <a:rPr lang="en-US" sz="2400" b="1" dirty="0"/>
              <a:t> b</a:t>
            </a:r>
          </a:p>
          <a:p>
            <a:pPr lvl="1">
              <a:lnSpc>
                <a:spcPct val="90000"/>
              </a:lnSpc>
            </a:pPr>
            <a:r>
              <a:rPr lang="en-US" sz="2400" b="1" dirty="0"/>
              <a:t>A</a:t>
            </a:r>
            <a:r>
              <a:rPr lang="en-US" sz="2400" dirty="0"/>
              <a:t>: Strings with even number of </a:t>
            </a:r>
            <a:r>
              <a:rPr lang="en-US" sz="2400" b="1" dirty="0"/>
              <a:t>a</a:t>
            </a:r>
            <a:r>
              <a:rPr lang="en-US" sz="2400" dirty="0"/>
              <a:t> and odd number of </a:t>
            </a:r>
            <a:r>
              <a:rPr lang="en-US" sz="2400" b="1" dirty="0"/>
              <a:t>b</a:t>
            </a:r>
          </a:p>
          <a:p>
            <a:pPr lvl="1">
              <a:lnSpc>
                <a:spcPct val="90000"/>
              </a:lnSpc>
            </a:pPr>
            <a:r>
              <a:rPr lang="en-US" sz="2400" b="1" dirty="0"/>
              <a:t>B</a:t>
            </a:r>
            <a:r>
              <a:rPr lang="en-US" sz="2400" dirty="0"/>
              <a:t>: Strings with odd number of </a:t>
            </a:r>
            <a:r>
              <a:rPr lang="en-US" sz="2400" b="1" dirty="0"/>
              <a:t>a</a:t>
            </a:r>
            <a:r>
              <a:rPr lang="en-US" sz="2400" dirty="0"/>
              <a:t> and even number of </a:t>
            </a:r>
            <a:r>
              <a:rPr lang="en-US" sz="2400" b="1" dirty="0"/>
              <a:t>b</a:t>
            </a:r>
          </a:p>
          <a:p>
            <a:pPr lvl="1">
              <a:lnSpc>
                <a:spcPct val="90000"/>
              </a:lnSpc>
            </a:pPr>
            <a:r>
              <a:rPr lang="en-US" sz="2400" b="1" dirty="0"/>
              <a:t>C</a:t>
            </a:r>
            <a:r>
              <a:rPr lang="en-US" sz="2400" dirty="0"/>
              <a:t>: Strings with odd number of </a:t>
            </a:r>
            <a:r>
              <a:rPr lang="en-US" sz="2400" b="1" dirty="0"/>
              <a:t>a </a:t>
            </a:r>
            <a:r>
              <a:rPr lang="en-US" sz="2400" dirty="0"/>
              <a:t>and odd number of </a:t>
            </a:r>
            <a:r>
              <a:rPr lang="en-US" sz="2400" b="1" dirty="0"/>
              <a:t>b</a:t>
            </a:r>
          </a:p>
          <a:p>
            <a:pPr>
              <a:lnSpc>
                <a:spcPct val="90000"/>
              </a:lnSpc>
            </a:pPr>
            <a:r>
              <a:rPr lang="en-US" sz="2800" b="1" dirty="0"/>
              <a:t>The grammar</a:t>
            </a:r>
          </a:p>
          <a:p>
            <a:pPr lvl="1">
              <a:lnSpc>
                <a:spcPct val="90000"/>
              </a:lnSpc>
              <a:buNone/>
            </a:pPr>
            <a:r>
              <a:rPr lang="en-US" sz="2400" b="1" dirty="0"/>
              <a:t>S</a:t>
            </a:r>
            <a:r>
              <a:rPr lang="en-US" sz="2400" b="1" dirty="0">
                <a:sym typeface="Wingdings" pitchFamily="2" charset="2"/>
              </a:rPr>
              <a:t></a:t>
            </a:r>
            <a:r>
              <a:rPr lang="en-US" sz="2400" b="1" dirty="0">
                <a:sym typeface="Symbol" pitchFamily="18" charset="2"/>
              </a:rPr>
              <a:t> | </a:t>
            </a:r>
            <a:r>
              <a:rPr lang="en-US" sz="2400" b="1" dirty="0" err="1">
                <a:sym typeface="Symbol" pitchFamily="18" charset="2"/>
              </a:rPr>
              <a:t>bA</a:t>
            </a:r>
            <a:r>
              <a:rPr lang="en-US" sz="2400" b="1" dirty="0">
                <a:sym typeface="Symbol" pitchFamily="18" charset="2"/>
              </a:rPr>
              <a:t> | </a:t>
            </a:r>
            <a:r>
              <a:rPr lang="en-US" sz="2400" b="1" dirty="0" err="1">
                <a:sym typeface="Symbol" pitchFamily="18" charset="2"/>
              </a:rPr>
              <a:t>aB</a:t>
            </a:r>
            <a:endParaRPr lang="en-US" sz="2400" b="1" dirty="0">
              <a:sym typeface="Symbol" pitchFamily="18" charset="2"/>
            </a:endParaRPr>
          </a:p>
          <a:p>
            <a:pPr lvl="1">
              <a:lnSpc>
                <a:spcPct val="90000"/>
              </a:lnSpc>
              <a:buNone/>
            </a:pPr>
            <a:r>
              <a:rPr lang="en-US" sz="2400" b="1" dirty="0" err="1">
                <a:sym typeface="Symbol" pitchFamily="18" charset="2"/>
              </a:rPr>
              <a:t>A</a:t>
            </a:r>
            <a:r>
              <a:rPr lang="en-US" sz="2400" b="1" dirty="0" err="1">
                <a:sym typeface="Wingdings" pitchFamily="2" charset="2"/>
              </a:rPr>
              <a:t>aC</a:t>
            </a:r>
            <a:r>
              <a:rPr lang="en-US" sz="2400" b="1" dirty="0">
                <a:sym typeface="Wingdings" pitchFamily="2" charset="2"/>
              </a:rPr>
              <a:t> | </a:t>
            </a:r>
            <a:r>
              <a:rPr lang="en-US" sz="2400" b="1" dirty="0" err="1">
                <a:sym typeface="Wingdings" pitchFamily="2" charset="2"/>
              </a:rPr>
              <a:t>bS</a:t>
            </a:r>
            <a:endParaRPr lang="en-US" sz="2400" b="1" dirty="0">
              <a:sym typeface="Wingdings" pitchFamily="2" charset="2"/>
            </a:endParaRPr>
          </a:p>
          <a:p>
            <a:pPr lvl="1">
              <a:lnSpc>
                <a:spcPct val="90000"/>
              </a:lnSpc>
              <a:buNone/>
            </a:pPr>
            <a:r>
              <a:rPr lang="en-US" sz="2400" b="1" dirty="0" err="1">
                <a:sym typeface="Wingdings" pitchFamily="2" charset="2"/>
              </a:rPr>
              <a:t>BaS</a:t>
            </a:r>
            <a:r>
              <a:rPr lang="en-US" sz="2400" b="1" dirty="0">
                <a:sym typeface="Wingdings" pitchFamily="2" charset="2"/>
              </a:rPr>
              <a:t> | </a:t>
            </a:r>
            <a:r>
              <a:rPr lang="en-US" sz="2400" b="1" dirty="0" err="1">
                <a:sym typeface="Wingdings" pitchFamily="2" charset="2"/>
              </a:rPr>
              <a:t>bC</a:t>
            </a:r>
            <a:endParaRPr lang="en-US" sz="2400" b="1" dirty="0">
              <a:sym typeface="Wingdings" pitchFamily="2" charset="2"/>
            </a:endParaRPr>
          </a:p>
          <a:p>
            <a:pPr lvl="1">
              <a:lnSpc>
                <a:spcPct val="90000"/>
              </a:lnSpc>
              <a:buNone/>
            </a:pPr>
            <a:r>
              <a:rPr lang="en-US" sz="2400" b="1" dirty="0" err="1">
                <a:sym typeface="Wingdings" pitchFamily="2" charset="2"/>
              </a:rPr>
              <a:t>CaA</a:t>
            </a:r>
            <a:r>
              <a:rPr lang="en-US" sz="2400" b="1" dirty="0">
                <a:sym typeface="Wingdings" pitchFamily="2" charset="2"/>
              </a:rPr>
              <a:t> | </a:t>
            </a:r>
            <a:r>
              <a:rPr lang="en-US" sz="2400" b="1" dirty="0" err="1">
                <a:sym typeface="Wingdings" pitchFamily="2" charset="2"/>
              </a:rPr>
              <a:t>bB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343400" y="4953000"/>
            <a:ext cx="4169731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/>
              <a:t>Exercise: draw a derivation tree </a:t>
            </a:r>
          </a:p>
          <a:p>
            <a:r>
              <a:rPr lang="en-US" dirty="0"/>
              <a:t>for </a:t>
            </a:r>
            <a:r>
              <a:rPr lang="en-US" b="1" dirty="0" err="1">
                <a:sym typeface="Wingdings" pitchFamily="2" charset="2"/>
              </a:rPr>
              <a:t>baababbabb</a:t>
            </a:r>
            <a:r>
              <a:rPr lang="en-US" b="1" dirty="0">
                <a:sym typeface="Wingdings" pitchFamily="2" charset="2"/>
              </a:rPr>
              <a:t> </a:t>
            </a:r>
            <a:r>
              <a:rPr lang="en-US" dirty="0">
                <a:sym typeface="Wingdings" pitchFamily="2" charset="2"/>
              </a:rPr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76200"/>
            <a:ext cx="7499350" cy="1143000"/>
          </a:xfrm>
        </p:spPr>
        <p:txBody>
          <a:bodyPr>
            <a:normAutofit/>
          </a:bodyPr>
          <a:lstStyle/>
          <a:p>
            <a:r>
              <a:rPr lang="en-US" sz="4000" dirty="0"/>
              <a:t>Leftmost Derivation and Ambiguity</a:t>
            </a:r>
          </a:p>
        </p:txBody>
      </p:sp>
      <p:sp>
        <p:nvSpPr>
          <p:cNvPr id="137219" name="Rectangle 3"/>
          <p:cNvSpPr>
            <a:spLocks noGrp="1" noChangeArrowheads="1"/>
          </p:cNvSpPr>
          <p:nvPr>
            <p:ph idx="1"/>
          </p:nvPr>
        </p:nvSpPr>
        <p:spPr>
          <a:xfrm>
            <a:off x="968375" y="1066800"/>
            <a:ext cx="8001000" cy="4800600"/>
          </a:xfrm>
        </p:spPr>
        <p:txBody>
          <a:bodyPr/>
          <a:lstStyle/>
          <a:p>
            <a:r>
              <a:rPr lang="en-US" dirty="0"/>
              <a:t>A context-free grammar G is </a:t>
            </a:r>
            <a:r>
              <a:rPr lang="en-US" b="1" dirty="0"/>
              <a:t>ambiguous</a:t>
            </a:r>
            <a:r>
              <a:rPr lang="en-US" dirty="0"/>
              <a:t> if there is a string               that can be derived by </a:t>
            </a:r>
            <a:r>
              <a:rPr lang="en-US" b="1" dirty="0">
                <a:solidFill>
                  <a:srgbClr val="FF0000"/>
                </a:solidFill>
              </a:rPr>
              <a:t>two distinct leftmost </a:t>
            </a:r>
            <a:r>
              <a:rPr lang="en-US" dirty="0"/>
              <a:t>derivations, or </a:t>
            </a:r>
            <a:r>
              <a:rPr lang="en-US" b="1" dirty="0">
                <a:solidFill>
                  <a:srgbClr val="FF0000"/>
                </a:solidFill>
              </a:rPr>
              <a:t>two different derivation trees for the same sentence</a:t>
            </a:r>
            <a:r>
              <a:rPr lang="en-US" dirty="0"/>
              <a:t>.</a:t>
            </a:r>
          </a:p>
          <a:p>
            <a:r>
              <a:rPr lang="en-US" dirty="0"/>
              <a:t>A grammar is not ambiguous is called </a:t>
            </a:r>
            <a:r>
              <a:rPr lang="en-US" b="1" dirty="0"/>
              <a:t>unambiguous</a:t>
            </a:r>
            <a:r>
              <a:rPr lang="en-US" dirty="0"/>
              <a:t>. </a:t>
            </a:r>
          </a:p>
          <a:p>
            <a:r>
              <a:rPr lang="en-US" dirty="0"/>
              <a:t>Ambiguous grammars may be </a:t>
            </a:r>
            <a:r>
              <a:rPr lang="en-US" i="1" dirty="0"/>
              <a:t>undesirable</a:t>
            </a:r>
            <a:r>
              <a:rPr lang="en-US" dirty="0"/>
              <a:t> for certain applications, such as programming languages, since a given program should have a unique interpretation.</a:t>
            </a:r>
          </a:p>
        </p:txBody>
      </p:sp>
      <p:graphicFrame>
        <p:nvGraphicFramePr>
          <p:cNvPr id="13722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4690203"/>
              </p:ext>
            </p:extLst>
          </p:nvPr>
        </p:nvGraphicFramePr>
        <p:xfrm>
          <a:off x="4038600" y="1600200"/>
          <a:ext cx="16002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21" name="Equation" r:id="rId3" imgW="609480" imgH="203040" progId="">
                  <p:embed/>
                </p:oleObj>
              </mc:Choice>
              <mc:Fallback>
                <p:oleObj name="Equation" r:id="rId3" imgW="609480" imgH="20304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1600200"/>
                        <a:ext cx="160020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3048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3600">
                <a:solidFill>
                  <a:schemeClr val="tx2">
                    <a:satMod val="130000"/>
                  </a:schemeClr>
                </a:solidFill>
              </a:rPr>
              <a:t>Example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E7DE1-C361-4D30-BC95-7872D03CC325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graphicFrame>
        <p:nvGraphicFramePr>
          <p:cNvPr id="2050" name="Object 4"/>
          <p:cNvGraphicFramePr>
            <a:graphicFrameLocks noChangeAspect="1"/>
          </p:cNvGraphicFramePr>
          <p:nvPr/>
        </p:nvGraphicFramePr>
        <p:xfrm>
          <a:off x="2057400" y="1698625"/>
          <a:ext cx="3733800" cy="2628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65" name="Equation" r:id="rId3" imgW="1587240" imgH="1117440" progId="">
                  <p:embed/>
                </p:oleObj>
              </mc:Choice>
              <mc:Fallback>
                <p:oleObj name="Equation" r:id="rId3" imgW="1587240" imgH="111744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1698625"/>
                        <a:ext cx="3733800" cy="2628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447800" y="4953000"/>
            <a:ext cx="644926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+mn-lt"/>
              </a:rPr>
              <a:t>Show two </a:t>
            </a:r>
            <a:r>
              <a:rPr lang="en-US" sz="2800">
                <a:latin typeface="+mn-lt"/>
              </a:rPr>
              <a:t>different leftmost derivations of </a:t>
            </a:r>
          </a:p>
          <a:p>
            <a:r>
              <a:rPr lang="en-US" sz="2800">
                <a:latin typeface="+mn-lt"/>
              </a:rPr>
              <a:t>the </a:t>
            </a:r>
            <a:r>
              <a:rPr lang="en-US" sz="2800" dirty="0">
                <a:latin typeface="+mn-lt"/>
              </a:rPr>
              <a:t>sentence </a:t>
            </a:r>
            <a:r>
              <a:rPr lang="en-US" sz="2800" i="1" dirty="0" err="1">
                <a:latin typeface="+mn-lt"/>
              </a:rPr>
              <a:t>ababaa</a:t>
            </a:r>
            <a:r>
              <a:rPr lang="en-US" sz="2800" dirty="0">
                <a:latin typeface="+mn-lt"/>
              </a:rPr>
              <a:t>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5951</TotalTime>
  <Words>1250</Words>
  <Application>Microsoft Macintosh PowerPoint</Application>
  <PresentationFormat>On-screen Show (4:3)</PresentationFormat>
  <Paragraphs>213</Paragraphs>
  <Slides>32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2" baseType="lpstr">
      <vt:lpstr>Arial</vt:lpstr>
      <vt:lpstr>Calibri</vt:lpstr>
      <vt:lpstr>Gill Sans MT</vt:lpstr>
      <vt:lpstr>Symbol</vt:lpstr>
      <vt:lpstr>Times New Roman</vt:lpstr>
      <vt:lpstr>Verdana</vt:lpstr>
      <vt:lpstr>Wingdings</vt:lpstr>
      <vt:lpstr>Wingdings 2</vt:lpstr>
      <vt:lpstr>Solstice</vt:lpstr>
      <vt:lpstr>Equation</vt:lpstr>
      <vt:lpstr>Example 7</vt:lpstr>
      <vt:lpstr>From CFLs to CFGs</vt:lpstr>
      <vt:lpstr>Example 1</vt:lpstr>
      <vt:lpstr>Examples 2</vt:lpstr>
      <vt:lpstr>Example 3</vt:lpstr>
      <vt:lpstr>Example 4</vt:lpstr>
      <vt:lpstr>Example 5</vt:lpstr>
      <vt:lpstr>Leftmost Derivation and Ambiguity</vt:lpstr>
      <vt:lpstr>Example</vt:lpstr>
      <vt:lpstr>Derivation of ababaa</vt:lpstr>
      <vt:lpstr>First version of the grammar for Arithmetic Expressions</vt:lpstr>
      <vt:lpstr>Is G1 ambiguous?</vt:lpstr>
      <vt:lpstr>Derivation Tree for Leftmost Derivation I</vt:lpstr>
      <vt:lpstr>Is G1 ambiguous? (Cont.)</vt:lpstr>
      <vt:lpstr>Derivation Tree for Leftmost Derivation 2</vt:lpstr>
      <vt:lpstr>Second version of the grammar for Arithmetic Expressions</vt:lpstr>
      <vt:lpstr>Arithmetic Expressions, cont’d</vt:lpstr>
      <vt:lpstr>Arithmetic Expressions, cont’d</vt:lpstr>
      <vt:lpstr>Grammar for AE: 2nd Version</vt:lpstr>
      <vt:lpstr>Second version of the grammar for Arithmetic Expressions</vt:lpstr>
      <vt:lpstr>Is G2 ambiguous?</vt:lpstr>
      <vt:lpstr>Derivation Tree for Leftmost Derivation</vt:lpstr>
      <vt:lpstr>Regular Grammars</vt:lpstr>
      <vt:lpstr>Regular Grammars</vt:lpstr>
      <vt:lpstr>Example 1</vt:lpstr>
      <vt:lpstr>Example 2</vt:lpstr>
      <vt:lpstr>Context-free grammar and programming language definition</vt:lpstr>
      <vt:lpstr>Backus-Naur Form (BNF)</vt:lpstr>
      <vt:lpstr>Backus-Naur Form (BNF)</vt:lpstr>
      <vt:lpstr>Generate Identifiers using BNF in Pascal</vt:lpstr>
      <vt:lpstr>Generate Numbers using BNF in Pascal</vt:lpstr>
      <vt:lpstr>Generate Numeric Constants in Pascal</vt:lpstr>
    </vt:vector>
  </TitlesOfParts>
  <Company>Georgia Southern University</Company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Theoretical Foundations</dc:title>
  <dc:creator>Lixin Li</dc:creator>
  <cp:lastModifiedBy>Microsoft Office User</cp:lastModifiedBy>
  <cp:revision>689</cp:revision>
  <dcterms:created xsi:type="dcterms:W3CDTF">2003-01-02T15:29:37Z</dcterms:created>
  <dcterms:modified xsi:type="dcterms:W3CDTF">2022-09-20T03:40:30Z</dcterms:modified>
</cp:coreProperties>
</file>