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5"/>
  </p:handoutMasterIdLst>
  <p:sldIdLst>
    <p:sldId id="257" r:id="rId2"/>
    <p:sldId id="265" r:id="rId3"/>
    <p:sldId id="258" r:id="rId4"/>
    <p:sldId id="259" r:id="rId5"/>
    <p:sldId id="260" r:id="rId6"/>
    <p:sldId id="264" r:id="rId7"/>
    <p:sldId id="261" r:id="rId8"/>
    <p:sldId id="281" r:id="rId9"/>
    <p:sldId id="277" r:id="rId10"/>
    <p:sldId id="263" r:id="rId11"/>
    <p:sldId id="278" r:id="rId12"/>
    <p:sldId id="266" r:id="rId13"/>
    <p:sldId id="268" r:id="rId14"/>
    <p:sldId id="269" r:id="rId15"/>
    <p:sldId id="270" r:id="rId16"/>
    <p:sldId id="279" r:id="rId17"/>
    <p:sldId id="271" r:id="rId18"/>
    <p:sldId id="280" r:id="rId19"/>
    <p:sldId id="272" r:id="rId20"/>
    <p:sldId id="273" r:id="rId21"/>
    <p:sldId id="274" r:id="rId22"/>
    <p:sldId id="275" r:id="rId23"/>
    <p:sldId id="276" r:id="rId24"/>
  </p:sldIdLst>
  <p:sldSz cx="9144000" cy="6858000" type="screen4x3"/>
  <p:notesSz cx="7315200" cy="9601200"/>
  <p:defaultTextStyle>
    <a:defPPr>
      <a:defRPr lang="en-US"/>
    </a:defPPr>
    <a:lvl1pPr algn="r" rtl="0" fontAlgn="base">
      <a:spcBef>
        <a:spcPct val="0"/>
      </a:spcBef>
      <a:spcAft>
        <a:spcPct val="0"/>
      </a:spcAft>
      <a:defRPr sz="2400" kern="1200">
        <a:solidFill>
          <a:schemeClr val="tx1"/>
        </a:solidFill>
        <a:latin typeface="Times New Roman" pitchFamily="18" charset="0"/>
        <a:ea typeface="+mn-ea"/>
        <a:cs typeface="+mn-cs"/>
      </a:defRPr>
    </a:lvl1pPr>
    <a:lvl2pPr marL="457200" algn="r" rtl="0" fontAlgn="base">
      <a:spcBef>
        <a:spcPct val="0"/>
      </a:spcBef>
      <a:spcAft>
        <a:spcPct val="0"/>
      </a:spcAft>
      <a:defRPr sz="2400" kern="1200">
        <a:solidFill>
          <a:schemeClr val="tx1"/>
        </a:solidFill>
        <a:latin typeface="Times New Roman" pitchFamily="18" charset="0"/>
        <a:ea typeface="+mn-ea"/>
        <a:cs typeface="+mn-cs"/>
      </a:defRPr>
    </a:lvl2pPr>
    <a:lvl3pPr marL="914400" algn="r" rtl="0" fontAlgn="base">
      <a:spcBef>
        <a:spcPct val="0"/>
      </a:spcBef>
      <a:spcAft>
        <a:spcPct val="0"/>
      </a:spcAft>
      <a:defRPr sz="2400" kern="1200">
        <a:solidFill>
          <a:schemeClr val="tx1"/>
        </a:solidFill>
        <a:latin typeface="Times New Roman" pitchFamily="18" charset="0"/>
        <a:ea typeface="+mn-ea"/>
        <a:cs typeface="+mn-cs"/>
      </a:defRPr>
    </a:lvl3pPr>
    <a:lvl4pPr marL="1371600" algn="r" rtl="0" fontAlgn="base">
      <a:spcBef>
        <a:spcPct val="0"/>
      </a:spcBef>
      <a:spcAft>
        <a:spcPct val="0"/>
      </a:spcAft>
      <a:defRPr sz="2400" kern="1200">
        <a:solidFill>
          <a:schemeClr val="tx1"/>
        </a:solidFill>
        <a:latin typeface="Times New Roman" pitchFamily="18" charset="0"/>
        <a:ea typeface="+mn-ea"/>
        <a:cs typeface="+mn-cs"/>
      </a:defRPr>
    </a:lvl4pPr>
    <a:lvl5pPr marL="1828800" algn="r"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97" autoAdjust="0"/>
    <p:restoredTop sz="94662"/>
  </p:normalViewPr>
  <p:slideViewPr>
    <p:cSldViewPr>
      <p:cViewPr varScale="1">
        <p:scale>
          <a:sx n="158" d="100"/>
          <a:sy n="158" d="100"/>
        </p:scale>
        <p:origin x="1248"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1" tIns="48326" rIns="96651" bIns="48326" numCol="1" anchor="t" anchorCtr="0" compatLnSpc="1">
            <a:prstTxWarp prst="textNoShape">
              <a:avLst/>
            </a:prstTxWarp>
          </a:bodyPr>
          <a:lstStyle>
            <a:lvl1pPr algn="l" defTabSz="966788">
              <a:defRPr sz="1300"/>
            </a:lvl1pPr>
          </a:lstStyle>
          <a:p>
            <a:endParaRPr lang="en-US"/>
          </a:p>
        </p:txBody>
      </p:sp>
      <p:sp>
        <p:nvSpPr>
          <p:cNvPr id="7987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51" tIns="48326" rIns="96651" bIns="48326" numCol="1" anchor="t" anchorCtr="0" compatLnSpc="1">
            <a:prstTxWarp prst="textNoShape">
              <a:avLst/>
            </a:prstTxWarp>
          </a:bodyPr>
          <a:lstStyle>
            <a:lvl1pPr defTabSz="966788">
              <a:defRPr sz="1300"/>
            </a:lvl1pPr>
          </a:lstStyle>
          <a:p>
            <a:endParaRPr lang="en-US"/>
          </a:p>
        </p:txBody>
      </p:sp>
      <p:sp>
        <p:nvSpPr>
          <p:cNvPr id="7987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51" tIns="48326" rIns="96651" bIns="48326" numCol="1" anchor="b" anchorCtr="0" compatLnSpc="1">
            <a:prstTxWarp prst="textNoShape">
              <a:avLst/>
            </a:prstTxWarp>
          </a:bodyPr>
          <a:lstStyle>
            <a:lvl1pPr algn="l" defTabSz="966788">
              <a:defRPr sz="1300"/>
            </a:lvl1pPr>
          </a:lstStyle>
          <a:p>
            <a:endParaRPr lang="en-US"/>
          </a:p>
        </p:txBody>
      </p:sp>
      <p:sp>
        <p:nvSpPr>
          <p:cNvPr id="7987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51" tIns="48326" rIns="96651" bIns="48326" numCol="1" anchor="b" anchorCtr="0" compatLnSpc="1">
            <a:prstTxWarp prst="textNoShape">
              <a:avLst/>
            </a:prstTxWarp>
          </a:bodyPr>
          <a:lstStyle>
            <a:lvl1pPr defTabSz="966788">
              <a:defRPr sz="1300"/>
            </a:lvl1pPr>
          </a:lstStyle>
          <a:p>
            <a:fld id="{1DC719F2-9A28-4C38-AA18-A9E71D89E335}" type="slidenum">
              <a:rPr lang="en-US"/>
              <a:pPr/>
              <a:t>‹#›</a:t>
            </a:fld>
            <a:endParaRPr lang="en-US"/>
          </a:p>
        </p:txBody>
      </p:sp>
    </p:spTree>
    <p:extLst>
      <p:ext uri="{BB962C8B-B14F-4D97-AF65-F5344CB8AC3E}">
        <p14:creationId xmlns:p14="http://schemas.microsoft.com/office/powerpoint/2010/main" val="264240842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D5C6F717-D660-4BA9-A2A8-C48E06E9DF49}"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4286C-C65A-438B-BBB2-8EDC6A20DC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E24CF9-12A7-4D5F-87BC-39C27D38A1A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9A5179-185C-4947-A03D-3A51F0B9D72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35ACCE-5875-4EDF-AC4E-FC6C5724AD4D}"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2E100DF-273C-4325-A5E7-9671399B8F3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2792F9-077B-480B-A2A1-15C40E1DBF9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1F2A2B-D86F-4C66-8D7C-B077F77A194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0E56C5-912E-4FB6-81DB-57EDE059344C}"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596C09-C6BC-4872-A45B-13B0B59D9E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9D7B81-3298-48DB-897A-3EE19C95C5C8}"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DA2DCEAC-ADF4-4682-8B32-EF0E1D2F8FAF}"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jpg"/><Relationship Id="rId4" Type="http://schemas.openxmlformats.org/officeDocument/2006/relationships/image" Target="../media/image3.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PvLaPKPzq2I"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1295400" y="304800"/>
            <a:ext cx="7315200" cy="1143000"/>
          </a:xfrm>
        </p:spPr>
        <p:txBody>
          <a:bodyPr/>
          <a:lstStyle/>
          <a:p>
            <a:r>
              <a:rPr lang="en-US" dirty="0"/>
              <a:t>Turing Machines</a:t>
            </a:r>
          </a:p>
        </p:txBody>
      </p:sp>
      <p:sp>
        <p:nvSpPr>
          <p:cNvPr id="322563" name="Rectangle 3"/>
          <p:cNvSpPr>
            <a:spLocks noGrp="1" noChangeArrowheads="1"/>
          </p:cNvSpPr>
          <p:nvPr>
            <p:ph idx="1"/>
          </p:nvPr>
        </p:nvSpPr>
        <p:spPr>
          <a:xfrm>
            <a:off x="1143000" y="1752600"/>
            <a:ext cx="7772400" cy="4114800"/>
          </a:xfrm>
        </p:spPr>
        <p:txBody>
          <a:bodyPr/>
          <a:lstStyle/>
          <a:p>
            <a:r>
              <a:rPr lang="en-US" sz="2800" dirty="0"/>
              <a:t>Finite automata: good models for devices that have a small amount of memory.</a:t>
            </a:r>
          </a:p>
          <a:p>
            <a:r>
              <a:rPr lang="en-US" sz="2800" dirty="0"/>
              <a:t>Pushdown automata: good models for devices that have an unlimited memory that is usable only in last in, first out manner of a stack.</a:t>
            </a:r>
          </a:p>
          <a:p>
            <a:r>
              <a:rPr lang="en-US" sz="2800" dirty="0"/>
              <a:t>Turing machines: much more powerful models, similar to a finite automaton but with an unlimited and unrestricted memory.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2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2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25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1" name="Rectangle 3"/>
          <p:cNvSpPr>
            <a:spLocks noGrp="1" noChangeArrowheads="1"/>
          </p:cNvSpPr>
          <p:nvPr>
            <p:ph idx="1"/>
          </p:nvPr>
        </p:nvSpPr>
        <p:spPr>
          <a:xfrm>
            <a:off x="990600" y="304800"/>
            <a:ext cx="8458200" cy="762000"/>
          </a:xfrm>
        </p:spPr>
        <p:txBody>
          <a:bodyPr/>
          <a:lstStyle/>
          <a:p>
            <a:pPr>
              <a:buFontTx/>
              <a:buNone/>
            </a:pPr>
            <a:r>
              <a:rPr lang="en-US" dirty="0"/>
              <a:t>Example:  A Turing machine M swapping </a:t>
            </a:r>
            <a:r>
              <a:rPr lang="en-US" b="1" dirty="0"/>
              <a:t>a</a:t>
            </a:r>
            <a:r>
              <a:rPr lang="en-US" dirty="0"/>
              <a:t> and </a:t>
            </a:r>
            <a:r>
              <a:rPr lang="en-US" b="1" dirty="0"/>
              <a:t>b</a:t>
            </a:r>
            <a:endParaRPr lang="en-US" dirty="0"/>
          </a:p>
        </p:txBody>
      </p:sp>
      <p:grpSp>
        <p:nvGrpSpPr>
          <p:cNvPr id="329750" name="Group 22"/>
          <p:cNvGrpSpPr>
            <a:grpSpLocks/>
          </p:cNvGrpSpPr>
          <p:nvPr/>
        </p:nvGrpSpPr>
        <p:grpSpPr bwMode="auto">
          <a:xfrm>
            <a:off x="1524000" y="1371600"/>
            <a:ext cx="6781800" cy="1676400"/>
            <a:chOff x="528" y="1200"/>
            <a:chExt cx="4272" cy="1056"/>
          </a:xfrm>
        </p:grpSpPr>
        <p:sp>
          <p:nvSpPr>
            <p:cNvPr id="329732" name="Oval 4"/>
            <p:cNvSpPr>
              <a:spLocks noChangeArrowheads="1"/>
            </p:cNvSpPr>
            <p:nvPr/>
          </p:nvSpPr>
          <p:spPr bwMode="auto">
            <a:xfrm>
              <a:off x="720" y="1248"/>
              <a:ext cx="624" cy="432"/>
            </a:xfrm>
            <a:prstGeom prst="ellipse">
              <a:avLst/>
            </a:prstGeom>
            <a:solidFill>
              <a:schemeClr val="accent1"/>
            </a:solidFill>
            <a:ln w="9525">
              <a:solidFill>
                <a:schemeClr val="tx1"/>
              </a:solidFill>
              <a:round/>
              <a:headEnd/>
              <a:tailEnd/>
            </a:ln>
            <a:effectLst/>
          </p:spPr>
          <p:txBody>
            <a:bodyPr wrap="none" anchor="ctr"/>
            <a:lstStyle/>
            <a:p>
              <a:pPr algn="ctr"/>
              <a:r>
                <a:rPr lang="en-US"/>
                <a:t>s0</a:t>
              </a:r>
            </a:p>
          </p:txBody>
        </p:sp>
        <p:sp>
          <p:nvSpPr>
            <p:cNvPr id="329733" name="Oval 5"/>
            <p:cNvSpPr>
              <a:spLocks noChangeArrowheads="1"/>
            </p:cNvSpPr>
            <p:nvPr/>
          </p:nvSpPr>
          <p:spPr bwMode="auto">
            <a:xfrm>
              <a:off x="2448" y="1248"/>
              <a:ext cx="432" cy="432"/>
            </a:xfrm>
            <a:prstGeom prst="ellipse">
              <a:avLst/>
            </a:prstGeom>
            <a:solidFill>
              <a:schemeClr val="accent1"/>
            </a:solidFill>
            <a:ln w="9525">
              <a:solidFill>
                <a:schemeClr val="tx1"/>
              </a:solidFill>
              <a:round/>
              <a:headEnd/>
              <a:tailEnd/>
            </a:ln>
            <a:effectLst/>
          </p:spPr>
          <p:txBody>
            <a:bodyPr wrap="none" anchor="ctr"/>
            <a:lstStyle/>
            <a:p>
              <a:pPr algn="ctr"/>
              <a:r>
                <a:rPr lang="en-US"/>
                <a:t>s1</a:t>
              </a:r>
            </a:p>
          </p:txBody>
        </p:sp>
        <p:sp>
          <p:nvSpPr>
            <p:cNvPr id="329734" name="Oval 6"/>
            <p:cNvSpPr>
              <a:spLocks noChangeArrowheads="1"/>
            </p:cNvSpPr>
            <p:nvPr/>
          </p:nvSpPr>
          <p:spPr bwMode="auto">
            <a:xfrm>
              <a:off x="3984" y="1200"/>
              <a:ext cx="432" cy="432"/>
            </a:xfrm>
            <a:prstGeom prst="ellipse">
              <a:avLst/>
            </a:prstGeom>
            <a:solidFill>
              <a:schemeClr val="accent1"/>
            </a:solidFill>
            <a:ln w="9525">
              <a:solidFill>
                <a:schemeClr val="tx1"/>
              </a:solidFill>
              <a:round/>
              <a:headEnd/>
              <a:tailEnd/>
            </a:ln>
            <a:effectLst/>
          </p:spPr>
          <p:txBody>
            <a:bodyPr wrap="none" anchor="ctr"/>
            <a:lstStyle/>
            <a:p>
              <a:pPr algn="ctr"/>
              <a:r>
                <a:rPr lang="en-US"/>
                <a:t>s2</a:t>
              </a:r>
            </a:p>
          </p:txBody>
        </p:sp>
        <p:sp>
          <p:nvSpPr>
            <p:cNvPr id="329735" name="Line 7"/>
            <p:cNvSpPr>
              <a:spLocks noChangeShapeType="1"/>
            </p:cNvSpPr>
            <p:nvPr/>
          </p:nvSpPr>
          <p:spPr bwMode="auto">
            <a:xfrm>
              <a:off x="1344" y="1488"/>
              <a:ext cx="1104" cy="0"/>
            </a:xfrm>
            <a:prstGeom prst="line">
              <a:avLst/>
            </a:prstGeom>
            <a:noFill/>
            <a:ln w="9525">
              <a:solidFill>
                <a:schemeClr val="tx1"/>
              </a:solidFill>
              <a:round/>
              <a:headEnd/>
              <a:tailEnd type="triangle" w="med" len="med"/>
            </a:ln>
            <a:effectLst/>
          </p:spPr>
          <p:txBody>
            <a:bodyPr/>
            <a:lstStyle/>
            <a:p>
              <a:endParaRPr lang="en-US"/>
            </a:p>
          </p:txBody>
        </p:sp>
        <p:sp>
          <p:nvSpPr>
            <p:cNvPr id="329736" name="Line 8"/>
            <p:cNvSpPr>
              <a:spLocks noChangeShapeType="1"/>
            </p:cNvSpPr>
            <p:nvPr/>
          </p:nvSpPr>
          <p:spPr bwMode="auto">
            <a:xfrm>
              <a:off x="2880" y="1440"/>
              <a:ext cx="1104" cy="0"/>
            </a:xfrm>
            <a:prstGeom prst="line">
              <a:avLst/>
            </a:prstGeom>
            <a:noFill/>
            <a:ln w="9525">
              <a:solidFill>
                <a:schemeClr val="tx1"/>
              </a:solidFill>
              <a:round/>
              <a:headEnd/>
              <a:tailEnd type="triangle" w="med" len="med"/>
            </a:ln>
            <a:effectLst/>
          </p:spPr>
          <p:txBody>
            <a:bodyPr/>
            <a:lstStyle/>
            <a:p>
              <a:endParaRPr lang="en-US"/>
            </a:p>
          </p:txBody>
        </p:sp>
        <p:sp>
          <p:nvSpPr>
            <p:cNvPr id="329737" name="Rectangle 9"/>
            <p:cNvSpPr>
              <a:spLocks noChangeArrowheads="1"/>
            </p:cNvSpPr>
            <p:nvPr/>
          </p:nvSpPr>
          <p:spPr bwMode="auto">
            <a:xfrm>
              <a:off x="1488" y="1248"/>
              <a:ext cx="816" cy="192"/>
            </a:xfrm>
            <a:prstGeom prst="rect">
              <a:avLst/>
            </a:prstGeom>
            <a:noFill/>
            <a:ln w="9525">
              <a:noFill/>
              <a:miter lim="800000"/>
              <a:headEnd/>
              <a:tailEnd/>
            </a:ln>
            <a:effectLst/>
          </p:spPr>
          <p:txBody>
            <a:bodyPr wrap="none" anchor="ctr"/>
            <a:lstStyle/>
            <a:p>
              <a:pPr algn="ctr"/>
              <a:r>
                <a:rPr lang="en-US"/>
                <a:t>B/B R</a:t>
              </a:r>
            </a:p>
          </p:txBody>
        </p:sp>
        <p:sp>
          <p:nvSpPr>
            <p:cNvPr id="329738" name="Rectangle 10"/>
            <p:cNvSpPr>
              <a:spLocks noChangeArrowheads="1"/>
            </p:cNvSpPr>
            <p:nvPr/>
          </p:nvSpPr>
          <p:spPr bwMode="auto">
            <a:xfrm>
              <a:off x="3024" y="1200"/>
              <a:ext cx="816" cy="192"/>
            </a:xfrm>
            <a:prstGeom prst="rect">
              <a:avLst/>
            </a:prstGeom>
            <a:noFill/>
            <a:ln w="9525">
              <a:noFill/>
              <a:miter lim="800000"/>
              <a:headEnd/>
              <a:tailEnd/>
            </a:ln>
            <a:effectLst/>
          </p:spPr>
          <p:txBody>
            <a:bodyPr wrap="none" anchor="ctr"/>
            <a:lstStyle/>
            <a:p>
              <a:pPr algn="ctr"/>
              <a:r>
                <a:rPr lang="en-US"/>
                <a:t>B/B L</a:t>
              </a:r>
            </a:p>
          </p:txBody>
        </p:sp>
        <p:sp>
          <p:nvSpPr>
            <p:cNvPr id="329739" name="Freeform 11"/>
            <p:cNvSpPr>
              <a:spLocks/>
            </p:cNvSpPr>
            <p:nvPr/>
          </p:nvSpPr>
          <p:spPr bwMode="auto">
            <a:xfrm>
              <a:off x="2424" y="1632"/>
              <a:ext cx="528" cy="248"/>
            </a:xfrm>
            <a:custGeom>
              <a:avLst/>
              <a:gdLst/>
              <a:ahLst/>
              <a:cxnLst>
                <a:cxn ang="0">
                  <a:pos x="408" y="0"/>
                </a:cxn>
                <a:cxn ang="0">
                  <a:pos x="504" y="144"/>
                </a:cxn>
                <a:cxn ang="0">
                  <a:pos x="264" y="240"/>
                </a:cxn>
                <a:cxn ang="0">
                  <a:pos x="24" y="96"/>
                </a:cxn>
                <a:cxn ang="0">
                  <a:pos x="120" y="0"/>
                </a:cxn>
              </a:cxnLst>
              <a:rect l="0" t="0" r="r" b="b"/>
              <a:pathLst>
                <a:path w="528" h="248">
                  <a:moveTo>
                    <a:pt x="408" y="0"/>
                  </a:moveTo>
                  <a:cubicBezTo>
                    <a:pt x="468" y="52"/>
                    <a:pt x="528" y="104"/>
                    <a:pt x="504" y="144"/>
                  </a:cubicBezTo>
                  <a:cubicBezTo>
                    <a:pt x="480" y="184"/>
                    <a:pt x="344" y="248"/>
                    <a:pt x="264" y="240"/>
                  </a:cubicBezTo>
                  <a:cubicBezTo>
                    <a:pt x="184" y="232"/>
                    <a:pt x="48" y="136"/>
                    <a:pt x="24" y="96"/>
                  </a:cubicBezTo>
                  <a:cubicBezTo>
                    <a:pt x="0" y="56"/>
                    <a:pt x="60" y="28"/>
                    <a:pt x="120" y="0"/>
                  </a:cubicBezTo>
                </a:path>
              </a:pathLst>
            </a:custGeom>
            <a:noFill/>
            <a:ln w="9525">
              <a:solidFill>
                <a:schemeClr val="tx1"/>
              </a:solidFill>
              <a:round/>
              <a:headEnd/>
              <a:tailEnd type="triangle" w="med" len="med"/>
            </a:ln>
            <a:effectLst/>
          </p:spPr>
          <p:txBody>
            <a:bodyPr/>
            <a:lstStyle/>
            <a:p>
              <a:endParaRPr lang="en-US"/>
            </a:p>
          </p:txBody>
        </p:sp>
        <p:sp>
          <p:nvSpPr>
            <p:cNvPr id="329740" name="Freeform 12"/>
            <p:cNvSpPr>
              <a:spLocks/>
            </p:cNvSpPr>
            <p:nvPr/>
          </p:nvSpPr>
          <p:spPr bwMode="auto">
            <a:xfrm>
              <a:off x="3984" y="1584"/>
              <a:ext cx="528" cy="248"/>
            </a:xfrm>
            <a:custGeom>
              <a:avLst/>
              <a:gdLst/>
              <a:ahLst/>
              <a:cxnLst>
                <a:cxn ang="0">
                  <a:pos x="408" y="0"/>
                </a:cxn>
                <a:cxn ang="0">
                  <a:pos x="504" y="144"/>
                </a:cxn>
                <a:cxn ang="0">
                  <a:pos x="264" y="240"/>
                </a:cxn>
                <a:cxn ang="0">
                  <a:pos x="24" y="96"/>
                </a:cxn>
                <a:cxn ang="0">
                  <a:pos x="120" y="0"/>
                </a:cxn>
              </a:cxnLst>
              <a:rect l="0" t="0" r="r" b="b"/>
              <a:pathLst>
                <a:path w="528" h="248">
                  <a:moveTo>
                    <a:pt x="408" y="0"/>
                  </a:moveTo>
                  <a:cubicBezTo>
                    <a:pt x="468" y="52"/>
                    <a:pt x="528" y="104"/>
                    <a:pt x="504" y="144"/>
                  </a:cubicBezTo>
                  <a:cubicBezTo>
                    <a:pt x="480" y="184"/>
                    <a:pt x="344" y="248"/>
                    <a:pt x="264" y="240"/>
                  </a:cubicBezTo>
                  <a:cubicBezTo>
                    <a:pt x="184" y="232"/>
                    <a:pt x="48" y="136"/>
                    <a:pt x="24" y="96"/>
                  </a:cubicBezTo>
                  <a:cubicBezTo>
                    <a:pt x="0" y="56"/>
                    <a:pt x="60" y="28"/>
                    <a:pt x="120" y="0"/>
                  </a:cubicBezTo>
                </a:path>
              </a:pathLst>
            </a:custGeom>
            <a:noFill/>
            <a:ln w="9525">
              <a:solidFill>
                <a:schemeClr val="tx1"/>
              </a:solidFill>
              <a:round/>
              <a:headEnd/>
              <a:tailEnd type="triangle" w="med" len="med"/>
            </a:ln>
            <a:effectLst/>
          </p:spPr>
          <p:txBody>
            <a:bodyPr/>
            <a:lstStyle/>
            <a:p>
              <a:endParaRPr lang="en-US"/>
            </a:p>
          </p:txBody>
        </p:sp>
        <p:sp>
          <p:nvSpPr>
            <p:cNvPr id="329741" name="Rectangle 13"/>
            <p:cNvSpPr>
              <a:spLocks noChangeArrowheads="1"/>
            </p:cNvSpPr>
            <p:nvPr/>
          </p:nvSpPr>
          <p:spPr bwMode="auto">
            <a:xfrm>
              <a:off x="2256" y="1920"/>
              <a:ext cx="912" cy="336"/>
            </a:xfrm>
            <a:prstGeom prst="rect">
              <a:avLst/>
            </a:prstGeom>
            <a:noFill/>
            <a:ln w="9525">
              <a:noFill/>
              <a:miter lim="800000"/>
              <a:headEnd/>
              <a:tailEnd/>
            </a:ln>
            <a:effectLst/>
          </p:spPr>
          <p:txBody>
            <a:bodyPr wrap="none" anchor="ctr"/>
            <a:lstStyle/>
            <a:p>
              <a:pPr algn="ctr"/>
              <a:r>
                <a:rPr lang="en-US"/>
                <a:t>a/b R</a:t>
              </a:r>
            </a:p>
            <a:p>
              <a:pPr algn="ctr"/>
              <a:r>
                <a:rPr lang="en-US"/>
                <a:t>b/a R</a:t>
              </a:r>
            </a:p>
          </p:txBody>
        </p:sp>
        <p:sp>
          <p:nvSpPr>
            <p:cNvPr id="329742" name="Rectangle 14"/>
            <p:cNvSpPr>
              <a:spLocks noChangeArrowheads="1"/>
            </p:cNvSpPr>
            <p:nvPr/>
          </p:nvSpPr>
          <p:spPr bwMode="auto">
            <a:xfrm>
              <a:off x="3888" y="1872"/>
              <a:ext cx="912" cy="336"/>
            </a:xfrm>
            <a:prstGeom prst="rect">
              <a:avLst/>
            </a:prstGeom>
            <a:noFill/>
            <a:ln w="9525">
              <a:noFill/>
              <a:miter lim="800000"/>
              <a:headEnd/>
              <a:tailEnd/>
            </a:ln>
            <a:effectLst/>
          </p:spPr>
          <p:txBody>
            <a:bodyPr wrap="none" anchor="ctr"/>
            <a:lstStyle/>
            <a:p>
              <a:pPr algn="ctr"/>
              <a:r>
                <a:rPr lang="en-US"/>
                <a:t>a/a L</a:t>
              </a:r>
            </a:p>
            <a:p>
              <a:pPr algn="ctr"/>
              <a:r>
                <a:rPr lang="en-US"/>
                <a:t>b/b L</a:t>
              </a:r>
            </a:p>
          </p:txBody>
        </p:sp>
        <p:grpSp>
          <p:nvGrpSpPr>
            <p:cNvPr id="329744" name="Group 16"/>
            <p:cNvGrpSpPr>
              <a:grpSpLocks/>
            </p:cNvGrpSpPr>
            <p:nvPr/>
          </p:nvGrpSpPr>
          <p:grpSpPr bwMode="auto">
            <a:xfrm>
              <a:off x="528" y="1344"/>
              <a:ext cx="192" cy="192"/>
              <a:chOff x="576" y="3408"/>
              <a:chExt cx="192" cy="192"/>
            </a:xfrm>
          </p:grpSpPr>
          <p:sp>
            <p:nvSpPr>
              <p:cNvPr id="329745" name="Line 17"/>
              <p:cNvSpPr>
                <a:spLocks noChangeShapeType="1"/>
              </p:cNvSpPr>
              <p:nvPr/>
            </p:nvSpPr>
            <p:spPr bwMode="auto">
              <a:xfrm>
                <a:off x="576" y="3408"/>
                <a:ext cx="192" cy="96"/>
              </a:xfrm>
              <a:prstGeom prst="line">
                <a:avLst/>
              </a:prstGeom>
              <a:noFill/>
              <a:ln w="9525">
                <a:solidFill>
                  <a:schemeClr val="tx1"/>
                </a:solidFill>
                <a:round/>
                <a:headEnd/>
                <a:tailEnd/>
              </a:ln>
              <a:effectLst/>
            </p:spPr>
            <p:txBody>
              <a:bodyPr/>
              <a:lstStyle/>
              <a:p>
                <a:endParaRPr lang="en-US"/>
              </a:p>
            </p:txBody>
          </p:sp>
          <p:sp>
            <p:nvSpPr>
              <p:cNvPr id="329746" name="Line 18"/>
              <p:cNvSpPr>
                <a:spLocks noChangeShapeType="1"/>
              </p:cNvSpPr>
              <p:nvPr/>
            </p:nvSpPr>
            <p:spPr bwMode="auto">
              <a:xfrm flipV="1">
                <a:off x="576" y="3504"/>
                <a:ext cx="192" cy="96"/>
              </a:xfrm>
              <a:prstGeom prst="line">
                <a:avLst/>
              </a:prstGeom>
              <a:noFill/>
              <a:ln w="9525">
                <a:solidFill>
                  <a:schemeClr val="tx1"/>
                </a:solidFill>
                <a:round/>
                <a:headEnd/>
                <a:tailEnd/>
              </a:ln>
              <a:effectLst/>
            </p:spPr>
            <p:txBody>
              <a:bodyPr/>
              <a:lstStyle/>
              <a:p>
                <a:endParaRPr lang="en-US"/>
              </a:p>
            </p:txBody>
          </p:sp>
        </p:grpSp>
      </p:grpSp>
      <p:sp>
        <p:nvSpPr>
          <p:cNvPr id="329748" name="Text Box 20"/>
          <p:cNvSpPr txBox="1">
            <a:spLocks noChangeArrowheads="1"/>
          </p:cNvSpPr>
          <p:nvPr/>
        </p:nvSpPr>
        <p:spPr bwMode="auto">
          <a:xfrm>
            <a:off x="1143000" y="3962400"/>
            <a:ext cx="7391400" cy="1569660"/>
          </a:xfrm>
          <a:prstGeom prst="rect">
            <a:avLst/>
          </a:prstGeom>
          <a:noFill/>
          <a:ln w="9525">
            <a:noFill/>
            <a:miter lim="800000"/>
            <a:headEnd/>
            <a:tailEnd/>
          </a:ln>
          <a:effectLst/>
        </p:spPr>
        <p:txBody>
          <a:bodyPr wrap="square">
            <a:spAutoFit/>
          </a:bodyPr>
          <a:lstStyle/>
          <a:p>
            <a:pPr marL="457200" indent="-457200" algn="l">
              <a:buFontTx/>
              <a:buAutoNum type="arabicPeriod"/>
            </a:pPr>
            <a:r>
              <a:rPr lang="en-US" dirty="0"/>
              <a:t>What is the transition function for this Turing machine?</a:t>
            </a:r>
          </a:p>
          <a:p>
            <a:pPr marL="457200" indent="-457200" algn="l">
              <a:buFontTx/>
              <a:buAutoNum type="arabicPeriod"/>
            </a:pPr>
            <a:r>
              <a:rPr lang="en-US" dirty="0"/>
              <a:t>Give the sequence of configurations that M enters when started on the input string </a:t>
            </a:r>
            <a:r>
              <a:rPr lang="en-US" dirty="0" err="1"/>
              <a:t>abab</a:t>
            </a:r>
            <a:r>
              <a:rPr lang="en-US"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7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974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E84FDCF-EAB0-2346-8B64-D827EAFCE78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609600"/>
            <a:ext cx="7722929" cy="5791200"/>
          </a:xfrm>
        </p:spPr>
      </p:pic>
    </p:spTree>
    <p:extLst>
      <p:ext uri="{BB962C8B-B14F-4D97-AF65-F5344CB8AC3E}">
        <p14:creationId xmlns:p14="http://schemas.microsoft.com/office/powerpoint/2010/main" val="2056902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8" name="Rectangle 4"/>
          <p:cNvSpPr>
            <a:spLocks noGrp="1" noChangeArrowheads="1"/>
          </p:cNvSpPr>
          <p:nvPr>
            <p:ph type="ctrTitle"/>
          </p:nvPr>
        </p:nvSpPr>
        <p:spPr>
          <a:xfrm>
            <a:off x="1295400" y="2057400"/>
            <a:ext cx="7086600" cy="1470025"/>
          </a:xfrm>
        </p:spPr>
        <p:txBody>
          <a:bodyPr/>
          <a:lstStyle/>
          <a:p>
            <a:r>
              <a:rPr lang="en-US" sz="4000" dirty="0"/>
              <a:t>Turing Machine as Language Acceptors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1219200" y="76200"/>
            <a:ext cx="7772400" cy="1143000"/>
          </a:xfrm>
        </p:spPr>
        <p:txBody>
          <a:bodyPr/>
          <a:lstStyle/>
          <a:p>
            <a:r>
              <a:rPr lang="en-US" dirty="0"/>
              <a:t>Concepts</a:t>
            </a:r>
          </a:p>
        </p:txBody>
      </p:sp>
      <p:sp>
        <p:nvSpPr>
          <p:cNvPr id="336916" name="Rectangle 20"/>
          <p:cNvSpPr>
            <a:spLocks noGrp="1" noChangeArrowheads="1"/>
          </p:cNvSpPr>
          <p:nvPr>
            <p:ph idx="1"/>
          </p:nvPr>
        </p:nvSpPr>
        <p:spPr>
          <a:xfrm>
            <a:off x="1066800" y="1447800"/>
            <a:ext cx="7772400" cy="4876800"/>
          </a:xfrm>
        </p:spPr>
        <p:txBody>
          <a:bodyPr>
            <a:normAutofit/>
          </a:bodyPr>
          <a:lstStyle/>
          <a:p>
            <a:r>
              <a:rPr lang="en-US" sz="2800" dirty="0"/>
              <a:t>A Turing machine is a sextuple </a:t>
            </a:r>
            <a:r>
              <a:rPr lang="en-US" sz="2800" b="1" dirty="0"/>
              <a:t>M = (Q, </a:t>
            </a:r>
            <a:r>
              <a:rPr lang="en-US" sz="2800" b="1" dirty="0">
                <a:sym typeface="Symbol" pitchFamily="18" charset="2"/>
              </a:rPr>
              <a:t>, , , q</a:t>
            </a:r>
            <a:r>
              <a:rPr lang="en-US" sz="2800" b="1" baseline="-25000" dirty="0">
                <a:sym typeface="Symbol" pitchFamily="18" charset="2"/>
              </a:rPr>
              <a:t>0</a:t>
            </a:r>
            <a:r>
              <a:rPr lang="en-US" sz="2800" b="1" dirty="0">
                <a:sym typeface="Symbol" pitchFamily="18" charset="2"/>
              </a:rPr>
              <a:t>, F)</a:t>
            </a:r>
            <a:r>
              <a:rPr lang="en-US" sz="2800" dirty="0">
                <a:sym typeface="Symbol" pitchFamily="18" charset="2"/>
              </a:rPr>
              <a:t>, where </a:t>
            </a:r>
            <a:r>
              <a:rPr lang="en-US" sz="2800" dirty="0">
                <a:sym typeface="Wingdings" pitchFamily="2" charset="2"/>
              </a:rPr>
              <a:t>F </a:t>
            </a:r>
            <a:r>
              <a:rPr lang="en-US" sz="2800" dirty="0">
                <a:latin typeface="Arial Unicode MS" pitchFamily="34" charset="-128"/>
                <a:ea typeface="Arial Unicode MS" pitchFamily="34" charset="-128"/>
                <a:cs typeface="Arial Unicode MS" pitchFamily="34" charset="-128"/>
                <a:sym typeface="Wingdings" pitchFamily="2" charset="2"/>
              </a:rPr>
              <a:t>⊆</a:t>
            </a:r>
            <a:r>
              <a:rPr lang="en-US" sz="2800" dirty="0">
                <a:sym typeface="Wingdings" pitchFamily="2" charset="2"/>
              </a:rPr>
              <a:t> Q is the set of accepting states.</a:t>
            </a:r>
          </a:p>
          <a:p>
            <a:r>
              <a:rPr lang="en-US" sz="2800" dirty="0"/>
              <a:t>A string u</a:t>
            </a:r>
            <a:r>
              <a:rPr lang="en-US" sz="2800" dirty="0">
                <a:sym typeface="Symbol" pitchFamily="18" charset="2"/>
              </a:rPr>
              <a:t></a:t>
            </a:r>
            <a:r>
              <a:rPr lang="en-US" sz="2800" b="1" dirty="0">
                <a:sym typeface="Symbol" pitchFamily="18" charset="2"/>
              </a:rPr>
              <a:t>* </a:t>
            </a:r>
            <a:r>
              <a:rPr lang="en-US" sz="2800" dirty="0">
                <a:sym typeface="Symbol" pitchFamily="18" charset="2"/>
              </a:rPr>
              <a:t>is </a:t>
            </a:r>
            <a:r>
              <a:rPr lang="en-US" sz="2800" b="1" dirty="0">
                <a:sym typeface="Symbol" pitchFamily="18" charset="2"/>
              </a:rPr>
              <a:t>accepted </a:t>
            </a:r>
            <a:r>
              <a:rPr lang="en-US" sz="2800" dirty="0">
                <a:sym typeface="Symbol" pitchFamily="18" charset="2"/>
              </a:rPr>
              <a:t>if the computation of M with input </a:t>
            </a:r>
            <a:r>
              <a:rPr lang="en-US" sz="2800" b="1">
                <a:sym typeface="Symbol" pitchFamily="18" charset="2"/>
              </a:rPr>
              <a:t>u</a:t>
            </a:r>
            <a:r>
              <a:rPr lang="en-US" sz="2800">
                <a:sym typeface="Symbol" pitchFamily="18" charset="2"/>
              </a:rPr>
              <a:t> halts </a:t>
            </a:r>
            <a:r>
              <a:rPr lang="en-US" sz="2800" dirty="0">
                <a:sym typeface="Symbol" pitchFamily="18" charset="2"/>
              </a:rPr>
              <a:t>normally in an accept state.</a:t>
            </a:r>
          </a:p>
          <a:p>
            <a:r>
              <a:rPr lang="en-US" sz="2800" dirty="0">
                <a:sym typeface="Symbol" pitchFamily="18" charset="2"/>
              </a:rPr>
              <a:t>A computation that terminates abnormally rejects the input regardless of the state in which the machines halts.</a:t>
            </a:r>
          </a:p>
          <a:p>
            <a:r>
              <a:rPr lang="en-US" sz="2800" dirty="0">
                <a:sym typeface="Symbol" pitchFamily="18" charset="2"/>
              </a:rPr>
              <a:t>Note that the string u does not have to be completely processed.  The set of strings accepted by M is denoted L(M). </a:t>
            </a:r>
            <a:endParaRPr lang="en-US" sz="2800" dirty="0">
              <a:sym typeface="Wingdings"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691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691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69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1343346" y="218326"/>
            <a:ext cx="7848600" cy="1143000"/>
          </a:xfrm>
        </p:spPr>
        <p:txBody>
          <a:bodyPr>
            <a:normAutofit/>
          </a:bodyPr>
          <a:lstStyle/>
          <a:p>
            <a:r>
              <a:rPr lang="en-US" sz="3600" dirty="0"/>
              <a:t>Example 1</a:t>
            </a:r>
          </a:p>
        </p:txBody>
      </p:sp>
      <p:sp>
        <p:nvSpPr>
          <p:cNvPr id="338947" name="Rectangle 3"/>
          <p:cNvSpPr>
            <a:spLocks noGrp="1" noChangeArrowheads="1"/>
          </p:cNvSpPr>
          <p:nvPr>
            <p:ph idx="1"/>
          </p:nvPr>
        </p:nvSpPr>
        <p:spPr>
          <a:xfrm>
            <a:off x="1524000" y="1371600"/>
            <a:ext cx="7772400" cy="4343400"/>
          </a:xfrm>
        </p:spPr>
        <p:txBody>
          <a:bodyPr/>
          <a:lstStyle/>
          <a:p>
            <a:pPr>
              <a:buFontTx/>
              <a:buNone/>
            </a:pPr>
            <a:r>
              <a:rPr lang="en-US" sz="2800" dirty="0"/>
              <a:t>The Turing machine accepts the language</a:t>
            </a:r>
          </a:p>
          <a:p>
            <a:endParaRPr lang="en-US" sz="2800" dirty="0"/>
          </a:p>
        </p:txBody>
      </p:sp>
      <p:graphicFrame>
        <p:nvGraphicFramePr>
          <p:cNvPr id="338948" name="Object 4"/>
          <p:cNvGraphicFramePr>
            <a:graphicFrameLocks noChangeAspect="1"/>
          </p:cNvGraphicFramePr>
          <p:nvPr>
            <p:extLst>
              <p:ext uri="{D42A27DB-BD31-4B8C-83A1-F6EECF244321}">
                <p14:modId xmlns:p14="http://schemas.microsoft.com/office/powerpoint/2010/main" val="2191186773"/>
              </p:ext>
            </p:extLst>
          </p:nvPr>
        </p:nvGraphicFramePr>
        <p:xfrm>
          <a:off x="3048000" y="1954212"/>
          <a:ext cx="3352800" cy="663575"/>
        </p:xfrm>
        <a:graphic>
          <a:graphicData uri="http://schemas.openxmlformats.org/presentationml/2006/ole">
            <mc:AlternateContent xmlns:mc="http://schemas.openxmlformats.org/markup-compatibility/2006">
              <mc:Choice xmlns:v="urn:schemas-microsoft-com:vml" Requires="v">
                <p:oleObj spid="_x0000_s338968" name="Equation" r:id="rId3" imgW="1155600" imgH="228600" progId="">
                  <p:embed/>
                </p:oleObj>
              </mc:Choice>
              <mc:Fallback>
                <p:oleObj name="Equation" r:id="rId3" imgW="1155600" imgH="22860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1954212"/>
                        <a:ext cx="3352800" cy="66357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pic>
        <p:nvPicPr>
          <p:cNvPr id="7" name="Picture 6">
            <a:extLst>
              <a:ext uri="{FF2B5EF4-FFF2-40B4-BE49-F238E27FC236}">
                <a16:creationId xmlns:a16="http://schemas.microsoft.com/office/drawing/2014/main" id="{BB327D0B-73FE-2B4F-9406-B8568E04A1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2600" y="2971800"/>
            <a:ext cx="6781800" cy="352753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ChangeArrowheads="1"/>
          </p:cNvSpPr>
          <p:nvPr>
            <p:ph type="title"/>
          </p:nvPr>
        </p:nvSpPr>
        <p:spPr>
          <a:xfrm>
            <a:off x="1219200" y="152400"/>
            <a:ext cx="7924800" cy="762000"/>
          </a:xfrm>
        </p:spPr>
        <p:txBody>
          <a:bodyPr>
            <a:normAutofit/>
          </a:bodyPr>
          <a:lstStyle/>
          <a:p>
            <a:r>
              <a:rPr lang="en-US" sz="3200" dirty="0"/>
              <a:t>Example 2</a:t>
            </a:r>
          </a:p>
        </p:txBody>
      </p:sp>
      <p:sp>
        <p:nvSpPr>
          <p:cNvPr id="339971" name="Rectangle 3"/>
          <p:cNvSpPr>
            <a:spLocks noGrp="1" noChangeArrowheads="1"/>
          </p:cNvSpPr>
          <p:nvPr>
            <p:ph idx="1"/>
          </p:nvPr>
        </p:nvSpPr>
        <p:spPr>
          <a:xfrm>
            <a:off x="1066800" y="914400"/>
            <a:ext cx="8077200" cy="5562600"/>
          </a:xfrm>
        </p:spPr>
        <p:txBody>
          <a:bodyPr>
            <a:normAutofit/>
          </a:bodyPr>
          <a:lstStyle/>
          <a:p>
            <a:pPr>
              <a:buFontTx/>
              <a:buNone/>
            </a:pPr>
            <a:r>
              <a:rPr lang="en-US" sz="2000" dirty="0"/>
              <a:t>The Turing machine accepts the language                     .</a:t>
            </a:r>
          </a:p>
          <a:p>
            <a:pPr>
              <a:buFontTx/>
              <a:buNone/>
            </a:pPr>
            <a:r>
              <a:rPr lang="en-US" sz="2000" dirty="0"/>
              <a:t>M = “ On input w:</a:t>
            </a:r>
          </a:p>
          <a:p>
            <a:pPr marL="596646" indent="-514350">
              <a:buFontTx/>
              <a:buAutoNum type="arabicPeriod"/>
            </a:pPr>
            <a:r>
              <a:rPr lang="en-US" sz="2000" dirty="0"/>
              <a:t>Sweep left to right across the tape. If the tape is blank, accept.</a:t>
            </a:r>
          </a:p>
          <a:p>
            <a:pPr marL="596646" indent="-514350">
              <a:buFontTx/>
              <a:buAutoNum type="arabicPeriod"/>
            </a:pPr>
            <a:r>
              <a:rPr lang="en-US" sz="2000" dirty="0"/>
              <a:t>Sweep left to right across the tape, replace the first symbol </a:t>
            </a:r>
            <a:r>
              <a:rPr lang="en-US" sz="2000" i="1" dirty="0">
                <a:solidFill>
                  <a:srgbClr val="0070C0"/>
                </a:solidFill>
              </a:rPr>
              <a:t>a</a:t>
            </a:r>
            <a:r>
              <a:rPr lang="en-US" sz="2000" dirty="0"/>
              <a:t> by </a:t>
            </a:r>
            <a:r>
              <a:rPr lang="en-US" sz="2000" i="1" dirty="0">
                <a:solidFill>
                  <a:srgbClr val="0070C0"/>
                </a:solidFill>
              </a:rPr>
              <a:t>X</a:t>
            </a:r>
            <a:r>
              <a:rPr lang="en-US" sz="2000" dirty="0"/>
              <a:t>. Skip the rest </a:t>
            </a:r>
            <a:r>
              <a:rPr lang="en-US" sz="2000" i="1" dirty="0"/>
              <a:t>a</a:t>
            </a:r>
            <a:r>
              <a:rPr lang="en-US" sz="2000" dirty="0"/>
              <a:t>’s and </a:t>
            </a:r>
            <a:r>
              <a:rPr lang="en-US" sz="2000" i="1" dirty="0"/>
              <a:t>Y</a:t>
            </a:r>
            <a:r>
              <a:rPr lang="en-US" sz="2000" dirty="0"/>
              <a:t>’s until the first </a:t>
            </a:r>
            <a:r>
              <a:rPr lang="en-US" sz="2000" i="1" dirty="0"/>
              <a:t>b</a:t>
            </a:r>
            <a:r>
              <a:rPr lang="en-US" sz="2000" dirty="0"/>
              <a:t>. Replace this </a:t>
            </a:r>
            <a:r>
              <a:rPr lang="en-US" sz="2000" i="1" dirty="0">
                <a:solidFill>
                  <a:srgbClr val="0070C0"/>
                </a:solidFill>
              </a:rPr>
              <a:t>b</a:t>
            </a:r>
            <a:r>
              <a:rPr lang="en-US" sz="2000" dirty="0"/>
              <a:t> by </a:t>
            </a:r>
            <a:r>
              <a:rPr lang="en-US" sz="2000" i="1" dirty="0">
                <a:solidFill>
                  <a:srgbClr val="0070C0"/>
                </a:solidFill>
              </a:rPr>
              <a:t>Y</a:t>
            </a:r>
            <a:r>
              <a:rPr lang="en-US" sz="2000" dirty="0"/>
              <a:t>.  Skip the rest of </a:t>
            </a:r>
            <a:r>
              <a:rPr lang="en-US" sz="2000" i="1" dirty="0"/>
              <a:t>b</a:t>
            </a:r>
            <a:r>
              <a:rPr lang="en-US" sz="2000" dirty="0"/>
              <a:t>’s and </a:t>
            </a:r>
            <a:r>
              <a:rPr lang="en-US" sz="2000" i="1" dirty="0"/>
              <a:t>Z</a:t>
            </a:r>
            <a:r>
              <a:rPr lang="en-US" sz="2000" dirty="0"/>
              <a:t>’s until the first </a:t>
            </a:r>
            <a:r>
              <a:rPr lang="en-US" sz="2000" i="1" dirty="0"/>
              <a:t>c</a:t>
            </a:r>
            <a:r>
              <a:rPr lang="en-US" sz="2000" dirty="0"/>
              <a:t>. Replace this </a:t>
            </a:r>
            <a:r>
              <a:rPr lang="en-US" sz="2000" i="1" dirty="0">
                <a:solidFill>
                  <a:srgbClr val="0070C0"/>
                </a:solidFill>
              </a:rPr>
              <a:t>c</a:t>
            </a:r>
            <a:r>
              <a:rPr lang="en-US" sz="2000" dirty="0"/>
              <a:t> by </a:t>
            </a:r>
            <a:r>
              <a:rPr lang="en-US" sz="2000" i="1" dirty="0">
                <a:solidFill>
                  <a:srgbClr val="0070C0"/>
                </a:solidFill>
              </a:rPr>
              <a:t>Z</a:t>
            </a:r>
            <a:r>
              <a:rPr lang="en-US" sz="2000" dirty="0"/>
              <a:t>. Sweep right to left across the tape, skip all </a:t>
            </a:r>
            <a:r>
              <a:rPr lang="en-US" sz="2000" i="1" dirty="0"/>
              <a:t>Z</a:t>
            </a:r>
            <a:r>
              <a:rPr lang="en-US" sz="2000" dirty="0"/>
              <a:t>’s, </a:t>
            </a:r>
            <a:r>
              <a:rPr lang="en-US" sz="2000" i="1" dirty="0"/>
              <a:t>b</a:t>
            </a:r>
            <a:r>
              <a:rPr lang="en-US" sz="2000" dirty="0"/>
              <a:t>’s, </a:t>
            </a:r>
            <a:r>
              <a:rPr lang="en-US" sz="2000" i="1" dirty="0"/>
              <a:t>Y</a:t>
            </a:r>
            <a:r>
              <a:rPr lang="en-US" sz="2000" dirty="0"/>
              <a:t>’s, and </a:t>
            </a:r>
            <a:r>
              <a:rPr lang="en-US" sz="2000" i="1" dirty="0"/>
              <a:t>a</a:t>
            </a:r>
            <a:r>
              <a:rPr lang="en-US" sz="2000" dirty="0"/>
              <a:t>’s, until an </a:t>
            </a:r>
            <a:r>
              <a:rPr lang="en-US" sz="2000" i="1" dirty="0"/>
              <a:t>X</a:t>
            </a:r>
            <a:r>
              <a:rPr lang="en-US" sz="2000" dirty="0"/>
              <a:t> occurs. </a:t>
            </a:r>
          </a:p>
          <a:p>
            <a:pPr marL="596646" indent="-514350">
              <a:buFontTx/>
              <a:buAutoNum type="arabicPeriod"/>
            </a:pPr>
            <a:r>
              <a:rPr lang="en-US" sz="2000" dirty="0"/>
              <a:t>Move the head to the right. If the symbol is a, repeat Stage 2. If the symbol is Y, scan the tape to the right skipping all the Y’s  and Z’s until a blank, then accept. ”</a:t>
            </a:r>
          </a:p>
          <a:p>
            <a:endParaRPr lang="en-US" sz="2000" dirty="0"/>
          </a:p>
        </p:txBody>
      </p:sp>
      <p:graphicFrame>
        <p:nvGraphicFramePr>
          <p:cNvPr id="339972" name="Object 4"/>
          <p:cNvGraphicFramePr>
            <a:graphicFrameLocks noChangeAspect="1"/>
          </p:cNvGraphicFramePr>
          <p:nvPr>
            <p:extLst>
              <p:ext uri="{D42A27DB-BD31-4B8C-83A1-F6EECF244321}">
                <p14:modId xmlns:p14="http://schemas.microsoft.com/office/powerpoint/2010/main" val="3517909150"/>
              </p:ext>
            </p:extLst>
          </p:nvPr>
        </p:nvGraphicFramePr>
        <p:xfrm>
          <a:off x="5410200" y="914400"/>
          <a:ext cx="1447800" cy="389184"/>
        </p:xfrm>
        <a:graphic>
          <a:graphicData uri="http://schemas.openxmlformats.org/presentationml/2006/ole">
            <mc:AlternateContent xmlns:mc="http://schemas.openxmlformats.org/markup-compatibility/2006">
              <mc:Choice xmlns:v="urn:schemas-microsoft-com:vml" Requires="v">
                <p:oleObj spid="_x0000_s339992" name="Equation" r:id="rId3" imgW="850680" imgH="228600" progId="">
                  <p:embed/>
                </p:oleObj>
              </mc:Choice>
              <mc:Fallback>
                <p:oleObj name="Equation" r:id="rId3" imgW="850680" imgH="22860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914400"/>
                        <a:ext cx="1447800" cy="389184"/>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1F3247E-355E-0E42-9F3B-9D2D9B179D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76200"/>
            <a:ext cx="7315200" cy="9466731"/>
          </a:xfrm>
        </p:spPr>
      </p:pic>
    </p:spTree>
    <p:extLst>
      <p:ext uri="{BB962C8B-B14F-4D97-AF65-F5344CB8AC3E}">
        <p14:creationId xmlns:p14="http://schemas.microsoft.com/office/powerpoint/2010/main" val="1966027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1219200" y="381000"/>
            <a:ext cx="7848600" cy="1143000"/>
          </a:xfrm>
        </p:spPr>
        <p:txBody>
          <a:bodyPr>
            <a:normAutofit/>
          </a:bodyPr>
          <a:lstStyle/>
          <a:p>
            <a:r>
              <a:rPr lang="en-US" sz="3600" dirty="0"/>
              <a:t>Example 3</a:t>
            </a:r>
          </a:p>
        </p:txBody>
      </p:sp>
      <p:sp>
        <p:nvSpPr>
          <p:cNvPr id="340995" name="Rectangle 3"/>
          <p:cNvSpPr>
            <a:spLocks noGrp="1" noChangeArrowheads="1"/>
          </p:cNvSpPr>
          <p:nvPr>
            <p:ph idx="1"/>
          </p:nvPr>
        </p:nvSpPr>
        <p:spPr>
          <a:xfrm>
            <a:off x="1371600" y="1676400"/>
            <a:ext cx="7772400" cy="4343400"/>
          </a:xfrm>
        </p:spPr>
        <p:txBody>
          <a:bodyPr/>
          <a:lstStyle/>
          <a:p>
            <a:pPr>
              <a:buFontTx/>
              <a:buNone/>
            </a:pPr>
            <a:r>
              <a:rPr lang="en-US" sz="2800" dirty="0"/>
              <a:t>The Turing machine accepts the language</a:t>
            </a:r>
          </a:p>
          <a:p>
            <a:endParaRPr lang="en-US" sz="2800" dirty="0"/>
          </a:p>
        </p:txBody>
      </p:sp>
      <p:graphicFrame>
        <p:nvGraphicFramePr>
          <p:cNvPr id="340996" name="Object 4"/>
          <p:cNvGraphicFramePr>
            <a:graphicFrameLocks noChangeAspect="1"/>
          </p:cNvGraphicFramePr>
          <p:nvPr/>
        </p:nvGraphicFramePr>
        <p:xfrm>
          <a:off x="2743200" y="2286000"/>
          <a:ext cx="3352800" cy="663575"/>
        </p:xfrm>
        <a:graphic>
          <a:graphicData uri="http://schemas.openxmlformats.org/presentationml/2006/ole">
            <mc:AlternateContent xmlns:mc="http://schemas.openxmlformats.org/markup-compatibility/2006">
              <mc:Choice xmlns:v="urn:schemas-microsoft-com:vml" Requires="v">
                <p:oleObj spid="_x0000_s341016" name="Equation" r:id="rId3" imgW="1155600" imgH="228600" progId="">
                  <p:embed/>
                </p:oleObj>
              </mc:Choice>
              <mc:Fallback>
                <p:oleObj name="Equation" r:id="rId3" imgW="1155600" imgH="228600" progId="">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286000"/>
                        <a:ext cx="3352800" cy="663575"/>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8A68D83-71B9-6F4C-89E7-108379CB1AB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 y="76200"/>
            <a:ext cx="9121588" cy="7048500"/>
          </a:xfrm>
        </p:spPr>
      </p:pic>
    </p:spTree>
    <p:extLst>
      <p:ext uri="{BB962C8B-B14F-4D97-AF65-F5344CB8AC3E}">
        <p14:creationId xmlns:p14="http://schemas.microsoft.com/office/powerpoint/2010/main" val="12995921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ChangeArrowheads="1"/>
          </p:cNvSpPr>
          <p:nvPr>
            <p:ph type="title"/>
          </p:nvPr>
        </p:nvSpPr>
        <p:spPr>
          <a:xfrm>
            <a:off x="1371600" y="228600"/>
            <a:ext cx="7772400" cy="1143000"/>
          </a:xfrm>
        </p:spPr>
        <p:txBody>
          <a:bodyPr/>
          <a:lstStyle/>
          <a:p>
            <a:r>
              <a:rPr lang="en-US" dirty="0"/>
              <a:t>Variations of TM</a:t>
            </a:r>
          </a:p>
        </p:txBody>
      </p:sp>
      <p:sp>
        <p:nvSpPr>
          <p:cNvPr id="348163" name="Rectangle 3"/>
          <p:cNvSpPr>
            <a:spLocks noGrp="1" noChangeArrowheads="1"/>
          </p:cNvSpPr>
          <p:nvPr>
            <p:ph idx="1"/>
          </p:nvPr>
        </p:nvSpPr>
        <p:spPr>
          <a:xfrm>
            <a:off x="1905000" y="1447800"/>
            <a:ext cx="7772400" cy="2057400"/>
          </a:xfrm>
        </p:spPr>
        <p:txBody>
          <a:bodyPr/>
          <a:lstStyle/>
          <a:p>
            <a:r>
              <a:rPr lang="en-US" sz="2800"/>
              <a:t>Multitrack Turing Machines</a:t>
            </a:r>
          </a:p>
          <a:p>
            <a:r>
              <a:rPr lang="en-US" sz="2800"/>
              <a:t>Two-Way Tape Turing Machines</a:t>
            </a:r>
          </a:p>
          <a:p>
            <a:r>
              <a:rPr lang="en-US" sz="2800"/>
              <a:t>Multitape Turing Machines</a:t>
            </a:r>
          </a:p>
          <a:p>
            <a:r>
              <a:rPr lang="en-US" sz="2800"/>
              <a:t>Non-deterministic Turing Machines</a:t>
            </a:r>
          </a:p>
        </p:txBody>
      </p:sp>
      <p:sp>
        <p:nvSpPr>
          <p:cNvPr id="348164" name="Rectangle 4"/>
          <p:cNvSpPr>
            <a:spLocks noChangeArrowheads="1"/>
          </p:cNvSpPr>
          <p:nvPr/>
        </p:nvSpPr>
        <p:spPr bwMode="auto">
          <a:xfrm>
            <a:off x="1981200" y="37338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65" name="Rectangle 5"/>
          <p:cNvSpPr>
            <a:spLocks noChangeArrowheads="1"/>
          </p:cNvSpPr>
          <p:nvPr/>
        </p:nvSpPr>
        <p:spPr bwMode="auto">
          <a:xfrm>
            <a:off x="1981200" y="41148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66" name="Line 6"/>
          <p:cNvSpPr>
            <a:spLocks noChangeShapeType="1"/>
          </p:cNvSpPr>
          <p:nvPr/>
        </p:nvSpPr>
        <p:spPr bwMode="auto">
          <a:xfrm>
            <a:off x="2362200" y="3733800"/>
            <a:ext cx="0" cy="762000"/>
          </a:xfrm>
          <a:prstGeom prst="line">
            <a:avLst/>
          </a:prstGeom>
          <a:noFill/>
          <a:ln w="9525">
            <a:solidFill>
              <a:schemeClr val="tx1"/>
            </a:solidFill>
            <a:round/>
            <a:headEnd/>
            <a:tailEnd/>
          </a:ln>
          <a:effectLst/>
        </p:spPr>
        <p:txBody>
          <a:bodyPr/>
          <a:lstStyle/>
          <a:p>
            <a:endParaRPr lang="en-US"/>
          </a:p>
        </p:txBody>
      </p:sp>
      <p:sp>
        <p:nvSpPr>
          <p:cNvPr id="348167" name="Line 7"/>
          <p:cNvSpPr>
            <a:spLocks noChangeShapeType="1"/>
          </p:cNvSpPr>
          <p:nvPr/>
        </p:nvSpPr>
        <p:spPr bwMode="auto">
          <a:xfrm>
            <a:off x="2743200" y="3733800"/>
            <a:ext cx="0" cy="762000"/>
          </a:xfrm>
          <a:prstGeom prst="line">
            <a:avLst/>
          </a:prstGeom>
          <a:noFill/>
          <a:ln w="9525">
            <a:solidFill>
              <a:schemeClr val="tx1"/>
            </a:solidFill>
            <a:round/>
            <a:headEnd/>
            <a:tailEnd/>
          </a:ln>
          <a:effectLst/>
        </p:spPr>
        <p:txBody>
          <a:bodyPr/>
          <a:lstStyle/>
          <a:p>
            <a:endParaRPr lang="en-US"/>
          </a:p>
        </p:txBody>
      </p:sp>
      <p:sp>
        <p:nvSpPr>
          <p:cNvPr id="348168" name="Line 8"/>
          <p:cNvSpPr>
            <a:spLocks noChangeShapeType="1"/>
          </p:cNvSpPr>
          <p:nvPr/>
        </p:nvSpPr>
        <p:spPr bwMode="auto">
          <a:xfrm>
            <a:off x="3124200" y="3733800"/>
            <a:ext cx="0" cy="762000"/>
          </a:xfrm>
          <a:prstGeom prst="line">
            <a:avLst/>
          </a:prstGeom>
          <a:noFill/>
          <a:ln w="9525">
            <a:solidFill>
              <a:schemeClr val="tx1"/>
            </a:solidFill>
            <a:round/>
            <a:headEnd/>
            <a:tailEnd/>
          </a:ln>
          <a:effectLst/>
        </p:spPr>
        <p:txBody>
          <a:bodyPr/>
          <a:lstStyle/>
          <a:p>
            <a:endParaRPr lang="en-US"/>
          </a:p>
        </p:txBody>
      </p:sp>
      <p:sp>
        <p:nvSpPr>
          <p:cNvPr id="348169" name="Line 9"/>
          <p:cNvSpPr>
            <a:spLocks noChangeShapeType="1"/>
          </p:cNvSpPr>
          <p:nvPr/>
        </p:nvSpPr>
        <p:spPr bwMode="auto">
          <a:xfrm>
            <a:off x="3505200" y="3733800"/>
            <a:ext cx="0" cy="762000"/>
          </a:xfrm>
          <a:prstGeom prst="line">
            <a:avLst/>
          </a:prstGeom>
          <a:noFill/>
          <a:ln w="9525">
            <a:solidFill>
              <a:schemeClr val="tx1"/>
            </a:solidFill>
            <a:round/>
            <a:headEnd/>
            <a:tailEnd/>
          </a:ln>
          <a:effectLst/>
        </p:spPr>
        <p:txBody>
          <a:bodyPr/>
          <a:lstStyle/>
          <a:p>
            <a:endParaRPr lang="en-US"/>
          </a:p>
        </p:txBody>
      </p:sp>
      <p:sp>
        <p:nvSpPr>
          <p:cNvPr id="348170" name="Line 10"/>
          <p:cNvSpPr>
            <a:spLocks noChangeShapeType="1"/>
          </p:cNvSpPr>
          <p:nvPr/>
        </p:nvSpPr>
        <p:spPr bwMode="auto">
          <a:xfrm>
            <a:off x="3886200" y="3733800"/>
            <a:ext cx="0" cy="762000"/>
          </a:xfrm>
          <a:prstGeom prst="line">
            <a:avLst/>
          </a:prstGeom>
          <a:noFill/>
          <a:ln w="9525">
            <a:solidFill>
              <a:schemeClr val="tx1"/>
            </a:solidFill>
            <a:round/>
            <a:headEnd/>
            <a:tailEnd/>
          </a:ln>
          <a:effectLst/>
        </p:spPr>
        <p:txBody>
          <a:bodyPr/>
          <a:lstStyle/>
          <a:p>
            <a:endParaRPr lang="en-US"/>
          </a:p>
        </p:txBody>
      </p:sp>
      <p:sp>
        <p:nvSpPr>
          <p:cNvPr id="348171" name="Rectangle 11"/>
          <p:cNvSpPr>
            <a:spLocks noChangeArrowheads="1"/>
          </p:cNvSpPr>
          <p:nvPr/>
        </p:nvSpPr>
        <p:spPr bwMode="auto">
          <a:xfrm>
            <a:off x="1981200" y="48768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72" name="Line 12"/>
          <p:cNvSpPr>
            <a:spLocks noChangeShapeType="1"/>
          </p:cNvSpPr>
          <p:nvPr/>
        </p:nvSpPr>
        <p:spPr bwMode="auto">
          <a:xfrm>
            <a:off x="3657600" y="4876800"/>
            <a:ext cx="0" cy="381000"/>
          </a:xfrm>
          <a:prstGeom prst="line">
            <a:avLst/>
          </a:prstGeom>
          <a:noFill/>
          <a:ln w="9525">
            <a:solidFill>
              <a:schemeClr val="tx1"/>
            </a:solidFill>
            <a:round/>
            <a:headEnd/>
            <a:tailEnd/>
          </a:ln>
          <a:effectLst/>
        </p:spPr>
        <p:txBody>
          <a:bodyPr/>
          <a:lstStyle/>
          <a:p>
            <a:endParaRPr lang="en-US"/>
          </a:p>
        </p:txBody>
      </p:sp>
      <p:sp>
        <p:nvSpPr>
          <p:cNvPr id="348173" name="Line 13"/>
          <p:cNvSpPr>
            <a:spLocks noChangeShapeType="1"/>
          </p:cNvSpPr>
          <p:nvPr/>
        </p:nvSpPr>
        <p:spPr bwMode="auto">
          <a:xfrm>
            <a:off x="4038600" y="4876800"/>
            <a:ext cx="0" cy="381000"/>
          </a:xfrm>
          <a:prstGeom prst="line">
            <a:avLst/>
          </a:prstGeom>
          <a:noFill/>
          <a:ln w="9525">
            <a:solidFill>
              <a:schemeClr val="tx1"/>
            </a:solidFill>
            <a:round/>
            <a:headEnd/>
            <a:tailEnd/>
          </a:ln>
          <a:effectLst/>
        </p:spPr>
        <p:txBody>
          <a:bodyPr/>
          <a:lstStyle/>
          <a:p>
            <a:endParaRPr lang="en-US"/>
          </a:p>
        </p:txBody>
      </p:sp>
      <p:sp>
        <p:nvSpPr>
          <p:cNvPr id="348174" name="Line 14"/>
          <p:cNvSpPr>
            <a:spLocks noChangeShapeType="1"/>
          </p:cNvSpPr>
          <p:nvPr/>
        </p:nvSpPr>
        <p:spPr bwMode="auto">
          <a:xfrm>
            <a:off x="4419600" y="4876800"/>
            <a:ext cx="0" cy="381000"/>
          </a:xfrm>
          <a:prstGeom prst="line">
            <a:avLst/>
          </a:prstGeom>
          <a:noFill/>
          <a:ln w="9525">
            <a:solidFill>
              <a:schemeClr val="tx1"/>
            </a:solidFill>
            <a:round/>
            <a:headEnd/>
            <a:tailEnd/>
          </a:ln>
          <a:effectLst/>
        </p:spPr>
        <p:txBody>
          <a:bodyPr/>
          <a:lstStyle/>
          <a:p>
            <a:endParaRPr lang="en-US"/>
          </a:p>
        </p:txBody>
      </p:sp>
      <p:sp>
        <p:nvSpPr>
          <p:cNvPr id="348175" name="Line 15"/>
          <p:cNvSpPr>
            <a:spLocks noChangeShapeType="1"/>
          </p:cNvSpPr>
          <p:nvPr/>
        </p:nvSpPr>
        <p:spPr bwMode="auto">
          <a:xfrm>
            <a:off x="3276600" y="4876800"/>
            <a:ext cx="0" cy="381000"/>
          </a:xfrm>
          <a:prstGeom prst="line">
            <a:avLst/>
          </a:prstGeom>
          <a:noFill/>
          <a:ln w="9525">
            <a:solidFill>
              <a:schemeClr val="tx1"/>
            </a:solidFill>
            <a:round/>
            <a:headEnd/>
            <a:tailEnd/>
          </a:ln>
          <a:effectLst/>
        </p:spPr>
        <p:txBody>
          <a:bodyPr/>
          <a:lstStyle/>
          <a:p>
            <a:endParaRPr lang="en-US"/>
          </a:p>
        </p:txBody>
      </p:sp>
      <p:sp>
        <p:nvSpPr>
          <p:cNvPr id="348176" name="Rectangle 16"/>
          <p:cNvSpPr>
            <a:spLocks noChangeArrowheads="1"/>
          </p:cNvSpPr>
          <p:nvPr/>
        </p:nvSpPr>
        <p:spPr bwMode="auto">
          <a:xfrm>
            <a:off x="1981200" y="54102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77" name="Line 17"/>
          <p:cNvSpPr>
            <a:spLocks noChangeShapeType="1"/>
          </p:cNvSpPr>
          <p:nvPr/>
        </p:nvSpPr>
        <p:spPr bwMode="auto">
          <a:xfrm>
            <a:off x="2362200" y="5410200"/>
            <a:ext cx="0" cy="381000"/>
          </a:xfrm>
          <a:prstGeom prst="line">
            <a:avLst/>
          </a:prstGeom>
          <a:noFill/>
          <a:ln w="9525">
            <a:solidFill>
              <a:schemeClr val="tx1"/>
            </a:solidFill>
            <a:round/>
            <a:headEnd/>
            <a:tailEnd/>
          </a:ln>
          <a:effectLst/>
        </p:spPr>
        <p:txBody>
          <a:bodyPr/>
          <a:lstStyle/>
          <a:p>
            <a:endParaRPr lang="en-US"/>
          </a:p>
        </p:txBody>
      </p:sp>
      <p:sp>
        <p:nvSpPr>
          <p:cNvPr id="348178" name="Line 18"/>
          <p:cNvSpPr>
            <a:spLocks noChangeShapeType="1"/>
          </p:cNvSpPr>
          <p:nvPr/>
        </p:nvSpPr>
        <p:spPr bwMode="auto">
          <a:xfrm>
            <a:off x="2743200" y="5410200"/>
            <a:ext cx="0" cy="381000"/>
          </a:xfrm>
          <a:prstGeom prst="line">
            <a:avLst/>
          </a:prstGeom>
          <a:noFill/>
          <a:ln w="9525">
            <a:solidFill>
              <a:schemeClr val="tx1"/>
            </a:solidFill>
            <a:round/>
            <a:headEnd/>
            <a:tailEnd/>
          </a:ln>
          <a:effectLst/>
        </p:spPr>
        <p:txBody>
          <a:bodyPr/>
          <a:lstStyle/>
          <a:p>
            <a:endParaRPr lang="en-US"/>
          </a:p>
        </p:txBody>
      </p:sp>
      <p:sp>
        <p:nvSpPr>
          <p:cNvPr id="348179" name="Line 19"/>
          <p:cNvSpPr>
            <a:spLocks noChangeShapeType="1"/>
          </p:cNvSpPr>
          <p:nvPr/>
        </p:nvSpPr>
        <p:spPr bwMode="auto">
          <a:xfrm>
            <a:off x="3124200" y="5410200"/>
            <a:ext cx="0" cy="381000"/>
          </a:xfrm>
          <a:prstGeom prst="line">
            <a:avLst/>
          </a:prstGeom>
          <a:noFill/>
          <a:ln w="9525">
            <a:solidFill>
              <a:schemeClr val="tx1"/>
            </a:solidFill>
            <a:round/>
            <a:headEnd/>
            <a:tailEnd/>
          </a:ln>
          <a:effectLst/>
        </p:spPr>
        <p:txBody>
          <a:bodyPr/>
          <a:lstStyle/>
          <a:p>
            <a:endParaRPr lang="en-US"/>
          </a:p>
        </p:txBody>
      </p:sp>
      <p:sp>
        <p:nvSpPr>
          <p:cNvPr id="348180" name="Line 20"/>
          <p:cNvSpPr>
            <a:spLocks noChangeShapeType="1"/>
          </p:cNvSpPr>
          <p:nvPr/>
        </p:nvSpPr>
        <p:spPr bwMode="auto">
          <a:xfrm>
            <a:off x="3505200" y="5410200"/>
            <a:ext cx="0" cy="381000"/>
          </a:xfrm>
          <a:prstGeom prst="line">
            <a:avLst/>
          </a:prstGeom>
          <a:noFill/>
          <a:ln w="9525">
            <a:solidFill>
              <a:schemeClr val="tx1"/>
            </a:solidFill>
            <a:round/>
            <a:headEnd/>
            <a:tailEnd/>
          </a:ln>
          <a:effectLst/>
        </p:spPr>
        <p:txBody>
          <a:bodyPr/>
          <a:lstStyle/>
          <a:p>
            <a:endParaRPr lang="en-US"/>
          </a:p>
        </p:txBody>
      </p:sp>
      <p:sp>
        <p:nvSpPr>
          <p:cNvPr id="348181" name="Rectangle 21"/>
          <p:cNvSpPr>
            <a:spLocks noChangeArrowheads="1"/>
          </p:cNvSpPr>
          <p:nvPr/>
        </p:nvSpPr>
        <p:spPr bwMode="auto">
          <a:xfrm>
            <a:off x="1981200" y="5867400"/>
            <a:ext cx="4343400" cy="381000"/>
          </a:xfrm>
          <a:prstGeom prst="rect">
            <a:avLst/>
          </a:prstGeom>
          <a:solidFill>
            <a:schemeClr val="accent1"/>
          </a:solidFill>
          <a:ln w="9525">
            <a:solidFill>
              <a:schemeClr val="tx1"/>
            </a:solidFill>
            <a:miter lim="800000"/>
            <a:headEnd/>
            <a:tailEnd/>
          </a:ln>
          <a:effectLst/>
        </p:spPr>
        <p:txBody>
          <a:bodyPr wrap="none" anchor="ctr"/>
          <a:lstStyle/>
          <a:p>
            <a:endParaRPr lang="en-US"/>
          </a:p>
        </p:txBody>
      </p:sp>
      <p:sp>
        <p:nvSpPr>
          <p:cNvPr id="348182" name="Line 22"/>
          <p:cNvSpPr>
            <a:spLocks noChangeShapeType="1"/>
          </p:cNvSpPr>
          <p:nvPr/>
        </p:nvSpPr>
        <p:spPr bwMode="auto">
          <a:xfrm>
            <a:off x="2362200" y="5867400"/>
            <a:ext cx="0" cy="381000"/>
          </a:xfrm>
          <a:prstGeom prst="line">
            <a:avLst/>
          </a:prstGeom>
          <a:noFill/>
          <a:ln w="9525">
            <a:solidFill>
              <a:schemeClr val="tx1"/>
            </a:solidFill>
            <a:round/>
            <a:headEnd/>
            <a:tailEnd/>
          </a:ln>
          <a:effectLst/>
        </p:spPr>
        <p:txBody>
          <a:bodyPr/>
          <a:lstStyle/>
          <a:p>
            <a:endParaRPr lang="en-US"/>
          </a:p>
        </p:txBody>
      </p:sp>
      <p:sp>
        <p:nvSpPr>
          <p:cNvPr id="348183" name="Line 23"/>
          <p:cNvSpPr>
            <a:spLocks noChangeShapeType="1"/>
          </p:cNvSpPr>
          <p:nvPr/>
        </p:nvSpPr>
        <p:spPr bwMode="auto">
          <a:xfrm>
            <a:off x="2743200" y="5867400"/>
            <a:ext cx="0" cy="381000"/>
          </a:xfrm>
          <a:prstGeom prst="line">
            <a:avLst/>
          </a:prstGeom>
          <a:noFill/>
          <a:ln w="9525">
            <a:solidFill>
              <a:schemeClr val="tx1"/>
            </a:solidFill>
            <a:round/>
            <a:headEnd/>
            <a:tailEnd/>
          </a:ln>
          <a:effectLst/>
        </p:spPr>
        <p:txBody>
          <a:bodyPr/>
          <a:lstStyle/>
          <a:p>
            <a:endParaRPr lang="en-US"/>
          </a:p>
        </p:txBody>
      </p:sp>
      <p:sp>
        <p:nvSpPr>
          <p:cNvPr id="348184" name="Line 24"/>
          <p:cNvSpPr>
            <a:spLocks noChangeShapeType="1"/>
          </p:cNvSpPr>
          <p:nvPr/>
        </p:nvSpPr>
        <p:spPr bwMode="auto">
          <a:xfrm>
            <a:off x="3124200" y="5867400"/>
            <a:ext cx="0" cy="381000"/>
          </a:xfrm>
          <a:prstGeom prst="line">
            <a:avLst/>
          </a:prstGeom>
          <a:noFill/>
          <a:ln w="9525">
            <a:solidFill>
              <a:schemeClr val="tx1"/>
            </a:solidFill>
            <a:round/>
            <a:headEnd/>
            <a:tailEnd/>
          </a:ln>
          <a:effectLst/>
        </p:spPr>
        <p:txBody>
          <a:bodyPr/>
          <a:lstStyle/>
          <a:p>
            <a:endParaRPr lang="en-US"/>
          </a:p>
        </p:txBody>
      </p:sp>
      <p:sp>
        <p:nvSpPr>
          <p:cNvPr id="348185" name="Line 25"/>
          <p:cNvSpPr>
            <a:spLocks noChangeShapeType="1"/>
          </p:cNvSpPr>
          <p:nvPr/>
        </p:nvSpPr>
        <p:spPr bwMode="auto">
          <a:xfrm>
            <a:off x="3505200" y="5867400"/>
            <a:ext cx="0" cy="381000"/>
          </a:xfrm>
          <a:prstGeom prst="line">
            <a:avLst/>
          </a:prstGeom>
          <a:noFill/>
          <a:ln w="9525">
            <a:solidFill>
              <a:schemeClr val="tx1"/>
            </a:solidFill>
            <a:round/>
            <a:headEnd/>
            <a:tailEnd/>
          </a:ln>
          <a:effectLst/>
        </p:spPr>
        <p:txBody>
          <a:bodyPr/>
          <a:lstStyle/>
          <a:p>
            <a:endParaRPr lang="en-US"/>
          </a:p>
        </p:txBody>
      </p:sp>
      <p:sp>
        <p:nvSpPr>
          <p:cNvPr id="348186" name="Freeform 26"/>
          <p:cNvSpPr>
            <a:spLocks/>
          </p:cNvSpPr>
          <p:nvPr/>
        </p:nvSpPr>
        <p:spPr bwMode="auto">
          <a:xfrm>
            <a:off x="1358900" y="1676400"/>
            <a:ext cx="622300" cy="2514600"/>
          </a:xfrm>
          <a:custGeom>
            <a:avLst/>
            <a:gdLst/>
            <a:ahLst/>
            <a:cxnLst>
              <a:cxn ang="0">
                <a:pos x="392" y="0"/>
              </a:cxn>
              <a:cxn ang="0">
                <a:pos x="8" y="912"/>
              </a:cxn>
              <a:cxn ang="0">
                <a:pos x="344" y="1584"/>
              </a:cxn>
            </a:cxnLst>
            <a:rect l="0" t="0" r="r" b="b"/>
            <a:pathLst>
              <a:path w="392" h="1584">
                <a:moveTo>
                  <a:pt x="392" y="0"/>
                </a:moveTo>
                <a:cubicBezTo>
                  <a:pt x="204" y="324"/>
                  <a:pt x="16" y="648"/>
                  <a:pt x="8" y="912"/>
                </a:cubicBezTo>
                <a:cubicBezTo>
                  <a:pt x="0" y="1176"/>
                  <a:pt x="280" y="1472"/>
                  <a:pt x="344" y="1584"/>
                </a:cubicBezTo>
              </a:path>
            </a:pathLst>
          </a:custGeom>
          <a:noFill/>
          <a:ln w="9525">
            <a:solidFill>
              <a:schemeClr val="tx1"/>
            </a:solidFill>
            <a:round/>
            <a:headEnd type="triangle" w="med" len="med"/>
            <a:tailEnd type="triangle" w="med" len="med"/>
          </a:ln>
          <a:effectLst/>
        </p:spPr>
        <p:txBody>
          <a:bodyPr/>
          <a:lstStyle/>
          <a:p>
            <a:endParaRPr lang="en-US"/>
          </a:p>
        </p:txBody>
      </p:sp>
      <p:sp>
        <p:nvSpPr>
          <p:cNvPr id="348187" name="Freeform 27"/>
          <p:cNvSpPr>
            <a:spLocks/>
          </p:cNvSpPr>
          <p:nvPr/>
        </p:nvSpPr>
        <p:spPr bwMode="auto">
          <a:xfrm>
            <a:off x="1371600" y="2286000"/>
            <a:ext cx="533400" cy="2819400"/>
          </a:xfrm>
          <a:custGeom>
            <a:avLst/>
            <a:gdLst/>
            <a:ahLst/>
            <a:cxnLst>
              <a:cxn ang="0">
                <a:pos x="336" y="0"/>
              </a:cxn>
              <a:cxn ang="0">
                <a:pos x="0" y="912"/>
              </a:cxn>
              <a:cxn ang="0">
                <a:pos x="336" y="1776"/>
              </a:cxn>
            </a:cxnLst>
            <a:rect l="0" t="0" r="r" b="b"/>
            <a:pathLst>
              <a:path w="336" h="1776">
                <a:moveTo>
                  <a:pt x="336" y="0"/>
                </a:moveTo>
                <a:cubicBezTo>
                  <a:pt x="168" y="308"/>
                  <a:pt x="0" y="616"/>
                  <a:pt x="0" y="912"/>
                </a:cubicBezTo>
                <a:cubicBezTo>
                  <a:pt x="0" y="1208"/>
                  <a:pt x="168" y="1492"/>
                  <a:pt x="336" y="1776"/>
                </a:cubicBezTo>
              </a:path>
            </a:pathLst>
          </a:custGeom>
          <a:noFill/>
          <a:ln w="9525">
            <a:solidFill>
              <a:schemeClr val="tx1"/>
            </a:solidFill>
            <a:round/>
            <a:headEnd type="triangle" w="med" len="med"/>
            <a:tailEnd type="triangle" w="med" len="med"/>
          </a:ln>
          <a:effectLst/>
        </p:spPr>
        <p:txBody>
          <a:bodyPr/>
          <a:lstStyle/>
          <a:p>
            <a:endParaRPr lang="en-US"/>
          </a:p>
        </p:txBody>
      </p:sp>
      <p:sp>
        <p:nvSpPr>
          <p:cNvPr id="348188" name="Freeform 28"/>
          <p:cNvSpPr>
            <a:spLocks/>
          </p:cNvSpPr>
          <p:nvPr/>
        </p:nvSpPr>
        <p:spPr bwMode="auto">
          <a:xfrm>
            <a:off x="1282700" y="2819400"/>
            <a:ext cx="698500" cy="3124200"/>
          </a:xfrm>
          <a:custGeom>
            <a:avLst/>
            <a:gdLst/>
            <a:ahLst/>
            <a:cxnLst>
              <a:cxn ang="0">
                <a:pos x="440" y="0"/>
              </a:cxn>
              <a:cxn ang="0">
                <a:pos x="8" y="1056"/>
              </a:cxn>
              <a:cxn ang="0">
                <a:pos x="392" y="1968"/>
              </a:cxn>
            </a:cxnLst>
            <a:rect l="0" t="0" r="r" b="b"/>
            <a:pathLst>
              <a:path w="440" h="1968">
                <a:moveTo>
                  <a:pt x="440" y="0"/>
                </a:moveTo>
                <a:cubicBezTo>
                  <a:pt x="228" y="364"/>
                  <a:pt x="16" y="728"/>
                  <a:pt x="8" y="1056"/>
                </a:cubicBezTo>
                <a:cubicBezTo>
                  <a:pt x="0" y="1384"/>
                  <a:pt x="196" y="1676"/>
                  <a:pt x="392" y="1968"/>
                </a:cubicBezTo>
              </a:path>
            </a:pathLst>
          </a:custGeom>
          <a:noFill/>
          <a:ln w="9525">
            <a:solidFill>
              <a:schemeClr val="tx1"/>
            </a:solidFill>
            <a:round/>
            <a:headEnd type="triangle" w="med" len="med"/>
            <a:tailEnd type="triangle" w="med" len="med"/>
          </a:ln>
          <a:effectLst/>
        </p:spPr>
        <p:txBody>
          <a:bodyPr/>
          <a:lstStyle/>
          <a:p>
            <a:endParaRPr lang="en-US"/>
          </a:p>
        </p:txBody>
      </p:sp>
    </p:spTree>
    <p:extLst>
      <p:ext uri="{BB962C8B-B14F-4D97-AF65-F5344CB8AC3E}">
        <p14:creationId xmlns:p14="http://schemas.microsoft.com/office/powerpoint/2010/main" val="1361485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80" name="Rectangle 4"/>
          <p:cNvSpPr>
            <a:spLocks noGrp="1" noChangeArrowheads="1"/>
          </p:cNvSpPr>
          <p:nvPr>
            <p:ph type="ctrTitle"/>
          </p:nvPr>
        </p:nvSpPr>
        <p:spPr>
          <a:xfrm>
            <a:off x="1295400" y="1752600"/>
            <a:ext cx="7406640" cy="1472184"/>
          </a:xfrm>
        </p:spPr>
        <p:txBody>
          <a:bodyPr/>
          <a:lstStyle/>
          <a:p>
            <a:r>
              <a:rPr lang="en-US" dirty="0"/>
              <a:t>The standard Turing Machine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a:xfrm>
            <a:off x="1219200" y="609600"/>
            <a:ext cx="7772400" cy="1143000"/>
          </a:xfrm>
        </p:spPr>
        <p:txBody>
          <a:bodyPr/>
          <a:lstStyle/>
          <a:p>
            <a:r>
              <a:rPr lang="en-US" sz="4000"/>
              <a:t>Non-deterministic Turing Machines</a:t>
            </a:r>
          </a:p>
        </p:txBody>
      </p:sp>
      <p:sp>
        <p:nvSpPr>
          <p:cNvPr id="349187" name="Rectangle 3"/>
          <p:cNvSpPr>
            <a:spLocks noGrp="1" noChangeArrowheads="1"/>
          </p:cNvSpPr>
          <p:nvPr>
            <p:ph idx="1"/>
          </p:nvPr>
        </p:nvSpPr>
        <p:spPr>
          <a:xfrm>
            <a:off x="1219200" y="1828800"/>
            <a:ext cx="7772400" cy="3733800"/>
          </a:xfrm>
        </p:spPr>
        <p:txBody>
          <a:bodyPr/>
          <a:lstStyle/>
          <a:p>
            <a:r>
              <a:rPr lang="en-US" sz="2800" dirty="0"/>
              <a:t>At any point in a computation, a non-deterministic Turing machine may proceed according to several possibilities.</a:t>
            </a:r>
          </a:p>
          <a:p>
            <a:r>
              <a:rPr lang="en-US" sz="2800" dirty="0"/>
              <a:t>Example: the non-deterministic Turing machine that accepts strings containing </a:t>
            </a:r>
          </a:p>
          <a:p>
            <a:pPr lvl="1"/>
            <a:r>
              <a:rPr lang="en-US" sz="2400" dirty="0"/>
              <a:t>a </a:t>
            </a:r>
            <a:r>
              <a:rPr lang="en-US" sz="2400" i="1" dirty="0"/>
              <a:t>c</a:t>
            </a:r>
            <a:r>
              <a:rPr lang="en-US" sz="2400" dirty="0"/>
              <a:t> preceding </a:t>
            </a:r>
            <a:r>
              <a:rPr lang="en-US" sz="2400" i="1" dirty="0" err="1"/>
              <a:t>ab</a:t>
            </a:r>
            <a:r>
              <a:rPr lang="en-US" sz="2400" i="1" dirty="0"/>
              <a:t>, </a:t>
            </a:r>
            <a:r>
              <a:rPr lang="en-US" sz="2400" dirty="0"/>
              <a:t>or </a:t>
            </a:r>
          </a:p>
          <a:p>
            <a:pPr lvl="1"/>
            <a:r>
              <a:rPr lang="en-US" sz="2400" dirty="0"/>
              <a:t>a </a:t>
            </a:r>
            <a:r>
              <a:rPr lang="en-US" sz="2400" i="1" dirty="0"/>
              <a:t>c</a:t>
            </a:r>
            <a:r>
              <a:rPr lang="en-US" sz="2400" dirty="0"/>
              <a:t> followed by </a:t>
            </a:r>
            <a:r>
              <a:rPr lang="en-US" sz="2400" i="1" dirty="0"/>
              <a:t>ab</a:t>
            </a:r>
            <a:r>
              <a:rPr lang="en-US" sz="2400" dirty="0"/>
              <a:t>.</a:t>
            </a:r>
          </a:p>
        </p:txBody>
      </p:sp>
    </p:spTree>
    <p:extLst>
      <p:ext uri="{BB962C8B-B14F-4D97-AF65-F5344CB8AC3E}">
        <p14:creationId xmlns:p14="http://schemas.microsoft.com/office/powerpoint/2010/main" val="2736727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en-US"/>
              <a:t>A Conclusion</a:t>
            </a:r>
          </a:p>
        </p:txBody>
      </p:sp>
      <p:sp>
        <p:nvSpPr>
          <p:cNvPr id="350211" name="Rectangle 3"/>
          <p:cNvSpPr>
            <a:spLocks noGrp="1" noChangeArrowheads="1"/>
          </p:cNvSpPr>
          <p:nvPr>
            <p:ph idx="1"/>
          </p:nvPr>
        </p:nvSpPr>
        <p:spPr/>
        <p:txBody>
          <a:bodyPr/>
          <a:lstStyle/>
          <a:p>
            <a:r>
              <a:rPr lang="en-US" dirty="0"/>
              <a:t>The languages accepted by the variants of the Turing machine model are precisely the languages accepted by standard Turing machines.</a:t>
            </a:r>
          </a:p>
          <a:p>
            <a:r>
              <a:rPr lang="en-US" dirty="0"/>
              <a:t>Turing machines have an astonishing degree of robustness (invariant to certain changes).</a:t>
            </a:r>
          </a:p>
        </p:txBody>
      </p:sp>
    </p:spTree>
    <p:extLst>
      <p:ext uri="{BB962C8B-B14F-4D97-AF65-F5344CB8AC3E}">
        <p14:creationId xmlns:p14="http://schemas.microsoft.com/office/powerpoint/2010/main" val="2279563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1143000" y="609600"/>
            <a:ext cx="8001000" cy="1600200"/>
          </a:xfrm>
        </p:spPr>
        <p:txBody>
          <a:bodyPr/>
          <a:lstStyle/>
          <a:p>
            <a:r>
              <a:rPr lang="en-US" dirty="0"/>
              <a:t>Recursively Enumerable and Recursive Languages</a:t>
            </a:r>
          </a:p>
        </p:txBody>
      </p:sp>
      <p:sp>
        <p:nvSpPr>
          <p:cNvPr id="351235" name="Rectangle 3"/>
          <p:cNvSpPr>
            <a:spLocks noGrp="1" noChangeArrowheads="1"/>
          </p:cNvSpPr>
          <p:nvPr>
            <p:ph idx="1"/>
          </p:nvPr>
        </p:nvSpPr>
        <p:spPr>
          <a:xfrm>
            <a:off x="1143000" y="2438400"/>
            <a:ext cx="7772400" cy="3810000"/>
          </a:xfrm>
        </p:spPr>
        <p:txBody>
          <a:bodyPr>
            <a:normAutofit fontScale="92500" lnSpcReduction="10000"/>
          </a:bodyPr>
          <a:lstStyle/>
          <a:p>
            <a:r>
              <a:rPr lang="en-US" dirty="0"/>
              <a:t>A language accepted by a Turing machine is called a </a:t>
            </a:r>
            <a:r>
              <a:rPr lang="en-US" b="1" u="sng" dirty="0"/>
              <a:t>recursively enumerable language </a:t>
            </a:r>
            <a:r>
              <a:rPr lang="en-US" dirty="0"/>
              <a:t>( or Turing-</a:t>
            </a:r>
            <a:r>
              <a:rPr lang="en-US"/>
              <a:t>recognizable language</a:t>
            </a:r>
            <a:r>
              <a:rPr lang="en-US" dirty="0"/>
              <a:t>).</a:t>
            </a:r>
          </a:p>
          <a:p>
            <a:r>
              <a:rPr lang="en-US" dirty="0"/>
              <a:t>A Turing machine may not halt for certain input strings.</a:t>
            </a:r>
          </a:p>
          <a:p>
            <a:r>
              <a:rPr lang="en-US" dirty="0"/>
              <a:t>A language accepted by a Turing machine that halts for all input strings is called a </a:t>
            </a:r>
            <a:r>
              <a:rPr lang="en-US" b="1" u="sng" dirty="0"/>
              <a:t>recursive language</a:t>
            </a:r>
            <a:r>
              <a:rPr lang="en-US" dirty="0"/>
              <a:t> ( or Turing-decidable language).</a:t>
            </a:r>
          </a:p>
        </p:txBody>
      </p:sp>
    </p:spTree>
    <p:extLst>
      <p:ext uri="{BB962C8B-B14F-4D97-AF65-F5344CB8AC3E}">
        <p14:creationId xmlns:p14="http://schemas.microsoft.com/office/powerpoint/2010/main" val="865435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a:xfrm>
            <a:off x="1219200" y="76200"/>
            <a:ext cx="7924800" cy="1143000"/>
          </a:xfrm>
        </p:spPr>
        <p:txBody>
          <a:bodyPr>
            <a:normAutofit/>
          </a:bodyPr>
          <a:lstStyle/>
          <a:p>
            <a:r>
              <a:rPr lang="en-US" sz="3600" dirty="0"/>
              <a:t>Turing Machine as language enumerators</a:t>
            </a:r>
          </a:p>
        </p:txBody>
      </p:sp>
      <p:sp>
        <p:nvSpPr>
          <p:cNvPr id="352259" name="Rectangle 3"/>
          <p:cNvSpPr>
            <a:spLocks noGrp="1" noChangeArrowheads="1"/>
          </p:cNvSpPr>
          <p:nvPr>
            <p:ph idx="1"/>
          </p:nvPr>
        </p:nvSpPr>
        <p:spPr>
          <a:xfrm>
            <a:off x="1143000" y="1295400"/>
            <a:ext cx="7772400" cy="5410200"/>
          </a:xfrm>
        </p:spPr>
        <p:txBody>
          <a:bodyPr/>
          <a:lstStyle/>
          <a:p>
            <a:r>
              <a:rPr lang="en-US" sz="2800" dirty="0"/>
              <a:t>Turing machines as language acceptors: a machine is provided with an input string, the result of computation indicates the acceptability of the input.</a:t>
            </a:r>
          </a:p>
          <a:p>
            <a:r>
              <a:rPr lang="en-US" sz="2800" dirty="0"/>
              <a:t>Turing machines as language enumerators: no input string, the result of computation is to sequentially produce an exhaustive listing of the strings of the language.</a:t>
            </a:r>
          </a:p>
          <a:p>
            <a:pPr lvl="1"/>
            <a:r>
              <a:rPr lang="en-US" sz="2400" dirty="0"/>
              <a:t>k-tape deterministic machine (k&gt;=2)</a:t>
            </a:r>
          </a:p>
          <a:p>
            <a:pPr lvl="1"/>
            <a:r>
              <a:rPr lang="en-US" sz="2400" dirty="0"/>
              <a:t>the first tape is the output tape containing the strings in the language that are generated during the computation</a:t>
            </a:r>
          </a:p>
          <a:p>
            <a:pPr lvl="1"/>
            <a:r>
              <a:rPr lang="en-US" sz="2400" dirty="0"/>
              <a:t>the other tapes are work tapes</a:t>
            </a:r>
          </a:p>
        </p:txBody>
      </p:sp>
    </p:spTree>
    <p:extLst>
      <p:ext uri="{BB962C8B-B14F-4D97-AF65-F5344CB8AC3E}">
        <p14:creationId xmlns:p14="http://schemas.microsoft.com/office/powerpoint/2010/main" val="2613621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xfrm>
            <a:off x="1295400" y="152400"/>
            <a:ext cx="7162800" cy="1143000"/>
          </a:xfrm>
        </p:spPr>
        <p:txBody>
          <a:bodyPr/>
          <a:lstStyle/>
          <a:p>
            <a:r>
              <a:rPr lang="en-US" dirty="0"/>
              <a:t>Basic Idea</a:t>
            </a:r>
          </a:p>
        </p:txBody>
      </p:sp>
      <p:sp>
        <p:nvSpPr>
          <p:cNvPr id="323587" name="Rectangle 3"/>
          <p:cNvSpPr>
            <a:spLocks noGrp="1" noChangeArrowheads="1"/>
          </p:cNvSpPr>
          <p:nvPr>
            <p:ph idx="1"/>
          </p:nvPr>
        </p:nvSpPr>
        <p:spPr>
          <a:xfrm>
            <a:off x="1219200" y="1447800"/>
            <a:ext cx="7391400" cy="5257800"/>
          </a:xfrm>
        </p:spPr>
        <p:txBody>
          <a:bodyPr>
            <a:normAutofit lnSpcReduction="10000"/>
          </a:bodyPr>
          <a:lstStyle/>
          <a:p>
            <a:pPr lvl="1"/>
            <a:r>
              <a:rPr lang="en-US" sz="2400" u="sng" dirty="0"/>
              <a:t>Memory </a:t>
            </a:r>
            <a:r>
              <a:rPr lang="en-US" sz="2400" dirty="0"/>
              <a:t>– An infinite tape (has a left boundary and extends indefinitely to the right) </a:t>
            </a:r>
            <a:endParaRPr lang="en-US" sz="2400" u="sng" dirty="0"/>
          </a:p>
          <a:p>
            <a:pPr lvl="1"/>
            <a:r>
              <a:rPr lang="en-US" sz="2400" u="sng" dirty="0"/>
              <a:t>Tape Head</a:t>
            </a:r>
            <a:r>
              <a:rPr lang="en-US" sz="2400" dirty="0"/>
              <a:t> – read/write symbols and can move both to left and right </a:t>
            </a:r>
          </a:p>
          <a:p>
            <a:pPr lvl="1"/>
            <a:r>
              <a:rPr lang="en-US" sz="2400" u="sng" dirty="0"/>
              <a:t>State</a:t>
            </a:r>
            <a:r>
              <a:rPr lang="en-US" sz="2400" dirty="0"/>
              <a:t> – A finite set of states, a start state is distinguished</a:t>
            </a:r>
          </a:p>
          <a:p>
            <a:pPr lvl="1"/>
            <a:r>
              <a:rPr lang="en-US" sz="2400" u="sng" dirty="0"/>
              <a:t>Input Alphabet set </a:t>
            </a:r>
            <a:r>
              <a:rPr lang="en-US" sz="2400" u="sng" dirty="0">
                <a:sym typeface="Symbol" pitchFamily="18" charset="2"/>
              </a:rPr>
              <a:t></a:t>
            </a:r>
            <a:r>
              <a:rPr lang="en-US" sz="2400" dirty="0">
                <a:sym typeface="Symbol" pitchFamily="18" charset="2"/>
              </a:rPr>
              <a:t> </a:t>
            </a:r>
            <a:r>
              <a:rPr lang="en-US" sz="2400" dirty="0"/>
              <a:t>– finite, not including the blank symbol</a:t>
            </a:r>
          </a:p>
          <a:p>
            <a:pPr lvl="1"/>
            <a:r>
              <a:rPr lang="en-US" sz="2400" u="sng" dirty="0"/>
              <a:t>Tape Alphabet set </a:t>
            </a:r>
            <a:r>
              <a:rPr lang="en-US" sz="2400" u="sng" dirty="0">
                <a:sym typeface="Symbol" pitchFamily="18" charset="2"/>
              </a:rPr>
              <a:t></a:t>
            </a:r>
            <a:r>
              <a:rPr lang="en-US" sz="2400" dirty="0"/>
              <a:t> – finite, including the blank symbol B</a:t>
            </a:r>
          </a:p>
          <a:p>
            <a:pPr lvl="1"/>
            <a:r>
              <a:rPr lang="en-US" sz="2400" u="sng" dirty="0"/>
              <a:t>Transition function</a:t>
            </a:r>
            <a:r>
              <a:rPr lang="en-US" sz="2400" dirty="0"/>
              <a:t> – Based on current state, current memory (under which the head is on), the machine writes a symbol into the current position, jumps to another state and move head left/right.</a:t>
            </a:r>
          </a:p>
          <a:p>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358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358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35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358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35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1143000" y="152400"/>
            <a:ext cx="7162800" cy="1143000"/>
          </a:xfrm>
        </p:spPr>
        <p:txBody>
          <a:bodyPr/>
          <a:lstStyle/>
          <a:p>
            <a:r>
              <a:rPr lang="en-US" dirty="0"/>
              <a:t>Concepts</a:t>
            </a:r>
          </a:p>
        </p:txBody>
      </p:sp>
      <p:sp>
        <p:nvSpPr>
          <p:cNvPr id="324611" name="Rectangle 3"/>
          <p:cNvSpPr>
            <a:spLocks noGrp="1" noChangeArrowheads="1"/>
          </p:cNvSpPr>
          <p:nvPr>
            <p:ph idx="1"/>
          </p:nvPr>
        </p:nvSpPr>
        <p:spPr>
          <a:xfrm>
            <a:off x="685800" y="1295400"/>
            <a:ext cx="8458200" cy="2895600"/>
          </a:xfrm>
        </p:spPr>
        <p:txBody>
          <a:bodyPr>
            <a:normAutofit/>
          </a:bodyPr>
          <a:lstStyle/>
          <a:p>
            <a:pPr>
              <a:lnSpc>
                <a:spcPct val="90000"/>
              </a:lnSpc>
              <a:buFontTx/>
              <a:buNone/>
            </a:pPr>
            <a:r>
              <a:rPr lang="en-US" sz="2800" dirty="0"/>
              <a:t>    A Turing machine is a quintuple </a:t>
            </a:r>
            <a:r>
              <a:rPr lang="en-US" sz="2800" b="1" dirty="0"/>
              <a:t>M=(Q, </a:t>
            </a:r>
            <a:r>
              <a:rPr lang="en-US" sz="2800" b="1" dirty="0">
                <a:sym typeface="Symbol" pitchFamily="18" charset="2"/>
              </a:rPr>
              <a:t>, , , q</a:t>
            </a:r>
            <a:r>
              <a:rPr lang="en-US" sz="2800" b="1" baseline="-25000" dirty="0">
                <a:sym typeface="Symbol" pitchFamily="18" charset="2"/>
              </a:rPr>
              <a:t>0</a:t>
            </a:r>
            <a:r>
              <a:rPr lang="en-US" sz="2800" b="1" dirty="0">
                <a:sym typeface="Symbol" pitchFamily="18" charset="2"/>
              </a:rPr>
              <a:t>).</a:t>
            </a:r>
            <a:endParaRPr lang="en-US" sz="2800" dirty="0">
              <a:sym typeface="Symbol" pitchFamily="18" charset="2"/>
            </a:endParaRPr>
          </a:p>
          <a:p>
            <a:pPr lvl="1">
              <a:lnSpc>
                <a:spcPct val="90000"/>
              </a:lnSpc>
            </a:pPr>
            <a:r>
              <a:rPr lang="en-US" sz="2400" dirty="0">
                <a:sym typeface="Symbol" pitchFamily="18" charset="2"/>
              </a:rPr>
              <a:t>Q is the set of states with </a:t>
            </a:r>
            <a:r>
              <a:rPr lang="en-US" sz="2400" b="1" dirty="0">
                <a:sym typeface="Symbol" pitchFamily="18" charset="2"/>
              </a:rPr>
              <a:t>q</a:t>
            </a:r>
            <a:r>
              <a:rPr lang="en-US" sz="2400" b="1" baseline="-25000" dirty="0">
                <a:sym typeface="Symbol" pitchFamily="18" charset="2"/>
              </a:rPr>
              <a:t>0</a:t>
            </a:r>
            <a:r>
              <a:rPr lang="en-US" sz="2400" dirty="0">
                <a:sym typeface="Symbol" pitchFamily="18" charset="2"/>
              </a:rPr>
              <a:t> </a:t>
            </a:r>
            <a:r>
              <a:rPr lang="en-US" sz="2400" b="1" dirty="0">
                <a:sym typeface="Symbol" pitchFamily="18" charset="2"/>
              </a:rPr>
              <a:t>Q</a:t>
            </a:r>
            <a:r>
              <a:rPr lang="en-US" sz="2400" dirty="0">
                <a:sym typeface="Symbol" pitchFamily="18" charset="2"/>
              </a:rPr>
              <a:t> as the start state. </a:t>
            </a:r>
          </a:p>
          <a:p>
            <a:pPr lvl="1">
              <a:lnSpc>
                <a:spcPct val="90000"/>
              </a:lnSpc>
            </a:pPr>
            <a:r>
              <a:rPr lang="en-US" sz="2400" b="1" dirty="0">
                <a:sym typeface="Symbol" pitchFamily="18" charset="2"/>
              </a:rPr>
              <a:t></a:t>
            </a:r>
            <a:r>
              <a:rPr lang="en-US" sz="2400" dirty="0">
                <a:sym typeface="Symbol" pitchFamily="18" charset="2"/>
              </a:rPr>
              <a:t> is the tape alphabet with special symbol </a:t>
            </a:r>
            <a:r>
              <a:rPr lang="en-US" sz="2400" b="1" dirty="0">
                <a:sym typeface="Symbol" pitchFamily="18" charset="2"/>
              </a:rPr>
              <a:t>B </a:t>
            </a:r>
            <a:r>
              <a:rPr lang="en-US" sz="2400" dirty="0">
                <a:sym typeface="Symbol" pitchFamily="18" charset="2"/>
              </a:rPr>
              <a:t> called blank.</a:t>
            </a:r>
          </a:p>
          <a:p>
            <a:pPr lvl="1">
              <a:lnSpc>
                <a:spcPct val="90000"/>
              </a:lnSpc>
            </a:pPr>
            <a:r>
              <a:rPr lang="en-US" sz="2400" b="1" dirty="0">
                <a:sym typeface="Symbol" pitchFamily="18" charset="2"/>
              </a:rPr>
              <a:t></a:t>
            </a:r>
            <a:r>
              <a:rPr lang="en-US" sz="2400" dirty="0">
                <a:sym typeface="Symbol" pitchFamily="18" charset="2"/>
              </a:rPr>
              <a:t> is a subset of </a:t>
            </a:r>
            <a:r>
              <a:rPr lang="en-US" sz="2400" b="1" dirty="0">
                <a:sym typeface="Symbol" pitchFamily="18" charset="2"/>
              </a:rPr>
              <a:t>-{B}</a:t>
            </a:r>
            <a:r>
              <a:rPr lang="en-US" sz="2400" dirty="0">
                <a:sym typeface="Symbol" pitchFamily="18" charset="2"/>
              </a:rPr>
              <a:t> called input alphabet. </a:t>
            </a:r>
          </a:p>
          <a:p>
            <a:pPr lvl="1">
              <a:lnSpc>
                <a:spcPct val="90000"/>
              </a:lnSpc>
            </a:pPr>
            <a:r>
              <a:rPr lang="en-US" sz="2400" b="1" dirty="0">
                <a:sym typeface="Symbol" pitchFamily="18" charset="2"/>
              </a:rPr>
              <a:t></a:t>
            </a:r>
            <a:r>
              <a:rPr lang="en-US" sz="2400" dirty="0">
                <a:sym typeface="Symbol" pitchFamily="18" charset="2"/>
              </a:rPr>
              <a:t> is the transition function</a:t>
            </a:r>
          </a:p>
          <a:p>
            <a:pPr>
              <a:lnSpc>
                <a:spcPct val="90000"/>
              </a:lnSpc>
              <a:buFontTx/>
              <a:buNone/>
            </a:pPr>
            <a:r>
              <a:rPr lang="en-US" sz="2800" dirty="0">
                <a:sym typeface="Symbol" pitchFamily="18" charset="2"/>
              </a:rPr>
              <a:t>    	</a:t>
            </a:r>
            <a:r>
              <a:rPr lang="en-US" sz="2800" b="1" dirty="0">
                <a:sym typeface="Symbol" pitchFamily="18" charset="2"/>
              </a:rPr>
              <a:t>: Q x </a:t>
            </a:r>
            <a:r>
              <a:rPr lang="en-US" sz="2800" b="1" dirty="0">
                <a:sym typeface="Wingdings" pitchFamily="2" charset="2"/>
              </a:rPr>
              <a:t> </a:t>
            </a:r>
            <a:r>
              <a:rPr lang="en-US" sz="2800" b="1" dirty="0">
                <a:sym typeface="Symbol" pitchFamily="18" charset="2"/>
              </a:rPr>
              <a:t>Q x </a:t>
            </a:r>
            <a:r>
              <a:rPr lang="en-US" sz="2800" b="1" dirty="0">
                <a:sym typeface="Wingdings" pitchFamily="2" charset="2"/>
              </a:rPr>
              <a:t> x {L, R}</a:t>
            </a:r>
          </a:p>
        </p:txBody>
      </p:sp>
      <p:sp>
        <p:nvSpPr>
          <p:cNvPr id="324612" name="Rectangle 4"/>
          <p:cNvSpPr>
            <a:spLocks noChangeArrowheads="1"/>
          </p:cNvSpPr>
          <p:nvPr/>
        </p:nvSpPr>
        <p:spPr bwMode="auto">
          <a:xfrm>
            <a:off x="1371600" y="4876800"/>
            <a:ext cx="2895600" cy="5334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dirty="0">
                <a:sym typeface="Symbol" pitchFamily="18" charset="2"/>
              </a:rPr>
              <a:t>(q, a) = [r, b, L]</a:t>
            </a:r>
          </a:p>
        </p:txBody>
      </p:sp>
      <p:sp>
        <p:nvSpPr>
          <p:cNvPr id="324613" name="Rectangle 5"/>
          <p:cNvSpPr>
            <a:spLocks noChangeArrowheads="1"/>
          </p:cNvSpPr>
          <p:nvPr/>
        </p:nvSpPr>
        <p:spPr bwMode="auto">
          <a:xfrm>
            <a:off x="6400800" y="45720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14" name="Rectangle 6"/>
          <p:cNvSpPr>
            <a:spLocks noChangeArrowheads="1"/>
          </p:cNvSpPr>
          <p:nvPr/>
        </p:nvSpPr>
        <p:spPr bwMode="auto">
          <a:xfrm>
            <a:off x="6781800" y="45720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15" name="Rectangle 7"/>
          <p:cNvSpPr>
            <a:spLocks noChangeArrowheads="1"/>
          </p:cNvSpPr>
          <p:nvPr/>
        </p:nvSpPr>
        <p:spPr bwMode="auto">
          <a:xfrm>
            <a:off x="7162800" y="4572000"/>
            <a:ext cx="381000" cy="457200"/>
          </a:xfrm>
          <a:prstGeom prst="rect">
            <a:avLst/>
          </a:prstGeom>
          <a:solidFill>
            <a:schemeClr val="bg1"/>
          </a:solidFill>
          <a:ln w="9525">
            <a:solidFill>
              <a:schemeClr val="tx1"/>
            </a:solidFill>
            <a:miter lim="800000"/>
            <a:headEnd/>
            <a:tailEnd/>
          </a:ln>
          <a:effectLst/>
        </p:spPr>
        <p:txBody>
          <a:bodyPr wrap="none" anchor="ctr"/>
          <a:lstStyle/>
          <a:p>
            <a:pPr algn="ctr"/>
            <a:r>
              <a:rPr lang="en-US"/>
              <a:t>a</a:t>
            </a:r>
          </a:p>
        </p:txBody>
      </p:sp>
      <p:sp>
        <p:nvSpPr>
          <p:cNvPr id="324616" name="Rectangle 8"/>
          <p:cNvSpPr>
            <a:spLocks noChangeArrowheads="1"/>
          </p:cNvSpPr>
          <p:nvPr/>
        </p:nvSpPr>
        <p:spPr bwMode="auto">
          <a:xfrm>
            <a:off x="7543800" y="45720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17" name="Rectangle 9"/>
          <p:cNvSpPr>
            <a:spLocks noChangeArrowheads="1"/>
          </p:cNvSpPr>
          <p:nvPr/>
        </p:nvSpPr>
        <p:spPr bwMode="auto">
          <a:xfrm>
            <a:off x="8001000" y="4572000"/>
            <a:ext cx="533400" cy="304800"/>
          </a:xfrm>
          <a:prstGeom prst="rect">
            <a:avLst/>
          </a:prstGeom>
          <a:noFill/>
          <a:ln w="9525">
            <a:noFill/>
            <a:miter lim="800000"/>
            <a:headEnd/>
            <a:tailEnd/>
          </a:ln>
          <a:effectLst/>
        </p:spPr>
        <p:txBody>
          <a:bodyPr wrap="none" anchor="ctr"/>
          <a:lstStyle/>
          <a:p>
            <a:pPr algn="ctr"/>
            <a:r>
              <a:rPr lang="en-US" b="1"/>
              <a:t>…</a:t>
            </a:r>
          </a:p>
        </p:txBody>
      </p:sp>
      <p:sp>
        <p:nvSpPr>
          <p:cNvPr id="324618" name="Rectangle 10"/>
          <p:cNvSpPr>
            <a:spLocks noChangeArrowheads="1"/>
          </p:cNvSpPr>
          <p:nvPr/>
        </p:nvSpPr>
        <p:spPr bwMode="auto">
          <a:xfrm>
            <a:off x="7162800" y="3810000"/>
            <a:ext cx="4572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t>q</a:t>
            </a:r>
          </a:p>
        </p:txBody>
      </p:sp>
      <p:sp>
        <p:nvSpPr>
          <p:cNvPr id="324619" name="Line 11"/>
          <p:cNvSpPr>
            <a:spLocks noChangeShapeType="1"/>
          </p:cNvSpPr>
          <p:nvPr/>
        </p:nvSpPr>
        <p:spPr bwMode="auto">
          <a:xfrm>
            <a:off x="7391400" y="4191000"/>
            <a:ext cx="0" cy="381000"/>
          </a:xfrm>
          <a:prstGeom prst="line">
            <a:avLst/>
          </a:prstGeom>
          <a:noFill/>
          <a:ln w="9525">
            <a:solidFill>
              <a:schemeClr val="tx1"/>
            </a:solidFill>
            <a:round/>
            <a:headEnd/>
            <a:tailEnd type="triangle" w="med" len="med"/>
          </a:ln>
          <a:effectLst/>
        </p:spPr>
        <p:txBody>
          <a:bodyPr/>
          <a:lstStyle/>
          <a:p>
            <a:endParaRPr lang="en-US"/>
          </a:p>
        </p:txBody>
      </p:sp>
      <p:sp>
        <p:nvSpPr>
          <p:cNvPr id="324620" name="Rectangle 12"/>
          <p:cNvSpPr>
            <a:spLocks noChangeArrowheads="1"/>
          </p:cNvSpPr>
          <p:nvPr/>
        </p:nvSpPr>
        <p:spPr bwMode="auto">
          <a:xfrm>
            <a:off x="6400800" y="62484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21" name="Rectangle 13"/>
          <p:cNvSpPr>
            <a:spLocks noChangeArrowheads="1"/>
          </p:cNvSpPr>
          <p:nvPr/>
        </p:nvSpPr>
        <p:spPr bwMode="auto">
          <a:xfrm>
            <a:off x="6781800" y="62484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22" name="Rectangle 14"/>
          <p:cNvSpPr>
            <a:spLocks noChangeArrowheads="1"/>
          </p:cNvSpPr>
          <p:nvPr/>
        </p:nvSpPr>
        <p:spPr bwMode="auto">
          <a:xfrm>
            <a:off x="7162800" y="6248400"/>
            <a:ext cx="381000" cy="457200"/>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4623" name="Rectangle 15"/>
          <p:cNvSpPr>
            <a:spLocks noChangeArrowheads="1"/>
          </p:cNvSpPr>
          <p:nvPr/>
        </p:nvSpPr>
        <p:spPr bwMode="auto">
          <a:xfrm>
            <a:off x="7543800" y="6248400"/>
            <a:ext cx="381000" cy="457200"/>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324624" name="Rectangle 16"/>
          <p:cNvSpPr>
            <a:spLocks noChangeArrowheads="1"/>
          </p:cNvSpPr>
          <p:nvPr/>
        </p:nvSpPr>
        <p:spPr bwMode="auto">
          <a:xfrm>
            <a:off x="8001000" y="6248400"/>
            <a:ext cx="609600" cy="304800"/>
          </a:xfrm>
          <a:prstGeom prst="rect">
            <a:avLst/>
          </a:prstGeom>
          <a:noFill/>
          <a:ln w="9525">
            <a:noFill/>
            <a:miter lim="800000"/>
            <a:headEnd/>
            <a:tailEnd/>
          </a:ln>
          <a:effectLst/>
        </p:spPr>
        <p:txBody>
          <a:bodyPr wrap="none" anchor="ctr"/>
          <a:lstStyle/>
          <a:p>
            <a:pPr algn="ctr"/>
            <a:r>
              <a:rPr lang="en-US" b="1"/>
              <a:t>…</a:t>
            </a:r>
          </a:p>
        </p:txBody>
      </p:sp>
      <p:sp>
        <p:nvSpPr>
          <p:cNvPr id="324625" name="Rectangle 17"/>
          <p:cNvSpPr>
            <a:spLocks noChangeArrowheads="1"/>
          </p:cNvSpPr>
          <p:nvPr/>
        </p:nvSpPr>
        <p:spPr bwMode="auto">
          <a:xfrm>
            <a:off x="6781800" y="5486400"/>
            <a:ext cx="457200" cy="381000"/>
          </a:xfrm>
          <a:prstGeom prst="rect">
            <a:avLst/>
          </a:prstGeom>
          <a:solidFill>
            <a:schemeClr val="accent1"/>
          </a:solidFill>
          <a:ln w="9525">
            <a:solidFill>
              <a:schemeClr val="tx1"/>
            </a:solidFill>
            <a:miter lim="800000"/>
            <a:headEnd/>
            <a:tailEnd/>
          </a:ln>
          <a:effectLst/>
        </p:spPr>
        <p:txBody>
          <a:bodyPr wrap="none" anchor="ctr"/>
          <a:lstStyle/>
          <a:p>
            <a:pPr algn="ctr"/>
            <a:r>
              <a:rPr lang="en-US"/>
              <a:t>r</a:t>
            </a:r>
          </a:p>
        </p:txBody>
      </p:sp>
      <p:sp>
        <p:nvSpPr>
          <p:cNvPr id="324626" name="Line 18"/>
          <p:cNvSpPr>
            <a:spLocks noChangeShapeType="1"/>
          </p:cNvSpPr>
          <p:nvPr/>
        </p:nvSpPr>
        <p:spPr bwMode="auto">
          <a:xfrm>
            <a:off x="7010400" y="5867400"/>
            <a:ext cx="0" cy="381000"/>
          </a:xfrm>
          <a:prstGeom prst="line">
            <a:avLst/>
          </a:prstGeom>
          <a:noFill/>
          <a:ln w="9525">
            <a:solidFill>
              <a:schemeClr val="tx1"/>
            </a:solidFill>
            <a:round/>
            <a:headEnd/>
            <a:tailEnd type="triangle" w="med" len="med"/>
          </a:ln>
          <a:effectLst/>
        </p:spPr>
        <p:txBody>
          <a:bodyPr/>
          <a:lstStyle/>
          <a:p>
            <a:endParaRPr lang="en-US"/>
          </a:p>
        </p:txBody>
      </p:sp>
      <p:sp>
        <p:nvSpPr>
          <p:cNvPr id="324627" name="AutoShape 19"/>
          <p:cNvSpPr>
            <a:spLocks noChangeArrowheads="1"/>
          </p:cNvSpPr>
          <p:nvPr/>
        </p:nvSpPr>
        <p:spPr bwMode="auto">
          <a:xfrm>
            <a:off x="4572000" y="4343400"/>
            <a:ext cx="1295400" cy="2362200"/>
          </a:xfrm>
          <a:prstGeom prst="curvedRightArrow">
            <a:avLst>
              <a:gd name="adj1" fmla="val 41176"/>
              <a:gd name="adj2" fmla="val 82353"/>
              <a:gd name="adj3" fmla="val 33333"/>
            </a:avLst>
          </a:prstGeom>
          <a:solidFill>
            <a:schemeClr val="bg1"/>
          </a:solidFill>
          <a:ln w="9525">
            <a:solidFill>
              <a:schemeClr val="tx1"/>
            </a:solidFill>
            <a:miter lim="800000"/>
            <a:headEnd/>
            <a:tailEnd/>
          </a:ln>
          <a:effectLst/>
        </p:spPr>
        <p:txBody>
          <a:bodyPr wrap="none" anchor="ct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p:txBody>
          <a:bodyPr/>
          <a:lstStyle/>
          <a:p>
            <a:r>
              <a:rPr lang="en-US"/>
              <a:t>Transition Diagram</a:t>
            </a:r>
          </a:p>
        </p:txBody>
      </p:sp>
      <p:sp>
        <p:nvSpPr>
          <p:cNvPr id="326659" name="Rectangle 3"/>
          <p:cNvSpPr>
            <a:spLocks noChangeArrowheads="1"/>
          </p:cNvSpPr>
          <p:nvPr/>
        </p:nvSpPr>
        <p:spPr bwMode="auto">
          <a:xfrm>
            <a:off x="1371600" y="1600200"/>
            <a:ext cx="7543800" cy="1219200"/>
          </a:xfrm>
          <a:prstGeom prst="rect">
            <a:avLst/>
          </a:prstGeom>
          <a:solidFill>
            <a:schemeClr val="accent1"/>
          </a:solidFill>
          <a:ln w="9525">
            <a:solidFill>
              <a:schemeClr val="tx1"/>
            </a:solidFill>
            <a:miter lim="800000"/>
            <a:headEnd/>
            <a:tailEnd/>
          </a:ln>
          <a:effectLst/>
        </p:spPr>
        <p:txBody>
          <a:bodyPr wrap="none" anchor="ctr"/>
          <a:lstStyle/>
          <a:p>
            <a:pPr algn="l"/>
            <a:r>
              <a:rPr lang="en-US" dirty="0"/>
              <a:t>Each state represents a node, and the path from q to r is </a:t>
            </a:r>
          </a:p>
          <a:p>
            <a:pPr algn="l"/>
            <a:r>
              <a:rPr lang="en-US" dirty="0"/>
              <a:t>determined by the following</a:t>
            </a:r>
          </a:p>
        </p:txBody>
      </p:sp>
      <p:sp>
        <p:nvSpPr>
          <p:cNvPr id="326660" name="Rectangle 4"/>
          <p:cNvSpPr>
            <a:spLocks noChangeArrowheads="1"/>
          </p:cNvSpPr>
          <p:nvPr/>
        </p:nvSpPr>
        <p:spPr bwMode="auto">
          <a:xfrm>
            <a:off x="2667000" y="3352800"/>
            <a:ext cx="2895600" cy="533400"/>
          </a:xfrm>
          <a:prstGeom prst="rect">
            <a:avLst/>
          </a:prstGeom>
          <a:solidFill>
            <a:schemeClr val="accent1"/>
          </a:solidFill>
          <a:ln w="9525">
            <a:solidFill>
              <a:schemeClr val="tx1"/>
            </a:solidFill>
            <a:miter lim="800000"/>
            <a:headEnd/>
            <a:tailEnd/>
          </a:ln>
          <a:effectLst/>
        </p:spPr>
        <p:txBody>
          <a:bodyPr wrap="none" anchor="ctr"/>
          <a:lstStyle/>
          <a:p>
            <a:pPr algn="ctr"/>
            <a:r>
              <a:rPr lang="en-US" sz="2800">
                <a:sym typeface="Symbol" pitchFamily="18" charset="2"/>
              </a:rPr>
              <a:t>(q, a) = [r, b, L]</a:t>
            </a:r>
          </a:p>
        </p:txBody>
      </p:sp>
      <p:sp>
        <p:nvSpPr>
          <p:cNvPr id="326661" name="Oval 5"/>
          <p:cNvSpPr>
            <a:spLocks noChangeArrowheads="1"/>
          </p:cNvSpPr>
          <p:nvPr/>
        </p:nvSpPr>
        <p:spPr bwMode="auto">
          <a:xfrm>
            <a:off x="1752600" y="5029200"/>
            <a:ext cx="990600" cy="990600"/>
          </a:xfrm>
          <a:prstGeom prst="ellipse">
            <a:avLst/>
          </a:prstGeom>
          <a:solidFill>
            <a:schemeClr val="accent1"/>
          </a:solidFill>
          <a:ln w="9525">
            <a:solidFill>
              <a:schemeClr val="tx1"/>
            </a:solidFill>
            <a:round/>
            <a:headEnd/>
            <a:tailEnd/>
          </a:ln>
          <a:effectLst/>
        </p:spPr>
        <p:txBody>
          <a:bodyPr wrap="none" anchor="ctr"/>
          <a:lstStyle/>
          <a:p>
            <a:pPr algn="ctr"/>
            <a:r>
              <a:rPr lang="en-US"/>
              <a:t>q</a:t>
            </a:r>
          </a:p>
        </p:txBody>
      </p:sp>
      <p:sp>
        <p:nvSpPr>
          <p:cNvPr id="326662" name="Oval 6"/>
          <p:cNvSpPr>
            <a:spLocks noChangeArrowheads="1"/>
          </p:cNvSpPr>
          <p:nvPr/>
        </p:nvSpPr>
        <p:spPr bwMode="auto">
          <a:xfrm>
            <a:off x="5943600" y="5029200"/>
            <a:ext cx="990600" cy="990600"/>
          </a:xfrm>
          <a:prstGeom prst="ellipse">
            <a:avLst/>
          </a:prstGeom>
          <a:solidFill>
            <a:schemeClr val="accent1"/>
          </a:solidFill>
          <a:ln w="9525">
            <a:solidFill>
              <a:schemeClr val="tx1"/>
            </a:solidFill>
            <a:round/>
            <a:headEnd/>
            <a:tailEnd/>
          </a:ln>
          <a:effectLst/>
        </p:spPr>
        <p:txBody>
          <a:bodyPr wrap="none" anchor="ctr"/>
          <a:lstStyle/>
          <a:p>
            <a:pPr algn="ctr"/>
            <a:r>
              <a:rPr lang="en-US"/>
              <a:t>r</a:t>
            </a:r>
          </a:p>
        </p:txBody>
      </p:sp>
      <p:sp>
        <p:nvSpPr>
          <p:cNvPr id="326663" name="Line 7"/>
          <p:cNvSpPr>
            <a:spLocks noChangeShapeType="1"/>
          </p:cNvSpPr>
          <p:nvPr/>
        </p:nvSpPr>
        <p:spPr bwMode="auto">
          <a:xfrm>
            <a:off x="2743200" y="5562600"/>
            <a:ext cx="3200400" cy="0"/>
          </a:xfrm>
          <a:prstGeom prst="line">
            <a:avLst/>
          </a:prstGeom>
          <a:noFill/>
          <a:ln w="9525">
            <a:solidFill>
              <a:schemeClr val="tx1"/>
            </a:solidFill>
            <a:round/>
            <a:headEnd/>
            <a:tailEnd type="triangle" w="med" len="med"/>
          </a:ln>
          <a:effectLst/>
        </p:spPr>
        <p:txBody>
          <a:bodyPr/>
          <a:lstStyle/>
          <a:p>
            <a:endParaRPr lang="en-US"/>
          </a:p>
        </p:txBody>
      </p:sp>
      <p:sp>
        <p:nvSpPr>
          <p:cNvPr id="326664" name="Rectangle 8"/>
          <p:cNvSpPr>
            <a:spLocks noChangeArrowheads="1"/>
          </p:cNvSpPr>
          <p:nvPr/>
        </p:nvSpPr>
        <p:spPr bwMode="auto">
          <a:xfrm>
            <a:off x="3124200" y="5105400"/>
            <a:ext cx="2133600" cy="381000"/>
          </a:xfrm>
          <a:prstGeom prst="rect">
            <a:avLst/>
          </a:prstGeom>
          <a:noFill/>
          <a:ln w="9525">
            <a:noFill/>
            <a:miter lim="800000"/>
            <a:headEnd/>
            <a:tailEnd/>
          </a:ln>
          <a:effectLst/>
        </p:spPr>
        <p:txBody>
          <a:bodyPr wrap="none" anchor="ctr"/>
          <a:lstStyle/>
          <a:p>
            <a:pPr algn="ctr"/>
            <a:r>
              <a:rPr lang="en-US"/>
              <a:t>a/b 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1295400" y="457200"/>
            <a:ext cx="7162800" cy="1143000"/>
          </a:xfrm>
        </p:spPr>
        <p:txBody>
          <a:bodyPr/>
          <a:lstStyle/>
          <a:p>
            <a:r>
              <a:rPr lang="en-US" sz="3600" dirty="0"/>
              <a:t>Initial status of a Turing Machine</a:t>
            </a:r>
          </a:p>
        </p:txBody>
      </p:sp>
      <p:sp>
        <p:nvSpPr>
          <p:cNvPr id="330755" name="Rectangle 3"/>
          <p:cNvSpPr>
            <a:spLocks noGrp="1" noChangeArrowheads="1"/>
          </p:cNvSpPr>
          <p:nvPr>
            <p:ph idx="1"/>
          </p:nvPr>
        </p:nvSpPr>
        <p:spPr>
          <a:xfrm>
            <a:off x="685800" y="1828800"/>
            <a:ext cx="8458200" cy="4114800"/>
          </a:xfrm>
        </p:spPr>
        <p:txBody>
          <a:bodyPr/>
          <a:lstStyle/>
          <a:p>
            <a:pPr marL="609600" indent="-609600">
              <a:buFontTx/>
              <a:buNone/>
            </a:pPr>
            <a:r>
              <a:rPr lang="en-US" dirty="0"/>
              <a:t>      A computation begins with the machine in state q</a:t>
            </a:r>
            <a:r>
              <a:rPr lang="en-US" baseline="-25000" dirty="0"/>
              <a:t>0</a:t>
            </a:r>
            <a:r>
              <a:rPr lang="en-US" dirty="0"/>
              <a:t> and the tape head scanning the leftmost position. The input string is written on the tape beginning at the position one. Position zero and the remainder of the tape are assumed to be blank.</a:t>
            </a:r>
          </a:p>
          <a:p>
            <a:pPr marL="609600" indent="-609600">
              <a:buFontTx/>
              <a:buAutoNum type="arabicPeriod"/>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a:xfrm>
            <a:off x="1143000" y="76200"/>
            <a:ext cx="7315200" cy="1143000"/>
          </a:xfrm>
        </p:spPr>
        <p:txBody>
          <a:bodyPr/>
          <a:lstStyle/>
          <a:p>
            <a:r>
              <a:rPr lang="en-US" dirty="0"/>
              <a:t>Concepts, cont’d</a:t>
            </a:r>
          </a:p>
        </p:txBody>
      </p:sp>
      <p:sp>
        <p:nvSpPr>
          <p:cNvPr id="327683" name="Rectangle 3"/>
          <p:cNvSpPr>
            <a:spLocks noGrp="1" noChangeArrowheads="1"/>
          </p:cNvSpPr>
          <p:nvPr>
            <p:ph idx="1"/>
          </p:nvPr>
        </p:nvSpPr>
        <p:spPr>
          <a:xfrm>
            <a:off x="1066800" y="1219200"/>
            <a:ext cx="7924800" cy="5791200"/>
          </a:xfrm>
        </p:spPr>
        <p:txBody>
          <a:bodyPr/>
          <a:lstStyle/>
          <a:p>
            <a:pPr>
              <a:lnSpc>
                <a:spcPct val="80000"/>
              </a:lnSpc>
            </a:pPr>
            <a:r>
              <a:rPr lang="en-US" sz="2000" dirty="0"/>
              <a:t>A Turing machine</a:t>
            </a:r>
            <a:r>
              <a:rPr lang="en-US" sz="2000" b="1" dirty="0"/>
              <a:t> halts</a:t>
            </a:r>
            <a:r>
              <a:rPr lang="en-US" sz="2000" dirty="0"/>
              <a:t> when it encounters a state with a tape symbol for which no transition is defined. </a:t>
            </a:r>
          </a:p>
          <a:p>
            <a:pPr>
              <a:lnSpc>
                <a:spcPct val="80000"/>
              </a:lnSpc>
            </a:pPr>
            <a:r>
              <a:rPr lang="en-US" sz="2000" b="1" dirty="0"/>
              <a:t>Terminate abnormally</a:t>
            </a:r>
            <a:r>
              <a:rPr lang="en-US" sz="2000" dirty="0"/>
              <a:t>: If the transition functions specifies move to the left while the head is on the position 0.</a:t>
            </a:r>
          </a:p>
          <a:p>
            <a:pPr>
              <a:lnSpc>
                <a:spcPct val="80000"/>
              </a:lnSpc>
            </a:pPr>
            <a:r>
              <a:rPr lang="en-US" sz="2000" dirty="0"/>
              <a:t>When we say that a computation halts, we mean that it terminates in a normal fashion.</a:t>
            </a:r>
          </a:p>
          <a:p>
            <a:pPr>
              <a:lnSpc>
                <a:spcPct val="80000"/>
              </a:lnSpc>
            </a:pPr>
            <a:r>
              <a:rPr lang="en-US" sz="2000" dirty="0"/>
              <a:t>A </a:t>
            </a:r>
            <a:r>
              <a:rPr lang="en-US" sz="2000" b="1" dirty="0"/>
              <a:t>configuration</a:t>
            </a:r>
            <a:r>
              <a:rPr lang="en-US" sz="2000" dirty="0"/>
              <a:t> is the collection of all information at a given time: the current state, the current tape contents, and the current head location. It can be written as </a:t>
            </a:r>
            <a:r>
              <a:rPr lang="en-US" sz="2000" b="1" dirty="0" err="1"/>
              <a:t>usvB</a:t>
            </a:r>
            <a:r>
              <a:rPr lang="en-US" sz="2000" dirty="0"/>
              <a:t>, where </a:t>
            </a:r>
            <a:r>
              <a:rPr lang="en-US" sz="2000" b="1" dirty="0"/>
              <a:t>s</a:t>
            </a:r>
            <a:r>
              <a:rPr lang="en-US" sz="2000" dirty="0"/>
              <a:t> is the current state, </a:t>
            </a:r>
            <a:r>
              <a:rPr lang="en-US" sz="2000" b="1" dirty="0" err="1"/>
              <a:t>uv</a:t>
            </a:r>
            <a:r>
              <a:rPr lang="en-US" sz="2000" dirty="0"/>
              <a:t> is the current tape contents, the current head location is the first symbol of v. </a:t>
            </a:r>
          </a:p>
          <a:p>
            <a:pPr>
              <a:lnSpc>
                <a:spcPct val="80000"/>
              </a:lnSpc>
            </a:pPr>
            <a:endParaRPr lang="en-US" sz="2000" dirty="0"/>
          </a:p>
          <a:p>
            <a:pPr>
              <a:lnSpc>
                <a:spcPct val="80000"/>
              </a:lnSpc>
            </a:pPr>
            <a:endParaRPr lang="en-US" sz="2000" dirty="0"/>
          </a:p>
          <a:p>
            <a:pPr>
              <a:lnSpc>
                <a:spcPct val="80000"/>
              </a:lnSpc>
            </a:pPr>
            <a:endParaRPr lang="en-US" sz="2000" dirty="0"/>
          </a:p>
          <a:p>
            <a:pPr>
              <a:lnSpc>
                <a:spcPct val="80000"/>
              </a:lnSpc>
            </a:pPr>
            <a:endParaRPr lang="en-US" sz="2000" dirty="0"/>
          </a:p>
          <a:p>
            <a:pPr>
              <a:lnSpc>
                <a:spcPct val="80000"/>
              </a:lnSpc>
              <a:buNone/>
            </a:pPr>
            <a:endParaRPr lang="en-US" sz="2000" dirty="0"/>
          </a:p>
          <a:p>
            <a:pPr>
              <a:lnSpc>
                <a:spcPct val="80000"/>
              </a:lnSpc>
            </a:pPr>
            <a:endParaRPr lang="en-US" sz="2000" dirty="0"/>
          </a:p>
          <a:p>
            <a:pPr>
              <a:lnSpc>
                <a:spcPct val="80000"/>
              </a:lnSpc>
            </a:pPr>
            <a:r>
              <a:rPr lang="en-US" sz="2000" b="1" dirty="0"/>
              <a:t>Computation</a:t>
            </a:r>
            <a:r>
              <a:rPr lang="en-US" sz="2000" dirty="0"/>
              <a:t>: a sequence of configurations resulted from the transition function.</a:t>
            </a:r>
          </a:p>
        </p:txBody>
      </p:sp>
      <p:grpSp>
        <p:nvGrpSpPr>
          <p:cNvPr id="327700" name="Group 20"/>
          <p:cNvGrpSpPr>
            <a:grpSpLocks/>
          </p:cNvGrpSpPr>
          <p:nvPr/>
        </p:nvGrpSpPr>
        <p:grpSpPr bwMode="auto">
          <a:xfrm>
            <a:off x="1752600" y="4191000"/>
            <a:ext cx="4419600" cy="1219200"/>
            <a:chOff x="768" y="2592"/>
            <a:chExt cx="2784" cy="768"/>
          </a:xfrm>
        </p:grpSpPr>
        <p:sp>
          <p:nvSpPr>
            <p:cNvPr id="327684" name="Rectangle 4"/>
            <p:cNvSpPr>
              <a:spLocks noChangeArrowheads="1"/>
            </p:cNvSpPr>
            <p:nvPr/>
          </p:nvSpPr>
          <p:spPr bwMode="auto">
            <a:xfrm>
              <a:off x="76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7687" name="Rectangle 7"/>
            <p:cNvSpPr>
              <a:spLocks noChangeArrowheads="1"/>
            </p:cNvSpPr>
            <p:nvPr/>
          </p:nvSpPr>
          <p:spPr bwMode="auto">
            <a:xfrm>
              <a:off x="100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u1</a:t>
              </a:r>
            </a:p>
          </p:txBody>
        </p:sp>
        <p:sp>
          <p:nvSpPr>
            <p:cNvPr id="327688" name="Rectangle 8"/>
            <p:cNvSpPr>
              <a:spLocks noChangeArrowheads="1"/>
            </p:cNvSpPr>
            <p:nvPr/>
          </p:nvSpPr>
          <p:spPr bwMode="auto">
            <a:xfrm>
              <a:off x="3216" y="3072"/>
              <a:ext cx="336" cy="192"/>
            </a:xfrm>
            <a:prstGeom prst="rect">
              <a:avLst/>
            </a:prstGeom>
            <a:noFill/>
            <a:ln w="9525">
              <a:noFill/>
              <a:miter lim="800000"/>
              <a:headEnd/>
              <a:tailEnd/>
            </a:ln>
            <a:effectLst/>
          </p:spPr>
          <p:txBody>
            <a:bodyPr wrap="none" anchor="ctr"/>
            <a:lstStyle/>
            <a:p>
              <a:pPr algn="ctr"/>
              <a:r>
                <a:rPr lang="en-US" b="1"/>
                <a:t>…</a:t>
              </a:r>
            </a:p>
          </p:txBody>
        </p:sp>
        <p:sp>
          <p:nvSpPr>
            <p:cNvPr id="327689" name="Rectangle 9"/>
            <p:cNvSpPr>
              <a:spLocks noChangeArrowheads="1"/>
            </p:cNvSpPr>
            <p:nvPr/>
          </p:nvSpPr>
          <p:spPr bwMode="auto">
            <a:xfrm>
              <a:off x="124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a:t>
              </a:r>
            </a:p>
          </p:txBody>
        </p:sp>
        <p:sp>
          <p:nvSpPr>
            <p:cNvPr id="327690" name="Rectangle 10"/>
            <p:cNvSpPr>
              <a:spLocks noChangeArrowheads="1"/>
            </p:cNvSpPr>
            <p:nvPr/>
          </p:nvSpPr>
          <p:spPr bwMode="auto">
            <a:xfrm>
              <a:off x="148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ui</a:t>
              </a:r>
            </a:p>
          </p:txBody>
        </p:sp>
        <p:sp>
          <p:nvSpPr>
            <p:cNvPr id="327691" name="Rectangle 11"/>
            <p:cNvSpPr>
              <a:spLocks noChangeArrowheads="1"/>
            </p:cNvSpPr>
            <p:nvPr/>
          </p:nvSpPr>
          <p:spPr bwMode="auto">
            <a:xfrm>
              <a:off x="172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v1</a:t>
              </a:r>
            </a:p>
          </p:txBody>
        </p:sp>
        <p:sp>
          <p:nvSpPr>
            <p:cNvPr id="327692" name="Rectangle 12"/>
            <p:cNvSpPr>
              <a:spLocks noChangeArrowheads="1"/>
            </p:cNvSpPr>
            <p:nvPr/>
          </p:nvSpPr>
          <p:spPr bwMode="auto">
            <a:xfrm>
              <a:off x="196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a:t>
              </a:r>
            </a:p>
          </p:txBody>
        </p:sp>
        <p:sp>
          <p:nvSpPr>
            <p:cNvPr id="327693" name="Rectangle 13"/>
            <p:cNvSpPr>
              <a:spLocks noChangeArrowheads="1"/>
            </p:cNvSpPr>
            <p:nvPr/>
          </p:nvSpPr>
          <p:spPr bwMode="auto">
            <a:xfrm>
              <a:off x="220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vj</a:t>
              </a:r>
            </a:p>
          </p:txBody>
        </p:sp>
        <p:sp>
          <p:nvSpPr>
            <p:cNvPr id="327694" name="Rectangle 14"/>
            <p:cNvSpPr>
              <a:spLocks noChangeArrowheads="1"/>
            </p:cNvSpPr>
            <p:nvPr/>
          </p:nvSpPr>
          <p:spPr bwMode="auto">
            <a:xfrm>
              <a:off x="244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7695" name="Rectangle 15"/>
            <p:cNvSpPr>
              <a:spLocks noChangeArrowheads="1"/>
            </p:cNvSpPr>
            <p:nvPr/>
          </p:nvSpPr>
          <p:spPr bwMode="auto">
            <a:xfrm>
              <a:off x="268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a:t>
              </a:r>
            </a:p>
          </p:txBody>
        </p:sp>
        <p:sp>
          <p:nvSpPr>
            <p:cNvPr id="327696" name="Rectangle 16"/>
            <p:cNvSpPr>
              <a:spLocks noChangeArrowheads="1"/>
            </p:cNvSpPr>
            <p:nvPr/>
          </p:nvSpPr>
          <p:spPr bwMode="auto">
            <a:xfrm>
              <a:off x="2928" y="3072"/>
              <a:ext cx="240" cy="288"/>
            </a:xfrm>
            <a:prstGeom prst="rect">
              <a:avLst/>
            </a:prstGeom>
            <a:solidFill>
              <a:schemeClr val="bg1"/>
            </a:solidFill>
            <a:ln w="9525">
              <a:solidFill>
                <a:schemeClr val="tx1"/>
              </a:solidFill>
              <a:miter lim="800000"/>
              <a:headEnd/>
              <a:tailEnd/>
            </a:ln>
            <a:effectLst/>
          </p:spPr>
          <p:txBody>
            <a:bodyPr wrap="none" anchor="ctr"/>
            <a:lstStyle/>
            <a:p>
              <a:pPr algn="ctr"/>
              <a:r>
                <a:rPr lang="en-US"/>
                <a:t>B</a:t>
              </a:r>
            </a:p>
          </p:txBody>
        </p:sp>
        <p:sp>
          <p:nvSpPr>
            <p:cNvPr id="327697" name="Rectangle 17"/>
            <p:cNvSpPr>
              <a:spLocks noChangeArrowheads="1"/>
            </p:cNvSpPr>
            <p:nvPr/>
          </p:nvSpPr>
          <p:spPr bwMode="auto">
            <a:xfrm>
              <a:off x="1728" y="2592"/>
              <a:ext cx="288" cy="240"/>
            </a:xfrm>
            <a:prstGeom prst="rect">
              <a:avLst/>
            </a:prstGeom>
            <a:solidFill>
              <a:schemeClr val="accent1"/>
            </a:solidFill>
            <a:ln w="9525">
              <a:solidFill>
                <a:schemeClr val="tx1"/>
              </a:solidFill>
              <a:miter lim="800000"/>
              <a:headEnd/>
              <a:tailEnd/>
            </a:ln>
            <a:effectLst/>
          </p:spPr>
          <p:txBody>
            <a:bodyPr wrap="none" anchor="ctr"/>
            <a:lstStyle/>
            <a:p>
              <a:pPr algn="ctr"/>
              <a:r>
                <a:rPr lang="en-US" dirty="0"/>
                <a:t>s</a:t>
              </a:r>
            </a:p>
          </p:txBody>
        </p:sp>
        <p:sp>
          <p:nvSpPr>
            <p:cNvPr id="327698" name="Line 18"/>
            <p:cNvSpPr>
              <a:spLocks noChangeShapeType="1"/>
            </p:cNvSpPr>
            <p:nvPr/>
          </p:nvSpPr>
          <p:spPr bwMode="auto">
            <a:xfrm>
              <a:off x="1872" y="2832"/>
              <a:ext cx="0" cy="240"/>
            </a:xfrm>
            <a:prstGeom prst="line">
              <a:avLst/>
            </a:prstGeom>
            <a:noFill/>
            <a:ln w="9525">
              <a:solidFill>
                <a:schemeClr val="tx1"/>
              </a:solidFill>
              <a:round/>
              <a:headEnd/>
              <a:tailEnd type="triangle" w="med" len="med"/>
            </a:ln>
            <a:effectLst/>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6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6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68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770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2768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17C11-EF75-4748-9A20-66E68A4453A4}"/>
              </a:ext>
            </a:extLst>
          </p:cNvPr>
          <p:cNvSpPr>
            <a:spLocks noGrp="1"/>
          </p:cNvSpPr>
          <p:nvPr>
            <p:ph type="title"/>
          </p:nvPr>
        </p:nvSpPr>
        <p:spPr/>
        <p:txBody>
          <a:bodyPr/>
          <a:lstStyle/>
          <a:p>
            <a:r>
              <a:rPr lang="en-US" sz="4400" dirty="0"/>
              <a:t>Videos on Turing Machine</a:t>
            </a:r>
            <a:endParaRPr lang="en-US" dirty="0"/>
          </a:p>
        </p:txBody>
      </p:sp>
      <p:sp>
        <p:nvSpPr>
          <p:cNvPr id="3" name="Content Placeholder 2">
            <a:extLst>
              <a:ext uri="{FF2B5EF4-FFF2-40B4-BE49-F238E27FC236}">
                <a16:creationId xmlns:a16="http://schemas.microsoft.com/office/drawing/2014/main" id="{B3755BF6-514D-CA43-9508-25D42C5EF572}"/>
              </a:ext>
            </a:extLst>
          </p:cNvPr>
          <p:cNvSpPr>
            <a:spLocks noGrp="1"/>
          </p:cNvSpPr>
          <p:nvPr>
            <p:ph idx="1"/>
          </p:nvPr>
        </p:nvSpPr>
        <p:spPr>
          <a:xfrm>
            <a:off x="1066800" y="1524000"/>
            <a:ext cx="7957643" cy="4800600"/>
          </a:xfrm>
        </p:spPr>
        <p:txBody>
          <a:bodyPr/>
          <a:lstStyle/>
          <a:p>
            <a:r>
              <a:rPr lang="en-US" dirty="0"/>
              <a:t>Please view the following two videos: </a:t>
            </a:r>
          </a:p>
          <a:p>
            <a:pPr lvl="1"/>
            <a:r>
              <a:rPr lang="en-US" dirty="0">
                <a:hlinkClick r:id="rId2"/>
              </a:rPr>
              <a:t>https://www.youtube.com/watch?v=PvLaPKPzq2I</a:t>
            </a:r>
            <a:endParaRPr lang="en-US" dirty="0"/>
          </a:p>
          <a:p>
            <a:pPr lvl="1"/>
            <a:r>
              <a:rPr lang="en-US" dirty="0"/>
              <a:t>https://</a:t>
            </a:r>
            <a:r>
              <a:rPr lang="en-US" dirty="0" err="1"/>
              <a:t>www.youtube.com</a:t>
            </a:r>
            <a:r>
              <a:rPr lang="en-US" dirty="0"/>
              <a:t>/</a:t>
            </a:r>
            <a:r>
              <a:rPr lang="en-US" dirty="0" err="1"/>
              <a:t>watch?v</a:t>
            </a:r>
            <a:r>
              <a:rPr lang="en-US" dirty="0"/>
              <a:t>=GPSk9tRsK2I</a:t>
            </a:r>
          </a:p>
        </p:txBody>
      </p:sp>
    </p:spTree>
    <p:extLst>
      <p:ext uri="{BB962C8B-B14F-4D97-AF65-F5344CB8AC3E}">
        <p14:creationId xmlns:p14="http://schemas.microsoft.com/office/powerpoint/2010/main" val="2664022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8" name="Rectangle 4"/>
          <p:cNvSpPr>
            <a:spLocks noGrp="1" noChangeArrowheads="1"/>
          </p:cNvSpPr>
          <p:nvPr>
            <p:ph type="ctrTitle"/>
          </p:nvPr>
        </p:nvSpPr>
        <p:spPr>
          <a:xfrm>
            <a:off x="1295400" y="2057400"/>
            <a:ext cx="7086600" cy="1470025"/>
          </a:xfrm>
        </p:spPr>
        <p:txBody>
          <a:bodyPr/>
          <a:lstStyle/>
          <a:p>
            <a:r>
              <a:rPr lang="en-US" sz="4000" dirty="0"/>
              <a:t>The Use of Turing Machines to Manipulate Strings</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6793</TotalTime>
  <Words>1129</Words>
  <Application>Microsoft Macintosh PowerPoint</Application>
  <PresentationFormat>On-screen Show (4:3)</PresentationFormat>
  <Paragraphs>115</Paragraphs>
  <Slides>23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2" baseType="lpstr">
      <vt:lpstr>Arial Unicode MS</vt:lpstr>
      <vt:lpstr>Gill Sans MT</vt:lpstr>
      <vt:lpstr>Symbol</vt:lpstr>
      <vt:lpstr>Times New Roman</vt:lpstr>
      <vt:lpstr>Verdana</vt:lpstr>
      <vt:lpstr>Wingdings</vt:lpstr>
      <vt:lpstr>Wingdings 2</vt:lpstr>
      <vt:lpstr>Solstice</vt:lpstr>
      <vt:lpstr>Equation</vt:lpstr>
      <vt:lpstr>Turing Machines</vt:lpstr>
      <vt:lpstr>The standard Turing Machine</vt:lpstr>
      <vt:lpstr>Basic Idea</vt:lpstr>
      <vt:lpstr>Concepts</vt:lpstr>
      <vt:lpstr>Transition Diagram</vt:lpstr>
      <vt:lpstr>Initial status of a Turing Machine</vt:lpstr>
      <vt:lpstr>Concepts, cont’d</vt:lpstr>
      <vt:lpstr>Videos on Turing Machine</vt:lpstr>
      <vt:lpstr>The Use of Turing Machines to Manipulate Strings</vt:lpstr>
      <vt:lpstr>PowerPoint Presentation</vt:lpstr>
      <vt:lpstr>PowerPoint Presentation</vt:lpstr>
      <vt:lpstr>Turing Machine as Language Acceptors</vt:lpstr>
      <vt:lpstr>Concepts</vt:lpstr>
      <vt:lpstr>Example 1</vt:lpstr>
      <vt:lpstr>Example 2</vt:lpstr>
      <vt:lpstr>PowerPoint Presentation</vt:lpstr>
      <vt:lpstr>Example 3</vt:lpstr>
      <vt:lpstr>PowerPoint Presentation</vt:lpstr>
      <vt:lpstr>Variations of TM</vt:lpstr>
      <vt:lpstr>Non-deterministic Turing Machines</vt:lpstr>
      <vt:lpstr>A Conclusion</vt:lpstr>
      <vt:lpstr>Recursively Enumerable and Recursive Languages</vt:lpstr>
      <vt:lpstr>Turing Machine as language enumerators</vt:lpstr>
    </vt:vector>
  </TitlesOfParts>
  <Company>Georgia Southern University</Company>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Theoretical Foundations</dc:title>
  <dc:creator>Lixin Li</dc:creator>
  <cp:lastModifiedBy>Microsoft Office User</cp:lastModifiedBy>
  <cp:revision>1135</cp:revision>
  <dcterms:created xsi:type="dcterms:W3CDTF">2003-01-02T15:29:37Z</dcterms:created>
  <dcterms:modified xsi:type="dcterms:W3CDTF">2020-11-17T17:06:54Z</dcterms:modified>
</cp:coreProperties>
</file>