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95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5" r:id="rId10"/>
    <p:sldId id="304" r:id="rId11"/>
  </p:sldIdLst>
  <p:sldSz cx="9144000" cy="6858000" type="screen4x3"/>
  <p:notesSz cx="7315200" cy="96012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4" autoAdjust="0"/>
    <p:restoredTop sz="94673"/>
  </p:normalViewPr>
  <p:slideViewPr>
    <p:cSldViewPr>
      <p:cViewPr varScale="1">
        <p:scale>
          <a:sx n="158" d="100"/>
          <a:sy n="158" d="100"/>
        </p:scale>
        <p:origin x="116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fld id="{51CF3EED-B539-4643-B4A9-7E7EA5E59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5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0F6F-E6D1-41D6-BF8B-4860E896D0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C97E-16EA-4FAA-B0F4-CC53C2C16B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6981-0D77-4D70-8C58-DA47B3804C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F7FC-8A7E-41CF-956C-5B1F805E8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634-C136-46FE-A141-22846FD7C2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8A9A3-B683-4A4C-A014-722BD0510F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25D0-B03C-40CB-B4B9-36421DDAC5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DC17-D7E9-468C-A872-034A79F36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6906-88C7-45A0-A49B-ADD250D0ED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A4F5D-8598-4C4A-9A4F-FC9D5AA4C7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4BD-9941-425B-BE89-9CC09FDA17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3DA07C-2564-44BC-9E31-6FD16DA3E5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g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xWWRoiPRAi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CFL and PDA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/>
            <a:r>
              <a:rPr lang="en-US" dirty="0"/>
              <a:t>Context-free grammars and pushdown automata are equivalent in power</a:t>
            </a:r>
            <a:r>
              <a:rPr lang="en-US" b="1" dirty="0">
                <a:sym typeface="Symbol" pitchFamily="18" charset="2"/>
              </a:rPr>
              <a:t>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If a language is context free, then some pushdown </a:t>
            </a:r>
            <a:r>
              <a:rPr lang="en-US">
                <a:sym typeface="Symbol" pitchFamily="18" charset="2"/>
              </a:rPr>
              <a:t>automaton recognizes </a:t>
            </a:r>
            <a:r>
              <a:rPr lang="en-US" dirty="0">
                <a:sym typeface="Symbol" pitchFamily="18" charset="2"/>
              </a:rPr>
              <a:t>it.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If a pushdown automaton recognizes some language, then it is context free. (skip the proof)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/>
          <a:lstStyle/>
          <a:p>
            <a:r>
              <a:rPr lang="en-US" dirty="0"/>
              <a:t>Closure Properties of CFL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143000"/>
            <a:ext cx="7391400" cy="5562600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US" sz="2800" dirty="0"/>
              <a:t>The set of context-free language is closed under the operation union, concatenation and Kleene star.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The set of context-free languages is not closed under intersection or complement.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The intersection of a regular language and a context-free language is context-free.</a:t>
            </a:r>
          </a:p>
          <a:p>
            <a:pPr marL="609600" indent="-609600">
              <a:buFontTx/>
              <a:buAutoNum type="arabicPeriod"/>
            </a:pPr>
            <a:endParaRPr lang="en-US" sz="2800" dirty="0"/>
          </a:p>
          <a:p>
            <a:pPr marL="609600" indent="-609600"/>
            <a:r>
              <a:rPr lang="en-US" sz="2800" dirty="0"/>
              <a:t>Compare with</a:t>
            </a:r>
          </a:p>
          <a:p>
            <a:pPr marL="990600" lvl="1" indent="-533400"/>
            <a:r>
              <a:rPr lang="en-US" sz="2400" dirty="0"/>
              <a:t>The set of regular languages is closed under concatenation, union, Kleene’s star, intersection, and complement.</a:t>
            </a:r>
          </a:p>
          <a:p>
            <a:pPr marL="609600" indent="-609600"/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498080" cy="13716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Proof 1</a:t>
            </a:r>
            <a:br>
              <a:rPr lang="en-US" sz="4000" dirty="0"/>
            </a:br>
            <a:r>
              <a:rPr lang="en-US" sz="3200" dirty="0">
                <a:sym typeface="Symbol" pitchFamily="18" charset="2"/>
              </a:rPr>
              <a:t>If a language is context free, then some  pushdown automaton recognizes it.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133600"/>
            <a:ext cx="7772400" cy="4114800"/>
          </a:xfrm>
        </p:spPr>
        <p:txBody>
          <a:bodyPr/>
          <a:lstStyle/>
          <a:p>
            <a:r>
              <a:rPr lang="en-US" dirty="0"/>
              <a:t>Let A be a CFL, then A has a CFG G that generates it.  We show how to convert G into an equivalent PDA P.</a:t>
            </a:r>
          </a:p>
          <a:p>
            <a:pPr lvl="1"/>
            <a:r>
              <a:rPr lang="en-US" dirty="0"/>
              <a:t>PDA P should accept the input w, if G generates w, by determining whether there is a derivation for w.</a:t>
            </a:r>
          </a:p>
          <a:p>
            <a:pPr lvl="1"/>
            <a:r>
              <a:rPr lang="en-US" dirty="0"/>
              <a:t>PDA’s </a:t>
            </a:r>
            <a:r>
              <a:rPr lang="en-US" dirty="0" err="1"/>
              <a:t>nondeterminism</a:t>
            </a:r>
            <a:r>
              <a:rPr lang="en-US" dirty="0"/>
              <a:t> allows it to guess the sequence of correct substitutions.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162800" cy="1143000"/>
          </a:xfrm>
        </p:spPr>
        <p:txBody>
          <a:bodyPr>
            <a:normAutofit/>
          </a:bodyPr>
          <a:lstStyle/>
          <a:p>
            <a:r>
              <a:rPr lang="en-US" dirty="0"/>
              <a:t>Designing PDA P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752600"/>
            <a:ext cx="7391400" cy="4648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It begins by writing the start variable on its stack. </a:t>
            </a:r>
          </a:p>
          <a:p>
            <a:r>
              <a:rPr lang="en-US" dirty="0"/>
              <a:t>It goes through a series of intermediate states, making one substitution after another.</a:t>
            </a:r>
          </a:p>
          <a:p>
            <a:r>
              <a:rPr lang="en-US" dirty="0"/>
              <a:t>Eventually, it may arrive at a string that contains only terminal symbols.</a:t>
            </a:r>
          </a:p>
          <a:p>
            <a:r>
              <a:rPr lang="en-US" dirty="0"/>
              <a:t>It accepts if this string is identical to the input string.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239000" cy="1143000"/>
          </a:xfrm>
        </p:spPr>
        <p:txBody>
          <a:bodyPr/>
          <a:lstStyle/>
          <a:p>
            <a:r>
              <a:rPr lang="en-US" dirty="0"/>
              <a:t>Implementing PDA</a:t>
            </a:r>
          </a:p>
        </p:txBody>
      </p:sp>
      <p:sp>
        <p:nvSpPr>
          <p:cNvPr id="31641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67600" cy="5257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How the PDA stores the intermediate strings consisting of variables and terminals?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Can you just simply use the stack for storing each intermediate string?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PDA needs to find the variable in the intermediate string and make substitution.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PDA can access only the top symbol on the stack that may be a terminal instead of a variable.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Solution to this problem: to keep only </a:t>
            </a:r>
            <a:r>
              <a:rPr lang="en-US" i="1" dirty="0"/>
              <a:t>part</a:t>
            </a:r>
            <a:r>
              <a:rPr lang="en-US" dirty="0"/>
              <a:t> of the intermediate string on the stack: the symbols starting with the first variable in the intermediate string.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162800" cy="1143000"/>
          </a:xfrm>
        </p:spPr>
        <p:txBody>
          <a:bodyPr/>
          <a:lstStyle/>
          <a:p>
            <a:r>
              <a:rPr lang="en-US" dirty="0"/>
              <a:t>Description of PDA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7772400" cy="48768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800" dirty="0"/>
              <a:t>Place the marker symbol $ and the start variable on the stack.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800" dirty="0"/>
              <a:t>Repeat the </a:t>
            </a:r>
            <a:r>
              <a:rPr lang="en-US" sz="2800"/>
              <a:t>following steps.</a:t>
            </a:r>
            <a:endParaRPr lang="en-US" sz="2800" dirty="0"/>
          </a:p>
          <a:p>
            <a:pPr marL="914400" lvl="1" indent="-457200">
              <a:lnSpc>
                <a:spcPct val="90000"/>
              </a:lnSpc>
              <a:buFontTx/>
              <a:buAutoNum type="alphaLcPeriod"/>
            </a:pPr>
            <a:r>
              <a:rPr lang="en-US" sz="2400" dirty="0"/>
              <a:t>If the top of stack is a variable </a:t>
            </a:r>
            <a:r>
              <a:rPr lang="en-US" sz="2400" i="1" dirty="0"/>
              <a:t>A</a:t>
            </a:r>
            <a:r>
              <a:rPr lang="en-US" sz="2400" dirty="0"/>
              <a:t>, </a:t>
            </a:r>
            <a:r>
              <a:rPr lang="en-US" sz="2400" dirty="0" err="1"/>
              <a:t>nondeterministically</a:t>
            </a:r>
            <a:r>
              <a:rPr lang="en-US" sz="2400" dirty="0"/>
              <a:t> select one of the rules for </a:t>
            </a:r>
            <a:r>
              <a:rPr lang="en-US" sz="2400" i="1" dirty="0"/>
              <a:t>A</a:t>
            </a:r>
            <a:r>
              <a:rPr lang="en-US" sz="2400" dirty="0"/>
              <a:t> and substitute A by the string on the right-hand side of the rule.</a:t>
            </a:r>
          </a:p>
          <a:p>
            <a:pPr marL="914400" lvl="1" indent="-457200">
              <a:lnSpc>
                <a:spcPct val="90000"/>
              </a:lnSpc>
              <a:buFontTx/>
              <a:buAutoNum type="alphaLcPeriod"/>
            </a:pPr>
            <a:r>
              <a:rPr lang="en-US" sz="2400" dirty="0"/>
              <a:t>If the top of the stack is a terminal </a:t>
            </a:r>
            <a:r>
              <a:rPr lang="en-US" sz="2400" i="1" dirty="0"/>
              <a:t>a</a:t>
            </a:r>
            <a:r>
              <a:rPr lang="en-US" sz="2400" dirty="0"/>
              <a:t>, read the next symbol from the input and compare it to </a:t>
            </a:r>
            <a:r>
              <a:rPr lang="en-US" sz="2400" i="1" dirty="0"/>
              <a:t>a</a:t>
            </a:r>
            <a:r>
              <a:rPr lang="en-US" sz="2400" dirty="0"/>
              <a:t>.  If they match, repeat.  If they do not match, reject on this branch of the </a:t>
            </a:r>
            <a:r>
              <a:rPr lang="en-US" sz="2400" dirty="0" err="1"/>
              <a:t>nondeterminism</a:t>
            </a:r>
            <a:r>
              <a:rPr lang="en-US" sz="2400" dirty="0"/>
              <a:t>.</a:t>
            </a:r>
          </a:p>
          <a:p>
            <a:pPr marL="914400" lvl="1" indent="-457200">
              <a:lnSpc>
                <a:spcPct val="90000"/>
              </a:lnSpc>
              <a:buFontTx/>
              <a:buAutoNum type="alphaLcPeriod"/>
            </a:pPr>
            <a:r>
              <a:rPr lang="en-US" sz="2400" dirty="0"/>
              <a:t>If the top of stack is the symbol $, enter the accept state.  Doing so accept the input if it has all been read.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Shorthand notation for the transition function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397876"/>
            <a:ext cx="7315200" cy="4114800"/>
          </a:xfrm>
        </p:spPr>
        <p:txBody>
          <a:bodyPr/>
          <a:lstStyle/>
          <a:p>
            <a:r>
              <a:rPr lang="en-US" dirty="0"/>
              <a:t>This notation provides a way to write an entire string on the stack in one step of the machine.</a:t>
            </a:r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7C592EC5-567D-CF45-9333-FA85A3111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38471"/>
            <a:ext cx="7086600" cy="36195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/>
          <a:lstStyle/>
          <a:p>
            <a:r>
              <a:rPr lang="en-US" dirty="0"/>
              <a:t>State diagram of PDA P</a:t>
            </a:r>
          </a:p>
        </p:txBody>
      </p:sp>
      <p:pic>
        <p:nvPicPr>
          <p:cNvPr id="3" name="Content Placeholder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B6620460-C15C-0249-9566-BF22C84954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0" y="1828800"/>
            <a:ext cx="8105804" cy="375747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04800"/>
            <a:ext cx="7467600" cy="41148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400" dirty="0"/>
              <a:t>  Example: Construct a PDA </a:t>
            </a:r>
            <a:r>
              <a:rPr lang="en-US" sz="2400" i="1" dirty="0"/>
              <a:t>P</a:t>
            </a:r>
            <a:r>
              <a:rPr lang="en-US" sz="2400" dirty="0"/>
              <a:t> from the following CFG </a:t>
            </a:r>
            <a:r>
              <a:rPr lang="en-US" sz="2400" i="1" dirty="0"/>
              <a:t>G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graphicFrame>
        <p:nvGraphicFramePr>
          <p:cNvPr id="3205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168750"/>
              </p:ext>
            </p:extLst>
          </p:nvPr>
        </p:nvGraphicFramePr>
        <p:xfrm>
          <a:off x="4148985" y="838200"/>
          <a:ext cx="1455629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30" name="Equation" r:id="rId3" imgW="749160" imgH="431640" progId="">
                  <p:embed/>
                </p:oleObj>
              </mc:Choice>
              <mc:Fallback>
                <p:oleObj name="Equation" r:id="rId3" imgW="749160" imgH="431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8985" y="838200"/>
                        <a:ext cx="1455629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28D4FAC5-167E-8F4A-9A1D-06C1CD408B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072724"/>
            <a:ext cx="7837928" cy="43889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08D2-B33B-6E41-B132-2D62957D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 video on the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9D5A98-BFC2-E543-8355-7BDE6BB0EE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435608" y="1524000"/>
                <a:ext cx="7498080" cy="4800600"/>
              </a:xfrm>
            </p:spPr>
            <p:txBody>
              <a:bodyPr>
                <a:normAutofit/>
              </a:bodyPr>
              <a:lstStyle/>
              <a:p>
                <a:r>
                  <a:rPr lang="en-US" sz="2800" dirty="0"/>
                  <a:t>Please view the following video: </a:t>
                </a:r>
              </a:p>
              <a:p>
                <a:pPr lvl="1"/>
                <a:r>
                  <a:rPr lang="en-US" sz="2400" dirty="0">
                    <a:hlinkClick r:id="rId2"/>
                  </a:rPr>
                  <a:t>https://www.youtube.com/watch?v=xWWRoiPRAi4</a:t>
                </a:r>
                <a:r>
                  <a:rPr lang="en-US" sz="2400" dirty="0"/>
                  <a:t> </a:t>
                </a:r>
              </a:p>
              <a:p>
                <a:r>
                  <a:rPr lang="en-US" sz="2800" dirty="0"/>
                  <a:t>Please note that instead of using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in the previous slide, this video uses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800" dirty="0"/>
                  <a:t>. This is purely notation preferences, nothing significant. </a:t>
                </a:r>
              </a:p>
              <a:p>
                <a:endParaRPr lang="en-US" sz="2800" dirty="0"/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9D5A98-BFC2-E543-8355-7BDE6BB0EE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35608" y="1524000"/>
                <a:ext cx="7498080" cy="4800600"/>
              </a:xfrm>
              <a:blipFill>
                <a:blip r:embed="rId3"/>
                <a:stretch>
                  <a:fillRect t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6474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5993</TotalTime>
  <Words>543</Words>
  <Application>Microsoft Macintosh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Cambria Math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CFL and PDA</vt:lpstr>
      <vt:lpstr>Proof 1 If a language is context free, then some  pushdown automaton recognizes it.</vt:lpstr>
      <vt:lpstr>Designing PDA P</vt:lpstr>
      <vt:lpstr>Implementing PDA</vt:lpstr>
      <vt:lpstr>Description of PDA</vt:lpstr>
      <vt:lpstr>Shorthand notation for the transition function</vt:lpstr>
      <vt:lpstr>State diagram of PDA P</vt:lpstr>
      <vt:lpstr>PowerPoint Presentation</vt:lpstr>
      <vt:lpstr>A video on the example</vt:lpstr>
      <vt:lpstr>Closure Properties of CFL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1037</cp:revision>
  <cp:lastPrinted>2019-11-05T14:45:22Z</cp:lastPrinted>
  <dcterms:created xsi:type="dcterms:W3CDTF">2003-01-02T15:29:37Z</dcterms:created>
  <dcterms:modified xsi:type="dcterms:W3CDTF">2020-11-05T16:18:03Z</dcterms:modified>
</cp:coreProperties>
</file>