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42"/>
  </p:notesMasterIdLst>
  <p:sldIdLst>
    <p:sldId id="256" r:id="rId2"/>
    <p:sldId id="257" r:id="rId3"/>
    <p:sldId id="424" r:id="rId4"/>
    <p:sldId id="392" r:id="rId5"/>
    <p:sldId id="428" r:id="rId6"/>
    <p:sldId id="425" r:id="rId7"/>
    <p:sldId id="422" r:id="rId8"/>
    <p:sldId id="421" r:id="rId9"/>
    <p:sldId id="393" r:id="rId10"/>
    <p:sldId id="395" r:id="rId11"/>
    <p:sldId id="396" r:id="rId12"/>
    <p:sldId id="397" r:id="rId13"/>
    <p:sldId id="398" r:id="rId14"/>
    <p:sldId id="399" r:id="rId15"/>
    <p:sldId id="401" r:id="rId16"/>
    <p:sldId id="426" r:id="rId17"/>
    <p:sldId id="402" r:id="rId18"/>
    <p:sldId id="404" r:id="rId19"/>
    <p:sldId id="405" r:id="rId20"/>
    <p:sldId id="406" r:id="rId21"/>
    <p:sldId id="427" r:id="rId22"/>
    <p:sldId id="407" r:id="rId23"/>
    <p:sldId id="408" r:id="rId24"/>
    <p:sldId id="409" r:id="rId25"/>
    <p:sldId id="410" r:id="rId26"/>
    <p:sldId id="411" r:id="rId27"/>
    <p:sldId id="412" r:id="rId28"/>
    <p:sldId id="413" r:id="rId29"/>
    <p:sldId id="258" r:id="rId30"/>
    <p:sldId id="429" r:id="rId31"/>
    <p:sldId id="643" r:id="rId32"/>
    <p:sldId id="645" r:id="rId33"/>
    <p:sldId id="646" r:id="rId34"/>
    <p:sldId id="647" r:id="rId35"/>
    <p:sldId id="650" r:id="rId36"/>
    <p:sldId id="651" r:id="rId37"/>
    <p:sldId id="652" r:id="rId38"/>
    <p:sldId id="653" r:id="rId39"/>
    <p:sldId id="654" r:id="rId40"/>
    <p:sldId id="655" r:id="rId4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02CE"/>
    <a:srgbClr val="2C0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6"/>
    <p:restoredTop sz="79592" autoAdjust="0"/>
  </p:normalViewPr>
  <p:slideViewPr>
    <p:cSldViewPr snapToGrid="0" snapToObjects="1">
      <p:cViewPr varScale="1">
        <p:scale>
          <a:sx n="66" d="100"/>
          <a:sy n="66" d="100"/>
        </p:scale>
        <p:origin x="1445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65523-2DF7-C24A-B8F9-65DF2FDDF58F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2C056-4745-D94F-AA20-EC07D0C8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11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Memory_management" TargetMode="External"/><Relationship Id="rId3" Type="http://schemas.openxmlformats.org/officeDocument/2006/relationships/hyperlink" Target="http://en.wikipedia.org/wiki/Computer_storage" TargetMode="External"/><Relationship Id="rId7" Type="http://schemas.openxmlformats.org/officeDocument/2006/relationships/hyperlink" Target="http://en.wikipedia.org/wiki/1969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en.wikipedia.org/wiki/Laszlo_Belady" TargetMode="External"/><Relationship Id="rId5" Type="http://schemas.openxmlformats.org/officeDocument/2006/relationships/hyperlink" Target="http://en.wikipedia.org/wiki/FIFO" TargetMode="External"/><Relationship Id="rId4" Type="http://schemas.openxmlformats.org/officeDocument/2006/relationships/hyperlink" Target="http://en.wikipedia.org/wiki/Page_fault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A1A8EA-4BEA-49D2-8496-4982155B944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2697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5A98FB-14A5-43AF-AC8B-ED71CA79F90E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2313"/>
            <a:ext cx="4797425" cy="3597275"/>
          </a:xfrm>
          <a:ln w="12700"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7325" tIns="48664" rIns="97325" bIns="48664"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1676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2870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C62537-8B68-4944-9E47-1B0003831FCA}" type="slidenum">
              <a:rPr lang="en-US"/>
              <a:pPr/>
              <a:t>34</a:t>
            </a:fld>
            <a:endParaRPr lang="en-US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August </a:t>
            </a:r>
            <a:r>
              <a:rPr lang="en-US" dirty="0" err="1"/>
              <a:t>Kerckhoffs</a:t>
            </a:r>
            <a:r>
              <a:rPr lang="en-US" dirty="0"/>
              <a:t> – 19</a:t>
            </a:r>
            <a:r>
              <a:rPr lang="en-US" baseline="30000" dirty="0"/>
              <a:t>th</a:t>
            </a:r>
            <a:r>
              <a:rPr lang="en-US" dirty="0"/>
              <a:t> Century French cryptographer.</a:t>
            </a:r>
          </a:p>
          <a:p>
            <a:r>
              <a:rPr lang="en-US" dirty="0"/>
              <a:t>Also” Shannon’s maxim: The enemy knows the system.</a:t>
            </a:r>
          </a:p>
        </p:txBody>
      </p:sp>
    </p:spTree>
    <p:extLst>
      <p:ext uri="{BB962C8B-B14F-4D97-AF65-F5344CB8AC3E}">
        <p14:creationId xmlns:p14="http://schemas.microsoft.com/office/powerpoint/2010/main" val="6124176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This lock must be locked with a key; just snapping the hasp will not do.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701B85-440D-4F42-9FBB-F9666FFAED69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5006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Note: Other friends, with key B, cannot open the lock.  So, it doesn’t matter how many people have B keys.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A701B85-440D-4F42-9FBB-F9666FFAED69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922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27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10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76F472-6828-47B0-BB2A-5F6046E83EB6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/>
              <a:t>For the RSA algorithm and some others.</a:t>
            </a:r>
          </a:p>
          <a:p>
            <a:endParaRPr lang="en-US" dirty="0"/>
          </a:p>
          <a:p>
            <a:r>
              <a:rPr lang="en-US" dirty="0"/>
              <a:t>It is analogous if you believe that handwritten signatures are distinctive.  Anyone can read a handwritten signature, but only one person could have written it.</a:t>
            </a:r>
          </a:p>
        </p:txBody>
      </p:sp>
    </p:spTree>
    <p:extLst>
      <p:ext uri="{BB962C8B-B14F-4D97-AF65-F5344CB8AC3E}">
        <p14:creationId xmlns:p14="http://schemas.microsoft.com/office/powerpoint/2010/main" val="298685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A1A8EA-4BEA-49D2-8496-4982155B944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8701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1ADF1D-8BFB-44A0-B6BC-E7780362B67B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2313"/>
            <a:ext cx="4797425" cy="3597275"/>
          </a:xfrm>
          <a:ln w="12700"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7325" tIns="48664" rIns="97325" bIns="48664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124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CC4A90-788D-443B-B7AC-5B2B33682A87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2313"/>
            <a:ext cx="4797425" cy="3597275"/>
          </a:xfrm>
          <a:ln w="12700"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7325" tIns="48664" rIns="97325" bIns="48664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1557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F6770DE-133C-4320-BF09-D3CE9AF628A1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6655" tIns="48326" rIns="96655" bIns="48326"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793672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58FDA4-DA0B-464C-A09A-E4DF7170DC6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5238" y="725488"/>
            <a:ext cx="4783137" cy="3587750"/>
          </a:xfrm>
          <a:ln w="12700" cap="flat">
            <a:solidFill>
              <a:schemeClr val="tx1"/>
            </a:solidFill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9047" tIns="51175" rIns="99047" bIns="51175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906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AFBB60-054A-4DEA-A774-75148B6F7EA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5238" y="725488"/>
            <a:ext cx="4783137" cy="3587750"/>
          </a:xfrm>
          <a:ln w="12700" cap="flat">
            <a:solidFill>
              <a:schemeClr val="tx1"/>
            </a:solidFill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7397" tIns="49524" rIns="97397" bIns="49524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0285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B7AC3A-DD4B-47EC-AEE3-11E94B40CF32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5238" y="725488"/>
            <a:ext cx="4783137" cy="3587750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5086" tIns="47543" rIns="95086" bIns="47543"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474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DE6706-9440-4AAE-9253-AB5EE313374C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2313"/>
            <a:ext cx="4797425" cy="3597275"/>
          </a:xfrm>
          <a:ln w="12700"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7325" tIns="48664" rIns="97325" bIns="48664"/>
          <a:lstStyle/>
          <a:p>
            <a:pPr eaLnBrk="1" hangingPunct="1"/>
            <a:r>
              <a:rPr lang="en-US" b="1"/>
              <a:t>From Wikipedia, the free encyclopedia</a:t>
            </a:r>
          </a:p>
          <a:p>
            <a:pPr eaLnBrk="1" hangingPunct="1"/>
            <a:r>
              <a:rPr lang="en-US"/>
              <a:t>In </a:t>
            </a:r>
            <a:r>
              <a:rPr lang="en-US">
                <a:hlinkClick r:id="rId3" tooltip="Computer storage"/>
              </a:rPr>
              <a:t>computer storage</a:t>
            </a:r>
            <a:r>
              <a:rPr lang="en-US"/>
              <a:t>, </a:t>
            </a:r>
            <a:r>
              <a:rPr lang="en-US" b="1"/>
              <a:t>Belady's anomaly</a:t>
            </a:r>
            <a:r>
              <a:rPr lang="en-US"/>
              <a:t> states that it is possible to have more </a:t>
            </a:r>
            <a:r>
              <a:rPr lang="en-US">
                <a:hlinkClick r:id="rId4" tooltip="Page fault"/>
              </a:rPr>
              <a:t>page faults</a:t>
            </a:r>
            <a:r>
              <a:rPr lang="en-US"/>
              <a:t> when increasing the number of page frames while using </a:t>
            </a:r>
            <a:r>
              <a:rPr lang="en-US">
                <a:hlinkClick r:id="rId5" tooltip="FIFO"/>
              </a:rPr>
              <a:t>FIFO</a:t>
            </a:r>
            <a:r>
              <a:rPr lang="en-US"/>
              <a:t> method of frame management. </a:t>
            </a:r>
            <a:r>
              <a:rPr lang="en-US">
                <a:hlinkClick r:id="rId6" tooltip="Laszlo Belady"/>
              </a:rPr>
              <a:t>Laszlo Belady</a:t>
            </a:r>
            <a:r>
              <a:rPr lang="en-US"/>
              <a:t> demonstrated this in </a:t>
            </a:r>
            <a:r>
              <a:rPr lang="en-US">
                <a:hlinkClick r:id="rId7" tooltip="1969"/>
              </a:rPr>
              <a:t>1969</a:t>
            </a:r>
            <a:r>
              <a:rPr lang="en-US"/>
              <a:t>. Previously, it was believed that an increase in the number of page frames would always provide the same number or fewer page faults.</a:t>
            </a:r>
          </a:p>
          <a:p>
            <a:pPr eaLnBrk="1" hangingPunct="1"/>
            <a:r>
              <a:rPr lang="en-US"/>
              <a:t>In common computer </a:t>
            </a:r>
            <a:r>
              <a:rPr lang="en-US">
                <a:hlinkClick r:id="rId8" tooltip="Memory management"/>
              </a:rPr>
              <a:t>memory management</a:t>
            </a:r>
            <a:r>
              <a:rPr lang="en-US"/>
              <a:t>, information is loaded in specific sized chunks. Each chunk is referred to as a </a:t>
            </a:r>
            <a:r>
              <a:rPr lang="en-US" i="1"/>
              <a:t>page</a:t>
            </a:r>
            <a:r>
              <a:rPr lang="en-US"/>
              <a:t>. The central processor can only load a limited number of pages at a time. It requires a </a:t>
            </a:r>
            <a:r>
              <a:rPr lang="en-US" i="1"/>
              <a:t>frame</a:t>
            </a:r>
            <a:r>
              <a:rPr lang="en-US"/>
              <a:t> for each page it can load. A </a:t>
            </a:r>
            <a:r>
              <a:rPr lang="en-US" i="1"/>
              <a:t>page fault</a:t>
            </a:r>
            <a:r>
              <a:rPr lang="en-US"/>
              <a:t> occurs when a page is not found, and might need to be loaded from disk into memory.</a:t>
            </a:r>
          </a:p>
          <a:p>
            <a:pPr eaLnBrk="1" hangingPunct="1"/>
            <a:r>
              <a:rPr lang="en-US"/>
              <a:t>When a page fault occurs and all frames are in use, one must be cleared to make room for the new page. A simple algorithm is </a:t>
            </a:r>
            <a:r>
              <a:rPr lang="en-US">
                <a:hlinkClick r:id="rId5" tooltip="FIFO"/>
              </a:rPr>
              <a:t>FIFO</a:t>
            </a:r>
            <a:r>
              <a:rPr lang="en-US"/>
              <a:t>. Whichever page has been in the frames the longest is the one that is cleared. Until Belady's anomaly was demonstrated, the FIFO algorithm was assumed to be acceptable.</a:t>
            </a:r>
          </a:p>
        </p:txBody>
      </p:sp>
    </p:spTree>
    <p:extLst>
      <p:ext uri="{BB962C8B-B14F-4D97-AF65-F5344CB8AC3E}">
        <p14:creationId xmlns:p14="http://schemas.microsoft.com/office/powerpoint/2010/main" val="3860099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5/24/2022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8013"/>
            <a:ext cx="7772400" cy="6429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50950"/>
            <a:ext cx="7772400" cy="4846638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5038" y="6249600"/>
            <a:ext cx="2893925" cy="45769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96492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5/24/2022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5/24/2022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5/24/2022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5/24/2022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5/24/2022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5/24/2022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5/24/2022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  <p:sldLayoutId id="2147483841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Module 3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b="1" dirty="0"/>
              <a:t>Ethical Hacking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9937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608013"/>
            <a:ext cx="8534400" cy="642937"/>
          </a:xfrm>
        </p:spPr>
        <p:txBody>
          <a:bodyPr>
            <a:normAutofit fontScale="90000"/>
          </a:bodyPr>
          <a:lstStyle/>
          <a:p>
            <a:r>
              <a:rPr lang="en-US" dirty="0"/>
              <a:t>Usable and Unusable Address Spaces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6781800" y="6324600"/>
            <a:ext cx="1905167" cy="457696"/>
          </a:xfrm>
        </p:spPr>
        <p:txBody>
          <a:bodyPr/>
          <a:lstStyle/>
          <a:p>
            <a:fld id="{DE92680F-60F8-43A8-8448-770068F7F39B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1828800" y="1752600"/>
            <a:ext cx="5638800" cy="2743200"/>
            <a:chOff x="1632" y="1200"/>
            <a:chExt cx="3552" cy="1728"/>
          </a:xfrm>
        </p:grpSpPr>
        <p:sp>
          <p:nvSpPr>
            <p:cNvPr id="22535" name="Rectangle 4"/>
            <p:cNvSpPr>
              <a:spLocks noChangeArrowheads="1"/>
            </p:cNvSpPr>
            <p:nvPr/>
          </p:nvSpPr>
          <p:spPr bwMode="auto">
            <a:xfrm>
              <a:off x="3072" y="1200"/>
              <a:ext cx="528" cy="1728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536" name="Rectangle 5"/>
            <p:cNvSpPr>
              <a:spLocks noChangeArrowheads="1"/>
            </p:cNvSpPr>
            <p:nvPr/>
          </p:nvSpPr>
          <p:spPr bwMode="auto">
            <a:xfrm>
              <a:off x="3072" y="1200"/>
              <a:ext cx="528" cy="86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537" name="Text Box 6"/>
            <p:cNvSpPr txBox="1">
              <a:spLocks noChangeArrowheads="1"/>
            </p:cNvSpPr>
            <p:nvPr/>
          </p:nvSpPr>
          <p:spPr bwMode="auto">
            <a:xfrm>
              <a:off x="1632" y="1776"/>
              <a:ext cx="1296" cy="48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1195388">
                <a:spcBef>
                  <a:spcPct val="50000"/>
                </a:spcBef>
              </a:pPr>
              <a:r>
                <a:rPr lang="en-US" sz="2200" dirty="0">
                  <a:latin typeface="Arial" charset="0"/>
                </a:rPr>
                <a:t>Address</a:t>
              </a:r>
              <a:br>
                <a:rPr lang="en-US" sz="2200" dirty="0">
                  <a:latin typeface="Arial" charset="0"/>
                </a:rPr>
              </a:br>
              <a:r>
                <a:rPr lang="en-US" sz="2200" dirty="0">
                  <a:latin typeface="Arial" charset="0"/>
                </a:rPr>
                <a:t>Space</a:t>
              </a:r>
            </a:p>
          </p:txBody>
        </p:sp>
        <p:sp>
          <p:nvSpPr>
            <p:cNvPr id="22538" name="Text Box 8"/>
            <p:cNvSpPr txBox="1">
              <a:spLocks noChangeArrowheads="1"/>
            </p:cNvSpPr>
            <p:nvPr/>
          </p:nvSpPr>
          <p:spPr bwMode="auto">
            <a:xfrm>
              <a:off x="3840" y="2304"/>
              <a:ext cx="1296" cy="2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defTabSz="1195388">
                <a:spcBef>
                  <a:spcPct val="50000"/>
                </a:spcBef>
              </a:pPr>
              <a:r>
                <a:rPr lang="en-US" sz="2200" dirty="0">
                  <a:latin typeface="Arial" charset="0"/>
                </a:rPr>
                <a:t>Usable</a:t>
              </a:r>
            </a:p>
          </p:txBody>
        </p:sp>
        <p:sp>
          <p:nvSpPr>
            <p:cNvPr id="22539" name="Text Box 9"/>
            <p:cNvSpPr txBox="1">
              <a:spLocks noChangeArrowheads="1"/>
            </p:cNvSpPr>
            <p:nvPr/>
          </p:nvSpPr>
          <p:spPr bwMode="auto">
            <a:xfrm>
              <a:off x="3888" y="1488"/>
              <a:ext cx="1296" cy="2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defTabSz="1195388">
                <a:spcBef>
                  <a:spcPct val="50000"/>
                </a:spcBef>
              </a:pPr>
              <a:r>
                <a:rPr lang="en-US" sz="2200" dirty="0">
                  <a:latin typeface="Arial" charset="0"/>
                </a:rPr>
                <a:t>Unusable</a:t>
              </a:r>
            </a:p>
          </p:txBody>
        </p:sp>
        <p:sp>
          <p:nvSpPr>
            <p:cNvPr id="22540" name="AutoShape 10"/>
            <p:cNvSpPr>
              <a:spLocks/>
            </p:cNvSpPr>
            <p:nvPr/>
          </p:nvSpPr>
          <p:spPr bwMode="auto">
            <a:xfrm>
              <a:off x="3696" y="1200"/>
              <a:ext cx="96" cy="816"/>
            </a:xfrm>
            <a:prstGeom prst="rightBrace">
              <a:avLst>
                <a:gd name="adj1" fmla="val 70833"/>
                <a:gd name="adj2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541" name="AutoShape 11"/>
            <p:cNvSpPr>
              <a:spLocks/>
            </p:cNvSpPr>
            <p:nvPr/>
          </p:nvSpPr>
          <p:spPr bwMode="auto">
            <a:xfrm>
              <a:off x="3696" y="2064"/>
              <a:ext cx="96" cy="816"/>
            </a:xfrm>
            <a:prstGeom prst="rightBrace">
              <a:avLst>
                <a:gd name="adj1" fmla="val 70833"/>
                <a:gd name="adj2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22542" name="AutoShape 12"/>
            <p:cNvSpPr>
              <a:spLocks/>
            </p:cNvSpPr>
            <p:nvPr/>
          </p:nvSpPr>
          <p:spPr bwMode="auto">
            <a:xfrm>
              <a:off x="2832" y="1200"/>
              <a:ext cx="192" cy="1728"/>
            </a:xfrm>
            <a:prstGeom prst="leftBrace">
              <a:avLst>
                <a:gd name="adj1" fmla="val 75000"/>
                <a:gd name="adj2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22532" name="Text Box 14"/>
          <p:cNvSpPr txBox="1">
            <a:spLocks noChangeArrowheads="1"/>
          </p:cNvSpPr>
          <p:nvPr/>
        </p:nvSpPr>
        <p:spPr bwMode="auto">
          <a:xfrm>
            <a:off x="4114800" y="3048000"/>
            <a:ext cx="838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1195388">
              <a:spcBef>
                <a:spcPct val="50000"/>
              </a:spcBef>
            </a:pPr>
            <a:r>
              <a:rPr lang="en-US" sz="2400" b="1" dirty="0">
                <a:latin typeface="Arial" charset="0"/>
              </a:rPr>
              <a:t>2G</a:t>
            </a:r>
          </a:p>
        </p:txBody>
      </p:sp>
      <p:sp>
        <p:nvSpPr>
          <p:cNvPr id="22533" name="Text Box 15"/>
          <p:cNvSpPr txBox="1">
            <a:spLocks noChangeArrowheads="1"/>
          </p:cNvSpPr>
          <p:nvPr/>
        </p:nvSpPr>
        <p:spPr bwMode="auto">
          <a:xfrm>
            <a:off x="4114800" y="1676400"/>
            <a:ext cx="838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1195388">
              <a:spcBef>
                <a:spcPct val="50000"/>
              </a:spcBef>
            </a:pPr>
            <a:r>
              <a:rPr lang="en-US" sz="2400" b="1" dirty="0">
                <a:latin typeface="Arial" charset="0"/>
              </a:rPr>
              <a:t>4G</a:t>
            </a:r>
          </a:p>
        </p:txBody>
      </p:sp>
      <p:sp>
        <p:nvSpPr>
          <p:cNvPr id="22534" name="Text Box 16"/>
          <p:cNvSpPr txBox="1">
            <a:spLocks noChangeArrowheads="1"/>
          </p:cNvSpPr>
          <p:nvPr/>
        </p:nvSpPr>
        <p:spPr bwMode="auto">
          <a:xfrm>
            <a:off x="990600" y="4648200"/>
            <a:ext cx="7620000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1195388">
              <a:spcBef>
                <a:spcPct val="50000"/>
              </a:spcBef>
            </a:pPr>
            <a:r>
              <a:rPr lang="en-US" sz="2400" b="1" dirty="0">
                <a:latin typeface="+mn-lt"/>
              </a:rPr>
              <a:t>Memory map:  </a:t>
            </a:r>
            <a:r>
              <a:rPr lang="en-US" sz="2400" dirty="0">
                <a:latin typeface="+mn-lt"/>
              </a:rPr>
              <a:t>This computer has a 32-bit address space, but only 2 gigabytes of installed memory.  The remaining two gigabytes are addressable, but not useful because there is no memory installed.</a:t>
            </a:r>
          </a:p>
        </p:txBody>
      </p:sp>
    </p:spTree>
    <p:extLst>
      <p:ext uri="{BB962C8B-B14F-4D97-AF65-F5344CB8AC3E}">
        <p14:creationId xmlns:p14="http://schemas.microsoft.com/office/powerpoint/2010/main" val="3492694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2075" tIns="46038" rIns="92075" bIns="46038">
            <a:normAutofit/>
          </a:bodyPr>
          <a:lstStyle/>
          <a:p>
            <a:r>
              <a:rPr lang="en-US" dirty="0"/>
              <a:t>Virtual Memory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 lIns="92075" tIns="46038" rIns="92075" bIns="46038">
            <a:normAutofit fontScale="92500" lnSpcReduction="10000"/>
          </a:bodyPr>
          <a:lstStyle/>
          <a:p>
            <a:r>
              <a:rPr lang="en-US" sz="3200" dirty="0"/>
              <a:t>Virtual memory increases the </a:t>
            </a:r>
            <a:r>
              <a:rPr lang="en-US" sz="3200" i="1" dirty="0"/>
              <a:t>apparent</a:t>
            </a:r>
            <a:r>
              <a:rPr lang="en-US" sz="3200" dirty="0"/>
              <a:t> amount of memory by using far less expensive hard disk space</a:t>
            </a:r>
          </a:p>
          <a:p>
            <a:r>
              <a:rPr lang="en-US" sz="3200" dirty="0"/>
              <a:t>Provides for process separation (memory protection)</a:t>
            </a:r>
          </a:p>
          <a:p>
            <a:r>
              <a:rPr lang="en-US" sz="3200" dirty="0"/>
              <a:t>Demand paging: </a:t>
            </a:r>
            <a:r>
              <a:rPr lang="en-US" sz="3000" dirty="0"/>
              <a:t>Pages brought into memory as needed</a:t>
            </a:r>
          </a:p>
          <a:p>
            <a:r>
              <a:rPr lang="en-US" sz="3200" dirty="0"/>
              <a:t>Page table: Keeps track of what is in memory and what is still out on hard disk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190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Transparent Virtual Memory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800" dirty="0"/>
              <a:t>The programmer codes as though the entire logical address space were available.</a:t>
            </a:r>
          </a:p>
          <a:p>
            <a:r>
              <a:rPr lang="en-US" sz="2800" dirty="0"/>
              <a:t>Virtual memory is </a:t>
            </a:r>
            <a:r>
              <a:rPr lang="en-US" sz="2800" b="1" dirty="0"/>
              <a:t>transparent</a:t>
            </a:r>
            <a:r>
              <a:rPr lang="en-US" sz="2800" dirty="0"/>
              <a:t> to the programmer.  (It’s there, but you can’t see it.)</a:t>
            </a:r>
          </a:p>
          <a:p>
            <a:r>
              <a:rPr lang="en-US" sz="2800" dirty="0"/>
              <a:t>The entire program and in-memory data is stored on disk.</a:t>
            </a:r>
          </a:p>
          <a:p>
            <a:r>
              <a:rPr lang="en-US" sz="2800" dirty="0"/>
              <a:t>Pieces of the program and data (pages) are read into main memory (page frames) as needed.  This is </a:t>
            </a:r>
            <a:r>
              <a:rPr lang="en-US" sz="2800" b="1" dirty="0"/>
              <a:t>demand paging</a:t>
            </a:r>
            <a:r>
              <a:rPr lang="en-US" sz="2800" dirty="0"/>
              <a:t>.</a:t>
            </a:r>
          </a:p>
          <a:p>
            <a:r>
              <a:rPr lang="en-US" sz="2800" dirty="0"/>
              <a:t>Paging takes time.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5025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Frames and Pages</a:t>
            </a:r>
          </a:p>
        </p:txBody>
      </p:sp>
      <p:graphicFrame>
        <p:nvGraphicFramePr>
          <p:cNvPr id="208925" name="Group 29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970240195"/>
              </p:ext>
            </p:extLst>
          </p:nvPr>
        </p:nvGraphicFramePr>
        <p:xfrm>
          <a:off x="685800" y="1828800"/>
          <a:ext cx="7772400" cy="4179888"/>
        </p:xfrm>
        <a:graphic>
          <a:graphicData uri="http://schemas.openxmlformats.org/drawingml/2006/table">
            <a:tbl>
              <a:tblPr firstRow="1"/>
              <a:tblGrid>
                <a:gridCol w="1941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11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1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Program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Memory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Unit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Pages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Frames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Address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Logical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Physical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Size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2 to 4KB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Same as logical page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98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Amount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Address bits in effective address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Amount of installed memory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605" name="SMARTPenAnnotation9"/>
          <p:cNvSpPr>
            <a:spLocks noChangeArrowheads="1"/>
          </p:cNvSpPr>
          <p:nvPr/>
        </p:nvSpPr>
        <p:spPr bwMode="auto">
          <a:xfrm>
            <a:off x="7450138" y="0"/>
            <a:ext cx="0" cy="0"/>
          </a:xfrm>
          <a:custGeom>
            <a:avLst/>
            <a:gdLst>
              <a:gd name="T0" fmla="*/ 0 w 105"/>
              <a:gd name="T1" fmla="*/ 0 h 9"/>
              <a:gd name="T2" fmla="*/ 105 w 105"/>
              <a:gd name="T3" fmla="*/ 9 h 9"/>
            </a:gdLst>
            <a:ahLst/>
            <a:cxnLst>
              <a:cxn ang="0">
                <a:pos x="104" y="2"/>
              </a:cxn>
              <a:cxn ang="0">
                <a:pos x="103" y="1"/>
              </a:cxn>
              <a:cxn ang="0">
                <a:pos x="102" y="1"/>
              </a:cxn>
              <a:cxn ang="0">
                <a:pos x="99" y="1"/>
              </a:cxn>
              <a:cxn ang="0">
                <a:pos x="97" y="1"/>
              </a:cxn>
              <a:cxn ang="0">
                <a:pos x="95" y="1"/>
              </a:cxn>
              <a:cxn ang="0">
                <a:pos x="91" y="0"/>
              </a:cxn>
              <a:cxn ang="0">
                <a:pos x="63" y="0"/>
              </a:cxn>
              <a:cxn ang="0">
                <a:pos x="59" y="1"/>
              </a:cxn>
              <a:cxn ang="0">
                <a:pos x="56" y="1"/>
              </a:cxn>
              <a:cxn ang="0">
                <a:pos x="51" y="1"/>
              </a:cxn>
              <a:cxn ang="0">
                <a:pos x="47" y="2"/>
              </a:cxn>
              <a:cxn ang="0">
                <a:pos x="39" y="3"/>
              </a:cxn>
              <a:cxn ang="0">
                <a:pos x="35" y="3"/>
              </a:cxn>
              <a:cxn ang="0">
                <a:pos x="32" y="4"/>
              </a:cxn>
              <a:cxn ang="0">
                <a:pos x="22" y="5"/>
              </a:cxn>
              <a:cxn ang="0">
                <a:pos x="19" y="6"/>
              </a:cxn>
              <a:cxn ang="0">
                <a:pos x="15" y="6"/>
              </a:cxn>
              <a:cxn ang="0">
                <a:pos x="12" y="7"/>
              </a:cxn>
              <a:cxn ang="0">
                <a:pos x="0" y="8"/>
              </a:cxn>
            </a:cxnLst>
            <a:rect l="T0" t="T1" r="T2" b="T3"/>
            <a:pathLst>
              <a:path w="105" h="9">
                <a:moveTo>
                  <a:pt x="104" y="2"/>
                </a:moveTo>
                <a:lnTo>
                  <a:pt x="103" y="1"/>
                </a:lnTo>
                <a:lnTo>
                  <a:pt x="102" y="1"/>
                </a:lnTo>
                <a:lnTo>
                  <a:pt x="99" y="1"/>
                </a:lnTo>
                <a:lnTo>
                  <a:pt x="97" y="1"/>
                </a:lnTo>
                <a:lnTo>
                  <a:pt x="95" y="1"/>
                </a:lnTo>
                <a:lnTo>
                  <a:pt x="91" y="0"/>
                </a:lnTo>
                <a:lnTo>
                  <a:pt x="63" y="0"/>
                </a:lnTo>
                <a:lnTo>
                  <a:pt x="59" y="1"/>
                </a:lnTo>
                <a:lnTo>
                  <a:pt x="56" y="1"/>
                </a:lnTo>
                <a:lnTo>
                  <a:pt x="51" y="1"/>
                </a:lnTo>
                <a:lnTo>
                  <a:pt x="47" y="2"/>
                </a:lnTo>
                <a:lnTo>
                  <a:pt x="39" y="3"/>
                </a:lnTo>
                <a:lnTo>
                  <a:pt x="35" y="3"/>
                </a:lnTo>
                <a:lnTo>
                  <a:pt x="32" y="4"/>
                </a:lnTo>
                <a:lnTo>
                  <a:pt x="22" y="5"/>
                </a:lnTo>
                <a:lnTo>
                  <a:pt x="19" y="6"/>
                </a:lnTo>
                <a:lnTo>
                  <a:pt x="15" y="6"/>
                </a:lnTo>
                <a:lnTo>
                  <a:pt x="12" y="7"/>
                </a:lnTo>
                <a:lnTo>
                  <a:pt x="0" y="8"/>
                </a:lnTo>
              </a:path>
            </a:pathLst>
          </a:custGeom>
          <a:solidFill>
            <a:schemeClr val="accent1"/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101735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077200" cy="642938"/>
          </a:xfrm>
        </p:spPr>
        <p:txBody>
          <a:bodyPr>
            <a:noAutofit/>
          </a:bodyPr>
          <a:lstStyle/>
          <a:p>
            <a:r>
              <a:rPr lang="en-US" altLang="en-US" dirty="0"/>
              <a:t>Frames and Pages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680F-60F8-43A8-8448-770068F7F39B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25603" name="Picture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1530212"/>
            <a:ext cx="3235325" cy="4550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Rectangle 8"/>
          <p:cNvSpPr>
            <a:spLocks noChangeArrowheads="1"/>
          </p:cNvSpPr>
          <p:nvPr/>
        </p:nvSpPr>
        <p:spPr bwMode="auto">
          <a:xfrm>
            <a:off x="606425" y="2341563"/>
            <a:ext cx="235192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1" hangingPunct="1"/>
            <a:r>
              <a:rPr lang="en-US" dirty="0">
                <a:latin typeface="+mn-lt"/>
              </a:rPr>
              <a:t>A possible mapping of </a:t>
            </a:r>
          </a:p>
          <a:p>
            <a:pPr algn="l" eaLnBrk="1" hangingPunct="1"/>
            <a:r>
              <a:rPr lang="en-US" dirty="0">
                <a:latin typeface="+mn-lt"/>
              </a:rPr>
              <a:t>the 16 virtual pages </a:t>
            </a:r>
          </a:p>
          <a:p>
            <a:pPr algn="l" eaLnBrk="1" hangingPunct="1"/>
            <a:r>
              <a:rPr lang="en-US" dirty="0">
                <a:latin typeface="+mn-lt"/>
              </a:rPr>
              <a:t>onto a main memory </a:t>
            </a:r>
          </a:p>
          <a:p>
            <a:pPr algn="l" eaLnBrk="1" hangingPunct="1"/>
            <a:r>
              <a:rPr lang="en-US" dirty="0">
                <a:latin typeface="+mn-lt"/>
              </a:rPr>
              <a:t>with eight page frames.</a:t>
            </a:r>
          </a:p>
        </p:txBody>
      </p:sp>
      <p:sp>
        <p:nvSpPr>
          <p:cNvPr id="25605" name="Text Box 9"/>
          <p:cNvSpPr txBox="1">
            <a:spLocks noChangeArrowheads="1"/>
          </p:cNvSpPr>
          <p:nvPr/>
        </p:nvSpPr>
        <p:spPr bwMode="auto">
          <a:xfrm>
            <a:off x="3352800" y="6324600"/>
            <a:ext cx="487680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defTabSz="1195388">
              <a:spcBef>
                <a:spcPct val="50000"/>
              </a:spcBef>
            </a:pPr>
            <a:r>
              <a:rPr lang="en-US" sz="1000" dirty="0"/>
              <a:t>Tanenbaum, Andrew, </a:t>
            </a:r>
            <a:r>
              <a:rPr lang="en-US" sz="1000" i="1" dirty="0"/>
              <a:t>Structured Computer Organization, Fifth Edition</a:t>
            </a:r>
            <a:r>
              <a:rPr lang="en-US" sz="1000" dirty="0"/>
              <a:t> Copyright </a:t>
            </a:r>
            <a:r>
              <a:rPr lang="en-US" sz="1000" dirty="0">
                <a:cs typeface="Times New Roman" pitchFamily="18" charset="0"/>
              </a:rPr>
              <a:t>©</a:t>
            </a:r>
            <a:r>
              <a:rPr lang="en-US" sz="1000" dirty="0"/>
              <a:t> 2006 by Pearson Education, Inc.</a:t>
            </a:r>
          </a:p>
        </p:txBody>
      </p:sp>
      <p:sp>
        <p:nvSpPr>
          <p:cNvPr id="25606" name="SMARTPenAnnotation8"/>
          <p:cNvSpPr>
            <a:spLocks noChangeArrowheads="1"/>
          </p:cNvSpPr>
          <p:nvPr/>
        </p:nvSpPr>
        <p:spPr bwMode="auto">
          <a:xfrm>
            <a:off x="7450138" y="0"/>
            <a:ext cx="0" cy="0"/>
          </a:xfrm>
          <a:custGeom>
            <a:avLst/>
            <a:gdLst>
              <a:gd name="T0" fmla="*/ 0 w 1"/>
              <a:gd name="T1" fmla="*/ 0 h 2"/>
              <a:gd name="T2" fmla="*/ 1 w 1"/>
              <a:gd name="T3" fmla="*/ 2 h 2"/>
            </a:gdLst>
            <a:ahLst/>
            <a:cxnLst>
              <a:cxn ang="0">
                <a:pos x="0" y="1"/>
              </a:cxn>
              <a:cxn ang="0">
                <a:pos x="0" y="0"/>
              </a:cxn>
            </a:cxnLst>
            <a:rect l="T0" t="T1" r="T2" b="T3"/>
            <a:pathLst>
              <a:path w="1" h="2">
                <a:moveTo>
                  <a:pt x="0" y="1"/>
                </a:moveTo>
                <a:lnTo>
                  <a:pt x="0" y="0"/>
                </a:lnTo>
              </a:path>
            </a:pathLst>
          </a:custGeom>
          <a:solidFill>
            <a:schemeClr val="accent1"/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1919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Oval 2"/>
          <p:cNvSpPr>
            <a:spLocks noChangeArrowheads="1"/>
          </p:cNvSpPr>
          <p:nvPr/>
        </p:nvSpPr>
        <p:spPr bwMode="auto">
          <a:xfrm>
            <a:off x="6642100" y="1978024"/>
            <a:ext cx="2260600" cy="5080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6629400" y="2193924"/>
            <a:ext cx="0" cy="3505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 dirty="0"/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>
            <a:off x="8915400" y="2270124"/>
            <a:ext cx="0" cy="3505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 dirty="0"/>
          </a:p>
        </p:txBody>
      </p:sp>
      <p:sp>
        <p:nvSpPr>
          <p:cNvPr id="27653" name="Arc 5"/>
          <p:cNvSpPr>
            <a:spLocks/>
          </p:cNvSpPr>
          <p:nvPr/>
        </p:nvSpPr>
        <p:spPr bwMode="auto">
          <a:xfrm>
            <a:off x="7696200" y="5699124"/>
            <a:ext cx="1219200" cy="304800"/>
          </a:xfrm>
          <a:custGeom>
            <a:avLst/>
            <a:gdLst>
              <a:gd name="T0" fmla="*/ 68817070 w 21600"/>
              <a:gd name="T1" fmla="*/ 0 h 21600"/>
              <a:gd name="T2" fmla="*/ 0 w 21600"/>
              <a:gd name="T3" fmla="*/ 4301067 h 21600"/>
              <a:gd name="T4" fmla="*/ 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</a:path>
              <a:path w="21600" h="21600" stroke="0" extrusionOk="0">
                <a:moveTo>
                  <a:pt x="21600" y="0"/>
                </a:moveTo>
                <a:cubicBezTo>
                  <a:pt x="21600" y="11929"/>
                  <a:pt x="11929" y="21599"/>
                  <a:pt x="0" y="21600"/>
                </a:cubicBezTo>
                <a:lnTo>
                  <a:pt x="0" y="0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 dirty="0"/>
          </a:p>
        </p:txBody>
      </p:sp>
      <p:sp>
        <p:nvSpPr>
          <p:cNvPr id="27654" name="Arc 6"/>
          <p:cNvSpPr>
            <a:spLocks/>
          </p:cNvSpPr>
          <p:nvPr/>
        </p:nvSpPr>
        <p:spPr bwMode="auto">
          <a:xfrm>
            <a:off x="6630988" y="5699124"/>
            <a:ext cx="1219200" cy="304800"/>
          </a:xfrm>
          <a:custGeom>
            <a:avLst/>
            <a:gdLst>
              <a:gd name="T0" fmla="*/ 68817070 w 21600"/>
              <a:gd name="T1" fmla="*/ 4301067 h 21600"/>
              <a:gd name="T2" fmla="*/ 0 w 21600"/>
              <a:gd name="T3" fmla="*/ 0 h 21600"/>
              <a:gd name="T4" fmla="*/ 68817070 w 21600"/>
              <a:gd name="T5" fmla="*/ 0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</a:path>
              <a:path w="21600" h="21600" stroke="0" extrusionOk="0">
                <a:moveTo>
                  <a:pt x="21600" y="21600"/>
                </a:moveTo>
                <a:cubicBezTo>
                  <a:pt x="9670" y="21600"/>
                  <a:pt x="0" y="11929"/>
                  <a:pt x="0" y="0"/>
                </a:cubicBezTo>
                <a:lnTo>
                  <a:pt x="21600" y="0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 dirty="0"/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7315200" y="2117724"/>
            <a:ext cx="749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1800" b="1" dirty="0">
                <a:latin typeface="Book Antiqua" pitchFamily="18" charset="0"/>
              </a:rPr>
              <a:t>Disk </a:t>
            </a: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6613525" y="5545137"/>
            <a:ext cx="2273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1600" b="1" dirty="0">
                <a:latin typeface="Book Antiqua" pitchFamily="18" charset="0"/>
              </a:rPr>
              <a:t>Virtual Memory Pages</a:t>
            </a: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8318500" y="2663824"/>
            <a:ext cx="279400" cy="279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8318500" y="3121024"/>
            <a:ext cx="279400" cy="279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8318500" y="3578224"/>
            <a:ext cx="279400" cy="279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0" name="Rectangle 12"/>
          <p:cNvSpPr>
            <a:spLocks noChangeArrowheads="1"/>
          </p:cNvSpPr>
          <p:nvPr/>
        </p:nvSpPr>
        <p:spPr bwMode="auto">
          <a:xfrm>
            <a:off x="8318500" y="4035424"/>
            <a:ext cx="279400" cy="279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8318500" y="4492624"/>
            <a:ext cx="279400" cy="279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8318500" y="4949824"/>
            <a:ext cx="279400" cy="279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3" name="Rectangle 15"/>
          <p:cNvSpPr>
            <a:spLocks noChangeArrowheads="1"/>
          </p:cNvSpPr>
          <p:nvPr/>
        </p:nvSpPr>
        <p:spPr bwMode="auto">
          <a:xfrm>
            <a:off x="7861300" y="2663824"/>
            <a:ext cx="279400" cy="279400"/>
          </a:xfrm>
          <a:prstGeom prst="rect">
            <a:avLst/>
          </a:prstGeom>
          <a:solidFill>
            <a:schemeClr val="tx2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4" name="Rectangle 16"/>
          <p:cNvSpPr>
            <a:spLocks noChangeArrowheads="1"/>
          </p:cNvSpPr>
          <p:nvPr/>
        </p:nvSpPr>
        <p:spPr bwMode="auto">
          <a:xfrm>
            <a:off x="7861300" y="3121024"/>
            <a:ext cx="279400" cy="279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7861300" y="3578224"/>
            <a:ext cx="279400" cy="279400"/>
          </a:xfrm>
          <a:prstGeom prst="rect">
            <a:avLst/>
          </a:prstGeom>
          <a:solidFill>
            <a:schemeClr val="tx2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6" name="Rectangle 18"/>
          <p:cNvSpPr>
            <a:spLocks noChangeArrowheads="1"/>
          </p:cNvSpPr>
          <p:nvPr/>
        </p:nvSpPr>
        <p:spPr bwMode="auto">
          <a:xfrm>
            <a:off x="7861300" y="4035424"/>
            <a:ext cx="279400" cy="279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7" name="Rectangle 19"/>
          <p:cNvSpPr>
            <a:spLocks noChangeArrowheads="1"/>
          </p:cNvSpPr>
          <p:nvPr/>
        </p:nvSpPr>
        <p:spPr bwMode="auto">
          <a:xfrm>
            <a:off x="7861300" y="4492624"/>
            <a:ext cx="279400" cy="279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7861300" y="4949824"/>
            <a:ext cx="279400" cy="279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69" name="Rectangle 21"/>
          <p:cNvSpPr>
            <a:spLocks noChangeArrowheads="1"/>
          </p:cNvSpPr>
          <p:nvPr/>
        </p:nvSpPr>
        <p:spPr bwMode="auto">
          <a:xfrm>
            <a:off x="7404100" y="2663824"/>
            <a:ext cx="279400" cy="279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70" name="Rectangle 22"/>
          <p:cNvSpPr>
            <a:spLocks noChangeArrowheads="1"/>
          </p:cNvSpPr>
          <p:nvPr/>
        </p:nvSpPr>
        <p:spPr bwMode="auto">
          <a:xfrm>
            <a:off x="7404100" y="3121024"/>
            <a:ext cx="279400" cy="279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71" name="Rectangle 23"/>
          <p:cNvSpPr>
            <a:spLocks noChangeArrowheads="1"/>
          </p:cNvSpPr>
          <p:nvPr/>
        </p:nvSpPr>
        <p:spPr bwMode="auto">
          <a:xfrm>
            <a:off x="7404100" y="3578224"/>
            <a:ext cx="279400" cy="279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72" name="Rectangle 24"/>
          <p:cNvSpPr>
            <a:spLocks noChangeArrowheads="1"/>
          </p:cNvSpPr>
          <p:nvPr/>
        </p:nvSpPr>
        <p:spPr bwMode="auto">
          <a:xfrm>
            <a:off x="7404100" y="4035424"/>
            <a:ext cx="279400" cy="279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73" name="Rectangle 25"/>
          <p:cNvSpPr>
            <a:spLocks noChangeArrowheads="1"/>
          </p:cNvSpPr>
          <p:nvPr/>
        </p:nvSpPr>
        <p:spPr bwMode="auto">
          <a:xfrm>
            <a:off x="7404100" y="4492624"/>
            <a:ext cx="279400" cy="279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7404100" y="4949824"/>
            <a:ext cx="279400" cy="279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75" name="Rectangle 27"/>
          <p:cNvSpPr>
            <a:spLocks noChangeArrowheads="1"/>
          </p:cNvSpPr>
          <p:nvPr/>
        </p:nvSpPr>
        <p:spPr bwMode="auto">
          <a:xfrm>
            <a:off x="6870700" y="2663824"/>
            <a:ext cx="279400" cy="2794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76" name="Rectangle 28"/>
          <p:cNvSpPr>
            <a:spLocks noChangeArrowheads="1"/>
          </p:cNvSpPr>
          <p:nvPr/>
        </p:nvSpPr>
        <p:spPr bwMode="auto">
          <a:xfrm>
            <a:off x="6870700" y="3121024"/>
            <a:ext cx="279400" cy="279400"/>
          </a:xfrm>
          <a:prstGeom prst="rect">
            <a:avLst/>
          </a:prstGeom>
          <a:solidFill>
            <a:schemeClr val="tx2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auto">
          <a:xfrm>
            <a:off x="6870700" y="3578224"/>
            <a:ext cx="279400" cy="279400"/>
          </a:xfrm>
          <a:prstGeom prst="rect">
            <a:avLst/>
          </a:prstGeom>
          <a:solidFill>
            <a:schemeClr val="tx2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78" name="Rectangle 30"/>
          <p:cNvSpPr>
            <a:spLocks noChangeArrowheads="1"/>
          </p:cNvSpPr>
          <p:nvPr/>
        </p:nvSpPr>
        <p:spPr bwMode="auto">
          <a:xfrm>
            <a:off x="6870700" y="4035424"/>
            <a:ext cx="279400" cy="279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79" name="Rectangle 31"/>
          <p:cNvSpPr>
            <a:spLocks noChangeArrowheads="1"/>
          </p:cNvSpPr>
          <p:nvPr/>
        </p:nvSpPr>
        <p:spPr bwMode="auto">
          <a:xfrm>
            <a:off x="6870700" y="4492624"/>
            <a:ext cx="279400" cy="279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680" name="Rectangle 32"/>
          <p:cNvSpPr>
            <a:spLocks noChangeArrowheads="1"/>
          </p:cNvSpPr>
          <p:nvPr/>
        </p:nvSpPr>
        <p:spPr bwMode="auto">
          <a:xfrm>
            <a:off x="6870700" y="4949824"/>
            <a:ext cx="279400" cy="279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914400" y="2590800"/>
            <a:ext cx="1905000" cy="2743200"/>
            <a:chOff x="336" y="1056"/>
            <a:chExt cx="1200" cy="1728"/>
          </a:xfrm>
        </p:grpSpPr>
        <p:sp>
          <p:nvSpPr>
            <p:cNvPr id="27714" name="Line 34"/>
            <p:cNvSpPr>
              <a:spLocks noChangeShapeType="1"/>
            </p:cNvSpPr>
            <p:nvPr/>
          </p:nvSpPr>
          <p:spPr bwMode="auto">
            <a:xfrm>
              <a:off x="336" y="1056"/>
              <a:ext cx="12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715" name="Line 35"/>
            <p:cNvSpPr>
              <a:spLocks noChangeShapeType="1"/>
            </p:cNvSpPr>
            <p:nvPr/>
          </p:nvSpPr>
          <p:spPr bwMode="auto">
            <a:xfrm>
              <a:off x="336" y="1248"/>
              <a:ext cx="12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716" name="Line 36"/>
            <p:cNvSpPr>
              <a:spLocks noChangeShapeType="1"/>
            </p:cNvSpPr>
            <p:nvPr/>
          </p:nvSpPr>
          <p:spPr bwMode="auto">
            <a:xfrm>
              <a:off x="336" y="1440"/>
              <a:ext cx="12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717" name="Line 37"/>
            <p:cNvSpPr>
              <a:spLocks noChangeShapeType="1"/>
            </p:cNvSpPr>
            <p:nvPr/>
          </p:nvSpPr>
          <p:spPr bwMode="auto">
            <a:xfrm>
              <a:off x="336" y="1632"/>
              <a:ext cx="12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718" name="Line 38"/>
            <p:cNvSpPr>
              <a:spLocks noChangeShapeType="1"/>
            </p:cNvSpPr>
            <p:nvPr/>
          </p:nvSpPr>
          <p:spPr bwMode="auto">
            <a:xfrm>
              <a:off x="336" y="1824"/>
              <a:ext cx="12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719" name="Line 39"/>
            <p:cNvSpPr>
              <a:spLocks noChangeShapeType="1"/>
            </p:cNvSpPr>
            <p:nvPr/>
          </p:nvSpPr>
          <p:spPr bwMode="auto">
            <a:xfrm>
              <a:off x="336" y="2016"/>
              <a:ext cx="12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720" name="Line 40"/>
            <p:cNvSpPr>
              <a:spLocks noChangeShapeType="1"/>
            </p:cNvSpPr>
            <p:nvPr/>
          </p:nvSpPr>
          <p:spPr bwMode="auto">
            <a:xfrm>
              <a:off x="336" y="2208"/>
              <a:ext cx="12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721" name="Line 41"/>
            <p:cNvSpPr>
              <a:spLocks noChangeShapeType="1"/>
            </p:cNvSpPr>
            <p:nvPr/>
          </p:nvSpPr>
          <p:spPr bwMode="auto">
            <a:xfrm>
              <a:off x="336" y="2400"/>
              <a:ext cx="12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722" name="Line 42"/>
            <p:cNvSpPr>
              <a:spLocks noChangeShapeType="1"/>
            </p:cNvSpPr>
            <p:nvPr/>
          </p:nvSpPr>
          <p:spPr bwMode="auto">
            <a:xfrm>
              <a:off x="336" y="2592"/>
              <a:ext cx="12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723" name="Line 43"/>
            <p:cNvSpPr>
              <a:spLocks noChangeShapeType="1"/>
            </p:cNvSpPr>
            <p:nvPr/>
          </p:nvSpPr>
          <p:spPr bwMode="auto">
            <a:xfrm>
              <a:off x="336" y="2784"/>
              <a:ext cx="12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7682" name="Rectangle 44"/>
          <p:cNvSpPr>
            <a:spLocks noChangeArrowheads="1"/>
          </p:cNvSpPr>
          <p:nvPr/>
        </p:nvSpPr>
        <p:spPr bwMode="auto">
          <a:xfrm>
            <a:off x="914400" y="1600200"/>
            <a:ext cx="1708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2400" dirty="0"/>
              <a:t>Page  Frame</a:t>
            </a:r>
          </a:p>
        </p:txBody>
      </p:sp>
      <p:sp>
        <p:nvSpPr>
          <p:cNvPr id="27683" name="Rectangle 45"/>
          <p:cNvSpPr>
            <a:spLocks noChangeArrowheads="1"/>
          </p:cNvSpPr>
          <p:nvPr/>
        </p:nvSpPr>
        <p:spPr bwMode="auto">
          <a:xfrm>
            <a:off x="2895600" y="1584324"/>
            <a:ext cx="3732213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2300" b="1" dirty="0">
                <a:latin typeface="Arial Unicode MS" pitchFamily="34" charset="-128"/>
              </a:rPr>
              <a:t>Pages not in main memory:</a:t>
            </a:r>
          </a:p>
          <a:p>
            <a:pPr algn="l"/>
            <a:r>
              <a:rPr lang="en-US" sz="2300" b="1" dirty="0">
                <a:latin typeface="Arial Unicode MS" pitchFamily="34" charset="-128"/>
              </a:rPr>
              <a:t>page fault when accessed</a:t>
            </a:r>
          </a:p>
        </p:txBody>
      </p:sp>
      <p:sp>
        <p:nvSpPr>
          <p:cNvPr id="27684" name="Rectangle 46"/>
          <p:cNvSpPr>
            <a:spLocks noChangeArrowheads="1"/>
          </p:cNvSpPr>
          <p:nvPr/>
        </p:nvSpPr>
        <p:spPr bwMode="auto">
          <a:xfrm>
            <a:off x="6918325" y="2605087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2000" b="1" dirty="0"/>
              <a:t>1</a:t>
            </a:r>
          </a:p>
        </p:txBody>
      </p:sp>
      <p:sp>
        <p:nvSpPr>
          <p:cNvPr id="27685" name="Rectangle 47"/>
          <p:cNvSpPr>
            <a:spLocks noChangeArrowheads="1"/>
          </p:cNvSpPr>
          <p:nvPr/>
        </p:nvSpPr>
        <p:spPr bwMode="auto">
          <a:xfrm>
            <a:off x="7375525" y="2605087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2000" b="1" dirty="0"/>
              <a:t>2</a:t>
            </a:r>
          </a:p>
        </p:txBody>
      </p:sp>
      <p:sp>
        <p:nvSpPr>
          <p:cNvPr id="27686" name="Rectangle 48"/>
          <p:cNvSpPr>
            <a:spLocks noChangeArrowheads="1"/>
          </p:cNvSpPr>
          <p:nvPr/>
        </p:nvSpPr>
        <p:spPr bwMode="auto">
          <a:xfrm>
            <a:off x="7848600" y="2605087"/>
            <a:ext cx="311150" cy="396875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2000" b="1" dirty="0"/>
              <a:t>3</a:t>
            </a:r>
          </a:p>
        </p:txBody>
      </p:sp>
      <p:sp>
        <p:nvSpPr>
          <p:cNvPr id="27687" name="Rectangle 49"/>
          <p:cNvSpPr>
            <a:spLocks noChangeArrowheads="1"/>
          </p:cNvSpPr>
          <p:nvPr/>
        </p:nvSpPr>
        <p:spPr bwMode="auto">
          <a:xfrm>
            <a:off x="8289925" y="2605087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2000" b="1" dirty="0"/>
              <a:t>4</a:t>
            </a:r>
          </a:p>
        </p:txBody>
      </p:sp>
      <p:sp>
        <p:nvSpPr>
          <p:cNvPr id="27688" name="Rectangle 50"/>
          <p:cNvSpPr>
            <a:spLocks noChangeArrowheads="1"/>
          </p:cNvSpPr>
          <p:nvPr/>
        </p:nvSpPr>
        <p:spPr bwMode="auto">
          <a:xfrm>
            <a:off x="6858000" y="3062287"/>
            <a:ext cx="311150" cy="396875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2000" b="1" dirty="0"/>
              <a:t>5</a:t>
            </a:r>
          </a:p>
        </p:txBody>
      </p:sp>
      <p:sp>
        <p:nvSpPr>
          <p:cNvPr id="27689" name="Rectangle 51"/>
          <p:cNvSpPr>
            <a:spLocks noChangeArrowheads="1"/>
          </p:cNvSpPr>
          <p:nvPr/>
        </p:nvSpPr>
        <p:spPr bwMode="auto">
          <a:xfrm>
            <a:off x="7375525" y="3062287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2000" b="1" dirty="0"/>
              <a:t>6</a:t>
            </a:r>
          </a:p>
        </p:txBody>
      </p:sp>
      <p:sp>
        <p:nvSpPr>
          <p:cNvPr id="27690" name="Rectangle 52"/>
          <p:cNvSpPr>
            <a:spLocks noChangeArrowheads="1"/>
          </p:cNvSpPr>
          <p:nvPr/>
        </p:nvSpPr>
        <p:spPr bwMode="auto">
          <a:xfrm>
            <a:off x="7832725" y="3062287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2000" b="1" dirty="0"/>
              <a:t>7</a:t>
            </a:r>
          </a:p>
        </p:txBody>
      </p:sp>
      <p:sp>
        <p:nvSpPr>
          <p:cNvPr id="27691" name="Rectangle 53"/>
          <p:cNvSpPr>
            <a:spLocks noChangeArrowheads="1"/>
          </p:cNvSpPr>
          <p:nvPr/>
        </p:nvSpPr>
        <p:spPr bwMode="auto">
          <a:xfrm>
            <a:off x="8289925" y="3062287"/>
            <a:ext cx="311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2000" b="1" dirty="0"/>
              <a:t>8</a:t>
            </a:r>
          </a:p>
        </p:txBody>
      </p:sp>
      <p:sp>
        <p:nvSpPr>
          <p:cNvPr id="27692" name="Rectangle 54"/>
          <p:cNvSpPr>
            <a:spLocks noChangeArrowheads="1"/>
          </p:cNvSpPr>
          <p:nvPr/>
        </p:nvSpPr>
        <p:spPr bwMode="auto">
          <a:xfrm>
            <a:off x="6858000" y="3519487"/>
            <a:ext cx="311150" cy="396875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2000" b="1" dirty="0"/>
              <a:t>9</a:t>
            </a:r>
          </a:p>
        </p:txBody>
      </p:sp>
      <p:sp>
        <p:nvSpPr>
          <p:cNvPr id="27693" name="Rectangle 55"/>
          <p:cNvSpPr>
            <a:spLocks noChangeArrowheads="1"/>
          </p:cNvSpPr>
          <p:nvPr/>
        </p:nvSpPr>
        <p:spPr bwMode="auto">
          <a:xfrm>
            <a:off x="7327900" y="3519487"/>
            <a:ext cx="438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2000" b="1" dirty="0"/>
              <a:t>10</a:t>
            </a:r>
          </a:p>
        </p:txBody>
      </p:sp>
      <p:sp>
        <p:nvSpPr>
          <p:cNvPr id="27694" name="Rectangle 56"/>
          <p:cNvSpPr>
            <a:spLocks noChangeArrowheads="1"/>
          </p:cNvSpPr>
          <p:nvPr/>
        </p:nvSpPr>
        <p:spPr bwMode="auto">
          <a:xfrm>
            <a:off x="7832725" y="3519487"/>
            <a:ext cx="438150" cy="396875"/>
          </a:xfrm>
          <a:prstGeom prst="rect">
            <a:avLst/>
          </a:prstGeom>
          <a:solidFill>
            <a:srgbClr val="FFFF99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pPr algn="l"/>
            <a:r>
              <a:rPr lang="en-US" sz="2000" b="1" dirty="0"/>
              <a:t>11</a:t>
            </a:r>
          </a:p>
        </p:txBody>
      </p:sp>
      <p:grpSp>
        <p:nvGrpSpPr>
          <p:cNvPr id="3" name="Group 57"/>
          <p:cNvGrpSpPr>
            <a:grpSpLocks/>
          </p:cNvGrpSpPr>
          <p:nvPr/>
        </p:nvGrpSpPr>
        <p:grpSpPr bwMode="auto">
          <a:xfrm>
            <a:off x="914400" y="2209800"/>
            <a:ext cx="1892300" cy="3749675"/>
            <a:chOff x="340" y="835"/>
            <a:chExt cx="1192" cy="2362"/>
          </a:xfrm>
        </p:grpSpPr>
        <p:sp>
          <p:nvSpPr>
            <p:cNvPr id="27709" name="Line 58"/>
            <p:cNvSpPr>
              <a:spLocks noChangeShapeType="1"/>
            </p:cNvSpPr>
            <p:nvPr/>
          </p:nvSpPr>
          <p:spPr bwMode="auto">
            <a:xfrm>
              <a:off x="864" y="864"/>
              <a:ext cx="0" cy="21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4" name="Group 59"/>
            <p:cNvGrpSpPr>
              <a:grpSpLocks/>
            </p:cNvGrpSpPr>
            <p:nvPr/>
          </p:nvGrpSpPr>
          <p:grpSpPr bwMode="auto">
            <a:xfrm>
              <a:off x="340" y="835"/>
              <a:ext cx="1192" cy="2362"/>
              <a:chOff x="340" y="835"/>
              <a:chExt cx="1192" cy="2362"/>
            </a:xfrm>
          </p:grpSpPr>
          <p:sp>
            <p:nvSpPr>
              <p:cNvPr id="27711" name="Rectangle 60"/>
              <p:cNvSpPr>
                <a:spLocks noChangeArrowheads="1"/>
              </p:cNvSpPr>
              <p:nvPr/>
            </p:nvSpPr>
            <p:spPr bwMode="auto">
              <a:xfrm>
                <a:off x="340" y="868"/>
                <a:ext cx="1192" cy="2152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7712" name="Rectangle 61"/>
              <p:cNvSpPr>
                <a:spLocks noChangeArrowheads="1"/>
              </p:cNvSpPr>
              <p:nvPr/>
            </p:nvSpPr>
            <p:spPr bwMode="auto">
              <a:xfrm>
                <a:off x="422" y="835"/>
                <a:ext cx="276" cy="23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l"/>
                <a:r>
                  <a:rPr lang="en-US" sz="2000" dirty="0"/>
                  <a:t>1</a:t>
                </a:r>
              </a:p>
              <a:p>
                <a:pPr algn="l"/>
                <a:r>
                  <a:rPr lang="en-US" sz="2000" dirty="0"/>
                  <a:t>2</a:t>
                </a:r>
              </a:p>
              <a:p>
                <a:pPr algn="l"/>
                <a:r>
                  <a:rPr lang="en-US" sz="2000" dirty="0"/>
                  <a:t>3</a:t>
                </a:r>
              </a:p>
              <a:p>
                <a:pPr algn="l"/>
                <a:r>
                  <a:rPr lang="en-US" sz="2000" dirty="0"/>
                  <a:t>4</a:t>
                </a:r>
              </a:p>
              <a:p>
                <a:pPr algn="l"/>
                <a:r>
                  <a:rPr lang="en-US" sz="2000" dirty="0"/>
                  <a:t>5</a:t>
                </a:r>
              </a:p>
              <a:p>
                <a:pPr algn="l"/>
                <a:r>
                  <a:rPr lang="en-US" sz="2000" dirty="0"/>
                  <a:t>6</a:t>
                </a:r>
              </a:p>
              <a:p>
                <a:pPr algn="l"/>
                <a:r>
                  <a:rPr lang="en-US" sz="2000" dirty="0"/>
                  <a:t>7</a:t>
                </a:r>
              </a:p>
              <a:p>
                <a:pPr algn="l"/>
                <a:r>
                  <a:rPr lang="en-US" sz="2000" dirty="0"/>
                  <a:t>8</a:t>
                </a:r>
              </a:p>
              <a:p>
                <a:pPr algn="l"/>
                <a:r>
                  <a:rPr lang="en-US" sz="2000" dirty="0"/>
                  <a:t>9</a:t>
                </a:r>
              </a:p>
              <a:p>
                <a:pPr algn="l"/>
                <a:r>
                  <a:rPr lang="en-US" sz="2000" dirty="0"/>
                  <a:t>10</a:t>
                </a:r>
              </a:p>
              <a:p>
                <a:pPr algn="l"/>
                <a:r>
                  <a:rPr lang="en-US" sz="2000" dirty="0"/>
                  <a:t>11</a:t>
                </a:r>
              </a:p>
              <a:p>
                <a:pPr algn="l"/>
                <a:endParaRPr lang="en-US" sz="2000" dirty="0"/>
              </a:p>
            </p:txBody>
          </p:sp>
          <p:sp>
            <p:nvSpPr>
              <p:cNvPr id="27713" name="Rectangle 62"/>
              <p:cNvSpPr>
                <a:spLocks noChangeArrowheads="1"/>
              </p:cNvSpPr>
              <p:nvPr/>
            </p:nvSpPr>
            <p:spPr bwMode="auto">
              <a:xfrm>
                <a:off x="998" y="835"/>
                <a:ext cx="276" cy="21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algn="l"/>
                <a:r>
                  <a:rPr lang="en-US" sz="2000" dirty="0"/>
                  <a:t>6</a:t>
                </a:r>
              </a:p>
              <a:p>
                <a:pPr algn="l"/>
                <a:r>
                  <a:rPr lang="en-US" sz="2000" dirty="0"/>
                  <a:t>4</a:t>
                </a:r>
              </a:p>
              <a:p>
                <a:pPr algn="l"/>
                <a:endParaRPr lang="en-US" sz="2000" dirty="0"/>
              </a:p>
              <a:p>
                <a:pPr algn="l"/>
                <a:r>
                  <a:rPr lang="en-US" sz="2000" dirty="0"/>
                  <a:t>8</a:t>
                </a:r>
              </a:p>
              <a:p>
                <a:pPr algn="l"/>
                <a:endParaRPr lang="en-US" sz="2000" dirty="0"/>
              </a:p>
              <a:p>
                <a:pPr algn="l"/>
                <a:r>
                  <a:rPr lang="en-US" sz="2000" dirty="0"/>
                  <a:t>10</a:t>
                </a:r>
              </a:p>
              <a:p>
                <a:pPr algn="l"/>
                <a:r>
                  <a:rPr lang="en-US" sz="2000" dirty="0"/>
                  <a:t>1</a:t>
                </a:r>
              </a:p>
              <a:p>
                <a:pPr algn="l"/>
                <a:r>
                  <a:rPr lang="en-US" sz="2000" dirty="0"/>
                  <a:t>2</a:t>
                </a:r>
              </a:p>
              <a:p>
                <a:pPr algn="l"/>
                <a:endParaRPr lang="en-US" sz="2000" dirty="0"/>
              </a:p>
              <a:p>
                <a:pPr algn="l"/>
                <a:r>
                  <a:rPr lang="en-US" sz="2000" dirty="0"/>
                  <a:t>7</a:t>
                </a:r>
              </a:p>
              <a:p>
                <a:pPr algn="l"/>
                <a:endParaRPr lang="en-US" sz="2000" dirty="0"/>
              </a:p>
            </p:txBody>
          </p:sp>
        </p:grpSp>
      </p:grpSp>
      <p:sp>
        <p:nvSpPr>
          <p:cNvPr id="27696" name="Line 63"/>
          <p:cNvSpPr>
            <a:spLocks noChangeShapeType="1"/>
          </p:cNvSpPr>
          <p:nvPr/>
        </p:nvSpPr>
        <p:spPr bwMode="auto">
          <a:xfrm flipH="1">
            <a:off x="2806700" y="3946523"/>
            <a:ext cx="5054600" cy="1598613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7697" name="Line 64"/>
          <p:cNvSpPr>
            <a:spLocks noChangeShapeType="1"/>
          </p:cNvSpPr>
          <p:nvPr/>
        </p:nvSpPr>
        <p:spPr bwMode="auto">
          <a:xfrm flipH="1">
            <a:off x="2819399" y="3717924"/>
            <a:ext cx="4038599" cy="1158876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7698" name="Line 65"/>
          <p:cNvSpPr>
            <a:spLocks noChangeShapeType="1"/>
          </p:cNvSpPr>
          <p:nvPr/>
        </p:nvSpPr>
        <p:spPr bwMode="auto">
          <a:xfrm flipH="1">
            <a:off x="2819400" y="3260724"/>
            <a:ext cx="4051300" cy="457200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7699" name="Line 66"/>
          <p:cNvSpPr>
            <a:spLocks noChangeShapeType="1"/>
          </p:cNvSpPr>
          <p:nvPr/>
        </p:nvSpPr>
        <p:spPr bwMode="auto">
          <a:xfrm flipH="1">
            <a:off x="2819399" y="2803524"/>
            <a:ext cx="5013324" cy="198438"/>
          </a:xfrm>
          <a:prstGeom prst="line">
            <a:avLst/>
          </a:prstGeom>
          <a:noFill/>
          <a:ln w="25400">
            <a:solidFill>
              <a:srgbClr val="C00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7700" name="Rectangle 6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Page Faults</a:t>
            </a:r>
          </a:p>
        </p:txBody>
      </p:sp>
      <p:sp>
        <p:nvSpPr>
          <p:cNvPr id="73" name="Slide Number Placeholder 72"/>
          <p:cNvSpPr>
            <a:spLocks noGrp="1"/>
          </p:cNvSpPr>
          <p:nvPr>
            <p:ph type="sldNum" sz="quarter" idx="12"/>
          </p:nvPr>
        </p:nvSpPr>
        <p:spPr>
          <a:xfrm>
            <a:off x="6553200" y="6035674"/>
            <a:ext cx="2133600" cy="365126"/>
          </a:xfrm>
        </p:spPr>
        <p:txBody>
          <a:bodyPr/>
          <a:lstStyle/>
          <a:p>
            <a:fld id="{DE92680F-60F8-43A8-8448-770068F7F39B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27701" name="Text Box 68"/>
          <p:cNvSpPr txBox="1">
            <a:spLocks noChangeArrowheads="1"/>
          </p:cNvSpPr>
          <p:nvPr/>
        </p:nvSpPr>
        <p:spPr bwMode="auto">
          <a:xfrm>
            <a:off x="4038600" y="5492233"/>
            <a:ext cx="19050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defTabSz="1195388">
              <a:spcBef>
                <a:spcPct val="50000"/>
              </a:spcBef>
            </a:pPr>
            <a:r>
              <a:rPr lang="en-US" dirty="0"/>
              <a:t>Page file</a:t>
            </a:r>
          </a:p>
        </p:txBody>
      </p:sp>
      <p:sp>
        <p:nvSpPr>
          <p:cNvPr id="27702" name="Line 69"/>
          <p:cNvSpPr>
            <a:spLocks noChangeShapeType="1"/>
          </p:cNvSpPr>
          <p:nvPr/>
        </p:nvSpPr>
        <p:spPr bwMode="auto">
          <a:xfrm flipV="1">
            <a:off x="5867400" y="5089524"/>
            <a:ext cx="685800" cy="6096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703" name="SMARTPenAnnotation5"/>
          <p:cNvSpPr>
            <a:spLocks noChangeArrowheads="1"/>
          </p:cNvSpPr>
          <p:nvPr/>
        </p:nvSpPr>
        <p:spPr bwMode="auto">
          <a:xfrm>
            <a:off x="7450138" y="0"/>
            <a:ext cx="0" cy="0"/>
          </a:xfrm>
          <a:custGeom>
            <a:avLst/>
            <a:gdLst>
              <a:gd name="T0" fmla="*/ 0 w 76"/>
              <a:gd name="T1" fmla="*/ 0 h 73"/>
              <a:gd name="T2" fmla="*/ 76 w 76"/>
              <a:gd name="T3" fmla="*/ 73 h 73"/>
            </a:gdLst>
            <a:ahLst/>
            <a:cxnLst>
              <a:cxn ang="0">
                <a:pos x="47" y="3"/>
              </a:cxn>
              <a:cxn ang="0">
                <a:pos x="45" y="2"/>
              </a:cxn>
              <a:cxn ang="0">
                <a:pos x="42" y="0"/>
              </a:cxn>
              <a:cxn ang="0">
                <a:pos x="39" y="0"/>
              </a:cxn>
              <a:cxn ang="0">
                <a:pos x="31" y="0"/>
              </a:cxn>
              <a:cxn ang="0">
                <a:pos x="25" y="0"/>
              </a:cxn>
              <a:cxn ang="0">
                <a:pos x="22" y="1"/>
              </a:cxn>
              <a:cxn ang="0">
                <a:pos x="19" y="1"/>
              </a:cxn>
              <a:cxn ang="0">
                <a:pos x="17" y="4"/>
              </a:cxn>
              <a:cxn ang="0">
                <a:pos x="13" y="5"/>
              </a:cxn>
              <a:cxn ang="0">
                <a:pos x="10" y="8"/>
              </a:cxn>
              <a:cxn ang="0">
                <a:pos x="7" y="11"/>
              </a:cxn>
              <a:cxn ang="0">
                <a:pos x="4" y="16"/>
              </a:cxn>
              <a:cxn ang="0">
                <a:pos x="2" y="19"/>
              </a:cxn>
              <a:cxn ang="0">
                <a:pos x="1" y="22"/>
              </a:cxn>
              <a:cxn ang="0">
                <a:pos x="0" y="25"/>
              </a:cxn>
              <a:cxn ang="0">
                <a:pos x="0" y="28"/>
              </a:cxn>
              <a:cxn ang="0">
                <a:pos x="0" y="31"/>
              </a:cxn>
              <a:cxn ang="0">
                <a:pos x="0" y="34"/>
              </a:cxn>
              <a:cxn ang="0">
                <a:pos x="0" y="36"/>
              </a:cxn>
              <a:cxn ang="0">
                <a:pos x="0" y="39"/>
              </a:cxn>
              <a:cxn ang="0">
                <a:pos x="1" y="42"/>
              </a:cxn>
              <a:cxn ang="0">
                <a:pos x="3" y="46"/>
              </a:cxn>
              <a:cxn ang="0">
                <a:pos x="7" y="53"/>
              </a:cxn>
              <a:cxn ang="0">
                <a:pos x="9" y="57"/>
              </a:cxn>
              <a:cxn ang="0">
                <a:pos x="12" y="60"/>
              </a:cxn>
              <a:cxn ang="0">
                <a:pos x="16" y="64"/>
              </a:cxn>
              <a:cxn ang="0">
                <a:pos x="18" y="66"/>
              </a:cxn>
              <a:cxn ang="0">
                <a:pos x="21" y="67"/>
              </a:cxn>
              <a:cxn ang="0">
                <a:pos x="24" y="69"/>
              </a:cxn>
              <a:cxn ang="0">
                <a:pos x="27" y="70"/>
              </a:cxn>
              <a:cxn ang="0">
                <a:pos x="31" y="71"/>
              </a:cxn>
              <a:cxn ang="0">
                <a:pos x="34" y="72"/>
              </a:cxn>
              <a:cxn ang="0">
                <a:pos x="38" y="72"/>
              </a:cxn>
              <a:cxn ang="0">
                <a:pos x="51" y="72"/>
              </a:cxn>
              <a:cxn ang="0">
                <a:pos x="54" y="72"/>
              </a:cxn>
              <a:cxn ang="0">
                <a:pos x="57" y="71"/>
              </a:cxn>
              <a:cxn ang="0">
                <a:pos x="59" y="69"/>
              </a:cxn>
              <a:cxn ang="0">
                <a:pos x="62" y="67"/>
              </a:cxn>
              <a:cxn ang="0">
                <a:pos x="65" y="64"/>
              </a:cxn>
              <a:cxn ang="0">
                <a:pos x="68" y="61"/>
              </a:cxn>
              <a:cxn ang="0">
                <a:pos x="70" y="57"/>
              </a:cxn>
              <a:cxn ang="0">
                <a:pos x="71" y="55"/>
              </a:cxn>
              <a:cxn ang="0">
                <a:pos x="72" y="51"/>
              </a:cxn>
              <a:cxn ang="0">
                <a:pos x="73" y="48"/>
              </a:cxn>
              <a:cxn ang="0">
                <a:pos x="73" y="45"/>
              </a:cxn>
              <a:cxn ang="0">
                <a:pos x="74" y="40"/>
              </a:cxn>
              <a:cxn ang="0">
                <a:pos x="75" y="38"/>
              </a:cxn>
              <a:cxn ang="0">
                <a:pos x="74" y="36"/>
              </a:cxn>
              <a:cxn ang="0">
                <a:pos x="73" y="33"/>
              </a:cxn>
              <a:cxn ang="0">
                <a:pos x="72" y="29"/>
              </a:cxn>
              <a:cxn ang="0">
                <a:pos x="70" y="26"/>
              </a:cxn>
              <a:cxn ang="0">
                <a:pos x="69" y="24"/>
              </a:cxn>
              <a:cxn ang="0">
                <a:pos x="66" y="20"/>
              </a:cxn>
              <a:cxn ang="0">
                <a:pos x="64" y="16"/>
              </a:cxn>
              <a:cxn ang="0">
                <a:pos x="60" y="12"/>
              </a:cxn>
              <a:cxn ang="0">
                <a:pos x="57" y="9"/>
              </a:cxn>
              <a:cxn ang="0">
                <a:pos x="55" y="8"/>
              </a:cxn>
              <a:cxn ang="0">
                <a:pos x="51" y="6"/>
              </a:cxn>
              <a:cxn ang="0">
                <a:pos x="48" y="5"/>
              </a:cxn>
              <a:cxn ang="0">
                <a:pos x="44" y="4"/>
              </a:cxn>
              <a:cxn ang="0">
                <a:pos x="35" y="0"/>
              </a:cxn>
            </a:cxnLst>
            <a:rect l="T0" t="T1" r="T2" b="T3"/>
            <a:pathLst>
              <a:path w="76" h="73">
                <a:moveTo>
                  <a:pt x="48" y="3"/>
                </a:moveTo>
                <a:lnTo>
                  <a:pt x="47" y="3"/>
                </a:lnTo>
                <a:lnTo>
                  <a:pt x="46" y="3"/>
                </a:lnTo>
                <a:lnTo>
                  <a:pt x="45" y="2"/>
                </a:lnTo>
                <a:lnTo>
                  <a:pt x="44" y="1"/>
                </a:lnTo>
                <a:lnTo>
                  <a:pt x="42" y="0"/>
                </a:lnTo>
                <a:lnTo>
                  <a:pt x="41" y="0"/>
                </a:lnTo>
                <a:lnTo>
                  <a:pt x="39" y="0"/>
                </a:lnTo>
                <a:lnTo>
                  <a:pt x="38" y="0"/>
                </a:lnTo>
                <a:lnTo>
                  <a:pt x="31" y="0"/>
                </a:lnTo>
                <a:lnTo>
                  <a:pt x="27" y="0"/>
                </a:lnTo>
                <a:lnTo>
                  <a:pt x="25" y="0"/>
                </a:lnTo>
                <a:lnTo>
                  <a:pt x="23" y="0"/>
                </a:lnTo>
                <a:lnTo>
                  <a:pt x="22" y="1"/>
                </a:lnTo>
                <a:lnTo>
                  <a:pt x="20" y="1"/>
                </a:lnTo>
                <a:lnTo>
                  <a:pt x="19" y="1"/>
                </a:lnTo>
                <a:lnTo>
                  <a:pt x="18" y="2"/>
                </a:lnTo>
                <a:lnTo>
                  <a:pt x="17" y="4"/>
                </a:lnTo>
                <a:lnTo>
                  <a:pt x="15" y="4"/>
                </a:lnTo>
                <a:lnTo>
                  <a:pt x="13" y="5"/>
                </a:lnTo>
                <a:lnTo>
                  <a:pt x="13" y="6"/>
                </a:lnTo>
                <a:lnTo>
                  <a:pt x="10" y="8"/>
                </a:lnTo>
                <a:lnTo>
                  <a:pt x="9" y="10"/>
                </a:lnTo>
                <a:lnTo>
                  <a:pt x="7" y="11"/>
                </a:lnTo>
                <a:lnTo>
                  <a:pt x="7" y="13"/>
                </a:lnTo>
                <a:lnTo>
                  <a:pt x="4" y="16"/>
                </a:lnTo>
                <a:lnTo>
                  <a:pt x="3" y="18"/>
                </a:lnTo>
                <a:lnTo>
                  <a:pt x="2" y="19"/>
                </a:lnTo>
                <a:lnTo>
                  <a:pt x="2" y="20"/>
                </a:lnTo>
                <a:lnTo>
                  <a:pt x="1" y="22"/>
                </a:lnTo>
                <a:lnTo>
                  <a:pt x="1" y="23"/>
                </a:lnTo>
                <a:lnTo>
                  <a:pt x="0" y="25"/>
                </a:lnTo>
                <a:lnTo>
                  <a:pt x="0" y="27"/>
                </a:lnTo>
                <a:lnTo>
                  <a:pt x="0" y="28"/>
                </a:lnTo>
                <a:lnTo>
                  <a:pt x="0" y="30"/>
                </a:lnTo>
                <a:lnTo>
                  <a:pt x="0" y="31"/>
                </a:lnTo>
                <a:lnTo>
                  <a:pt x="0" y="32"/>
                </a:lnTo>
                <a:lnTo>
                  <a:pt x="0" y="34"/>
                </a:lnTo>
                <a:lnTo>
                  <a:pt x="0" y="35"/>
                </a:lnTo>
                <a:lnTo>
                  <a:pt x="0" y="36"/>
                </a:lnTo>
                <a:lnTo>
                  <a:pt x="0" y="37"/>
                </a:lnTo>
                <a:lnTo>
                  <a:pt x="0" y="39"/>
                </a:lnTo>
                <a:lnTo>
                  <a:pt x="0" y="40"/>
                </a:lnTo>
                <a:lnTo>
                  <a:pt x="1" y="42"/>
                </a:lnTo>
                <a:lnTo>
                  <a:pt x="2" y="44"/>
                </a:lnTo>
                <a:lnTo>
                  <a:pt x="3" y="46"/>
                </a:lnTo>
                <a:lnTo>
                  <a:pt x="5" y="51"/>
                </a:lnTo>
                <a:lnTo>
                  <a:pt x="7" y="53"/>
                </a:lnTo>
                <a:lnTo>
                  <a:pt x="8" y="55"/>
                </a:lnTo>
                <a:lnTo>
                  <a:pt x="9" y="57"/>
                </a:lnTo>
                <a:lnTo>
                  <a:pt x="10" y="59"/>
                </a:lnTo>
                <a:lnTo>
                  <a:pt x="12" y="60"/>
                </a:lnTo>
                <a:lnTo>
                  <a:pt x="13" y="62"/>
                </a:lnTo>
                <a:lnTo>
                  <a:pt x="16" y="64"/>
                </a:lnTo>
                <a:lnTo>
                  <a:pt x="17" y="65"/>
                </a:lnTo>
                <a:lnTo>
                  <a:pt x="18" y="66"/>
                </a:lnTo>
                <a:lnTo>
                  <a:pt x="20" y="67"/>
                </a:lnTo>
                <a:lnTo>
                  <a:pt x="21" y="67"/>
                </a:lnTo>
                <a:lnTo>
                  <a:pt x="23" y="68"/>
                </a:lnTo>
                <a:lnTo>
                  <a:pt x="24" y="69"/>
                </a:lnTo>
                <a:lnTo>
                  <a:pt x="27" y="69"/>
                </a:lnTo>
                <a:lnTo>
                  <a:pt x="27" y="70"/>
                </a:lnTo>
                <a:lnTo>
                  <a:pt x="29" y="71"/>
                </a:lnTo>
                <a:lnTo>
                  <a:pt x="31" y="71"/>
                </a:lnTo>
                <a:lnTo>
                  <a:pt x="33" y="72"/>
                </a:lnTo>
                <a:lnTo>
                  <a:pt x="34" y="72"/>
                </a:lnTo>
                <a:lnTo>
                  <a:pt x="37" y="72"/>
                </a:lnTo>
                <a:lnTo>
                  <a:pt x="38" y="72"/>
                </a:lnTo>
                <a:lnTo>
                  <a:pt x="41" y="72"/>
                </a:lnTo>
                <a:lnTo>
                  <a:pt x="51" y="72"/>
                </a:lnTo>
                <a:lnTo>
                  <a:pt x="52" y="72"/>
                </a:lnTo>
                <a:lnTo>
                  <a:pt x="54" y="72"/>
                </a:lnTo>
                <a:lnTo>
                  <a:pt x="55" y="71"/>
                </a:lnTo>
                <a:lnTo>
                  <a:pt x="57" y="71"/>
                </a:lnTo>
                <a:lnTo>
                  <a:pt x="58" y="70"/>
                </a:lnTo>
                <a:lnTo>
                  <a:pt x="59" y="69"/>
                </a:lnTo>
                <a:lnTo>
                  <a:pt x="62" y="68"/>
                </a:lnTo>
                <a:lnTo>
                  <a:pt x="62" y="67"/>
                </a:lnTo>
                <a:lnTo>
                  <a:pt x="64" y="66"/>
                </a:lnTo>
                <a:lnTo>
                  <a:pt x="65" y="64"/>
                </a:lnTo>
                <a:lnTo>
                  <a:pt x="67" y="62"/>
                </a:lnTo>
                <a:lnTo>
                  <a:pt x="68" y="61"/>
                </a:lnTo>
                <a:lnTo>
                  <a:pt x="69" y="59"/>
                </a:lnTo>
                <a:lnTo>
                  <a:pt x="70" y="57"/>
                </a:lnTo>
                <a:lnTo>
                  <a:pt x="71" y="56"/>
                </a:lnTo>
                <a:lnTo>
                  <a:pt x="71" y="55"/>
                </a:lnTo>
                <a:lnTo>
                  <a:pt x="72" y="52"/>
                </a:lnTo>
                <a:lnTo>
                  <a:pt x="72" y="51"/>
                </a:lnTo>
                <a:lnTo>
                  <a:pt x="73" y="49"/>
                </a:lnTo>
                <a:lnTo>
                  <a:pt x="73" y="48"/>
                </a:lnTo>
                <a:lnTo>
                  <a:pt x="73" y="47"/>
                </a:lnTo>
                <a:lnTo>
                  <a:pt x="73" y="45"/>
                </a:lnTo>
                <a:lnTo>
                  <a:pt x="74" y="42"/>
                </a:lnTo>
                <a:lnTo>
                  <a:pt x="74" y="40"/>
                </a:lnTo>
                <a:lnTo>
                  <a:pt x="74" y="39"/>
                </a:lnTo>
                <a:lnTo>
                  <a:pt x="75" y="38"/>
                </a:lnTo>
                <a:lnTo>
                  <a:pt x="74" y="37"/>
                </a:lnTo>
                <a:lnTo>
                  <a:pt x="74" y="36"/>
                </a:lnTo>
                <a:lnTo>
                  <a:pt x="74" y="34"/>
                </a:lnTo>
                <a:lnTo>
                  <a:pt x="73" y="33"/>
                </a:lnTo>
                <a:lnTo>
                  <a:pt x="72" y="31"/>
                </a:lnTo>
                <a:lnTo>
                  <a:pt x="72" y="29"/>
                </a:lnTo>
                <a:lnTo>
                  <a:pt x="71" y="27"/>
                </a:lnTo>
                <a:lnTo>
                  <a:pt x="70" y="26"/>
                </a:lnTo>
                <a:lnTo>
                  <a:pt x="70" y="25"/>
                </a:lnTo>
                <a:lnTo>
                  <a:pt x="69" y="24"/>
                </a:lnTo>
                <a:lnTo>
                  <a:pt x="68" y="21"/>
                </a:lnTo>
                <a:lnTo>
                  <a:pt x="66" y="20"/>
                </a:lnTo>
                <a:lnTo>
                  <a:pt x="65" y="18"/>
                </a:lnTo>
                <a:lnTo>
                  <a:pt x="64" y="16"/>
                </a:lnTo>
                <a:lnTo>
                  <a:pt x="62" y="14"/>
                </a:lnTo>
                <a:lnTo>
                  <a:pt x="60" y="12"/>
                </a:lnTo>
                <a:lnTo>
                  <a:pt x="58" y="11"/>
                </a:lnTo>
                <a:lnTo>
                  <a:pt x="57" y="9"/>
                </a:lnTo>
                <a:lnTo>
                  <a:pt x="56" y="8"/>
                </a:lnTo>
                <a:lnTo>
                  <a:pt x="55" y="8"/>
                </a:lnTo>
                <a:lnTo>
                  <a:pt x="53" y="7"/>
                </a:lnTo>
                <a:lnTo>
                  <a:pt x="51" y="6"/>
                </a:lnTo>
                <a:lnTo>
                  <a:pt x="51" y="5"/>
                </a:lnTo>
                <a:lnTo>
                  <a:pt x="48" y="5"/>
                </a:lnTo>
                <a:lnTo>
                  <a:pt x="47" y="4"/>
                </a:lnTo>
                <a:lnTo>
                  <a:pt x="44" y="4"/>
                </a:lnTo>
                <a:lnTo>
                  <a:pt x="43" y="3"/>
                </a:lnTo>
                <a:lnTo>
                  <a:pt x="35" y="0"/>
                </a:lnTo>
              </a:path>
            </a:pathLst>
          </a:custGeom>
          <a:solidFill>
            <a:schemeClr val="accent1"/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704" name="SMARTPenAnnotation6"/>
          <p:cNvSpPr>
            <a:spLocks noChangeArrowheads="1"/>
          </p:cNvSpPr>
          <p:nvPr/>
        </p:nvSpPr>
        <p:spPr bwMode="auto">
          <a:xfrm>
            <a:off x="7450138" y="0"/>
            <a:ext cx="0" cy="0"/>
          </a:xfrm>
          <a:custGeom>
            <a:avLst/>
            <a:gdLst>
              <a:gd name="T0" fmla="*/ 0 w 648"/>
              <a:gd name="T1" fmla="*/ 0 h 99"/>
              <a:gd name="T2" fmla="*/ 648 w 648"/>
              <a:gd name="T3" fmla="*/ 99 h 99"/>
            </a:gdLst>
            <a:ahLst/>
            <a:cxnLst>
              <a:cxn ang="0">
                <a:pos x="645" y="64"/>
              </a:cxn>
              <a:cxn ang="0">
                <a:pos x="644" y="63"/>
              </a:cxn>
              <a:cxn ang="0">
                <a:pos x="642" y="60"/>
              </a:cxn>
              <a:cxn ang="0">
                <a:pos x="640" y="59"/>
              </a:cxn>
              <a:cxn ang="0">
                <a:pos x="635" y="55"/>
              </a:cxn>
              <a:cxn ang="0">
                <a:pos x="628" y="50"/>
              </a:cxn>
              <a:cxn ang="0">
                <a:pos x="618" y="44"/>
              </a:cxn>
              <a:cxn ang="0">
                <a:pos x="607" y="39"/>
              </a:cxn>
              <a:cxn ang="0">
                <a:pos x="594" y="35"/>
              </a:cxn>
              <a:cxn ang="0">
                <a:pos x="580" y="30"/>
              </a:cxn>
              <a:cxn ang="0">
                <a:pos x="570" y="27"/>
              </a:cxn>
              <a:cxn ang="0">
                <a:pos x="551" y="22"/>
              </a:cxn>
              <a:cxn ang="0">
                <a:pos x="527" y="17"/>
              </a:cxn>
              <a:cxn ang="0">
                <a:pos x="489" y="12"/>
              </a:cxn>
              <a:cxn ang="0">
                <a:pos x="453" y="6"/>
              </a:cxn>
              <a:cxn ang="0">
                <a:pos x="418" y="3"/>
              </a:cxn>
              <a:cxn ang="0">
                <a:pos x="380" y="1"/>
              </a:cxn>
              <a:cxn ang="0">
                <a:pos x="342" y="0"/>
              </a:cxn>
              <a:cxn ang="0">
                <a:pos x="307" y="4"/>
              </a:cxn>
              <a:cxn ang="0">
                <a:pos x="294" y="7"/>
              </a:cxn>
              <a:cxn ang="0">
                <a:pos x="276" y="13"/>
              </a:cxn>
              <a:cxn ang="0">
                <a:pos x="266" y="18"/>
              </a:cxn>
              <a:cxn ang="0">
                <a:pos x="257" y="22"/>
              </a:cxn>
              <a:cxn ang="0">
                <a:pos x="245" y="29"/>
              </a:cxn>
              <a:cxn ang="0">
                <a:pos x="235" y="34"/>
              </a:cxn>
              <a:cxn ang="0">
                <a:pos x="226" y="39"/>
              </a:cxn>
              <a:cxn ang="0">
                <a:pos x="218" y="43"/>
              </a:cxn>
              <a:cxn ang="0">
                <a:pos x="213" y="46"/>
              </a:cxn>
              <a:cxn ang="0">
                <a:pos x="205" y="52"/>
              </a:cxn>
              <a:cxn ang="0">
                <a:pos x="197" y="56"/>
              </a:cxn>
              <a:cxn ang="0">
                <a:pos x="189" y="61"/>
              </a:cxn>
              <a:cxn ang="0">
                <a:pos x="182" y="65"/>
              </a:cxn>
              <a:cxn ang="0">
                <a:pos x="172" y="71"/>
              </a:cxn>
              <a:cxn ang="0">
                <a:pos x="161" y="76"/>
              </a:cxn>
              <a:cxn ang="0">
                <a:pos x="146" y="81"/>
              </a:cxn>
              <a:cxn ang="0">
                <a:pos x="132" y="86"/>
              </a:cxn>
              <a:cxn ang="0">
                <a:pos x="96" y="96"/>
              </a:cxn>
              <a:cxn ang="0">
                <a:pos x="83" y="98"/>
              </a:cxn>
              <a:cxn ang="0">
                <a:pos x="56" y="95"/>
              </a:cxn>
              <a:cxn ang="0">
                <a:pos x="21" y="90"/>
              </a:cxn>
              <a:cxn ang="0">
                <a:pos x="0" y="89"/>
              </a:cxn>
            </a:cxnLst>
            <a:rect l="T0" t="T1" r="T2" b="T3"/>
            <a:pathLst>
              <a:path w="648" h="99">
                <a:moveTo>
                  <a:pt x="647" y="65"/>
                </a:moveTo>
                <a:lnTo>
                  <a:pt x="645" y="64"/>
                </a:lnTo>
                <a:lnTo>
                  <a:pt x="645" y="63"/>
                </a:lnTo>
                <a:lnTo>
                  <a:pt x="644" y="63"/>
                </a:lnTo>
                <a:lnTo>
                  <a:pt x="643" y="61"/>
                </a:lnTo>
                <a:lnTo>
                  <a:pt x="642" y="60"/>
                </a:lnTo>
                <a:lnTo>
                  <a:pt x="642" y="59"/>
                </a:lnTo>
                <a:lnTo>
                  <a:pt x="640" y="59"/>
                </a:lnTo>
                <a:lnTo>
                  <a:pt x="638" y="57"/>
                </a:lnTo>
                <a:lnTo>
                  <a:pt x="635" y="55"/>
                </a:lnTo>
                <a:lnTo>
                  <a:pt x="632" y="52"/>
                </a:lnTo>
                <a:lnTo>
                  <a:pt x="628" y="50"/>
                </a:lnTo>
                <a:lnTo>
                  <a:pt x="625" y="47"/>
                </a:lnTo>
                <a:lnTo>
                  <a:pt x="618" y="44"/>
                </a:lnTo>
                <a:lnTo>
                  <a:pt x="613" y="42"/>
                </a:lnTo>
                <a:lnTo>
                  <a:pt x="607" y="39"/>
                </a:lnTo>
                <a:lnTo>
                  <a:pt x="601" y="37"/>
                </a:lnTo>
                <a:lnTo>
                  <a:pt x="594" y="35"/>
                </a:lnTo>
                <a:lnTo>
                  <a:pt x="586" y="32"/>
                </a:lnTo>
                <a:lnTo>
                  <a:pt x="580" y="30"/>
                </a:lnTo>
                <a:lnTo>
                  <a:pt x="575" y="29"/>
                </a:lnTo>
                <a:lnTo>
                  <a:pt x="570" y="27"/>
                </a:lnTo>
                <a:lnTo>
                  <a:pt x="560" y="25"/>
                </a:lnTo>
                <a:lnTo>
                  <a:pt x="551" y="22"/>
                </a:lnTo>
                <a:lnTo>
                  <a:pt x="542" y="20"/>
                </a:lnTo>
                <a:lnTo>
                  <a:pt x="527" y="17"/>
                </a:lnTo>
                <a:lnTo>
                  <a:pt x="507" y="14"/>
                </a:lnTo>
                <a:lnTo>
                  <a:pt x="489" y="12"/>
                </a:lnTo>
                <a:lnTo>
                  <a:pt x="473" y="9"/>
                </a:lnTo>
                <a:lnTo>
                  <a:pt x="453" y="6"/>
                </a:lnTo>
                <a:lnTo>
                  <a:pt x="435" y="5"/>
                </a:lnTo>
                <a:lnTo>
                  <a:pt x="418" y="3"/>
                </a:lnTo>
                <a:lnTo>
                  <a:pt x="397" y="2"/>
                </a:lnTo>
                <a:lnTo>
                  <a:pt x="380" y="1"/>
                </a:lnTo>
                <a:lnTo>
                  <a:pt x="360" y="0"/>
                </a:lnTo>
                <a:lnTo>
                  <a:pt x="342" y="0"/>
                </a:lnTo>
                <a:lnTo>
                  <a:pt x="325" y="2"/>
                </a:lnTo>
                <a:lnTo>
                  <a:pt x="307" y="4"/>
                </a:lnTo>
                <a:lnTo>
                  <a:pt x="302" y="5"/>
                </a:lnTo>
                <a:lnTo>
                  <a:pt x="294" y="7"/>
                </a:lnTo>
                <a:lnTo>
                  <a:pt x="283" y="10"/>
                </a:lnTo>
                <a:lnTo>
                  <a:pt x="276" y="13"/>
                </a:lnTo>
                <a:lnTo>
                  <a:pt x="271" y="15"/>
                </a:lnTo>
                <a:lnTo>
                  <a:pt x="266" y="18"/>
                </a:lnTo>
                <a:lnTo>
                  <a:pt x="261" y="21"/>
                </a:lnTo>
                <a:lnTo>
                  <a:pt x="257" y="22"/>
                </a:lnTo>
                <a:lnTo>
                  <a:pt x="252" y="25"/>
                </a:lnTo>
                <a:lnTo>
                  <a:pt x="245" y="29"/>
                </a:lnTo>
                <a:lnTo>
                  <a:pt x="240" y="31"/>
                </a:lnTo>
                <a:lnTo>
                  <a:pt x="235" y="34"/>
                </a:lnTo>
                <a:lnTo>
                  <a:pt x="230" y="36"/>
                </a:lnTo>
                <a:lnTo>
                  <a:pt x="226" y="39"/>
                </a:lnTo>
                <a:lnTo>
                  <a:pt x="222" y="41"/>
                </a:lnTo>
                <a:lnTo>
                  <a:pt x="218" y="43"/>
                </a:lnTo>
                <a:lnTo>
                  <a:pt x="216" y="45"/>
                </a:lnTo>
                <a:lnTo>
                  <a:pt x="213" y="46"/>
                </a:lnTo>
                <a:lnTo>
                  <a:pt x="209" y="49"/>
                </a:lnTo>
                <a:lnTo>
                  <a:pt x="205" y="52"/>
                </a:lnTo>
                <a:lnTo>
                  <a:pt x="202" y="54"/>
                </a:lnTo>
                <a:lnTo>
                  <a:pt x="197" y="56"/>
                </a:lnTo>
                <a:lnTo>
                  <a:pt x="193" y="59"/>
                </a:lnTo>
                <a:lnTo>
                  <a:pt x="189" y="61"/>
                </a:lnTo>
                <a:lnTo>
                  <a:pt x="186" y="63"/>
                </a:lnTo>
                <a:lnTo>
                  <a:pt x="182" y="65"/>
                </a:lnTo>
                <a:lnTo>
                  <a:pt x="176" y="68"/>
                </a:lnTo>
                <a:lnTo>
                  <a:pt x="172" y="71"/>
                </a:lnTo>
                <a:lnTo>
                  <a:pt x="166" y="73"/>
                </a:lnTo>
                <a:lnTo>
                  <a:pt x="161" y="76"/>
                </a:lnTo>
                <a:lnTo>
                  <a:pt x="154" y="79"/>
                </a:lnTo>
                <a:lnTo>
                  <a:pt x="146" y="81"/>
                </a:lnTo>
                <a:lnTo>
                  <a:pt x="142" y="83"/>
                </a:lnTo>
                <a:lnTo>
                  <a:pt x="132" y="86"/>
                </a:lnTo>
                <a:lnTo>
                  <a:pt x="111" y="94"/>
                </a:lnTo>
                <a:lnTo>
                  <a:pt x="96" y="96"/>
                </a:lnTo>
                <a:lnTo>
                  <a:pt x="87" y="97"/>
                </a:lnTo>
                <a:lnTo>
                  <a:pt x="83" y="98"/>
                </a:lnTo>
                <a:lnTo>
                  <a:pt x="77" y="98"/>
                </a:lnTo>
                <a:lnTo>
                  <a:pt x="56" y="95"/>
                </a:lnTo>
                <a:lnTo>
                  <a:pt x="39" y="93"/>
                </a:lnTo>
                <a:lnTo>
                  <a:pt x="21" y="90"/>
                </a:lnTo>
                <a:lnTo>
                  <a:pt x="1" y="89"/>
                </a:lnTo>
                <a:lnTo>
                  <a:pt x="0" y="89"/>
                </a:lnTo>
                <a:lnTo>
                  <a:pt x="0" y="91"/>
                </a:lnTo>
              </a:path>
            </a:pathLst>
          </a:custGeom>
          <a:solidFill>
            <a:schemeClr val="accent1"/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7705" name="SMARTPenAnnotation7"/>
          <p:cNvSpPr>
            <a:spLocks noChangeArrowheads="1"/>
          </p:cNvSpPr>
          <p:nvPr/>
        </p:nvSpPr>
        <p:spPr bwMode="auto">
          <a:xfrm>
            <a:off x="7448550" y="0"/>
            <a:ext cx="1588" cy="0"/>
          </a:xfrm>
          <a:custGeom>
            <a:avLst/>
            <a:gdLst>
              <a:gd name="T0" fmla="*/ 0 w 85"/>
              <a:gd name="T1" fmla="*/ 0 h 26"/>
              <a:gd name="T2" fmla="*/ 85 w 85"/>
              <a:gd name="T3" fmla="*/ 0 h 26"/>
            </a:gdLst>
            <a:ahLst/>
            <a:cxnLst>
              <a:cxn ang="0">
                <a:pos x="0" y="1"/>
              </a:cxn>
              <a:cxn ang="0">
                <a:pos x="1" y="3"/>
              </a:cxn>
              <a:cxn ang="0">
                <a:pos x="1" y="5"/>
              </a:cxn>
              <a:cxn ang="0">
                <a:pos x="2" y="7"/>
              </a:cxn>
              <a:cxn ang="0">
                <a:pos x="3" y="10"/>
              </a:cxn>
              <a:cxn ang="0">
                <a:pos x="4" y="12"/>
              </a:cxn>
              <a:cxn ang="0">
                <a:pos x="4" y="15"/>
              </a:cxn>
              <a:cxn ang="0">
                <a:pos x="7" y="19"/>
              </a:cxn>
              <a:cxn ang="0">
                <a:pos x="8" y="23"/>
              </a:cxn>
              <a:cxn ang="0">
                <a:pos x="9" y="25"/>
              </a:cxn>
              <a:cxn ang="0">
                <a:pos x="11" y="24"/>
              </a:cxn>
              <a:cxn ang="0">
                <a:pos x="11" y="22"/>
              </a:cxn>
              <a:cxn ang="0">
                <a:pos x="11" y="20"/>
              </a:cxn>
              <a:cxn ang="0">
                <a:pos x="12" y="19"/>
              </a:cxn>
              <a:cxn ang="0">
                <a:pos x="13" y="17"/>
              </a:cxn>
              <a:cxn ang="0">
                <a:pos x="14" y="15"/>
              </a:cxn>
              <a:cxn ang="0">
                <a:pos x="15" y="12"/>
              </a:cxn>
              <a:cxn ang="0">
                <a:pos x="16" y="11"/>
              </a:cxn>
              <a:cxn ang="0">
                <a:pos x="18" y="10"/>
              </a:cxn>
              <a:cxn ang="0">
                <a:pos x="19" y="9"/>
              </a:cxn>
              <a:cxn ang="0">
                <a:pos x="21" y="8"/>
              </a:cxn>
              <a:cxn ang="0">
                <a:pos x="26" y="7"/>
              </a:cxn>
              <a:cxn ang="0">
                <a:pos x="28" y="9"/>
              </a:cxn>
              <a:cxn ang="0">
                <a:pos x="30" y="9"/>
              </a:cxn>
              <a:cxn ang="0">
                <a:pos x="32" y="11"/>
              </a:cxn>
              <a:cxn ang="0">
                <a:pos x="34" y="14"/>
              </a:cxn>
              <a:cxn ang="0">
                <a:pos x="35" y="16"/>
              </a:cxn>
              <a:cxn ang="0">
                <a:pos x="37" y="19"/>
              </a:cxn>
              <a:cxn ang="0">
                <a:pos x="39" y="22"/>
              </a:cxn>
              <a:cxn ang="0">
                <a:pos x="39" y="24"/>
              </a:cxn>
              <a:cxn ang="0">
                <a:pos x="41" y="23"/>
              </a:cxn>
              <a:cxn ang="0">
                <a:pos x="42" y="19"/>
              </a:cxn>
              <a:cxn ang="0">
                <a:pos x="45" y="15"/>
              </a:cxn>
              <a:cxn ang="0">
                <a:pos x="48" y="12"/>
              </a:cxn>
              <a:cxn ang="0">
                <a:pos x="49" y="10"/>
              </a:cxn>
              <a:cxn ang="0">
                <a:pos x="51" y="9"/>
              </a:cxn>
              <a:cxn ang="0">
                <a:pos x="52" y="8"/>
              </a:cxn>
              <a:cxn ang="0">
                <a:pos x="55" y="8"/>
              </a:cxn>
              <a:cxn ang="0">
                <a:pos x="56" y="9"/>
              </a:cxn>
              <a:cxn ang="0">
                <a:pos x="58" y="10"/>
              </a:cxn>
              <a:cxn ang="0">
                <a:pos x="59" y="12"/>
              </a:cxn>
              <a:cxn ang="0">
                <a:pos x="60" y="13"/>
              </a:cxn>
              <a:cxn ang="0">
                <a:pos x="61" y="16"/>
              </a:cxn>
              <a:cxn ang="0">
                <a:pos x="64" y="20"/>
              </a:cxn>
              <a:cxn ang="0">
                <a:pos x="65" y="18"/>
              </a:cxn>
              <a:cxn ang="0">
                <a:pos x="66" y="15"/>
              </a:cxn>
              <a:cxn ang="0">
                <a:pos x="68" y="12"/>
              </a:cxn>
              <a:cxn ang="0">
                <a:pos x="70" y="10"/>
              </a:cxn>
              <a:cxn ang="0">
                <a:pos x="72" y="8"/>
              </a:cxn>
              <a:cxn ang="0">
                <a:pos x="73" y="6"/>
              </a:cxn>
              <a:cxn ang="0">
                <a:pos x="75" y="7"/>
              </a:cxn>
              <a:cxn ang="0">
                <a:pos x="78" y="8"/>
              </a:cxn>
              <a:cxn ang="0">
                <a:pos x="80" y="9"/>
              </a:cxn>
              <a:cxn ang="0">
                <a:pos x="81" y="11"/>
              </a:cxn>
              <a:cxn ang="0">
                <a:pos x="84" y="13"/>
              </a:cxn>
            </a:cxnLst>
            <a:rect l="T0" t="T1" r="T2" b="T3"/>
            <a:pathLst>
              <a:path w="85" h="26">
                <a:moveTo>
                  <a:pt x="0" y="0"/>
                </a:moveTo>
                <a:lnTo>
                  <a:pt x="0" y="1"/>
                </a:lnTo>
                <a:lnTo>
                  <a:pt x="0" y="2"/>
                </a:lnTo>
                <a:lnTo>
                  <a:pt x="1" y="3"/>
                </a:lnTo>
                <a:lnTo>
                  <a:pt x="1" y="4"/>
                </a:lnTo>
                <a:lnTo>
                  <a:pt x="1" y="5"/>
                </a:lnTo>
                <a:lnTo>
                  <a:pt x="2" y="6"/>
                </a:lnTo>
                <a:lnTo>
                  <a:pt x="2" y="7"/>
                </a:lnTo>
                <a:lnTo>
                  <a:pt x="2" y="8"/>
                </a:lnTo>
                <a:lnTo>
                  <a:pt x="3" y="10"/>
                </a:lnTo>
                <a:lnTo>
                  <a:pt x="3" y="11"/>
                </a:lnTo>
                <a:lnTo>
                  <a:pt x="4" y="12"/>
                </a:lnTo>
                <a:lnTo>
                  <a:pt x="4" y="14"/>
                </a:lnTo>
                <a:lnTo>
                  <a:pt x="4" y="15"/>
                </a:lnTo>
                <a:lnTo>
                  <a:pt x="5" y="17"/>
                </a:lnTo>
                <a:lnTo>
                  <a:pt x="7" y="19"/>
                </a:lnTo>
                <a:lnTo>
                  <a:pt x="7" y="21"/>
                </a:lnTo>
                <a:lnTo>
                  <a:pt x="8" y="23"/>
                </a:lnTo>
                <a:lnTo>
                  <a:pt x="9" y="24"/>
                </a:lnTo>
                <a:lnTo>
                  <a:pt x="9" y="25"/>
                </a:lnTo>
                <a:lnTo>
                  <a:pt x="10" y="25"/>
                </a:lnTo>
                <a:lnTo>
                  <a:pt x="11" y="24"/>
                </a:lnTo>
                <a:lnTo>
                  <a:pt x="11" y="23"/>
                </a:lnTo>
                <a:lnTo>
                  <a:pt x="11" y="22"/>
                </a:lnTo>
                <a:lnTo>
                  <a:pt x="11" y="21"/>
                </a:lnTo>
                <a:lnTo>
                  <a:pt x="11" y="20"/>
                </a:lnTo>
                <a:lnTo>
                  <a:pt x="12" y="20"/>
                </a:lnTo>
                <a:lnTo>
                  <a:pt x="12" y="19"/>
                </a:lnTo>
                <a:lnTo>
                  <a:pt x="13" y="18"/>
                </a:lnTo>
                <a:lnTo>
                  <a:pt x="13" y="17"/>
                </a:lnTo>
                <a:lnTo>
                  <a:pt x="14" y="16"/>
                </a:lnTo>
                <a:lnTo>
                  <a:pt x="14" y="15"/>
                </a:lnTo>
                <a:lnTo>
                  <a:pt x="14" y="14"/>
                </a:lnTo>
                <a:lnTo>
                  <a:pt x="15" y="12"/>
                </a:lnTo>
                <a:lnTo>
                  <a:pt x="16" y="12"/>
                </a:lnTo>
                <a:lnTo>
                  <a:pt x="16" y="11"/>
                </a:lnTo>
                <a:lnTo>
                  <a:pt x="17" y="11"/>
                </a:lnTo>
                <a:lnTo>
                  <a:pt x="18" y="10"/>
                </a:lnTo>
                <a:lnTo>
                  <a:pt x="18" y="9"/>
                </a:lnTo>
                <a:lnTo>
                  <a:pt x="19" y="9"/>
                </a:lnTo>
                <a:lnTo>
                  <a:pt x="20" y="8"/>
                </a:lnTo>
                <a:lnTo>
                  <a:pt x="21" y="8"/>
                </a:lnTo>
                <a:lnTo>
                  <a:pt x="23" y="7"/>
                </a:lnTo>
                <a:lnTo>
                  <a:pt x="26" y="7"/>
                </a:lnTo>
                <a:lnTo>
                  <a:pt x="27" y="8"/>
                </a:lnTo>
                <a:lnTo>
                  <a:pt x="28" y="9"/>
                </a:lnTo>
                <a:lnTo>
                  <a:pt x="29" y="9"/>
                </a:lnTo>
                <a:lnTo>
                  <a:pt x="30" y="9"/>
                </a:lnTo>
                <a:lnTo>
                  <a:pt x="31" y="10"/>
                </a:lnTo>
                <a:lnTo>
                  <a:pt x="32" y="11"/>
                </a:lnTo>
                <a:lnTo>
                  <a:pt x="33" y="12"/>
                </a:lnTo>
                <a:lnTo>
                  <a:pt x="34" y="14"/>
                </a:lnTo>
                <a:lnTo>
                  <a:pt x="35" y="15"/>
                </a:lnTo>
                <a:lnTo>
                  <a:pt x="35" y="16"/>
                </a:lnTo>
                <a:lnTo>
                  <a:pt x="35" y="17"/>
                </a:lnTo>
                <a:lnTo>
                  <a:pt x="37" y="19"/>
                </a:lnTo>
                <a:lnTo>
                  <a:pt x="38" y="20"/>
                </a:lnTo>
                <a:lnTo>
                  <a:pt x="39" y="22"/>
                </a:lnTo>
                <a:lnTo>
                  <a:pt x="39" y="23"/>
                </a:lnTo>
                <a:lnTo>
                  <a:pt x="39" y="24"/>
                </a:lnTo>
                <a:lnTo>
                  <a:pt x="40" y="24"/>
                </a:lnTo>
                <a:lnTo>
                  <a:pt x="41" y="23"/>
                </a:lnTo>
                <a:lnTo>
                  <a:pt x="42" y="21"/>
                </a:lnTo>
                <a:lnTo>
                  <a:pt x="42" y="19"/>
                </a:lnTo>
                <a:lnTo>
                  <a:pt x="44" y="17"/>
                </a:lnTo>
                <a:lnTo>
                  <a:pt x="45" y="15"/>
                </a:lnTo>
                <a:lnTo>
                  <a:pt x="46" y="13"/>
                </a:lnTo>
                <a:lnTo>
                  <a:pt x="48" y="12"/>
                </a:lnTo>
                <a:lnTo>
                  <a:pt x="49" y="11"/>
                </a:lnTo>
                <a:lnTo>
                  <a:pt x="49" y="10"/>
                </a:lnTo>
                <a:lnTo>
                  <a:pt x="50" y="9"/>
                </a:lnTo>
                <a:lnTo>
                  <a:pt x="51" y="9"/>
                </a:lnTo>
                <a:lnTo>
                  <a:pt x="51" y="8"/>
                </a:lnTo>
                <a:lnTo>
                  <a:pt x="52" y="8"/>
                </a:lnTo>
                <a:lnTo>
                  <a:pt x="54" y="7"/>
                </a:lnTo>
                <a:lnTo>
                  <a:pt x="55" y="8"/>
                </a:lnTo>
                <a:lnTo>
                  <a:pt x="56" y="8"/>
                </a:lnTo>
                <a:lnTo>
                  <a:pt x="56" y="9"/>
                </a:lnTo>
                <a:lnTo>
                  <a:pt x="57" y="9"/>
                </a:lnTo>
                <a:lnTo>
                  <a:pt x="58" y="10"/>
                </a:lnTo>
                <a:lnTo>
                  <a:pt x="59" y="11"/>
                </a:lnTo>
                <a:lnTo>
                  <a:pt x="59" y="12"/>
                </a:lnTo>
                <a:lnTo>
                  <a:pt x="59" y="13"/>
                </a:lnTo>
                <a:lnTo>
                  <a:pt x="60" y="13"/>
                </a:lnTo>
                <a:lnTo>
                  <a:pt x="60" y="14"/>
                </a:lnTo>
                <a:lnTo>
                  <a:pt x="61" y="16"/>
                </a:lnTo>
                <a:lnTo>
                  <a:pt x="62" y="17"/>
                </a:lnTo>
                <a:lnTo>
                  <a:pt x="64" y="20"/>
                </a:lnTo>
                <a:lnTo>
                  <a:pt x="64" y="19"/>
                </a:lnTo>
                <a:lnTo>
                  <a:pt x="65" y="18"/>
                </a:lnTo>
                <a:lnTo>
                  <a:pt x="66" y="17"/>
                </a:lnTo>
                <a:lnTo>
                  <a:pt x="66" y="15"/>
                </a:lnTo>
                <a:lnTo>
                  <a:pt x="67" y="14"/>
                </a:lnTo>
                <a:lnTo>
                  <a:pt x="68" y="12"/>
                </a:lnTo>
                <a:lnTo>
                  <a:pt x="69" y="11"/>
                </a:lnTo>
                <a:lnTo>
                  <a:pt x="70" y="10"/>
                </a:lnTo>
                <a:lnTo>
                  <a:pt x="70" y="9"/>
                </a:lnTo>
                <a:lnTo>
                  <a:pt x="72" y="8"/>
                </a:lnTo>
                <a:lnTo>
                  <a:pt x="73" y="7"/>
                </a:lnTo>
                <a:lnTo>
                  <a:pt x="73" y="6"/>
                </a:lnTo>
                <a:lnTo>
                  <a:pt x="74" y="6"/>
                </a:lnTo>
                <a:lnTo>
                  <a:pt x="75" y="7"/>
                </a:lnTo>
                <a:lnTo>
                  <a:pt x="76" y="7"/>
                </a:lnTo>
                <a:lnTo>
                  <a:pt x="78" y="8"/>
                </a:lnTo>
                <a:lnTo>
                  <a:pt x="79" y="9"/>
                </a:lnTo>
                <a:lnTo>
                  <a:pt x="80" y="9"/>
                </a:lnTo>
                <a:lnTo>
                  <a:pt x="80" y="10"/>
                </a:lnTo>
                <a:lnTo>
                  <a:pt x="81" y="11"/>
                </a:lnTo>
                <a:lnTo>
                  <a:pt x="82" y="12"/>
                </a:lnTo>
                <a:lnTo>
                  <a:pt x="84" y="13"/>
                </a:lnTo>
              </a:path>
            </a:pathLst>
          </a:custGeom>
          <a:solidFill>
            <a:schemeClr val="accent1"/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0336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Mapping Multiple Processes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680F-60F8-43A8-8448-770068F7F39B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4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133600"/>
            <a:ext cx="7924800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51055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7131" y="1859634"/>
            <a:ext cx="4249738" cy="44967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SMARTPenAnnotation18"/>
          <p:cNvSpPr/>
          <p:nvPr/>
        </p:nvSpPr>
        <p:spPr bwMode="auto">
          <a:xfrm>
            <a:off x="1053703" y="6447234"/>
            <a:ext cx="8930" cy="1"/>
          </a:xfrm>
          <a:custGeom>
            <a:avLst/>
            <a:gdLst/>
            <a:ahLst/>
            <a:cxnLst/>
            <a:rect l="0" t="0" r="0" b="0"/>
            <a:pathLst>
              <a:path w="8930" h="1">
                <a:moveTo>
                  <a:pt x="0" y="0"/>
                </a:moveTo>
                <a:lnTo>
                  <a:pt x="8929" y="0"/>
                </a:lnTo>
              </a:path>
            </a:pathLst>
          </a:cu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1953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Steps in Handling a Page Fault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680F-60F8-43A8-8448-770068F7F39B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2167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of Paging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78852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l="50829" t="34811" r="-11794"/>
          <a:stretch>
            <a:fillRect/>
          </a:stretch>
        </p:blipFill>
        <p:spPr bwMode="auto">
          <a:xfrm>
            <a:off x="5054321" y="1600200"/>
            <a:ext cx="3519488" cy="4468813"/>
          </a:xfrm>
          <a:prstGeom prst="rect">
            <a:avLst/>
          </a:prstGeom>
          <a:noFill/>
        </p:spPr>
      </p:pic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426128" y="2736510"/>
            <a:ext cx="3983753" cy="138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25" tIns="45713" rIns="91425" bIns="45713">
            <a:spAutoFit/>
          </a:bodyPr>
          <a:lstStyle/>
          <a:p>
            <a:pPr algn="l"/>
            <a:r>
              <a:rPr lang="en-US" sz="2800" dirty="0">
                <a:latin typeface="+mn-lt"/>
              </a:rPr>
              <a:t>A 32 KB main memory </a:t>
            </a:r>
          </a:p>
          <a:p>
            <a:pPr algn="l"/>
            <a:r>
              <a:rPr lang="en-US" sz="2800" dirty="0">
                <a:latin typeface="+mn-lt"/>
              </a:rPr>
              <a:t>divided up into eight </a:t>
            </a:r>
          </a:p>
          <a:p>
            <a:pPr algn="l"/>
            <a:r>
              <a:rPr lang="en-US" sz="2800" dirty="0">
                <a:latin typeface="+mn-lt"/>
              </a:rPr>
              <a:t>page frames of 4 KB each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02981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6" name="Picture 4" descr="6-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676400"/>
            <a:ext cx="3267074" cy="438995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Address Mapping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1676400"/>
            <a:ext cx="3665639" cy="4606535"/>
          </a:xfrm>
          <a:prstGeom prst="rect">
            <a:avLst/>
          </a:prstGeom>
          <a:noFill/>
        </p:spPr>
        <p:txBody>
          <a:bodyPr wrap="square" lIns="111904" tIns="55952" rIns="111904" bIns="55952" rtlCol="0">
            <a:spAutoFit/>
          </a:bodyPr>
          <a:lstStyle/>
          <a:p>
            <a:pPr>
              <a:buFontTx/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Formation of a main memory (physical) address from a virtual address.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4K pages, so address within page is 12 bits; 2</a:t>
            </a:r>
            <a:r>
              <a:rPr lang="en-US" sz="2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4,096. This is called the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offset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remainder of the virtual address (32 – 12 = 20) is the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number.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page frame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looked up from the page table.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offset is copied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form a 15-bit physical address.</a:t>
            </a:r>
          </a:p>
        </p:txBody>
      </p:sp>
    </p:spTree>
    <p:extLst>
      <p:ext uri="{BB962C8B-B14F-4D97-AF65-F5344CB8AC3E}">
        <p14:creationId xmlns:p14="http://schemas.microsoft.com/office/powerpoint/2010/main" val="1676858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A1ACED0-1038-A842-AD61-66404007B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brief tangent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85C255-9B70-3341-B0D0-2F75CE3EF3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Virtual Memory</a:t>
            </a:r>
          </a:p>
        </p:txBody>
      </p:sp>
    </p:spTree>
    <p:extLst>
      <p:ext uri="{BB962C8B-B14F-4D97-AF65-F5344CB8AC3E}">
        <p14:creationId xmlns:p14="http://schemas.microsoft.com/office/powerpoint/2010/main" val="42756179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Dynamic Address Translation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680F-60F8-43A8-8448-770068F7F39B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26627" name="Picture 3" descr="virtual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5040" y="1828800"/>
            <a:ext cx="4324350" cy="4296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6316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Page Table Implementation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Associative memory improves access to the page table during the fetch-execute cycle</a:t>
            </a:r>
          </a:p>
          <a:p>
            <a:r>
              <a:rPr lang="en-US" dirty="0"/>
              <a:t>Addresses are assigned to each location as labels and stored in a translation </a:t>
            </a:r>
            <a:r>
              <a:rPr lang="en-US" dirty="0" err="1"/>
              <a:t>lookaside</a:t>
            </a:r>
            <a:r>
              <a:rPr lang="en-US" dirty="0"/>
              <a:t> buffer (TLB) table</a:t>
            </a:r>
          </a:p>
          <a:p>
            <a:r>
              <a:rPr lang="en-US" dirty="0"/>
              <a:t>May be stored in virtual memory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680F-60F8-43A8-8448-770068F7F39B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5460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Locality of Reference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Temporal</a:t>
            </a:r>
            <a:r>
              <a:rPr lang="en-US" dirty="0"/>
              <a:t> locality of reference:  If a page has been used recently, it is likely to be used again “soon.”</a:t>
            </a:r>
          </a:p>
          <a:p>
            <a:r>
              <a:rPr lang="en-US" b="1" dirty="0"/>
              <a:t>Spatial</a:t>
            </a:r>
            <a:r>
              <a:rPr lang="en-US" dirty="0"/>
              <a:t> locality of reference: If an area of memory is accessed, nearby areas are likely to be accessed “soon.”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7885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Locality of Reference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76400"/>
            <a:ext cx="8229600" cy="3886200"/>
          </a:xfrm>
        </p:spPr>
        <p:txBody>
          <a:bodyPr>
            <a:normAutofit fontScale="92500" lnSpcReduction="10000"/>
          </a:bodyPr>
          <a:lstStyle/>
          <a:p>
            <a:pPr marL="233363" indent="-233363" defTabSz="914400">
              <a:lnSpc>
                <a:spcPct val="90000"/>
              </a:lnSpc>
            </a:pPr>
            <a:r>
              <a:rPr lang="en-US" sz="2800" dirty="0"/>
              <a:t>Most memory references are confined to small region </a:t>
            </a:r>
          </a:p>
          <a:p>
            <a:pPr marL="233363" indent="-233363" defTabSz="914400">
              <a:lnSpc>
                <a:spcPct val="90000"/>
              </a:lnSpc>
            </a:pPr>
            <a:r>
              <a:rPr lang="en-US" sz="2800" dirty="0"/>
              <a:t>Well-written program in small loop, procedure or function</a:t>
            </a:r>
          </a:p>
          <a:p>
            <a:pPr marL="233363" indent="-233363" defTabSz="914400">
              <a:lnSpc>
                <a:spcPct val="90000"/>
              </a:lnSpc>
            </a:pPr>
            <a:r>
              <a:rPr lang="en-US" sz="2800" dirty="0"/>
              <a:t>Data likely in array and variables stored together</a:t>
            </a:r>
          </a:p>
          <a:p>
            <a:pPr marL="233363" indent="-233363" defTabSz="914400">
              <a:lnSpc>
                <a:spcPct val="90000"/>
              </a:lnSpc>
            </a:pPr>
            <a:r>
              <a:rPr lang="en-US" sz="2800" i="1" dirty="0"/>
              <a:t>Working set:  </a:t>
            </a:r>
            <a:r>
              <a:rPr lang="en-US" sz="2800" dirty="0"/>
              <a:t>Number of pages sufficient to run program normally, </a:t>
            </a:r>
            <a:r>
              <a:rPr lang="en-US" sz="2800" i="1" dirty="0"/>
              <a:t>i.e.,</a:t>
            </a:r>
            <a:r>
              <a:rPr lang="en-US" sz="2800" dirty="0"/>
              <a:t> satisfy locality of a particular program</a:t>
            </a:r>
          </a:p>
          <a:p>
            <a:pPr>
              <a:lnSpc>
                <a:spcPct val="90000"/>
              </a:lnSpc>
            </a:pPr>
            <a:r>
              <a:rPr lang="en-US" sz="2800" i="1" dirty="0"/>
              <a:t>Thrashing</a:t>
            </a:r>
            <a:r>
              <a:rPr lang="en-US" sz="2800" dirty="0"/>
              <a:t> (bad)  Too many page faults affect system performance</a:t>
            </a:r>
          </a:p>
          <a:p>
            <a:pPr marL="233363" indent="-233363" defTabSz="914400">
              <a:lnSpc>
                <a:spcPct val="90000"/>
              </a:lnSpc>
            </a:pPr>
            <a:endParaRPr lang="en-US" sz="27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29700" name="SMARTPenAnnotation4"/>
          <p:cNvSpPr>
            <a:spLocks noChangeArrowheads="1"/>
          </p:cNvSpPr>
          <p:nvPr/>
        </p:nvSpPr>
        <p:spPr bwMode="auto">
          <a:xfrm>
            <a:off x="7448550" y="0"/>
            <a:ext cx="1588" cy="0"/>
          </a:xfrm>
          <a:custGeom>
            <a:avLst/>
            <a:gdLst>
              <a:gd name="T0" fmla="*/ 0 w 310"/>
              <a:gd name="T1" fmla="*/ 0 h 7"/>
              <a:gd name="T2" fmla="*/ 310 w 310"/>
              <a:gd name="T3" fmla="*/ 0 h 7"/>
            </a:gdLst>
            <a:ahLst/>
            <a:cxnLst>
              <a:cxn ang="0">
                <a:pos x="309" y="6"/>
              </a:cxn>
              <a:cxn ang="0">
                <a:pos x="308" y="6"/>
              </a:cxn>
              <a:cxn ang="0">
                <a:pos x="307" y="6"/>
              </a:cxn>
              <a:cxn ang="0">
                <a:pos x="306" y="5"/>
              </a:cxn>
              <a:cxn ang="0">
                <a:pos x="305" y="5"/>
              </a:cxn>
              <a:cxn ang="0">
                <a:pos x="304" y="4"/>
              </a:cxn>
              <a:cxn ang="0">
                <a:pos x="303" y="4"/>
              </a:cxn>
              <a:cxn ang="0">
                <a:pos x="302" y="4"/>
              </a:cxn>
              <a:cxn ang="0">
                <a:pos x="301" y="4"/>
              </a:cxn>
              <a:cxn ang="0">
                <a:pos x="292" y="3"/>
              </a:cxn>
              <a:cxn ang="0">
                <a:pos x="286" y="3"/>
              </a:cxn>
              <a:cxn ang="0">
                <a:pos x="285" y="4"/>
              </a:cxn>
              <a:cxn ang="0">
                <a:pos x="284" y="4"/>
              </a:cxn>
              <a:cxn ang="0">
                <a:pos x="282" y="4"/>
              </a:cxn>
              <a:cxn ang="0">
                <a:pos x="280" y="4"/>
              </a:cxn>
              <a:cxn ang="0">
                <a:pos x="280" y="5"/>
              </a:cxn>
              <a:cxn ang="0">
                <a:pos x="278" y="5"/>
              </a:cxn>
              <a:cxn ang="0">
                <a:pos x="268" y="5"/>
              </a:cxn>
              <a:cxn ang="0">
                <a:pos x="262" y="5"/>
              </a:cxn>
              <a:cxn ang="0">
                <a:pos x="259" y="4"/>
              </a:cxn>
              <a:cxn ang="0">
                <a:pos x="256" y="4"/>
              </a:cxn>
              <a:cxn ang="0">
                <a:pos x="253" y="4"/>
              </a:cxn>
              <a:cxn ang="0">
                <a:pos x="250" y="4"/>
              </a:cxn>
              <a:cxn ang="0">
                <a:pos x="246" y="4"/>
              </a:cxn>
              <a:cxn ang="0">
                <a:pos x="242" y="4"/>
              </a:cxn>
              <a:cxn ang="0">
                <a:pos x="239" y="4"/>
              </a:cxn>
              <a:cxn ang="0">
                <a:pos x="235" y="4"/>
              </a:cxn>
              <a:cxn ang="0">
                <a:pos x="232" y="5"/>
              </a:cxn>
              <a:cxn ang="0">
                <a:pos x="222" y="5"/>
              </a:cxn>
              <a:cxn ang="0">
                <a:pos x="204" y="5"/>
              </a:cxn>
              <a:cxn ang="0">
                <a:pos x="137" y="5"/>
              </a:cxn>
              <a:cxn ang="0">
                <a:pos x="128" y="5"/>
              </a:cxn>
              <a:cxn ang="0">
                <a:pos x="118" y="4"/>
              </a:cxn>
              <a:cxn ang="0">
                <a:pos x="109" y="4"/>
              </a:cxn>
              <a:cxn ang="0">
                <a:pos x="100" y="4"/>
              </a:cxn>
              <a:cxn ang="0">
                <a:pos x="92" y="3"/>
              </a:cxn>
              <a:cxn ang="0">
                <a:pos x="84" y="3"/>
              </a:cxn>
              <a:cxn ang="0">
                <a:pos x="77" y="3"/>
              </a:cxn>
              <a:cxn ang="0">
                <a:pos x="73" y="3"/>
              </a:cxn>
              <a:cxn ang="0">
                <a:pos x="70" y="3"/>
              </a:cxn>
              <a:cxn ang="0">
                <a:pos x="67" y="3"/>
              </a:cxn>
              <a:cxn ang="0">
                <a:pos x="65" y="3"/>
              </a:cxn>
              <a:cxn ang="0">
                <a:pos x="63" y="2"/>
              </a:cxn>
              <a:cxn ang="0">
                <a:pos x="61" y="2"/>
              </a:cxn>
              <a:cxn ang="0">
                <a:pos x="54" y="1"/>
              </a:cxn>
              <a:cxn ang="0">
                <a:pos x="49" y="1"/>
              </a:cxn>
              <a:cxn ang="0">
                <a:pos x="42" y="1"/>
              </a:cxn>
              <a:cxn ang="0">
                <a:pos x="26" y="1"/>
              </a:cxn>
              <a:cxn ang="0">
                <a:pos x="2" y="0"/>
              </a:cxn>
              <a:cxn ang="0">
                <a:pos x="0" y="0"/>
              </a:cxn>
            </a:cxnLst>
            <a:rect l="T0" t="T1" r="T2" b="T3"/>
            <a:pathLst>
              <a:path w="310" h="7">
                <a:moveTo>
                  <a:pt x="309" y="6"/>
                </a:moveTo>
                <a:lnTo>
                  <a:pt x="308" y="6"/>
                </a:lnTo>
                <a:lnTo>
                  <a:pt x="307" y="6"/>
                </a:lnTo>
                <a:lnTo>
                  <a:pt x="306" y="5"/>
                </a:lnTo>
                <a:lnTo>
                  <a:pt x="305" y="5"/>
                </a:lnTo>
                <a:lnTo>
                  <a:pt x="304" y="4"/>
                </a:lnTo>
                <a:lnTo>
                  <a:pt x="303" y="4"/>
                </a:lnTo>
                <a:lnTo>
                  <a:pt x="302" y="4"/>
                </a:lnTo>
                <a:lnTo>
                  <a:pt x="301" y="4"/>
                </a:lnTo>
                <a:lnTo>
                  <a:pt x="292" y="3"/>
                </a:lnTo>
                <a:lnTo>
                  <a:pt x="286" y="3"/>
                </a:lnTo>
                <a:lnTo>
                  <a:pt x="285" y="4"/>
                </a:lnTo>
                <a:lnTo>
                  <a:pt x="284" y="4"/>
                </a:lnTo>
                <a:lnTo>
                  <a:pt x="282" y="4"/>
                </a:lnTo>
                <a:lnTo>
                  <a:pt x="280" y="4"/>
                </a:lnTo>
                <a:lnTo>
                  <a:pt x="280" y="5"/>
                </a:lnTo>
                <a:lnTo>
                  <a:pt x="278" y="5"/>
                </a:lnTo>
                <a:lnTo>
                  <a:pt x="268" y="5"/>
                </a:lnTo>
                <a:lnTo>
                  <a:pt x="262" y="5"/>
                </a:lnTo>
                <a:lnTo>
                  <a:pt x="259" y="4"/>
                </a:lnTo>
                <a:lnTo>
                  <a:pt x="256" y="4"/>
                </a:lnTo>
                <a:lnTo>
                  <a:pt x="253" y="4"/>
                </a:lnTo>
                <a:lnTo>
                  <a:pt x="250" y="4"/>
                </a:lnTo>
                <a:lnTo>
                  <a:pt x="246" y="4"/>
                </a:lnTo>
                <a:lnTo>
                  <a:pt x="242" y="4"/>
                </a:lnTo>
                <a:lnTo>
                  <a:pt x="239" y="4"/>
                </a:lnTo>
                <a:lnTo>
                  <a:pt x="235" y="4"/>
                </a:lnTo>
                <a:lnTo>
                  <a:pt x="232" y="5"/>
                </a:lnTo>
                <a:lnTo>
                  <a:pt x="222" y="5"/>
                </a:lnTo>
                <a:lnTo>
                  <a:pt x="204" y="5"/>
                </a:lnTo>
                <a:lnTo>
                  <a:pt x="137" y="5"/>
                </a:lnTo>
                <a:lnTo>
                  <a:pt x="128" y="5"/>
                </a:lnTo>
                <a:lnTo>
                  <a:pt x="118" y="4"/>
                </a:lnTo>
                <a:lnTo>
                  <a:pt x="109" y="4"/>
                </a:lnTo>
                <a:lnTo>
                  <a:pt x="100" y="4"/>
                </a:lnTo>
                <a:lnTo>
                  <a:pt x="92" y="3"/>
                </a:lnTo>
                <a:lnTo>
                  <a:pt x="84" y="3"/>
                </a:lnTo>
                <a:lnTo>
                  <a:pt x="77" y="3"/>
                </a:lnTo>
                <a:lnTo>
                  <a:pt x="73" y="3"/>
                </a:lnTo>
                <a:lnTo>
                  <a:pt x="70" y="3"/>
                </a:lnTo>
                <a:lnTo>
                  <a:pt x="67" y="3"/>
                </a:lnTo>
                <a:lnTo>
                  <a:pt x="65" y="3"/>
                </a:lnTo>
                <a:lnTo>
                  <a:pt x="63" y="2"/>
                </a:lnTo>
                <a:lnTo>
                  <a:pt x="61" y="2"/>
                </a:lnTo>
                <a:lnTo>
                  <a:pt x="54" y="1"/>
                </a:lnTo>
                <a:lnTo>
                  <a:pt x="49" y="1"/>
                </a:lnTo>
                <a:lnTo>
                  <a:pt x="42" y="1"/>
                </a:lnTo>
                <a:lnTo>
                  <a:pt x="26" y="1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0787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Page Replacement Algorithms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7772400" cy="4389438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/>
              <a:t>Page fault - page is not in memory and must be loaded from disk</a:t>
            </a:r>
          </a:p>
          <a:p>
            <a:pPr>
              <a:lnSpc>
                <a:spcPct val="90000"/>
              </a:lnSpc>
            </a:pPr>
            <a:r>
              <a:rPr lang="en-US" dirty="0"/>
              <a:t>May have to evict a page</a:t>
            </a:r>
          </a:p>
          <a:p>
            <a:pPr>
              <a:lnSpc>
                <a:spcPct val="90000"/>
              </a:lnSpc>
            </a:pPr>
            <a:r>
              <a:rPr lang="en-US" dirty="0"/>
              <a:t>Algorithms to manage page replacement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First-In, First-Out    FIFO – </a:t>
            </a:r>
            <a:r>
              <a:rPr lang="en-US" sz="2800" dirty="0" err="1"/>
              <a:t>B</a:t>
            </a:r>
            <a:r>
              <a:rPr lang="en-US" sz="2800" dirty="0" err="1">
                <a:cs typeface="Times New Roman" pitchFamily="18" charset="0"/>
              </a:rPr>
              <a:t>é</a:t>
            </a:r>
            <a:r>
              <a:rPr lang="en-US" sz="2800" dirty="0" err="1"/>
              <a:t>l</a:t>
            </a:r>
            <a:r>
              <a:rPr lang="en-US" sz="2800" dirty="0" err="1">
                <a:cs typeface="Times New Roman" pitchFamily="18" charset="0"/>
              </a:rPr>
              <a:t>á</a:t>
            </a:r>
            <a:r>
              <a:rPr lang="en-US" sz="2800" dirty="0" err="1"/>
              <a:t>dy’s</a:t>
            </a:r>
            <a:r>
              <a:rPr lang="en-US" sz="2800" dirty="0"/>
              <a:t> Anomaly (1969) increasing number of pages results in more page faults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Least Recently Used    LRU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Least Frequently Used    LFU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Second Chance Replacement algorithms</a:t>
            </a:r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0724" name="SMARTPenAnnotation0"/>
          <p:cNvSpPr>
            <a:spLocks noChangeArrowheads="1"/>
          </p:cNvSpPr>
          <p:nvPr/>
        </p:nvSpPr>
        <p:spPr bwMode="auto">
          <a:xfrm>
            <a:off x="7450138" y="0"/>
            <a:ext cx="0" cy="0"/>
          </a:xfrm>
          <a:custGeom>
            <a:avLst/>
            <a:gdLst>
              <a:gd name="T0" fmla="*/ 0 w 81"/>
              <a:gd name="T1" fmla="*/ 0 h 43"/>
              <a:gd name="T2" fmla="*/ 81 w 81"/>
              <a:gd name="T3" fmla="*/ 43 h 43"/>
            </a:gdLst>
            <a:ahLst/>
            <a:cxnLst>
              <a:cxn ang="0">
                <a:pos x="29" y="12"/>
              </a:cxn>
              <a:cxn ang="0">
                <a:pos x="30" y="11"/>
              </a:cxn>
              <a:cxn ang="0">
                <a:pos x="31" y="10"/>
              </a:cxn>
              <a:cxn ang="0">
                <a:pos x="31" y="8"/>
              </a:cxn>
              <a:cxn ang="0">
                <a:pos x="29" y="5"/>
              </a:cxn>
              <a:cxn ang="0">
                <a:pos x="25" y="3"/>
              </a:cxn>
              <a:cxn ang="0">
                <a:pos x="21" y="0"/>
              </a:cxn>
              <a:cxn ang="0">
                <a:pos x="15" y="0"/>
              </a:cxn>
              <a:cxn ang="0">
                <a:pos x="12" y="2"/>
              </a:cxn>
              <a:cxn ang="0">
                <a:pos x="9" y="3"/>
              </a:cxn>
              <a:cxn ang="0">
                <a:pos x="8" y="5"/>
              </a:cxn>
              <a:cxn ang="0">
                <a:pos x="6" y="7"/>
              </a:cxn>
              <a:cxn ang="0">
                <a:pos x="4" y="11"/>
              </a:cxn>
              <a:cxn ang="0">
                <a:pos x="1" y="17"/>
              </a:cxn>
              <a:cxn ang="0">
                <a:pos x="1" y="22"/>
              </a:cxn>
              <a:cxn ang="0">
                <a:pos x="0" y="26"/>
              </a:cxn>
              <a:cxn ang="0">
                <a:pos x="0" y="30"/>
              </a:cxn>
              <a:cxn ang="0">
                <a:pos x="0" y="33"/>
              </a:cxn>
              <a:cxn ang="0">
                <a:pos x="0" y="35"/>
              </a:cxn>
              <a:cxn ang="0">
                <a:pos x="1" y="37"/>
              </a:cxn>
              <a:cxn ang="0">
                <a:pos x="3" y="39"/>
              </a:cxn>
              <a:cxn ang="0">
                <a:pos x="7" y="41"/>
              </a:cxn>
              <a:cxn ang="0">
                <a:pos x="11" y="42"/>
              </a:cxn>
              <a:cxn ang="0">
                <a:pos x="14" y="42"/>
              </a:cxn>
              <a:cxn ang="0">
                <a:pos x="18" y="41"/>
              </a:cxn>
              <a:cxn ang="0">
                <a:pos x="21" y="39"/>
              </a:cxn>
              <a:cxn ang="0">
                <a:pos x="24" y="37"/>
              </a:cxn>
              <a:cxn ang="0">
                <a:pos x="26" y="35"/>
              </a:cxn>
              <a:cxn ang="0">
                <a:pos x="28" y="34"/>
              </a:cxn>
              <a:cxn ang="0">
                <a:pos x="29" y="32"/>
              </a:cxn>
              <a:cxn ang="0">
                <a:pos x="31" y="29"/>
              </a:cxn>
              <a:cxn ang="0">
                <a:pos x="32" y="26"/>
              </a:cxn>
              <a:cxn ang="0">
                <a:pos x="32" y="24"/>
              </a:cxn>
              <a:cxn ang="0">
                <a:pos x="28" y="24"/>
              </a:cxn>
              <a:cxn ang="0">
                <a:pos x="24" y="24"/>
              </a:cxn>
              <a:cxn ang="0">
                <a:pos x="21" y="26"/>
              </a:cxn>
              <a:cxn ang="0">
                <a:pos x="22" y="27"/>
              </a:cxn>
              <a:cxn ang="0">
                <a:pos x="26" y="27"/>
              </a:cxn>
              <a:cxn ang="0">
                <a:pos x="31" y="28"/>
              </a:cxn>
              <a:cxn ang="0">
                <a:pos x="35" y="28"/>
              </a:cxn>
              <a:cxn ang="0">
                <a:pos x="39" y="28"/>
              </a:cxn>
              <a:cxn ang="0">
                <a:pos x="43" y="28"/>
              </a:cxn>
              <a:cxn ang="0">
                <a:pos x="50" y="28"/>
              </a:cxn>
              <a:cxn ang="0">
                <a:pos x="55" y="28"/>
              </a:cxn>
              <a:cxn ang="0">
                <a:pos x="59" y="27"/>
              </a:cxn>
              <a:cxn ang="0">
                <a:pos x="64" y="25"/>
              </a:cxn>
              <a:cxn ang="0">
                <a:pos x="68" y="24"/>
              </a:cxn>
              <a:cxn ang="0">
                <a:pos x="72" y="22"/>
              </a:cxn>
              <a:cxn ang="0">
                <a:pos x="75" y="20"/>
              </a:cxn>
              <a:cxn ang="0">
                <a:pos x="80" y="18"/>
              </a:cxn>
            </a:cxnLst>
            <a:rect l="T0" t="T1" r="T2" b="T3"/>
            <a:pathLst>
              <a:path w="81" h="43">
                <a:moveTo>
                  <a:pt x="29" y="13"/>
                </a:moveTo>
                <a:lnTo>
                  <a:pt x="29" y="12"/>
                </a:lnTo>
                <a:lnTo>
                  <a:pt x="30" y="12"/>
                </a:lnTo>
                <a:lnTo>
                  <a:pt x="30" y="11"/>
                </a:lnTo>
                <a:lnTo>
                  <a:pt x="31" y="11"/>
                </a:lnTo>
                <a:lnTo>
                  <a:pt x="31" y="10"/>
                </a:lnTo>
                <a:lnTo>
                  <a:pt x="31" y="9"/>
                </a:lnTo>
                <a:lnTo>
                  <a:pt x="31" y="8"/>
                </a:lnTo>
                <a:lnTo>
                  <a:pt x="30" y="7"/>
                </a:lnTo>
                <a:lnTo>
                  <a:pt x="29" y="5"/>
                </a:lnTo>
                <a:lnTo>
                  <a:pt x="28" y="4"/>
                </a:lnTo>
                <a:lnTo>
                  <a:pt x="25" y="3"/>
                </a:lnTo>
                <a:lnTo>
                  <a:pt x="23" y="1"/>
                </a:lnTo>
                <a:lnTo>
                  <a:pt x="21" y="0"/>
                </a:lnTo>
                <a:lnTo>
                  <a:pt x="18" y="0"/>
                </a:lnTo>
                <a:lnTo>
                  <a:pt x="15" y="0"/>
                </a:lnTo>
                <a:lnTo>
                  <a:pt x="14" y="1"/>
                </a:lnTo>
                <a:lnTo>
                  <a:pt x="12" y="2"/>
                </a:lnTo>
                <a:lnTo>
                  <a:pt x="10" y="3"/>
                </a:lnTo>
                <a:lnTo>
                  <a:pt x="9" y="3"/>
                </a:lnTo>
                <a:lnTo>
                  <a:pt x="8" y="4"/>
                </a:lnTo>
                <a:lnTo>
                  <a:pt x="8" y="5"/>
                </a:lnTo>
                <a:lnTo>
                  <a:pt x="7" y="6"/>
                </a:lnTo>
                <a:lnTo>
                  <a:pt x="6" y="7"/>
                </a:lnTo>
                <a:lnTo>
                  <a:pt x="5" y="8"/>
                </a:lnTo>
                <a:lnTo>
                  <a:pt x="4" y="11"/>
                </a:lnTo>
                <a:lnTo>
                  <a:pt x="2" y="16"/>
                </a:lnTo>
                <a:lnTo>
                  <a:pt x="1" y="17"/>
                </a:lnTo>
                <a:lnTo>
                  <a:pt x="1" y="19"/>
                </a:lnTo>
                <a:lnTo>
                  <a:pt x="1" y="22"/>
                </a:lnTo>
                <a:lnTo>
                  <a:pt x="0" y="24"/>
                </a:lnTo>
                <a:lnTo>
                  <a:pt x="0" y="26"/>
                </a:lnTo>
                <a:lnTo>
                  <a:pt x="0" y="28"/>
                </a:lnTo>
                <a:lnTo>
                  <a:pt x="0" y="30"/>
                </a:lnTo>
                <a:lnTo>
                  <a:pt x="0" y="32"/>
                </a:lnTo>
                <a:lnTo>
                  <a:pt x="0" y="33"/>
                </a:lnTo>
                <a:lnTo>
                  <a:pt x="0" y="34"/>
                </a:lnTo>
                <a:lnTo>
                  <a:pt x="0" y="35"/>
                </a:lnTo>
                <a:lnTo>
                  <a:pt x="0" y="37"/>
                </a:lnTo>
                <a:lnTo>
                  <a:pt x="1" y="37"/>
                </a:lnTo>
                <a:lnTo>
                  <a:pt x="1" y="38"/>
                </a:lnTo>
                <a:lnTo>
                  <a:pt x="3" y="39"/>
                </a:lnTo>
                <a:lnTo>
                  <a:pt x="5" y="40"/>
                </a:lnTo>
                <a:lnTo>
                  <a:pt x="7" y="41"/>
                </a:lnTo>
                <a:lnTo>
                  <a:pt x="8" y="41"/>
                </a:lnTo>
                <a:lnTo>
                  <a:pt x="11" y="42"/>
                </a:lnTo>
                <a:lnTo>
                  <a:pt x="12" y="42"/>
                </a:lnTo>
                <a:lnTo>
                  <a:pt x="14" y="42"/>
                </a:lnTo>
                <a:lnTo>
                  <a:pt x="15" y="42"/>
                </a:lnTo>
                <a:lnTo>
                  <a:pt x="18" y="41"/>
                </a:lnTo>
                <a:lnTo>
                  <a:pt x="21" y="40"/>
                </a:lnTo>
                <a:lnTo>
                  <a:pt x="21" y="39"/>
                </a:lnTo>
                <a:lnTo>
                  <a:pt x="22" y="38"/>
                </a:lnTo>
                <a:lnTo>
                  <a:pt x="24" y="37"/>
                </a:lnTo>
                <a:lnTo>
                  <a:pt x="25" y="36"/>
                </a:lnTo>
                <a:lnTo>
                  <a:pt x="26" y="35"/>
                </a:lnTo>
                <a:lnTo>
                  <a:pt x="27" y="35"/>
                </a:lnTo>
                <a:lnTo>
                  <a:pt x="28" y="34"/>
                </a:lnTo>
                <a:lnTo>
                  <a:pt x="28" y="33"/>
                </a:lnTo>
                <a:lnTo>
                  <a:pt x="29" y="32"/>
                </a:lnTo>
                <a:lnTo>
                  <a:pt x="30" y="30"/>
                </a:lnTo>
                <a:lnTo>
                  <a:pt x="31" y="29"/>
                </a:lnTo>
                <a:lnTo>
                  <a:pt x="32" y="27"/>
                </a:lnTo>
                <a:lnTo>
                  <a:pt x="32" y="26"/>
                </a:lnTo>
                <a:lnTo>
                  <a:pt x="32" y="25"/>
                </a:lnTo>
                <a:lnTo>
                  <a:pt x="32" y="24"/>
                </a:lnTo>
                <a:lnTo>
                  <a:pt x="30" y="24"/>
                </a:lnTo>
                <a:lnTo>
                  <a:pt x="28" y="24"/>
                </a:lnTo>
                <a:lnTo>
                  <a:pt x="25" y="24"/>
                </a:lnTo>
                <a:lnTo>
                  <a:pt x="24" y="24"/>
                </a:lnTo>
                <a:lnTo>
                  <a:pt x="22" y="25"/>
                </a:lnTo>
                <a:lnTo>
                  <a:pt x="21" y="26"/>
                </a:lnTo>
                <a:lnTo>
                  <a:pt x="21" y="27"/>
                </a:lnTo>
                <a:lnTo>
                  <a:pt x="22" y="27"/>
                </a:lnTo>
                <a:lnTo>
                  <a:pt x="24" y="27"/>
                </a:lnTo>
                <a:lnTo>
                  <a:pt x="26" y="27"/>
                </a:lnTo>
                <a:lnTo>
                  <a:pt x="28" y="27"/>
                </a:lnTo>
                <a:lnTo>
                  <a:pt x="31" y="28"/>
                </a:lnTo>
                <a:lnTo>
                  <a:pt x="33" y="28"/>
                </a:lnTo>
                <a:lnTo>
                  <a:pt x="35" y="28"/>
                </a:lnTo>
                <a:lnTo>
                  <a:pt x="37" y="28"/>
                </a:lnTo>
                <a:lnTo>
                  <a:pt x="39" y="28"/>
                </a:lnTo>
                <a:lnTo>
                  <a:pt x="42" y="28"/>
                </a:lnTo>
                <a:lnTo>
                  <a:pt x="43" y="28"/>
                </a:lnTo>
                <a:lnTo>
                  <a:pt x="48" y="28"/>
                </a:lnTo>
                <a:lnTo>
                  <a:pt x="50" y="28"/>
                </a:lnTo>
                <a:lnTo>
                  <a:pt x="52" y="28"/>
                </a:lnTo>
                <a:lnTo>
                  <a:pt x="55" y="28"/>
                </a:lnTo>
                <a:lnTo>
                  <a:pt x="57" y="27"/>
                </a:lnTo>
                <a:lnTo>
                  <a:pt x="59" y="27"/>
                </a:lnTo>
                <a:lnTo>
                  <a:pt x="62" y="26"/>
                </a:lnTo>
                <a:lnTo>
                  <a:pt x="64" y="25"/>
                </a:lnTo>
                <a:lnTo>
                  <a:pt x="66" y="24"/>
                </a:lnTo>
                <a:lnTo>
                  <a:pt x="68" y="24"/>
                </a:lnTo>
                <a:lnTo>
                  <a:pt x="70" y="23"/>
                </a:lnTo>
                <a:lnTo>
                  <a:pt x="72" y="22"/>
                </a:lnTo>
                <a:lnTo>
                  <a:pt x="73" y="21"/>
                </a:lnTo>
                <a:lnTo>
                  <a:pt x="75" y="20"/>
                </a:lnTo>
                <a:lnTo>
                  <a:pt x="77" y="19"/>
                </a:lnTo>
                <a:lnTo>
                  <a:pt x="80" y="18"/>
                </a:lnTo>
              </a:path>
            </a:pathLst>
          </a:custGeom>
          <a:solidFill>
            <a:schemeClr val="accent1"/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5" name="SMARTPenAnnotation1"/>
          <p:cNvSpPr>
            <a:spLocks noChangeArrowheads="1"/>
          </p:cNvSpPr>
          <p:nvPr/>
        </p:nvSpPr>
        <p:spPr bwMode="auto">
          <a:xfrm>
            <a:off x="7448550" y="0"/>
            <a:ext cx="0" cy="0"/>
          </a:xfrm>
          <a:custGeom>
            <a:avLst/>
            <a:gdLst>
              <a:gd name="T0" fmla="*/ 0 w 30"/>
              <a:gd name="T1" fmla="*/ 0 h 25"/>
              <a:gd name="T2" fmla="*/ 30 w 30"/>
              <a:gd name="T3" fmla="*/ 25 h 25"/>
            </a:gdLst>
            <a:ahLst/>
            <a:cxnLst>
              <a:cxn ang="0">
                <a:pos x="29" y="0"/>
              </a:cxn>
              <a:cxn ang="0">
                <a:pos x="28" y="0"/>
              </a:cxn>
              <a:cxn ang="0">
                <a:pos x="28" y="1"/>
              </a:cxn>
              <a:cxn ang="0">
                <a:pos x="27" y="1"/>
              </a:cxn>
              <a:cxn ang="0">
                <a:pos x="26" y="1"/>
              </a:cxn>
              <a:cxn ang="0">
                <a:pos x="25" y="1"/>
              </a:cxn>
              <a:cxn ang="0">
                <a:pos x="24" y="2"/>
              </a:cxn>
              <a:cxn ang="0">
                <a:pos x="23" y="3"/>
              </a:cxn>
              <a:cxn ang="0">
                <a:pos x="23" y="4"/>
              </a:cxn>
              <a:cxn ang="0">
                <a:pos x="22" y="5"/>
              </a:cxn>
              <a:cxn ang="0">
                <a:pos x="20" y="6"/>
              </a:cxn>
              <a:cxn ang="0">
                <a:pos x="20" y="7"/>
              </a:cxn>
              <a:cxn ang="0">
                <a:pos x="19" y="9"/>
              </a:cxn>
              <a:cxn ang="0">
                <a:pos x="18" y="10"/>
              </a:cxn>
              <a:cxn ang="0">
                <a:pos x="17" y="10"/>
              </a:cxn>
              <a:cxn ang="0">
                <a:pos x="16" y="11"/>
              </a:cxn>
              <a:cxn ang="0">
                <a:pos x="16" y="12"/>
              </a:cxn>
              <a:cxn ang="0">
                <a:pos x="15" y="12"/>
              </a:cxn>
              <a:cxn ang="0">
                <a:pos x="15" y="13"/>
              </a:cxn>
              <a:cxn ang="0">
                <a:pos x="13" y="14"/>
              </a:cxn>
              <a:cxn ang="0">
                <a:pos x="12" y="15"/>
              </a:cxn>
              <a:cxn ang="0">
                <a:pos x="12" y="16"/>
              </a:cxn>
              <a:cxn ang="0">
                <a:pos x="11" y="16"/>
              </a:cxn>
              <a:cxn ang="0">
                <a:pos x="10" y="16"/>
              </a:cxn>
              <a:cxn ang="0">
                <a:pos x="10" y="17"/>
              </a:cxn>
              <a:cxn ang="0">
                <a:pos x="9" y="17"/>
              </a:cxn>
              <a:cxn ang="0">
                <a:pos x="9" y="18"/>
              </a:cxn>
              <a:cxn ang="0">
                <a:pos x="8" y="18"/>
              </a:cxn>
              <a:cxn ang="0">
                <a:pos x="7" y="19"/>
              </a:cxn>
              <a:cxn ang="0">
                <a:pos x="6" y="19"/>
              </a:cxn>
              <a:cxn ang="0">
                <a:pos x="6" y="20"/>
              </a:cxn>
              <a:cxn ang="0">
                <a:pos x="5" y="21"/>
              </a:cxn>
              <a:cxn ang="0">
                <a:pos x="4" y="21"/>
              </a:cxn>
              <a:cxn ang="0">
                <a:pos x="4" y="22"/>
              </a:cxn>
              <a:cxn ang="0">
                <a:pos x="3" y="22"/>
              </a:cxn>
              <a:cxn ang="0">
                <a:pos x="2" y="23"/>
              </a:cxn>
              <a:cxn ang="0">
                <a:pos x="0" y="24"/>
              </a:cxn>
            </a:cxnLst>
            <a:rect l="T0" t="T1" r="T2" b="T3"/>
            <a:pathLst>
              <a:path w="30" h="25">
                <a:moveTo>
                  <a:pt x="29" y="0"/>
                </a:moveTo>
                <a:lnTo>
                  <a:pt x="28" y="0"/>
                </a:lnTo>
                <a:lnTo>
                  <a:pt x="28" y="1"/>
                </a:lnTo>
                <a:lnTo>
                  <a:pt x="27" y="1"/>
                </a:lnTo>
                <a:lnTo>
                  <a:pt x="26" y="1"/>
                </a:lnTo>
                <a:lnTo>
                  <a:pt x="25" y="1"/>
                </a:lnTo>
                <a:lnTo>
                  <a:pt x="24" y="2"/>
                </a:lnTo>
                <a:lnTo>
                  <a:pt x="23" y="3"/>
                </a:lnTo>
                <a:lnTo>
                  <a:pt x="23" y="4"/>
                </a:lnTo>
                <a:lnTo>
                  <a:pt x="22" y="5"/>
                </a:lnTo>
                <a:lnTo>
                  <a:pt x="20" y="6"/>
                </a:lnTo>
                <a:lnTo>
                  <a:pt x="20" y="7"/>
                </a:lnTo>
                <a:lnTo>
                  <a:pt x="19" y="9"/>
                </a:lnTo>
                <a:lnTo>
                  <a:pt x="18" y="10"/>
                </a:lnTo>
                <a:lnTo>
                  <a:pt x="17" y="10"/>
                </a:lnTo>
                <a:lnTo>
                  <a:pt x="16" y="11"/>
                </a:lnTo>
                <a:lnTo>
                  <a:pt x="16" y="12"/>
                </a:lnTo>
                <a:lnTo>
                  <a:pt x="15" y="12"/>
                </a:lnTo>
                <a:lnTo>
                  <a:pt x="15" y="13"/>
                </a:lnTo>
                <a:lnTo>
                  <a:pt x="13" y="14"/>
                </a:lnTo>
                <a:lnTo>
                  <a:pt x="12" y="15"/>
                </a:lnTo>
                <a:lnTo>
                  <a:pt x="12" y="16"/>
                </a:lnTo>
                <a:lnTo>
                  <a:pt x="11" y="16"/>
                </a:lnTo>
                <a:lnTo>
                  <a:pt x="10" y="16"/>
                </a:lnTo>
                <a:lnTo>
                  <a:pt x="10" y="17"/>
                </a:lnTo>
                <a:lnTo>
                  <a:pt x="9" y="17"/>
                </a:lnTo>
                <a:lnTo>
                  <a:pt x="9" y="18"/>
                </a:lnTo>
                <a:lnTo>
                  <a:pt x="8" y="18"/>
                </a:lnTo>
                <a:lnTo>
                  <a:pt x="7" y="19"/>
                </a:lnTo>
                <a:lnTo>
                  <a:pt x="6" y="19"/>
                </a:lnTo>
                <a:lnTo>
                  <a:pt x="6" y="20"/>
                </a:lnTo>
                <a:lnTo>
                  <a:pt x="5" y="21"/>
                </a:lnTo>
                <a:lnTo>
                  <a:pt x="4" y="21"/>
                </a:lnTo>
                <a:lnTo>
                  <a:pt x="4" y="22"/>
                </a:lnTo>
                <a:lnTo>
                  <a:pt x="3" y="22"/>
                </a:lnTo>
                <a:lnTo>
                  <a:pt x="2" y="23"/>
                </a:lnTo>
                <a:lnTo>
                  <a:pt x="0" y="24"/>
                </a:lnTo>
              </a:path>
            </a:pathLst>
          </a:custGeom>
          <a:solidFill>
            <a:schemeClr val="accent1"/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6" name="SMARTPenAnnotation2"/>
          <p:cNvSpPr>
            <a:spLocks noChangeArrowheads="1"/>
          </p:cNvSpPr>
          <p:nvPr/>
        </p:nvSpPr>
        <p:spPr bwMode="auto">
          <a:xfrm>
            <a:off x="7448550" y="0"/>
            <a:ext cx="0" cy="0"/>
          </a:xfrm>
          <a:custGeom>
            <a:avLst/>
            <a:gdLst>
              <a:gd name="T0" fmla="*/ 0 w 36"/>
              <a:gd name="T1" fmla="*/ 0 h 36"/>
              <a:gd name="T2" fmla="*/ 36 w 36"/>
              <a:gd name="T3" fmla="*/ 36 h 36"/>
            </a:gdLst>
            <a:ahLst/>
            <a:cxnLst>
              <a:cxn ang="0">
                <a:pos x="35" y="35"/>
              </a:cxn>
              <a:cxn ang="0">
                <a:pos x="35" y="34"/>
              </a:cxn>
              <a:cxn ang="0">
                <a:pos x="35" y="33"/>
              </a:cxn>
              <a:cxn ang="0">
                <a:pos x="34" y="33"/>
              </a:cxn>
              <a:cxn ang="0">
                <a:pos x="33" y="32"/>
              </a:cxn>
              <a:cxn ang="0">
                <a:pos x="32" y="31"/>
              </a:cxn>
              <a:cxn ang="0">
                <a:pos x="31" y="30"/>
              </a:cxn>
              <a:cxn ang="0">
                <a:pos x="30" y="30"/>
              </a:cxn>
              <a:cxn ang="0">
                <a:pos x="29" y="29"/>
              </a:cxn>
              <a:cxn ang="0">
                <a:pos x="28" y="29"/>
              </a:cxn>
              <a:cxn ang="0">
                <a:pos x="28" y="28"/>
              </a:cxn>
              <a:cxn ang="0">
                <a:pos x="27" y="27"/>
              </a:cxn>
              <a:cxn ang="0">
                <a:pos x="26" y="27"/>
              </a:cxn>
              <a:cxn ang="0">
                <a:pos x="25" y="26"/>
              </a:cxn>
              <a:cxn ang="0">
                <a:pos x="25" y="25"/>
              </a:cxn>
              <a:cxn ang="0">
                <a:pos x="23" y="24"/>
              </a:cxn>
              <a:cxn ang="0">
                <a:pos x="21" y="22"/>
              </a:cxn>
              <a:cxn ang="0">
                <a:pos x="20" y="21"/>
              </a:cxn>
              <a:cxn ang="0">
                <a:pos x="19" y="19"/>
              </a:cxn>
              <a:cxn ang="0">
                <a:pos x="18" y="18"/>
              </a:cxn>
              <a:cxn ang="0">
                <a:pos x="17" y="17"/>
              </a:cxn>
              <a:cxn ang="0">
                <a:pos x="16" y="16"/>
              </a:cxn>
              <a:cxn ang="0">
                <a:pos x="15" y="15"/>
              </a:cxn>
              <a:cxn ang="0">
                <a:pos x="14" y="14"/>
              </a:cxn>
              <a:cxn ang="0">
                <a:pos x="13" y="14"/>
              </a:cxn>
              <a:cxn ang="0">
                <a:pos x="12" y="13"/>
              </a:cxn>
              <a:cxn ang="0">
                <a:pos x="11" y="13"/>
              </a:cxn>
              <a:cxn ang="0">
                <a:pos x="11" y="12"/>
              </a:cxn>
              <a:cxn ang="0">
                <a:pos x="10" y="11"/>
              </a:cxn>
              <a:cxn ang="0">
                <a:pos x="10" y="10"/>
              </a:cxn>
              <a:cxn ang="0">
                <a:pos x="0" y="0"/>
              </a:cxn>
            </a:cxnLst>
            <a:rect l="T0" t="T1" r="T2" b="T3"/>
            <a:pathLst>
              <a:path w="36" h="36">
                <a:moveTo>
                  <a:pt x="35" y="35"/>
                </a:moveTo>
                <a:lnTo>
                  <a:pt x="35" y="34"/>
                </a:lnTo>
                <a:lnTo>
                  <a:pt x="35" y="33"/>
                </a:lnTo>
                <a:lnTo>
                  <a:pt x="34" y="33"/>
                </a:lnTo>
                <a:lnTo>
                  <a:pt x="33" y="32"/>
                </a:lnTo>
                <a:lnTo>
                  <a:pt x="32" y="31"/>
                </a:lnTo>
                <a:lnTo>
                  <a:pt x="31" y="30"/>
                </a:lnTo>
                <a:lnTo>
                  <a:pt x="30" y="30"/>
                </a:lnTo>
                <a:lnTo>
                  <a:pt x="29" y="29"/>
                </a:lnTo>
                <a:lnTo>
                  <a:pt x="28" y="29"/>
                </a:lnTo>
                <a:lnTo>
                  <a:pt x="28" y="28"/>
                </a:lnTo>
                <a:lnTo>
                  <a:pt x="27" y="27"/>
                </a:lnTo>
                <a:lnTo>
                  <a:pt x="26" y="27"/>
                </a:lnTo>
                <a:lnTo>
                  <a:pt x="25" y="26"/>
                </a:lnTo>
                <a:lnTo>
                  <a:pt x="25" y="25"/>
                </a:lnTo>
                <a:lnTo>
                  <a:pt x="23" y="24"/>
                </a:lnTo>
                <a:lnTo>
                  <a:pt x="21" y="22"/>
                </a:lnTo>
                <a:lnTo>
                  <a:pt x="20" y="21"/>
                </a:lnTo>
                <a:lnTo>
                  <a:pt x="19" y="19"/>
                </a:lnTo>
                <a:lnTo>
                  <a:pt x="18" y="18"/>
                </a:lnTo>
                <a:lnTo>
                  <a:pt x="17" y="17"/>
                </a:lnTo>
                <a:lnTo>
                  <a:pt x="16" y="16"/>
                </a:lnTo>
                <a:lnTo>
                  <a:pt x="15" y="15"/>
                </a:lnTo>
                <a:lnTo>
                  <a:pt x="14" y="14"/>
                </a:lnTo>
                <a:lnTo>
                  <a:pt x="13" y="14"/>
                </a:lnTo>
                <a:lnTo>
                  <a:pt x="12" y="13"/>
                </a:lnTo>
                <a:lnTo>
                  <a:pt x="11" y="13"/>
                </a:lnTo>
                <a:lnTo>
                  <a:pt x="11" y="12"/>
                </a:lnTo>
                <a:lnTo>
                  <a:pt x="10" y="11"/>
                </a:lnTo>
                <a:lnTo>
                  <a:pt x="10" y="10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7" name="SMARTPenAnnotation3"/>
          <p:cNvSpPr>
            <a:spLocks noChangeArrowheads="1"/>
          </p:cNvSpPr>
          <p:nvPr/>
        </p:nvSpPr>
        <p:spPr bwMode="auto">
          <a:xfrm>
            <a:off x="7448550" y="0"/>
            <a:ext cx="1588" cy="0"/>
          </a:xfrm>
          <a:custGeom>
            <a:avLst/>
            <a:gdLst>
              <a:gd name="T0" fmla="*/ 0 w 296"/>
              <a:gd name="T1" fmla="*/ 0 h 114"/>
              <a:gd name="T2" fmla="*/ 296 w 296"/>
              <a:gd name="T3" fmla="*/ 0 h 114"/>
            </a:gdLst>
            <a:ahLst/>
            <a:cxnLst>
              <a:cxn ang="0">
                <a:pos x="293" y="84"/>
              </a:cxn>
              <a:cxn ang="0">
                <a:pos x="285" y="87"/>
              </a:cxn>
              <a:cxn ang="0">
                <a:pos x="276" y="91"/>
              </a:cxn>
              <a:cxn ang="0">
                <a:pos x="274" y="93"/>
              </a:cxn>
              <a:cxn ang="0">
                <a:pos x="256" y="96"/>
              </a:cxn>
              <a:cxn ang="0">
                <a:pos x="245" y="96"/>
              </a:cxn>
              <a:cxn ang="0">
                <a:pos x="224" y="99"/>
              </a:cxn>
              <a:cxn ang="0">
                <a:pos x="211" y="99"/>
              </a:cxn>
              <a:cxn ang="0">
                <a:pos x="166" y="99"/>
              </a:cxn>
              <a:cxn ang="0">
                <a:pos x="156" y="100"/>
              </a:cxn>
              <a:cxn ang="0">
                <a:pos x="138" y="101"/>
              </a:cxn>
              <a:cxn ang="0">
                <a:pos x="123" y="101"/>
              </a:cxn>
              <a:cxn ang="0">
                <a:pos x="110" y="102"/>
              </a:cxn>
              <a:cxn ang="0">
                <a:pos x="100" y="103"/>
              </a:cxn>
              <a:cxn ang="0">
                <a:pos x="80" y="105"/>
              </a:cxn>
              <a:cxn ang="0">
                <a:pos x="66" y="106"/>
              </a:cxn>
              <a:cxn ang="0">
                <a:pos x="49" y="108"/>
              </a:cxn>
              <a:cxn ang="0">
                <a:pos x="35" y="112"/>
              </a:cxn>
              <a:cxn ang="0">
                <a:pos x="23" y="113"/>
              </a:cxn>
              <a:cxn ang="0">
                <a:pos x="21" y="112"/>
              </a:cxn>
              <a:cxn ang="0">
                <a:pos x="20" y="111"/>
              </a:cxn>
              <a:cxn ang="0">
                <a:pos x="19" y="108"/>
              </a:cxn>
              <a:cxn ang="0">
                <a:pos x="18" y="104"/>
              </a:cxn>
              <a:cxn ang="0">
                <a:pos x="18" y="99"/>
              </a:cxn>
              <a:cxn ang="0">
                <a:pos x="18" y="91"/>
              </a:cxn>
              <a:cxn ang="0">
                <a:pos x="17" y="85"/>
              </a:cxn>
              <a:cxn ang="0">
                <a:pos x="16" y="79"/>
              </a:cxn>
              <a:cxn ang="0">
                <a:pos x="15" y="68"/>
              </a:cxn>
              <a:cxn ang="0">
                <a:pos x="14" y="62"/>
              </a:cxn>
              <a:cxn ang="0">
                <a:pos x="14" y="54"/>
              </a:cxn>
              <a:cxn ang="0">
                <a:pos x="12" y="45"/>
              </a:cxn>
              <a:cxn ang="0">
                <a:pos x="11" y="39"/>
              </a:cxn>
              <a:cxn ang="0">
                <a:pos x="11" y="34"/>
              </a:cxn>
              <a:cxn ang="0">
                <a:pos x="10" y="29"/>
              </a:cxn>
              <a:cxn ang="0">
                <a:pos x="8" y="23"/>
              </a:cxn>
              <a:cxn ang="0">
                <a:pos x="7" y="18"/>
              </a:cxn>
              <a:cxn ang="0">
                <a:pos x="5" y="14"/>
              </a:cxn>
              <a:cxn ang="0">
                <a:pos x="4" y="8"/>
              </a:cxn>
              <a:cxn ang="0">
                <a:pos x="0" y="3"/>
              </a:cxn>
              <a:cxn ang="0">
                <a:pos x="2" y="1"/>
              </a:cxn>
              <a:cxn ang="0">
                <a:pos x="11" y="4"/>
              </a:cxn>
              <a:cxn ang="0">
                <a:pos x="25" y="7"/>
              </a:cxn>
              <a:cxn ang="0">
                <a:pos x="33" y="8"/>
              </a:cxn>
              <a:cxn ang="0">
                <a:pos x="44" y="9"/>
              </a:cxn>
              <a:cxn ang="0">
                <a:pos x="61" y="11"/>
              </a:cxn>
              <a:cxn ang="0">
                <a:pos x="73" y="11"/>
              </a:cxn>
              <a:cxn ang="0">
                <a:pos x="89" y="12"/>
              </a:cxn>
              <a:cxn ang="0">
                <a:pos x="115" y="11"/>
              </a:cxn>
              <a:cxn ang="0">
                <a:pos x="129" y="10"/>
              </a:cxn>
              <a:cxn ang="0">
                <a:pos x="150" y="11"/>
              </a:cxn>
              <a:cxn ang="0">
                <a:pos x="221" y="13"/>
              </a:cxn>
              <a:cxn ang="0">
                <a:pos x="238" y="13"/>
              </a:cxn>
              <a:cxn ang="0">
                <a:pos x="249" y="14"/>
              </a:cxn>
              <a:cxn ang="0">
                <a:pos x="263" y="15"/>
              </a:cxn>
              <a:cxn ang="0">
                <a:pos x="276" y="16"/>
              </a:cxn>
              <a:cxn ang="0">
                <a:pos x="283" y="18"/>
              </a:cxn>
              <a:cxn ang="0">
                <a:pos x="285" y="21"/>
              </a:cxn>
              <a:cxn ang="0">
                <a:pos x="286" y="25"/>
              </a:cxn>
              <a:cxn ang="0">
                <a:pos x="287" y="35"/>
              </a:cxn>
              <a:cxn ang="0">
                <a:pos x="287" y="40"/>
              </a:cxn>
              <a:cxn ang="0">
                <a:pos x="287" y="44"/>
              </a:cxn>
              <a:cxn ang="0">
                <a:pos x="287" y="63"/>
              </a:cxn>
            </a:cxnLst>
            <a:rect l="T0" t="T1" r="T2" b="T3"/>
            <a:pathLst>
              <a:path w="296" h="114">
                <a:moveTo>
                  <a:pt x="295" y="84"/>
                </a:moveTo>
                <a:lnTo>
                  <a:pt x="293" y="84"/>
                </a:lnTo>
                <a:lnTo>
                  <a:pt x="286" y="86"/>
                </a:lnTo>
                <a:lnTo>
                  <a:pt x="285" y="87"/>
                </a:lnTo>
                <a:lnTo>
                  <a:pt x="282" y="89"/>
                </a:lnTo>
                <a:lnTo>
                  <a:pt x="276" y="91"/>
                </a:lnTo>
                <a:lnTo>
                  <a:pt x="275" y="92"/>
                </a:lnTo>
                <a:lnTo>
                  <a:pt x="274" y="93"/>
                </a:lnTo>
                <a:lnTo>
                  <a:pt x="266" y="95"/>
                </a:lnTo>
                <a:lnTo>
                  <a:pt x="256" y="96"/>
                </a:lnTo>
                <a:lnTo>
                  <a:pt x="249" y="96"/>
                </a:lnTo>
                <a:lnTo>
                  <a:pt x="245" y="96"/>
                </a:lnTo>
                <a:lnTo>
                  <a:pt x="238" y="98"/>
                </a:lnTo>
                <a:lnTo>
                  <a:pt x="224" y="99"/>
                </a:lnTo>
                <a:lnTo>
                  <a:pt x="215" y="99"/>
                </a:lnTo>
                <a:lnTo>
                  <a:pt x="211" y="99"/>
                </a:lnTo>
                <a:lnTo>
                  <a:pt x="204" y="99"/>
                </a:lnTo>
                <a:lnTo>
                  <a:pt x="166" y="99"/>
                </a:lnTo>
                <a:lnTo>
                  <a:pt x="161" y="99"/>
                </a:lnTo>
                <a:lnTo>
                  <a:pt x="156" y="100"/>
                </a:lnTo>
                <a:lnTo>
                  <a:pt x="148" y="100"/>
                </a:lnTo>
                <a:lnTo>
                  <a:pt x="138" y="101"/>
                </a:lnTo>
                <a:lnTo>
                  <a:pt x="131" y="101"/>
                </a:lnTo>
                <a:lnTo>
                  <a:pt x="123" y="101"/>
                </a:lnTo>
                <a:lnTo>
                  <a:pt x="116" y="102"/>
                </a:lnTo>
                <a:lnTo>
                  <a:pt x="110" y="102"/>
                </a:lnTo>
                <a:lnTo>
                  <a:pt x="106" y="103"/>
                </a:lnTo>
                <a:lnTo>
                  <a:pt x="100" y="103"/>
                </a:lnTo>
                <a:lnTo>
                  <a:pt x="93" y="104"/>
                </a:lnTo>
                <a:lnTo>
                  <a:pt x="80" y="105"/>
                </a:lnTo>
                <a:lnTo>
                  <a:pt x="75" y="106"/>
                </a:lnTo>
                <a:lnTo>
                  <a:pt x="66" y="106"/>
                </a:lnTo>
                <a:lnTo>
                  <a:pt x="58" y="107"/>
                </a:lnTo>
                <a:lnTo>
                  <a:pt x="49" y="108"/>
                </a:lnTo>
                <a:lnTo>
                  <a:pt x="42" y="110"/>
                </a:lnTo>
                <a:lnTo>
                  <a:pt x="35" y="112"/>
                </a:lnTo>
                <a:lnTo>
                  <a:pt x="28" y="113"/>
                </a:lnTo>
                <a:lnTo>
                  <a:pt x="23" y="113"/>
                </a:lnTo>
                <a:lnTo>
                  <a:pt x="22" y="113"/>
                </a:lnTo>
                <a:lnTo>
                  <a:pt x="21" y="112"/>
                </a:lnTo>
                <a:lnTo>
                  <a:pt x="20" y="112"/>
                </a:lnTo>
                <a:lnTo>
                  <a:pt x="20" y="111"/>
                </a:lnTo>
                <a:lnTo>
                  <a:pt x="19" y="111"/>
                </a:lnTo>
                <a:lnTo>
                  <a:pt x="19" y="108"/>
                </a:lnTo>
                <a:lnTo>
                  <a:pt x="19" y="106"/>
                </a:lnTo>
                <a:lnTo>
                  <a:pt x="18" y="104"/>
                </a:lnTo>
                <a:lnTo>
                  <a:pt x="18" y="102"/>
                </a:lnTo>
                <a:lnTo>
                  <a:pt x="18" y="99"/>
                </a:lnTo>
                <a:lnTo>
                  <a:pt x="18" y="95"/>
                </a:lnTo>
                <a:lnTo>
                  <a:pt x="18" y="91"/>
                </a:lnTo>
                <a:lnTo>
                  <a:pt x="18" y="88"/>
                </a:lnTo>
                <a:lnTo>
                  <a:pt x="17" y="85"/>
                </a:lnTo>
                <a:lnTo>
                  <a:pt x="17" y="82"/>
                </a:lnTo>
                <a:lnTo>
                  <a:pt x="16" y="79"/>
                </a:lnTo>
                <a:lnTo>
                  <a:pt x="15" y="71"/>
                </a:lnTo>
                <a:lnTo>
                  <a:pt x="15" y="68"/>
                </a:lnTo>
                <a:lnTo>
                  <a:pt x="15" y="65"/>
                </a:lnTo>
                <a:lnTo>
                  <a:pt x="14" y="62"/>
                </a:lnTo>
                <a:lnTo>
                  <a:pt x="14" y="59"/>
                </a:lnTo>
                <a:lnTo>
                  <a:pt x="14" y="54"/>
                </a:lnTo>
                <a:lnTo>
                  <a:pt x="13" y="49"/>
                </a:lnTo>
                <a:lnTo>
                  <a:pt x="12" y="45"/>
                </a:lnTo>
                <a:lnTo>
                  <a:pt x="11" y="42"/>
                </a:lnTo>
                <a:lnTo>
                  <a:pt x="11" y="39"/>
                </a:lnTo>
                <a:lnTo>
                  <a:pt x="11" y="36"/>
                </a:lnTo>
                <a:lnTo>
                  <a:pt x="11" y="34"/>
                </a:lnTo>
                <a:lnTo>
                  <a:pt x="11" y="31"/>
                </a:lnTo>
                <a:lnTo>
                  <a:pt x="10" y="29"/>
                </a:lnTo>
                <a:lnTo>
                  <a:pt x="9" y="26"/>
                </a:lnTo>
                <a:lnTo>
                  <a:pt x="8" y="23"/>
                </a:lnTo>
                <a:lnTo>
                  <a:pt x="7" y="21"/>
                </a:lnTo>
                <a:lnTo>
                  <a:pt x="7" y="18"/>
                </a:lnTo>
                <a:lnTo>
                  <a:pt x="6" y="16"/>
                </a:lnTo>
                <a:lnTo>
                  <a:pt x="5" y="14"/>
                </a:lnTo>
                <a:lnTo>
                  <a:pt x="5" y="12"/>
                </a:lnTo>
                <a:lnTo>
                  <a:pt x="4" y="8"/>
                </a:lnTo>
                <a:lnTo>
                  <a:pt x="3" y="6"/>
                </a:lnTo>
                <a:lnTo>
                  <a:pt x="0" y="3"/>
                </a:lnTo>
                <a:lnTo>
                  <a:pt x="0" y="0"/>
                </a:lnTo>
                <a:lnTo>
                  <a:pt x="2" y="1"/>
                </a:lnTo>
                <a:lnTo>
                  <a:pt x="4" y="2"/>
                </a:lnTo>
                <a:lnTo>
                  <a:pt x="11" y="4"/>
                </a:lnTo>
                <a:lnTo>
                  <a:pt x="19" y="6"/>
                </a:lnTo>
                <a:lnTo>
                  <a:pt x="25" y="7"/>
                </a:lnTo>
                <a:lnTo>
                  <a:pt x="29" y="8"/>
                </a:lnTo>
                <a:lnTo>
                  <a:pt x="33" y="8"/>
                </a:lnTo>
                <a:lnTo>
                  <a:pt x="40" y="9"/>
                </a:lnTo>
                <a:lnTo>
                  <a:pt x="44" y="9"/>
                </a:lnTo>
                <a:lnTo>
                  <a:pt x="53" y="10"/>
                </a:lnTo>
                <a:lnTo>
                  <a:pt x="61" y="11"/>
                </a:lnTo>
                <a:lnTo>
                  <a:pt x="66" y="11"/>
                </a:lnTo>
                <a:lnTo>
                  <a:pt x="73" y="11"/>
                </a:lnTo>
                <a:lnTo>
                  <a:pt x="82" y="12"/>
                </a:lnTo>
                <a:lnTo>
                  <a:pt x="89" y="12"/>
                </a:lnTo>
                <a:lnTo>
                  <a:pt x="96" y="12"/>
                </a:lnTo>
                <a:lnTo>
                  <a:pt x="115" y="11"/>
                </a:lnTo>
                <a:lnTo>
                  <a:pt x="125" y="11"/>
                </a:lnTo>
                <a:lnTo>
                  <a:pt x="129" y="10"/>
                </a:lnTo>
                <a:lnTo>
                  <a:pt x="141" y="10"/>
                </a:lnTo>
                <a:lnTo>
                  <a:pt x="150" y="11"/>
                </a:lnTo>
                <a:lnTo>
                  <a:pt x="172" y="11"/>
                </a:lnTo>
                <a:lnTo>
                  <a:pt x="221" y="13"/>
                </a:lnTo>
                <a:lnTo>
                  <a:pt x="230" y="13"/>
                </a:lnTo>
                <a:lnTo>
                  <a:pt x="238" y="13"/>
                </a:lnTo>
                <a:lnTo>
                  <a:pt x="244" y="13"/>
                </a:lnTo>
                <a:lnTo>
                  <a:pt x="249" y="14"/>
                </a:lnTo>
                <a:lnTo>
                  <a:pt x="256" y="14"/>
                </a:lnTo>
                <a:lnTo>
                  <a:pt x="263" y="15"/>
                </a:lnTo>
                <a:lnTo>
                  <a:pt x="272" y="16"/>
                </a:lnTo>
                <a:lnTo>
                  <a:pt x="276" y="16"/>
                </a:lnTo>
                <a:lnTo>
                  <a:pt x="281" y="18"/>
                </a:lnTo>
                <a:lnTo>
                  <a:pt x="283" y="18"/>
                </a:lnTo>
                <a:lnTo>
                  <a:pt x="283" y="19"/>
                </a:lnTo>
                <a:lnTo>
                  <a:pt x="285" y="21"/>
                </a:lnTo>
                <a:lnTo>
                  <a:pt x="286" y="22"/>
                </a:lnTo>
                <a:lnTo>
                  <a:pt x="286" y="25"/>
                </a:lnTo>
                <a:lnTo>
                  <a:pt x="287" y="33"/>
                </a:lnTo>
                <a:lnTo>
                  <a:pt x="287" y="35"/>
                </a:lnTo>
                <a:lnTo>
                  <a:pt x="287" y="37"/>
                </a:lnTo>
                <a:lnTo>
                  <a:pt x="287" y="40"/>
                </a:lnTo>
                <a:lnTo>
                  <a:pt x="287" y="42"/>
                </a:lnTo>
                <a:lnTo>
                  <a:pt x="287" y="44"/>
                </a:lnTo>
                <a:lnTo>
                  <a:pt x="287" y="52"/>
                </a:lnTo>
                <a:lnTo>
                  <a:pt x="287" y="63"/>
                </a:lnTo>
                <a:lnTo>
                  <a:pt x="286" y="78"/>
                </a:lnTo>
              </a:path>
            </a:pathLst>
          </a:custGeom>
          <a:solidFill>
            <a:schemeClr val="accent1"/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7153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Failure of the LRU Algorithm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81924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2217" y="1905000"/>
            <a:ext cx="6351587" cy="40195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216122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“Dirty Bit”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7773405" cy="4848602"/>
          </a:xfrm>
        </p:spPr>
        <p:txBody>
          <a:bodyPr>
            <a:normAutofit/>
          </a:bodyPr>
          <a:lstStyle/>
          <a:p>
            <a:r>
              <a:rPr lang="en-US" dirty="0"/>
              <a:t>If a page to be replaced has not been changed, it can simply be discarded.</a:t>
            </a:r>
          </a:p>
          <a:p>
            <a:r>
              <a:rPr lang="en-US" dirty="0"/>
              <a:t>Otherwise, it must be written to disk before a new page can be brought in.  (A time-consuming process.)</a:t>
            </a:r>
          </a:p>
          <a:p>
            <a:r>
              <a:rPr lang="en-US" dirty="0"/>
              <a:t>Many virtual memory systems implement a “dirty bit” in the page table.</a:t>
            </a:r>
          </a:p>
          <a:p>
            <a:r>
              <a:rPr lang="en-US" dirty="0"/>
              <a:t>It is set to zero when a page is first loaded into a page frame.</a:t>
            </a:r>
          </a:p>
          <a:p>
            <a:r>
              <a:rPr lang="en-US" dirty="0"/>
              <a:t>It is set to one when the page is modified.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2400" y="6400304"/>
            <a:ext cx="1905167" cy="457696"/>
          </a:xfrm>
        </p:spPr>
        <p:txBody>
          <a:bodyPr/>
          <a:lstStyle/>
          <a:p>
            <a:fld id="{CE6CBA24-E18B-42AC-A34E-360F8A268393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68419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Virtual Memory Tradeoffs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700" dirty="0"/>
              <a:t>Disadvantages</a:t>
            </a:r>
          </a:p>
          <a:p>
            <a:pPr>
              <a:lnSpc>
                <a:spcPct val="90000"/>
              </a:lnSpc>
            </a:pPr>
            <a:r>
              <a:rPr lang="en-US" sz="2700" dirty="0"/>
              <a:t>Page file takes up space on disk</a:t>
            </a:r>
          </a:p>
          <a:p>
            <a:pPr>
              <a:lnSpc>
                <a:spcPct val="90000"/>
              </a:lnSpc>
            </a:pPr>
            <a:r>
              <a:rPr lang="en-US" sz="2700" dirty="0"/>
              <a:t>Paging takes up resources of the CPU</a:t>
            </a:r>
          </a:p>
          <a:p>
            <a:pPr>
              <a:lnSpc>
                <a:spcPct val="90000"/>
              </a:lnSpc>
            </a:pPr>
            <a:r>
              <a:rPr lang="en-US" sz="2700" dirty="0"/>
              <a:t>Paging takes time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7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700" dirty="0"/>
              <a:t>Advantages</a:t>
            </a:r>
          </a:p>
          <a:p>
            <a:pPr>
              <a:lnSpc>
                <a:spcPct val="90000"/>
              </a:lnSpc>
            </a:pPr>
            <a:r>
              <a:rPr lang="en-US" sz="2700" dirty="0"/>
              <a:t>Programs share memory space</a:t>
            </a:r>
          </a:p>
          <a:p>
            <a:pPr>
              <a:lnSpc>
                <a:spcPct val="90000"/>
              </a:lnSpc>
            </a:pPr>
            <a:r>
              <a:rPr lang="en-US" sz="2700" dirty="0"/>
              <a:t>More programs can run at the same time</a:t>
            </a:r>
          </a:p>
          <a:p>
            <a:pPr>
              <a:lnSpc>
                <a:spcPct val="90000"/>
              </a:lnSpc>
            </a:pPr>
            <a:r>
              <a:rPr lang="en-US" sz="2700" dirty="0"/>
              <a:t>Programs can run even if they cannot fit into memory all at once</a:t>
            </a:r>
          </a:p>
          <a:p>
            <a:pPr>
              <a:lnSpc>
                <a:spcPct val="90000"/>
              </a:lnSpc>
            </a:pPr>
            <a:r>
              <a:rPr lang="en-US" sz="2700" dirty="0"/>
              <a:t>Process separation (memory space protection)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5472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Protection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If every program has the full logical address space available to it, then </a:t>
            </a:r>
            <a:r>
              <a:rPr lang="en-US" i="1" dirty="0"/>
              <a:t>any</a:t>
            </a:r>
            <a:r>
              <a:rPr lang="en-US" dirty="0"/>
              <a:t> address is valid and in the program’s address space.</a:t>
            </a:r>
          </a:p>
          <a:p>
            <a:r>
              <a:rPr lang="en-US" dirty="0"/>
              <a:t>So, there is no way for a program to generate an address that belongs to the OS or another program.</a:t>
            </a:r>
          </a:p>
          <a:p>
            <a:r>
              <a:rPr lang="en-US" dirty="0"/>
              <a:t>Problem: Sometimes a program needs access to memory owned by the OS.</a:t>
            </a:r>
          </a:p>
          <a:p>
            <a:r>
              <a:rPr lang="en-US" dirty="0"/>
              <a:t>Solution: Allow the OS to share some part of the virtual address space.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1646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11E34A8-55AF-4345-B880-6B7D4F0BF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actual security stuff…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4D54B6-5CAF-4CEF-A844-DA9AC64F65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Reading stolen data</a:t>
            </a:r>
          </a:p>
        </p:txBody>
      </p:sp>
    </p:spTree>
    <p:extLst>
      <p:ext uri="{BB962C8B-B14F-4D97-AF65-F5344CB8AC3E}">
        <p14:creationId xmlns:p14="http://schemas.microsoft.com/office/powerpoint/2010/main" val="4274359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operating system must allocate memory to multiple processes in a multiprogramming environment.</a:t>
            </a:r>
          </a:p>
          <a:p>
            <a:r>
              <a:rPr lang="en-US" dirty="0"/>
              <a:t>Physically, memory is just an array of bytes.</a:t>
            </a:r>
          </a:p>
          <a:p>
            <a:r>
              <a:rPr lang="en-US" dirty="0"/>
              <a:t>The operating system must make sense out of that.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0498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D90ACB-2713-1249-A0D5-060A62887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 you’ve stolen some data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5628D73-B469-4743-AAE8-F037A85C93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Now you want to read it</a:t>
            </a:r>
          </a:p>
          <a:p>
            <a:endParaRPr lang="en-US" dirty="0"/>
          </a:p>
          <a:p>
            <a:r>
              <a:rPr lang="en-US" dirty="0"/>
              <a:t>Most applications “encrypt” their data</a:t>
            </a:r>
          </a:p>
        </p:txBody>
      </p:sp>
    </p:spTree>
    <p:extLst>
      <p:ext uri="{BB962C8B-B14F-4D97-AF65-F5344CB8AC3E}">
        <p14:creationId xmlns:p14="http://schemas.microsoft.com/office/powerpoint/2010/main" val="38212094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Three Major Areas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b="1"/>
              <a:t>Symmetric key</a:t>
            </a:r>
            <a:r>
              <a:rPr lang="en-US"/>
              <a:t> (classical) </a:t>
            </a:r>
            <a:r>
              <a:rPr lang="en-US" b="1"/>
              <a:t>cryptography</a:t>
            </a:r>
            <a:r>
              <a:rPr lang="en-US"/>
              <a:t>:  Security depends upon a secret (the key) shared between sender and recipient</a:t>
            </a:r>
          </a:p>
          <a:p>
            <a:r>
              <a:rPr lang="en-US" b="1"/>
              <a:t>Hash functions</a:t>
            </a:r>
            <a:r>
              <a:rPr lang="en-US"/>
              <a:t>: transform an input into a fixed-size output with properties that depend on the function.</a:t>
            </a:r>
          </a:p>
          <a:p>
            <a:r>
              <a:rPr lang="en-US" b="1"/>
              <a:t>Public key cryptography</a:t>
            </a:r>
            <a:r>
              <a:rPr lang="en-US"/>
              <a:t>: Depends upon a pair of keys, one public and one private</a:t>
            </a:r>
          </a:p>
          <a:p>
            <a:pPr>
              <a:buFontTx/>
              <a:buNone/>
            </a:pP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578B-4DEA-4433-8074-C0E1D584D2A6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817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Symmetric Key Cryptography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5C4FA-312C-4517-B8F5-BFA7C13735BB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22729" y="1738947"/>
            <a:ext cx="8444753" cy="2476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1853" tIns="55926" rIns="111853" bIns="55926">
            <a:spAutoFit/>
          </a:bodyPr>
          <a:lstStyle/>
          <a:p>
            <a:pPr marL="342900" indent="-2286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Encrypt by applying the key to the plaintext using an algorithm.</a:t>
            </a:r>
          </a:p>
          <a:p>
            <a:pPr marL="342900" indent="-2286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Decrypt by reversing the process using the same key and the inverse algorithm.</a:t>
            </a:r>
          </a:p>
          <a:p>
            <a:pPr marL="342900" indent="-2286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Mnemonic: symmetric, shared key and secret key are all the same thing and they all start with S.</a:t>
            </a:r>
          </a:p>
        </p:txBody>
      </p:sp>
    </p:spTree>
    <p:extLst>
      <p:ext uri="{BB962C8B-B14F-4D97-AF65-F5344CB8AC3E}">
        <p14:creationId xmlns:p14="http://schemas.microsoft.com/office/powerpoint/2010/main" val="26221881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Breakable Encryption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713437" y="1752600"/>
            <a:ext cx="7745269" cy="4534214"/>
          </a:xfrm>
        </p:spPr>
        <p:txBody>
          <a:bodyPr>
            <a:normAutofit fontScale="92500"/>
          </a:bodyPr>
          <a:lstStyle/>
          <a:p>
            <a:r>
              <a:rPr lang="en-US" sz="2900" dirty="0"/>
              <a:t>A cryptosystem is “breakable” if, with enough time and information, it can theoretically be “cracked.”</a:t>
            </a:r>
          </a:p>
          <a:p>
            <a:r>
              <a:rPr lang="en-US" sz="2900" dirty="0"/>
              <a:t>Either by determining the key or otherwise obtaining the plaintext.</a:t>
            </a:r>
          </a:p>
          <a:p>
            <a:r>
              <a:rPr lang="en-US" sz="2900" dirty="0"/>
              <a:t>We must assume the algorithm is known.  (</a:t>
            </a:r>
            <a:r>
              <a:rPr lang="en-US" sz="2900" dirty="0" err="1"/>
              <a:t>Kerckhoffs</a:t>
            </a:r>
            <a:r>
              <a:rPr lang="en-US" sz="2900" dirty="0"/>
              <a:t>’ Principle.)</a:t>
            </a:r>
          </a:p>
          <a:p>
            <a:r>
              <a:rPr lang="en-US" sz="2900" dirty="0"/>
              <a:t>A cryptosystem that is breakable may require considerable effort.  That is known as being </a:t>
            </a:r>
            <a:r>
              <a:rPr lang="en-US" sz="2900" i="1" dirty="0"/>
              <a:t>“computationally secure.”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578B-4DEA-4433-8074-C0E1D584D2A6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6766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Strength and Security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5C4FA-312C-4517-B8F5-BFA7C13735BB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295835" y="1601911"/>
            <a:ext cx="8552329" cy="46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1853" tIns="55926" rIns="111853" bIns="55926">
            <a:spAutoFit/>
          </a:bodyPr>
          <a:lstStyle/>
          <a:p>
            <a:pPr marL="342900" indent="-2286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700" dirty="0">
                <a:solidFill>
                  <a:schemeClr val="tx2"/>
                </a:solidFill>
              </a:rPr>
              <a:t>Encryption is (now) a mathematical operation</a:t>
            </a:r>
          </a:p>
          <a:p>
            <a:pPr marL="342900" indent="-2286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700" dirty="0">
                <a:solidFill>
                  <a:schemeClr val="tx2"/>
                </a:solidFill>
              </a:rPr>
              <a:t>The strength is in the key, not the algorithm!  (Assume that the bad guys know the algorithm.)  That is </a:t>
            </a:r>
            <a:r>
              <a:rPr lang="en-US" sz="2700" dirty="0" err="1">
                <a:solidFill>
                  <a:schemeClr val="tx2"/>
                </a:solidFill>
              </a:rPr>
              <a:t>Kerckhoffs</a:t>
            </a:r>
            <a:r>
              <a:rPr lang="en-US" sz="2700" dirty="0">
                <a:solidFill>
                  <a:schemeClr val="tx2"/>
                </a:solidFill>
              </a:rPr>
              <a:t>’ Principle.)</a:t>
            </a:r>
          </a:p>
          <a:p>
            <a:pPr marL="342900" indent="-2286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700" dirty="0">
                <a:solidFill>
                  <a:schemeClr val="tx2"/>
                </a:solidFill>
              </a:rPr>
              <a:t>However, the algorithm must be free from “shortcut attacks.”</a:t>
            </a:r>
          </a:p>
          <a:p>
            <a:pPr marL="342900" indent="-2286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700" dirty="0">
                <a:solidFill>
                  <a:schemeClr val="tx2"/>
                </a:solidFill>
              </a:rPr>
              <a:t>Keys should be long and random.</a:t>
            </a:r>
          </a:p>
          <a:p>
            <a:pPr marL="342900" indent="-2286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700" dirty="0">
                <a:solidFill>
                  <a:schemeClr val="tx2"/>
                </a:solidFill>
              </a:rPr>
              <a:t>Keys are applied over blocks of data.  Brute force attack: try all possible key combinations.  40-bit key: 240 combinations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9945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Very Strange Lock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85298" y="3619391"/>
            <a:ext cx="7773405" cy="2479503"/>
          </a:xfrm>
        </p:spPr>
        <p:txBody>
          <a:bodyPr>
            <a:normAutofit/>
          </a:bodyPr>
          <a:lstStyle/>
          <a:p>
            <a:r>
              <a:rPr lang="en-US" dirty="0"/>
              <a:t>If locked with B, can only be unlocked with V. (B won’t unlock it.) </a:t>
            </a:r>
          </a:p>
          <a:p>
            <a:r>
              <a:rPr lang="en-US" dirty="0"/>
              <a:t>If locked with V, only unlocked with B.</a:t>
            </a:r>
          </a:p>
          <a:p>
            <a:r>
              <a:rPr lang="en-US" dirty="0"/>
              <a:t>So, B and V are inverses of one another with respect to this lock.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578B-4DEA-4433-8074-C0E1D584D2A6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7" name="Content Placeholder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842100" y="1600200"/>
            <a:ext cx="5452559" cy="2019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78290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504" y="1524000"/>
            <a:ext cx="8199455" cy="2440840"/>
          </a:xfrm>
        </p:spPr>
        <p:txBody>
          <a:bodyPr>
            <a:normAutofit/>
          </a:bodyPr>
          <a:lstStyle/>
          <a:p>
            <a:r>
              <a:rPr lang="en-US" dirty="0"/>
              <a:t>Give each of your friends a lock and a B key</a:t>
            </a:r>
          </a:p>
          <a:p>
            <a:r>
              <a:rPr lang="en-US" dirty="0"/>
              <a:t>You keep the </a:t>
            </a:r>
            <a:r>
              <a:rPr lang="en-US" i="1" dirty="0"/>
              <a:t>only</a:t>
            </a:r>
            <a:r>
              <a:rPr lang="en-US" dirty="0"/>
              <a:t> V key.</a:t>
            </a:r>
          </a:p>
          <a:p>
            <a:r>
              <a:rPr lang="en-US" dirty="0"/>
              <a:t>Your friends can send you a locked box (locked with the B key) that only you can open because you have the only V key.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578B-4DEA-4433-8074-C0E1D584D2A6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5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3810000"/>
            <a:ext cx="3810120" cy="2412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6305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Public Key Cryptography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684293" y="1662442"/>
            <a:ext cx="8002507" cy="4876470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/>
              <a:t>Also known as “asymmetric key cryptography.”</a:t>
            </a:r>
          </a:p>
          <a:p>
            <a:r>
              <a:rPr lang="en-US" sz="2800" dirty="0"/>
              <a:t>Encrypt with one key (publicly available)</a:t>
            </a:r>
          </a:p>
          <a:p>
            <a:r>
              <a:rPr lang="en-US" sz="2800" dirty="0"/>
              <a:t>Decrypt with a different key, known only to the recipient.</a:t>
            </a:r>
          </a:p>
          <a:p>
            <a:r>
              <a:rPr lang="en-US" sz="2800" dirty="0"/>
              <a:t> How?  Trapdoor functions!</a:t>
            </a:r>
            <a:br>
              <a:rPr lang="en-US" sz="2800" dirty="0"/>
            </a:br>
            <a:r>
              <a:rPr lang="en-US" sz="2800" dirty="0"/>
              <a:t>Functions that are easy to compute, but for which the inverse is intractable.</a:t>
            </a:r>
          </a:p>
          <a:p>
            <a:r>
              <a:rPr lang="en-US" sz="2800" dirty="0"/>
              <a:t>293 </a:t>
            </a:r>
            <a:r>
              <a:rPr lang="en-US" sz="2800" dirty="0">
                <a:cs typeface="Times New Roman" pitchFamily="18" charset="0"/>
              </a:rPr>
              <a:t>× 307 is easy.  Find the prime factors of 89,851!</a:t>
            </a:r>
          </a:p>
          <a:p>
            <a:r>
              <a:rPr lang="en-US" sz="2800" dirty="0">
                <a:cs typeface="Times New Roman" pitchFamily="18" charset="0"/>
              </a:rPr>
              <a:t>Now try finding prime factors of a 100-digit number.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578B-4DEA-4433-8074-C0E1D584D2A6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8107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75249" y="304800"/>
            <a:ext cx="7783454" cy="1213412"/>
          </a:xfrm>
        </p:spPr>
        <p:txBody>
          <a:bodyPr/>
          <a:lstStyle/>
          <a:p>
            <a:r>
              <a:rPr lang="en-US" dirty="0"/>
              <a:t>Public Key Cryptography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279699" y="1828923"/>
            <a:ext cx="8407101" cy="5029077"/>
          </a:xfrm>
        </p:spPr>
        <p:txBody>
          <a:bodyPr/>
          <a:lstStyle/>
          <a:p>
            <a:r>
              <a:rPr lang="en-US" dirty="0"/>
              <a:t>With public key cryptography, one creates a pair of keys, </a:t>
            </a:r>
            <a:r>
              <a:rPr lang="en-US" i="1" dirty="0" err="1"/>
              <a:t>k</a:t>
            </a:r>
            <a:r>
              <a:rPr lang="en-US" i="1" baseline="-10000" dirty="0" err="1"/>
              <a:t>v</a:t>
            </a:r>
            <a:r>
              <a:rPr lang="en-US" dirty="0"/>
              <a:t> (pri</a:t>
            </a:r>
            <a:r>
              <a:rPr lang="en-US" u="sng" dirty="0"/>
              <a:t>v</a:t>
            </a:r>
            <a:r>
              <a:rPr lang="en-US" dirty="0"/>
              <a:t>ate) and </a:t>
            </a:r>
            <a:r>
              <a:rPr lang="en-US" i="1" dirty="0"/>
              <a:t>k</a:t>
            </a:r>
            <a:r>
              <a:rPr lang="en-US" i="1" baseline="-10000" dirty="0"/>
              <a:t>b</a:t>
            </a:r>
            <a:r>
              <a:rPr lang="en-US" dirty="0"/>
              <a:t> (pu</a:t>
            </a:r>
            <a:r>
              <a:rPr lang="en-US" u="sng" dirty="0"/>
              <a:t>b</a:t>
            </a:r>
            <a:r>
              <a:rPr lang="en-US" dirty="0"/>
              <a:t>lic).</a:t>
            </a:r>
          </a:p>
          <a:p>
            <a:r>
              <a:rPr lang="en-US" dirty="0"/>
              <a:t>A </a:t>
            </a:r>
            <a:r>
              <a:rPr lang="en-US" dirty="0" err="1"/>
              <a:t>ciphertext</a:t>
            </a:r>
            <a:r>
              <a:rPr lang="en-US" dirty="0"/>
              <a:t> message, </a:t>
            </a:r>
            <a:r>
              <a:rPr lang="en-US" i="1" dirty="0"/>
              <a:t>C</a:t>
            </a:r>
            <a:r>
              <a:rPr lang="en-US" dirty="0"/>
              <a:t> is formed from a plaintext message </a:t>
            </a:r>
            <a:r>
              <a:rPr lang="en-US" i="1" dirty="0"/>
              <a:t>M</a:t>
            </a:r>
            <a:r>
              <a:rPr lang="en-US" dirty="0"/>
              <a:t>: </a:t>
            </a:r>
            <a:r>
              <a:rPr lang="en-US" i="1" dirty="0"/>
              <a:t>C</a:t>
            </a:r>
            <a:r>
              <a:rPr lang="en-US" dirty="0"/>
              <a:t> = </a:t>
            </a:r>
            <a:r>
              <a:rPr lang="en-US" i="1" dirty="0"/>
              <a:t>f(</a:t>
            </a:r>
            <a:r>
              <a:rPr lang="en-US" i="1" dirty="0" err="1"/>
              <a:t>k</a:t>
            </a:r>
            <a:r>
              <a:rPr lang="en-US" i="1" baseline="-10000" dirty="0" err="1"/>
              <a:t>b</a:t>
            </a:r>
            <a:r>
              <a:rPr lang="en-US" i="1" dirty="0" err="1"/>
              <a:t>,M</a:t>
            </a:r>
            <a:r>
              <a:rPr lang="en-US" i="1" dirty="0"/>
              <a:t>)</a:t>
            </a:r>
          </a:p>
          <a:p>
            <a:r>
              <a:rPr lang="en-US" dirty="0"/>
              <a:t>Deriving </a:t>
            </a:r>
            <a:r>
              <a:rPr lang="en-US" i="1" dirty="0"/>
              <a:t>M</a:t>
            </a:r>
            <a:r>
              <a:rPr lang="en-US" dirty="0"/>
              <a:t> from </a:t>
            </a:r>
            <a:r>
              <a:rPr lang="en-US" i="1" dirty="0"/>
              <a:t>C</a:t>
            </a:r>
            <a:r>
              <a:rPr lang="en-US" dirty="0"/>
              <a:t> and </a:t>
            </a:r>
            <a:r>
              <a:rPr lang="en-US" i="1" dirty="0"/>
              <a:t>k</a:t>
            </a:r>
            <a:r>
              <a:rPr lang="en-US" i="1" baseline="-10000" dirty="0"/>
              <a:t>b</a:t>
            </a:r>
            <a:r>
              <a:rPr lang="en-US" dirty="0"/>
              <a:t> is intractable.</a:t>
            </a:r>
          </a:p>
          <a:p>
            <a:r>
              <a:rPr lang="en-US" dirty="0"/>
              <a:t>Deriving </a:t>
            </a:r>
            <a:r>
              <a:rPr lang="en-US" i="1" dirty="0" err="1"/>
              <a:t>k</a:t>
            </a:r>
            <a:r>
              <a:rPr lang="en-US" i="1" baseline="-10000" dirty="0" err="1"/>
              <a:t>v</a:t>
            </a:r>
            <a:r>
              <a:rPr lang="en-US" dirty="0"/>
              <a:t> from </a:t>
            </a:r>
            <a:r>
              <a:rPr lang="en-US" i="1" dirty="0"/>
              <a:t>k</a:t>
            </a:r>
            <a:r>
              <a:rPr lang="en-US" i="1" baseline="-10000" dirty="0"/>
              <a:t>b</a:t>
            </a:r>
            <a:r>
              <a:rPr lang="en-US" dirty="0"/>
              <a:t> is intractable.</a:t>
            </a:r>
          </a:p>
          <a:p>
            <a:r>
              <a:rPr lang="en-US" dirty="0"/>
              <a:t>However, </a:t>
            </a:r>
            <a:r>
              <a:rPr lang="en-US" i="1" dirty="0"/>
              <a:t>M=f(</a:t>
            </a:r>
            <a:r>
              <a:rPr lang="en-US" i="1" dirty="0" err="1"/>
              <a:t>k</a:t>
            </a:r>
            <a:r>
              <a:rPr lang="en-US" i="1" baseline="-10000" dirty="0" err="1"/>
              <a:t>v</a:t>
            </a:r>
            <a:r>
              <a:rPr lang="en-US" i="1" dirty="0" err="1"/>
              <a:t>,C</a:t>
            </a:r>
            <a:r>
              <a:rPr lang="en-US" i="1" dirty="0"/>
              <a:t>)</a:t>
            </a:r>
            <a:r>
              <a:rPr lang="en-US" dirty="0"/>
              <a:t> is straightforward to compute, but computationally intensive.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578B-4DEA-4433-8074-C0E1D584D2A6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108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Locking with the Private (V) Key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298" y="1524000"/>
            <a:ext cx="8131125" cy="2440840"/>
          </a:xfrm>
        </p:spPr>
        <p:txBody>
          <a:bodyPr>
            <a:normAutofit/>
          </a:bodyPr>
          <a:lstStyle/>
          <a:p>
            <a:r>
              <a:rPr lang="en-US" dirty="0"/>
              <a:t>If I lock a chest with the private (V) key…</a:t>
            </a:r>
          </a:p>
          <a:p>
            <a:r>
              <a:rPr lang="en-US" dirty="0"/>
              <a:t>Anyone with a public (B) key can open it…</a:t>
            </a:r>
          </a:p>
          <a:p>
            <a:r>
              <a:rPr lang="en-US" dirty="0"/>
              <a:t>But I am the only one who could have sent the contents because only I have the private (V) key.  The contents are digitally signed!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6578B-4DEA-4433-8074-C0E1D584D2A6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5" name="Picture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4114800"/>
            <a:ext cx="3434136" cy="217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705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Partitioning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685298" y="1752599"/>
            <a:ext cx="7925302" cy="434629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dirty="0"/>
              <a:t>Fixed partitioning: If you don’t have a big enough free partition, cannot run.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dirty="0"/>
              <a:t>Variable: most flexible, but leads to…</a:t>
            </a:r>
          </a:p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dirty="0"/>
              <a:t>Memory fragmentation</a:t>
            </a: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20512" name="Group 20511"/>
          <p:cNvGrpSpPr/>
          <p:nvPr/>
        </p:nvGrpSpPr>
        <p:grpSpPr>
          <a:xfrm>
            <a:off x="1066800" y="3810000"/>
            <a:ext cx="1295400" cy="2209800"/>
            <a:chOff x="1066800" y="3810000"/>
            <a:chExt cx="1295400" cy="2209800"/>
          </a:xfrm>
        </p:grpSpPr>
        <p:sp>
          <p:nvSpPr>
            <p:cNvPr id="20508" name="Rectangle 20507"/>
            <p:cNvSpPr/>
            <p:nvPr/>
          </p:nvSpPr>
          <p:spPr bwMode="auto">
            <a:xfrm>
              <a:off x="1066800" y="3810000"/>
              <a:ext cx="1295400" cy="2209800"/>
            </a:xfrm>
            <a:prstGeom prst="rect">
              <a:avLst/>
            </a:prstGeom>
            <a:solidFill>
              <a:srgbClr val="FF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509" name="TextBox 20508"/>
            <p:cNvSpPr txBox="1"/>
            <p:nvPr/>
          </p:nvSpPr>
          <p:spPr>
            <a:xfrm>
              <a:off x="1066800" y="5638800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O.S.</a:t>
              </a:r>
            </a:p>
          </p:txBody>
        </p:sp>
        <p:cxnSp>
          <p:nvCxnSpPr>
            <p:cNvPr id="20511" name="Straight Connector 20510"/>
            <p:cNvCxnSpPr/>
            <p:nvPr/>
          </p:nvCxnSpPr>
          <p:spPr bwMode="auto">
            <a:xfrm>
              <a:off x="1066800" y="5638800"/>
              <a:ext cx="1295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5" name="Group 64"/>
          <p:cNvGrpSpPr/>
          <p:nvPr/>
        </p:nvGrpSpPr>
        <p:grpSpPr>
          <a:xfrm>
            <a:off x="2743200" y="3810000"/>
            <a:ext cx="1295400" cy="2209800"/>
            <a:chOff x="1066800" y="3810000"/>
            <a:chExt cx="1295400" cy="2209800"/>
          </a:xfrm>
        </p:grpSpPr>
        <p:sp>
          <p:nvSpPr>
            <p:cNvPr id="66" name="Rectangle 65"/>
            <p:cNvSpPr/>
            <p:nvPr/>
          </p:nvSpPr>
          <p:spPr bwMode="auto">
            <a:xfrm>
              <a:off x="1066800" y="3810000"/>
              <a:ext cx="1295400" cy="2209800"/>
            </a:xfrm>
            <a:prstGeom prst="rect">
              <a:avLst/>
            </a:prstGeom>
            <a:solidFill>
              <a:srgbClr val="FF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1066800" y="5638800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O.S.</a:t>
              </a:r>
            </a:p>
          </p:txBody>
        </p:sp>
        <p:cxnSp>
          <p:nvCxnSpPr>
            <p:cNvPr id="68" name="Straight Connector 67"/>
            <p:cNvCxnSpPr/>
            <p:nvPr/>
          </p:nvCxnSpPr>
          <p:spPr bwMode="auto">
            <a:xfrm>
              <a:off x="1066800" y="5638800"/>
              <a:ext cx="1295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9" name="TextBox 68"/>
          <p:cNvSpPr txBox="1"/>
          <p:nvPr/>
        </p:nvSpPr>
        <p:spPr>
          <a:xfrm>
            <a:off x="2743200" y="5269468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Word</a:t>
            </a:r>
          </a:p>
        </p:txBody>
      </p:sp>
      <p:cxnSp>
        <p:nvCxnSpPr>
          <p:cNvPr id="70" name="Straight Connector 69"/>
          <p:cNvCxnSpPr/>
          <p:nvPr/>
        </p:nvCxnSpPr>
        <p:spPr bwMode="auto">
          <a:xfrm>
            <a:off x="2743200" y="5257800"/>
            <a:ext cx="1295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0513" name="Group 20512"/>
          <p:cNvGrpSpPr/>
          <p:nvPr/>
        </p:nvGrpSpPr>
        <p:grpSpPr>
          <a:xfrm>
            <a:off x="4419600" y="3810000"/>
            <a:ext cx="1295400" cy="2209800"/>
            <a:chOff x="4419600" y="3810000"/>
            <a:chExt cx="1295400" cy="2209800"/>
          </a:xfrm>
        </p:grpSpPr>
        <p:grpSp>
          <p:nvGrpSpPr>
            <p:cNvPr id="71" name="Group 70"/>
            <p:cNvGrpSpPr/>
            <p:nvPr/>
          </p:nvGrpSpPr>
          <p:grpSpPr>
            <a:xfrm>
              <a:off x="4419600" y="3810000"/>
              <a:ext cx="1295400" cy="2209800"/>
              <a:chOff x="1066800" y="3810000"/>
              <a:chExt cx="1295400" cy="2209800"/>
            </a:xfrm>
          </p:grpSpPr>
          <p:sp>
            <p:nvSpPr>
              <p:cNvPr id="72" name="Rectangle 71"/>
              <p:cNvSpPr/>
              <p:nvPr/>
            </p:nvSpPr>
            <p:spPr bwMode="auto">
              <a:xfrm>
                <a:off x="1066800" y="3810000"/>
                <a:ext cx="1295400" cy="2209800"/>
              </a:xfrm>
              <a:prstGeom prst="rect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1066800" y="5638800"/>
                <a:ext cx="1295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O.S.</a:t>
                </a:r>
              </a:p>
            </p:txBody>
          </p:sp>
          <p:cxnSp>
            <p:nvCxnSpPr>
              <p:cNvPr id="74" name="Straight Connector 73"/>
              <p:cNvCxnSpPr/>
              <p:nvPr/>
            </p:nvCxnSpPr>
            <p:spPr bwMode="auto">
              <a:xfrm>
                <a:off x="1066800" y="5638800"/>
                <a:ext cx="1295400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75" name="TextBox 74"/>
            <p:cNvSpPr txBox="1"/>
            <p:nvPr/>
          </p:nvSpPr>
          <p:spPr>
            <a:xfrm>
              <a:off x="4419600" y="5269468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Word</a:t>
              </a:r>
            </a:p>
          </p:txBody>
        </p:sp>
        <p:cxnSp>
          <p:nvCxnSpPr>
            <p:cNvPr id="76" name="Straight Connector 75"/>
            <p:cNvCxnSpPr/>
            <p:nvPr/>
          </p:nvCxnSpPr>
          <p:spPr bwMode="auto">
            <a:xfrm>
              <a:off x="4419600" y="5257800"/>
              <a:ext cx="1295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3" name="TextBox 82"/>
            <p:cNvSpPr txBox="1"/>
            <p:nvPr/>
          </p:nvSpPr>
          <p:spPr>
            <a:xfrm>
              <a:off x="4419600" y="4876800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JGrasp</a:t>
              </a:r>
              <a:endParaRPr lang="en-US" dirty="0"/>
            </a:p>
          </p:txBody>
        </p:sp>
        <p:cxnSp>
          <p:nvCxnSpPr>
            <p:cNvPr id="84" name="Straight Connector 83"/>
            <p:cNvCxnSpPr/>
            <p:nvPr/>
          </p:nvCxnSpPr>
          <p:spPr bwMode="auto">
            <a:xfrm>
              <a:off x="4419600" y="4876800"/>
              <a:ext cx="1295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85" name="Group 84"/>
          <p:cNvGrpSpPr/>
          <p:nvPr/>
        </p:nvGrpSpPr>
        <p:grpSpPr>
          <a:xfrm>
            <a:off x="6096000" y="3810000"/>
            <a:ext cx="1295400" cy="2209800"/>
            <a:chOff x="1066800" y="3810000"/>
            <a:chExt cx="1295400" cy="2209800"/>
          </a:xfrm>
        </p:grpSpPr>
        <p:sp>
          <p:nvSpPr>
            <p:cNvPr id="86" name="Rectangle 85"/>
            <p:cNvSpPr/>
            <p:nvPr/>
          </p:nvSpPr>
          <p:spPr bwMode="auto">
            <a:xfrm>
              <a:off x="1066800" y="3810000"/>
              <a:ext cx="1295400" cy="2209800"/>
            </a:xfrm>
            <a:prstGeom prst="rect">
              <a:avLst/>
            </a:prstGeom>
            <a:solidFill>
              <a:srgbClr val="FF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066800" y="5638800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O.S.</a:t>
              </a:r>
            </a:p>
          </p:txBody>
        </p:sp>
        <p:cxnSp>
          <p:nvCxnSpPr>
            <p:cNvPr id="88" name="Straight Connector 87"/>
            <p:cNvCxnSpPr/>
            <p:nvPr/>
          </p:nvCxnSpPr>
          <p:spPr bwMode="auto">
            <a:xfrm>
              <a:off x="1066800" y="5638800"/>
              <a:ext cx="1295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89" name="TextBox 88"/>
          <p:cNvSpPr txBox="1"/>
          <p:nvPr/>
        </p:nvSpPr>
        <p:spPr>
          <a:xfrm>
            <a:off x="6111240" y="5269468"/>
            <a:ext cx="1280160" cy="369332"/>
          </a:xfrm>
          <a:prstGeom prst="rect">
            <a:avLst/>
          </a:prstGeom>
          <a:pattFill prst="wdDnDiag">
            <a:fgClr>
              <a:schemeClr val="bg1">
                <a:lumMod val="85000"/>
              </a:schemeClr>
            </a:fgClr>
            <a:bgClr>
              <a:srgbClr val="FFFF99"/>
            </a:bgClr>
          </a:pattFill>
        </p:spPr>
        <p:txBody>
          <a:bodyPr wrap="square" rtlCol="0">
            <a:spAutoFit/>
          </a:bodyPr>
          <a:lstStyle/>
          <a:p>
            <a:pPr algn="ctr"/>
            <a:endParaRPr lang="en-US" dirty="0"/>
          </a:p>
        </p:txBody>
      </p:sp>
      <p:cxnSp>
        <p:nvCxnSpPr>
          <p:cNvPr id="90" name="Straight Connector 89"/>
          <p:cNvCxnSpPr/>
          <p:nvPr/>
        </p:nvCxnSpPr>
        <p:spPr bwMode="auto">
          <a:xfrm>
            <a:off x="6096000" y="5257800"/>
            <a:ext cx="1295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1" name="TextBox 90"/>
          <p:cNvSpPr txBox="1"/>
          <p:nvPr/>
        </p:nvSpPr>
        <p:spPr>
          <a:xfrm>
            <a:off x="6096000" y="48768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JGrasp</a:t>
            </a:r>
            <a:endParaRPr lang="en-US" dirty="0"/>
          </a:p>
        </p:txBody>
      </p:sp>
      <p:cxnSp>
        <p:nvCxnSpPr>
          <p:cNvPr id="92" name="Straight Connector 91"/>
          <p:cNvCxnSpPr/>
          <p:nvPr/>
        </p:nvCxnSpPr>
        <p:spPr bwMode="auto">
          <a:xfrm>
            <a:off x="6096000" y="4876800"/>
            <a:ext cx="1295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2" name="TextBox 31"/>
          <p:cNvSpPr txBox="1"/>
          <p:nvPr/>
        </p:nvSpPr>
        <p:spPr>
          <a:xfrm>
            <a:off x="6111240" y="3840480"/>
            <a:ext cx="1280160" cy="1024128"/>
          </a:xfrm>
          <a:prstGeom prst="rect">
            <a:avLst/>
          </a:prstGeom>
          <a:pattFill prst="wdDnDiag">
            <a:fgClr>
              <a:schemeClr val="bg1">
                <a:lumMod val="85000"/>
              </a:schemeClr>
            </a:fgClr>
            <a:bgClr>
              <a:srgbClr val="FFFF99"/>
            </a:bgClr>
          </a:pattFill>
        </p:spPr>
        <p:txBody>
          <a:bodyPr wrap="square" rtlCol="0">
            <a:spAutoFit/>
          </a:bodyPr>
          <a:lstStyle/>
          <a:p>
            <a:pPr algn="ctr"/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082040" y="3830320"/>
            <a:ext cx="1280160" cy="1783080"/>
          </a:xfrm>
          <a:prstGeom prst="rect">
            <a:avLst/>
          </a:prstGeom>
          <a:pattFill prst="wdDnDiag">
            <a:fgClr>
              <a:schemeClr val="bg1">
                <a:lumMod val="85000"/>
              </a:schemeClr>
            </a:fgClr>
            <a:bgClr>
              <a:srgbClr val="FFFF99"/>
            </a:bgClr>
          </a:pattFill>
        </p:spPr>
        <p:txBody>
          <a:bodyPr wrap="square" rtlCol="0">
            <a:spAutoFit/>
          </a:bodyPr>
          <a:lstStyle/>
          <a:p>
            <a:pPr algn="ctr"/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4429760" y="3852672"/>
            <a:ext cx="1280160" cy="1024128"/>
          </a:xfrm>
          <a:prstGeom prst="rect">
            <a:avLst/>
          </a:prstGeom>
          <a:pattFill prst="wdDnDiag">
            <a:fgClr>
              <a:schemeClr val="bg1">
                <a:lumMod val="85000"/>
              </a:schemeClr>
            </a:fgClr>
            <a:bgClr>
              <a:srgbClr val="FFFF99"/>
            </a:bgClr>
          </a:pattFill>
        </p:spPr>
        <p:txBody>
          <a:bodyPr wrap="square" rtlCol="0">
            <a:spAutoFit/>
          </a:bodyPr>
          <a:lstStyle/>
          <a:p>
            <a:pPr algn="ctr"/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758440" y="3835400"/>
            <a:ext cx="1280160" cy="1417320"/>
          </a:xfrm>
          <a:prstGeom prst="rect">
            <a:avLst/>
          </a:prstGeom>
          <a:pattFill prst="wdDnDiag">
            <a:fgClr>
              <a:schemeClr val="bg1">
                <a:lumMod val="85000"/>
              </a:schemeClr>
            </a:fgClr>
            <a:bgClr>
              <a:srgbClr val="FFFF99"/>
            </a:bgClr>
          </a:pattFill>
        </p:spPr>
        <p:txBody>
          <a:bodyPr wrap="square" rtlCol="0">
            <a:spAutoFit/>
          </a:bodyPr>
          <a:lstStyle/>
          <a:p>
            <a:pPr algn="ctr"/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7391400" y="4599801"/>
            <a:ext cx="1676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Free memory space is fragmented.</a:t>
            </a:r>
          </a:p>
        </p:txBody>
      </p:sp>
    </p:spTree>
    <p:extLst>
      <p:ext uri="{BB962C8B-B14F-4D97-AF65-F5344CB8AC3E}">
        <p14:creationId xmlns:p14="http://schemas.microsoft.com/office/powerpoint/2010/main" val="35963629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Public Key Digital Signature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5C4FA-312C-4517-B8F5-BFA7C13735BB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96732" y="1684468"/>
            <a:ext cx="8390068" cy="4175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1887" tIns="55944" rIns="111887" bIns="55944">
            <a:spAutoFit/>
          </a:bodyPr>
          <a:lstStyle/>
          <a:p>
            <a:pPr marL="342900" indent="-2286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Public key cryptography works both ways; the keys are inverses of one another!</a:t>
            </a:r>
          </a:p>
          <a:p>
            <a:pPr marL="342900" indent="-2286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Bob encrypts a message with his private key</a:t>
            </a:r>
          </a:p>
          <a:p>
            <a:pPr marL="342900" indent="-2286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Anyone can decrypt it using Bob’s public key.</a:t>
            </a:r>
          </a:p>
          <a:p>
            <a:pPr marL="342900" indent="-2286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</a:rPr>
              <a:t>Only Bob could have encrypted it, so, it is “signed” by Bob.</a:t>
            </a:r>
          </a:p>
          <a:p>
            <a:pPr marL="342900" indent="-2286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</a:pPr>
            <a:endParaRPr lang="en-US" sz="2400" dirty="0">
              <a:solidFill>
                <a:schemeClr val="tx2"/>
              </a:solidFill>
            </a:endParaRPr>
          </a:p>
          <a:p>
            <a:pPr marL="342900" indent="-2286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</a:pPr>
            <a:r>
              <a:rPr lang="en-US" sz="2400" dirty="0" err="1">
                <a:solidFill>
                  <a:schemeClr val="tx2"/>
                </a:solidFill>
              </a:rPr>
              <a:t>Uhhh</a:t>
            </a:r>
            <a:r>
              <a:rPr lang="en-US" sz="2400" dirty="0">
                <a:solidFill>
                  <a:schemeClr val="tx2"/>
                </a:solidFill>
              </a:rPr>
              <a:t>, but anyone can decrypt it; there is no confidentiality.  (This is exactly analogous to a handwritten signature.)</a:t>
            </a:r>
          </a:p>
        </p:txBody>
      </p:sp>
      <p:pic>
        <p:nvPicPr>
          <p:cNvPr id="6" name="Picture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131" y="3916896"/>
            <a:ext cx="2613485" cy="59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287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Allocation Strategies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685298" y="1600199"/>
            <a:ext cx="7925302" cy="449869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First fit: fastest, but can leave small “holes”</a:t>
            </a:r>
          </a:p>
          <a:p>
            <a:pPr>
              <a:lnSpc>
                <a:spcPct val="90000"/>
              </a:lnSpc>
            </a:pPr>
            <a:r>
              <a:rPr lang="en-US" dirty="0"/>
              <a:t>Best fit: always leaves small holes.</a:t>
            </a:r>
          </a:p>
          <a:p>
            <a:pPr>
              <a:lnSpc>
                <a:spcPct val="90000"/>
              </a:lnSpc>
            </a:pPr>
            <a:r>
              <a:rPr lang="en-US" dirty="0"/>
              <a:t>Biggest fit: may leave an area big enough to be useful</a:t>
            </a: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5943600" y="3810000"/>
            <a:ext cx="1295400" cy="2209800"/>
            <a:chOff x="6096000" y="3810000"/>
            <a:chExt cx="1295400" cy="2209800"/>
          </a:xfrm>
        </p:grpSpPr>
        <p:grpSp>
          <p:nvGrpSpPr>
            <p:cNvPr id="85" name="Group 84"/>
            <p:cNvGrpSpPr/>
            <p:nvPr/>
          </p:nvGrpSpPr>
          <p:grpSpPr>
            <a:xfrm>
              <a:off x="6096000" y="3810000"/>
              <a:ext cx="1295400" cy="2209800"/>
              <a:chOff x="1066800" y="3810000"/>
              <a:chExt cx="1295400" cy="2209800"/>
            </a:xfrm>
          </p:grpSpPr>
          <p:sp>
            <p:nvSpPr>
              <p:cNvPr id="86" name="Rectangle 85"/>
              <p:cNvSpPr/>
              <p:nvPr/>
            </p:nvSpPr>
            <p:spPr bwMode="auto">
              <a:xfrm>
                <a:off x="1066800" y="3810000"/>
                <a:ext cx="1295400" cy="2209800"/>
              </a:xfrm>
              <a:prstGeom prst="rect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87" name="TextBox 86"/>
              <p:cNvSpPr txBox="1"/>
              <p:nvPr/>
            </p:nvSpPr>
            <p:spPr>
              <a:xfrm>
                <a:off x="1066800" y="5638800"/>
                <a:ext cx="1295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O.S.</a:t>
                </a:r>
              </a:p>
            </p:txBody>
          </p:sp>
          <p:cxnSp>
            <p:nvCxnSpPr>
              <p:cNvPr id="88" name="Straight Connector 87"/>
              <p:cNvCxnSpPr/>
              <p:nvPr/>
            </p:nvCxnSpPr>
            <p:spPr bwMode="auto">
              <a:xfrm>
                <a:off x="1066800" y="5638800"/>
                <a:ext cx="1295400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89" name="TextBox 88"/>
            <p:cNvSpPr txBox="1"/>
            <p:nvPr/>
          </p:nvSpPr>
          <p:spPr>
            <a:xfrm>
              <a:off x="6111240" y="5269468"/>
              <a:ext cx="1280160" cy="369332"/>
            </a:xfrm>
            <a:prstGeom prst="rect">
              <a:avLst/>
            </a:prstGeom>
            <a:pattFill prst="wdDnDiag">
              <a:fgClr>
                <a:schemeClr val="bg1">
                  <a:lumMod val="85000"/>
                </a:schemeClr>
              </a:fgClr>
              <a:bgClr>
                <a:srgbClr val="FFFF99"/>
              </a:bgClr>
            </a:pattFill>
          </p:spPr>
          <p:txBody>
            <a:bodyPr wrap="square" rtlCol="0">
              <a:spAutoFit/>
            </a:bodyPr>
            <a:lstStyle/>
            <a:p>
              <a:pPr algn="ctr"/>
              <a:endParaRPr lang="en-US" dirty="0"/>
            </a:p>
          </p:txBody>
        </p:sp>
        <p:cxnSp>
          <p:nvCxnSpPr>
            <p:cNvPr id="90" name="Straight Connector 89"/>
            <p:cNvCxnSpPr/>
            <p:nvPr/>
          </p:nvCxnSpPr>
          <p:spPr bwMode="auto">
            <a:xfrm>
              <a:off x="6096000" y="5257800"/>
              <a:ext cx="1295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1" name="TextBox 90"/>
            <p:cNvSpPr txBox="1"/>
            <p:nvPr/>
          </p:nvSpPr>
          <p:spPr>
            <a:xfrm>
              <a:off x="6096000" y="4876800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JGrasp</a:t>
              </a:r>
              <a:endParaRPr lang="en-US" dirty="0"/>
            </a:p>
          </p:txBody>
        </p:sp>
        <p:cxnSp>
          <p:nvCxnSpPr>
            <p:cNvPr id="92" name="Straight Connector 91"/>
            <p:cNvCxnSpPr/>
            <p:nvPr/>
          </p:nvCxnSpPr>
          <p:spPr bwMode="auto">
            <a:xfrm>
              <a:off x="6096000" y="4876800"/>
              <a:ext cx="1295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2" name="TextBox 31"/>
            <p:cNvSpPr txBox="1"/>
            <p:nvPr/>
          </p:nvSpPr>
          <p:spPr>
            <a:xfrm>
              <a:off x="6111240" y="3840480"/>
              <a:ext cx="1280160" cy="1024128"/>
            </a:xfrm>
            <a:prstGeom prst="rect">
              <a:avLst/>
            </a:prstGeom>
            <a:pattFill prst="wdDnDiag">
              <a:fgClr>
                <a:schemeClr val="bg1">
                  <a:lumMod val="85000"/>
                </a:schemeClr>
              </a:fgClr>
              <a:bgClr>
                <a:srgbClr val="FFFF99"/>
              </a:bgClr>
            </a:pattFill>
          </p:spPr>
          <p:txBody>
            <a:bodyPr wrap="square" rtlCol="0">
              <a:sp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667000" y="3810000"/>
            <a:ext cx="1295400" cy="2209800"/>
            <a:chOff x="6096000" y="3810000"/>
            <a:chExt cx="1295400" cy="2209800"/>
          </a:xfrm>
        </p:grpSpPr>
        <p:grpSp>
          <p:nvGrpSpPr>
            <p:cNvPr id="38" name="Group 37"/>
            <p:cNvGrpSpPr/>
            <p:nvPr/>
          </p:nvGrpSpPr>
          <p:grpSpPr>
            <a:xfrm>
              <a:off x="6096000" y="3810000"/>
              <a:ext cx="1295400" cy="2209800"/>
              <a:chOff x="1066800" y="3810000"/>
              <a:chExt cx="1295400" cy="2209800"/>
            </a:xfrm>
          </p:grpSpPr>
          <p:sp>
            <p:nvSpPr>
              <p:cNvPr id="44" name="Rectangle 43"/>
              <p:cNvSpPr/>
              <p:nvPr/>
            </p:nvSpPr>
            <p:spPr bwMode="auto">
              <a:xfrm>
                <a:off x="1066800" y="3810000"/>
                <a:ext cx="1295400" cy="2209800"/>
              </a:xfrm>
              <a:prstGeom prst="rect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066800" y="5638800"/>
                <a:ext cx="1295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O.S.</a:t>
                </a:r>
              </a:p>
            </p:txBody>
          </p:sp>
          <p:cxnSp>
            <p:nvCxnSpPr>
              <p:cNvPr id="46" name="Straight Connector 45"/>
              <p:cNvCxnSpPr/>
              <p:nvPr/>
            </p:nvCxnSpPr>
            <p:spPr bwMode="auto">
              <a:xfrm>
                <a:off x="1066800" y="5638800"/>
                <a:ext cx="1295400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39" name="TextBox 38"/>
            <p:cNvSpPr txBox="1"/>
            <p:nvPr/>
          </p:nvSpPr>
          <p:spPr>
            <a:xfrm>
              <a:off x="6111240" y="5269468"/>
              <a:ext cx="1280160" cy="369332"/>
            </a:xfrm>
            <a:prstGeom prst="rect">
              <a:avLst/>
            </a:prstGeom>
            <a:pattFill prst="wdDnDiag">
              <a:fgClr>
                <a:schemeClr val="bg1">
                  <a:lumMod val="85000"/>
                </a:schemeClr>
              </a:fgClr>
              <a:bgClr>
                <a:srgbClr val="FFFF99"/>
              </a:bgClr>
            </a:pattFill>
          </p:spPr>
          <p:txBody>
            <a:bodyPr wrap="square" rtlCol="0">
              <a:spAutoFit/>
            </a:bodyPr>
            <a:lstStyle/>
            <a:p>
              <a:pPr algn="ctr"/>
              <a:endParaRPr lang="en-US" dirty="0"/>
            </a:p>
          </p:txBody>
        </p:sp>
        <p:cxnSp>
          <p:nvCxnSpPr>
            <p:cNvPr id="40" name="Straight Connector 39"/>
            <p:cNvCxnSpPr/>
            <p:nvPr/>
          </p:nvCxnSpPr>
          <p:spPr bwMode="auto">
            <a:xfrm>
              <a:off x="6096000" y="5257800"/>
              <a:ext cx="1295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1" name="TextBox 40"/>
            <p:cNvSpPr txBox="1"/>
            <p:nvPr/>
          </p:nvSpPr>
          <p:spPr>
            <a:xfrm>
              <a:off x="6096000" y="4876800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JGrasp</a:t>
              </a:r>
              <a:endParaRPr lang="en-US" dirty="0"/>
            </a:p>
          </p:txBody>
        </p:sp>
        <p:cxnSp>
          <p:nvCxnSpPr>
            <p:cNvPr id="42" name="Straight Connector 41"/>
            <p:cNvCxnSpPr/>
            <p:nvPr/>
          </p:nvCxnSpPr>
          <p:spPr bwMode="auto">
            <a:xfrm>
              <a:off x="6096000" y="4876800"/>
              <a:ext cx="1295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3" name="TextBox 42"/>
            <p:cNvSpPr txBox="1"/>
            <p:nvPr/>
          </p:nvSpPr>
          <p:spPr>
            <a:xfrm>
              <a:off x="6111240" y="3840480"/>
              <a:ext cx="1280160" cy="1024128"/>
            </a:xfrm>
            <a:prstGeom prst="rect">
              <a:avLst/>
            </a:prstGeom>
            <a:pattFill prst="wdDnDiag">
              <a:fgClr>
                <a:schemeClr val="bg1">
                  <a:lumMod val="85000"/>
                </a:schemeClr>
              </a:fgClr>
              <a:bgClr>
                <a:srgbClr val="FFFF99"/>
              </a:bgClr>
            </a:pattFill>
          </p:spPr>
          <p:txBody>
            <a:bodyPr wrap="square" rtlCol="0">
              <a:sp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3" name="Rectangle 2"/>
          <p:cNvSpPr/>
          <p:nvPr/>
        </p:nvSpPr>
        <p:spPr bwMode="auto">
          <a:xfrm>
            <a:off x="2672080" y="5334000"/>
            <a:ext cx="1280160" cy="304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Rectangle 47"/>
          <p:cNvSpPr/>
          <p:nvPr/>
        </p:nvSpPr>
        <p:spPr bwMode="auto">
          <a:xfrm>
            <a:off x="5958840" y="4572000"/>
            <a:ext cx="1280160" cy="304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38600" y="3810000"/>
            <a:ext cx="152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First fit / best fit:  The remaining area is unusably small.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315200" y="3810000"/>
            <a:ext cx="1676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Biggest fit: two potentially useful areas of memory are left.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838200" y="3810000"/>
            <a:ext cx="1295400" cy="2209800"/>
            <a:chOff x="1066800" y="3810000"/>
            <a:chExt cx="1295400" cy="2209800"/>
          </a:xfrm>
        </p:grpSpPr>
        <p:sp>
          <p:nvSpPr>
            <p:cNvPr id="30" name="Rectangle 29"/>
            <p:cNvSpPr/>
            <p:nvPr/>
          </p:nvSpPr>
          <p:spPr bwMode="auto">
            <a:xfrm>
              <a:off x="1066800" y="3810000"/>
              <a:ext cx="1295400" cy="2209800"/>
            </a:xfrm>
            <a:prstGeom prst="rect">
              <a:avLst/>
            </a:prstGeom>
            <a:solidFill>
              <a:srgbClr val="FFFF99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066800" y="5638800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O.S.</a:t>
              </a:r>
            </a:p>
          </p:txBody>
        </p:sp>
        <p:cxnSp>
          <p:nvCxnSpPr>
            <p:cNvPr id="33" name="Straight Connector 32"/>
            <p:cNvCxnSpPr/>
            <p:nvPr/>
          </p:nvCxnSpPr>
          <p:spPr bwMode="auto">
            <a:xfrm>
              <a:off x="1066800" y="5638800"/>
              <a:ext cx="1295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4" name="TextBox 33"/>
          <p:cNvSpPr txBox="1"/>
          <p:nvPr/>
        </p:nvSpPr>
        <p:spPr>
          <a:xfrm>
            <a:off x="853440" y="5269468"/>
            <a:ext cx="1280160" cy="369332"/>
          </a:xfrm>
          <a:prstGeom prst="rect">
            <a:avLst/>
          </a:prstGeom>
          <a:pattFill prst="wdDnDiag">
            <a:fgClr>
              <a:schemeClr val="bg1">
                <a:lumMod val="85000"/>
              </a:schemeClr>
            </a:fgClr>
            <a:bgClr>
              <a:srgbClr val="FFFF99"/>
            </a:bgClr>
          </a:pattFill>
        </p:spPr>
        <p:txBody>
          <a:bodyPr wrap="square" rtlCol="0">
            <a:spAutoFit/>
          </a:bodyPr>
          <a:lstStyle/>
          <a:p>
            <a:pPr algn="ctr"/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 bwMode="auto">
          <a:xfrm>
            <a:off x="838200" y="5257800"/>
            <a:ext cx="1295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TextBox 35"/>
          <p:cNvSpPr txBox="1"/>
          <p:nvPr/>
        </p:nvSpPr>
        <p:spPr>
          <a:xfrm>
            <a:off x="838200" y="487680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JGrasp</a:t>
            </a:r>
            <a:endParaRPr lang="en-US" dirty="0"/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838200" y="4876800"/>
            <a:ext cx="12954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853440" y="3840480"/>
            <a:ext cx="1280160" cy="1024128"/>
          </a:xfrm>
          <a:prstGeom prst="rect">
            <a:avLst/>
          </a:prstGeom>
          <a:pattFill prst="wdDnDiag">
            <a:fgClr>
              <a:schemeClr val="bg1">
                <a:lumMod val="85000"/>
              </a:schemeClr>
            </a:fgClr>
            <a:bgClr>
              <a:srgbClr val="FFFF99"/>
            </a:bgClr>
          </a:pattFill>
        </p:spPr>
        <p:txBody>
          <a:bodyPr wrap="square" rtlCol="0">
            <a:spAutoFit/>
          </a:bodyPr>
          <a:lstStyle/>
          <a:p>
            <a:pPr algn="ctr"/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631440" y="5334000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New Program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5897880" y="4558566"/>
            <a:ext cx="144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New Program</a:t>
            </a:r>
          </a:p>
        </p:txBody>
      </p:sp>
    </p:spTree>
    <p:extLst>
      <p:ext uri="{BB962C8B-B14F-4D97-AF65-F5344CB8AC3E}">
        <p14:creationId xmlns:p14="http://schemas.microsoft.com/office/powerpoint/2010/main" val="3219840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Internal and External Fragmentation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400"/>
              </a:spcBef>
            </a:pPr>
            <a:r>
              <a:rPr lang="en-US" dirty="0"/>
              <a:t>Internal fragmentation:  Memory has been assigned, but is not being used.</a:t>
            </a:r>
          </a:p>
          <a:p>
            <a:pPr>
              <a:spcBef>
                <a:spcPts val="400"/>
              </a:spcBef>
            </a:pPr>
            <a:r>
              <a:rPr lang="en-US" dirty="0"/>
              <a:t>External fragmentation: Memory is unassigned, but too small to be useful.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657599"/>
            <a:ext cx="6429374" cy="2625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4000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Relocation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Programs are compiled and linked to specific starting addresses, often zero.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Addresses have to be adjusted (relocated) unless relative addressing is used.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This is part of memory management.</a:t>
            </a: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1981200" y="3886200"/>
            <a:ext cx="1295400" cy="2209800"/>
            <a:chOff x="4419600" y="3810000"/>
            <a:chExt cx="1295400" cy="2209800"/>
          </a:xfrm>
        </p:grpSpPr>
        <p:grpSp>
          <p:nvGrpSpPr>
            <p:cNvPr id="6" name="Group 5"/>
            <p:cNvGrpSpPr/>
            <p:nvPr/>
          </p:nvGrpSpPr>
          <p:grpSpPr>
            <a:xfrm>
              <a:off x="4419600" y="3810000"/>
              <a:ext cx="1295400" cy="2209800"/>
              <a:chOff x="1066800" y="3810000"/>
              <a:chExt cx="1295400" cy="2209800"/>
            </a:xfrm>
          </p:grpSpPr>
          <p:sp>
            <p:nvSpPr>
              <p:cNvPr id="11" name="Rectangle 10"/>
              <p:cNvSpPr/>
              <p:nvPr/>
            </p:nvSpPr>
            <p:spPr bwMode="auto">
              <a:xfrm>
                <a:off x="1066800" y="3810000"/>
                <a:ext cx="1295400" cy="2209800"/>
              </a:xfrm>
              <a:prstGeom prst="rect">
                <a:avLst/>
              </a:prstGeom>
              <a:solidFill>
                <a:srgbClr val="FFFF99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1066800" y="5638800"/>
                <a:ext cx="1295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O.S.</a:t>
                </a:r>
              </a:p>
            </p:txBody>
          </p:sp>
          <p:cxnSp>
            <p:nvCxnSpPr>
              <p:cNvPr id="13" name="Straight Connector 12"/>
              <p:cNvCxnSpPr/>
              <p:nvPr/>
            </p:nvCxnSpPr>
            <p:spPr bwMode="auto">
              <a:xfrm>
                <a:off x="1066800" y="5638800"/>
                <a:ext cx="1295400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7" name="TextBox 6"/>
            <p:cNvSpPr txBox="1"/>
            <p:nvPr/>
          </p:nvSpPr>
          <p:spPr>
            <a:xfrm>
              <a:off x="4419600" y="5269468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Word</a:t>
              </a:r>
            </a:p>
          </p:txBody>
        </p:sp>
        <p:cxnSp>
          <p:nvCxnSpPr>
            <p:cNvPr id="8" name="Straight Connector 7"/>
            <p:cNvCxnSpPr/>
            <p:nvPr/>
          </p:nvCxnSpPr>
          <p:spPr bwMode="auto">
            <a:xfrm>
              <a:off x="4419600" y="5257800"/>
              <a:ext cx="1295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4419600" y="4876800"/>
              <a:ext cx="1295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/>
                <a:t>JGrasp</a:t>
              </a:r>
              <a:endParaRPr lang="en-US" dirty="0"/>
            </a:p>
          </p:txBody>
        </p:sp>
        <p:cxnSp>
          <p:nvCxnSpPr>
            <p:cNvPr id="10" name="Straight Connector 9"/>
            <p:cNvCxnSpPr/>
            <p:nvPr/>
          </p:nvCxnSpPr>
          <p:spPr bwMode="auto">
            <a:xfrm>
              <a:off x="4419600" y="4876800"/>
              <a:ext cx="12954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" name="Right Brace 1"/>
          <p:cNvSpPr/>
          <p:nvPr/>
        </p:nvSpPr>
        <p:spPr bwMode="auto">
          <a:xfrm>
            <a:off x="3581400" y="3886200"/>
            <a:ext cx="152400" cy="1066800"/>
          </a:xfrm>
          <a:prstGeom prst="righ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0" y="4078069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Next program must load here.</a:t>
            </a:r>
            <a:br>
              <a:rPr lang="en-US" dirty="0">
                <a:latin typeface="+mn-lt"/>
              </a:rPr>
            </a:br>
            <a:r>
              <a:rPr lang="en-US" dirty="0">
                <a:latin typeface="+mn-lt"/>
              </a:rPr>
              <a:t>Address is not predictable at link time.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91360" y="3906520"/>
            <a:ext cx="1280160" cy="1024128"/>
          </a:xfrm>
          <a:prstGeom prst="rect">
            <a:avLst/>
          </a:prstGeom>
          <a:pattFill prst="wdDnDiag">
            <a:fgClr>
              <a:schemeClr val="bg1">
                <a:lumMod val="85000"/>
              </a:schemeClr>
            </a:fgClr>
            <a:bgClr>
              <a:srgbClr val="FFFF99"/>
            </a:bgClr>
          </a:pattFill>
        </p:spPr>
        <p:txBody>
          <a:bodyPr wrap="square" rtlCol="0">
            <a:sp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418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Overlays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Programs are divided into small logical pieces for execution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Pieces are loaded into memory as needed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Overlays are managed by the application program, not the OS. (Messy!)</a:t>
            </a:r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CBA24-E18B-42AC-A34E-360F8A268393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641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5791200" y="2867025"/>
            <a:ext cx="914400" cy="91440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Overlays?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680F-60F8-43A8-8448-770068F7F39B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21508" name="Picture 3" descr="virtual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8388" y="1924050"/>
            <a:ext cx="446722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15288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7E10683-AA97-4525-A1B3-62EB116F017A}"/>
</file>

<file path=customXml/itemProps2.xml><?xml version="1.0" encoding="utf-8"?>
<ds:datastoreItem xmlns:ds="http://schemas.openxmlformats.org/officeDocument/2006/customXml" ds:itemID="{65B186C7-57AA-480F-80AB-8A96D674D1BF}"/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2382</TotalTime>
  <Words>2160</Words>
  <Application>Microsoft Office PowerPoint</Application>
  <PresentationFormat>On-screen Show (4:3)</PresentationFormat>
  <Paragraphs>307</Paragraphs>
  <Slides>40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7" baseType="lpstr">
      <vt:lpstr>Arial</vt:lpstr>
      <vt:lpstr>Arial Unicode MS</vt:lpstr>
      <vt:lpstr>Book Antiqua</vt:lpstr>
      <vt:lpstr>Calibri</vt:lpstr>
      <vt:lpstr>Century Gothic</vt:lpstr>
      <vt:lpstr>Times New Roman</vt:lpstr>
      <vt:lpstr>Apothecary</vt:lpstr>
      <vt:lpstr>Ethical Hacking</vt:lpstr>
      <vt:lpstr>A brief tangent</vt:lpstr>
      <vt:lpstr>Memory Management</vt:lpstr>
      <vt:lpstr>Memory Partitioning</vt:lpstr>
      <vt:lpstr>Allocation Strategies</vt:lpstr>
      <vt:lpstr>Internal and External Fragmentation</vt:lpstr>
      <vt:lpstr>Memory Relocation</vt:lpstr>
      <vt:lpstr>Overlays</vt:lpstr>
      <vt:lpstr>Why Overlays?</vt:lpstr>
      <vt:lpstr>Usable and Unusable Address Spaces</vt:lpstr>
      <vt:lpstr>Virtual Memory</vt:lpstr>
      <vt:lpstr>Transparent Virtual Memory</vt:lpstr>
      <vt:lpstr>Frames and Pages</vt:lpstr>
      <vt:lpstr>Frames and Pages</vt:lpstr>
      <vt:lpstr>Page Faults</vt:lpstr>
      <vt:lpstr>Mapping Multiple Processes</vt:lpstr>
      <vt:lpstr>Steps in Handling a Page Fault</vt:lpstr>
      <vt:lpstr>Implementation of Paging</vt:lpstr>
      <vt:lpstr>Address Mapping</vt:lpstr>
      <vt:lpstr>Dynamic Address Translation</vt:lpstr>
      <vt:lpstr>Page Table Implementation</vt:lpstr>
      <vt:lpstr>Locality of Reference</vt:lpstr>
      <vt:lpstr>Locality of Reference</vt:lpstr>
      <vt:lpstr>Page Replacement Algorithms</vt:lpstr>
      <vt:lpstr>Failure of the LRU Algorithm</vt:lpstr>
      <vt:lpstr>The “Dirty Bit”</vt:lpstr>
      <vt:lpstr>Virtual Memory Tradeoffs</vt:lpstr>
      <vt:lpstr>Memory Protection</vt:lpstr>
      <vt:lpstr>Some actual security stuff…</vt:lpstr>
      <vt:lpstr>So you’ve stolen some data</vt:lpstr>
      <vt:lpstr>Three Major Areas</vt:lpstr>
      <vt:lpstr>Symmetric Key Cryptography</vt:lpstr>
      <vt:lpstr>Breakable Encryption</vt:lpstr>
      <vt:lpstr>Key Strength and Security</vt:lpstr>
      <vt:lpstr>A Very Strange Lock</vt:lpstr>
      <vt:lpstr>Idea…</vt:lpstr>
      <vt:lpstr>Public Key Cryptography</vt:lpstr>
      <vt:lpstr>Public Key Cryptography</vt:lpstr>
      <vt:lpstr>Locking with the Private (V) Key</vt:lpstr>
      <vt:lpstr>Public Key Digital Signature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 of Health Information Technology</dc:title>
  <dc:creator>William Forsyth</dc:creator>
  <cp:lastModifiedBy>William Forsyth</cp:lastModifiedBy>
  <cp:revision>176</cp:revision>
  <dcterms:created xsi:type="dcterms:W3CDTF">2017-08-14T20:25:28Z</dcterms:created>
  <dcterms:modified xsi:type="dcterms:W3CDTF">2022-05-24T18:10:26Z</dcterms:modified>
</cp:coreProperties>
</file>