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slideLayouts/slideLayout6.xml" ContentType="application/vnd.openxmlformats-officedocument.presentationml.slideLayout+xml"/>
  <Override PartName="/ppt/notesMasters/notesMaster1.xml" ContentType="application/vnd.openxmlformats-officedocument.presentationml.notesMaster+xml"/>
  <Override PartName="/ppt/theme/theme1.xml" ContentType="application/vnd.openxmlformats-officedocument.theme+xml"/>
  <Override PartName="/ppt/theme/theme2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29" r:id="rId1"/>
  </p:sldMasterIdLst>
  <p:notesMasterIdLst>
    <p:notesMasterId r:id="rId23"/>
  </p:notesMasterIdLst>
  <p:sldIdLst>
    <p:sldId id="464" r:id="rId2"/>
    <p:sldId id="485" r:id="rId3"/>
    <p:sldId id="486" r:id="rId4"/>
    <p:sldId id="487" r:id="rId5"/>
    <p:sldId id="488" r:id="rId6"/>
    <p:sldId id="489" r:id="rId7"/>
    <p:sldId id="490" r:id="rId8"/>
    <p:sldId id="493" r:id="rId9"/>
    <p:sldId id="495" r:id="rId10"/>
    <p:sldId id="496" r:id="rId11"/>
    <p:sldId id="497" r:id="rId12"/>
    <p:sldId id="498" r:id="rId13"/>
    <p:sldId id="500" r:id="rId14"/>
    <p:sldId id="499" r:id="rId15"/>
    <p:sldId id="491" r:id="rId16"/>
    <p:sldId id="501" r:id="rId17"/>
    <p:sldId id="502" r:id="rId18"/>
    <p:sldId id="503" r:id="rId19"/>
    <p:sldId id="504" r:id="rId20"/>
    <p:sldId id="505" r:id="rId21"/>
    <p:sldId id="506" r:id="rId22"/>
  </p:sldIdLst>
  <p:sldSz cx="9144000" cy="6858000" type="screen4x3"/>
  <p:notesSz cx="70104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202CE"/>
    <a:srgbClr val="2C058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379"/>
    <p:restoredTop sz="75084" autoAdjust="0"/>
  </p:normalViewPr>
  <p:slideViewPr>
    <p:cSldViewPr snapToGrid="0" snapToObjects="1">
      <p:cViewPr varScale="1">
        <p:scale>
          <a:sx n="67" d="100"/>
          <a:sy n="67" d="100"/>
        </p:scale>
        <p:origin x="1842" y="96"/>
      </p:cViewPr>
      <p:guideLst>
        <p:guide orient="horz" pos="2160"/>
        <p:guide pos="288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customXml" Target="../customXml/item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customXml" Target="../customXml/item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338" y="0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765523-2DF7-C24A-B8F9-65DF2FDDF58F}" type="datetimeFigureOut">
              <a:rPr lang="en-US" smtClean="0"/>
              <a:t>10/13/2020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675" y="4416425"/>
            <a:ext cx="5607050" cy="4183063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675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338" y="8829675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F52C056-4745-D94F-AA20-EC07D0C831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0118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An embedded system is any computer system that isn’t a general-purpose PC or server operating system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52C056-4745-D94F-AA20-EC07D0C831A1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782288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equipment monitoring in large industries and anywhere automation is critical.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52C056-4745-D94F-AA20-EC07D0C831A1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83560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05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52C056-4745-D94F-AA20-EC07D0C831A1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531415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Minimize the attack surface - reduce the number of attack vectors into the system. Turn off features, services and access not necessary for most users.</a:t>
            </a:r>
          </a:p>
          <a:p>
            <a:pPr lvl="0"/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Least privilege – assigning just enough privilege to an application, task or process to achieve the job at hand. To high a privilege level allows for unwanted access or behavior.</a:t>
            </a:r>
          </a:p>
          <a:p>
            <a:pPr lvl="0"/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Defense in depth –rely on more than one layer of defense and don’t count on any one layer as providing complete protection.</a:t>
            </a:r>
          </a:p>
          <a:p>
            <a:pPr lvl="0"/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Diversity in defense – use different types of defense, different devices, software or vendors.</a:t>
            </a:r>
          </a:p>
          <a:p>
            <a:pPr lvl="0"/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Secure the weakest link – as with any system, it’s only as good as its weakest component. Similarly for security the most insecure component, interface or application is the most likely avenue of attack.</a:t>
            </a:r>
          </a:p>
          <a:p>
            <a:pPr lvl="0"/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Fail-safe stance – expect vulnerabilities to be found, expect physical and remote attacks on the system.</a:t>
            </a:r>
          </a:p>
          <a:p>
            <a:pPr lvl="0"/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Assume external systems are insecure – don’t make assumptions about what other devices your product will be connected too. It’s safer to assume that external devices are insecure and that your device is connected to a wide-open network.</a:t>
            </a:r>
          </a:p>
          <a:p>
            <a:pPr lvl="0"/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Secure by default – set the default configuration and behavior of the system to be as secure as possible. Turn off features, services and access not necessary for most users.</a:t>
            </a:r>
          </a:p>
          <a:p>
            <a:pPr lvl="0"/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Simplicity and usability – in general a good design principle. Simpler designs are less likely to have security bugs and vulnerabilities, easier to understand and audit, and easier to test.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52C056-4745-D94F-AA20-EC07D0C831A1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7040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D8D91A-A2EE-4B54-B3C6-F6C67903BA9C}" type="datetime1">
              <a:rPr lang="en-US" smtClean="0"/>
              <a:pPr/>
              <a:t>10/13/2020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345440" y="2942602"/>
            <a:ext cx="7147931" cy="24638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572652" y="2944634"/>
            <a:ext cx="1190348" cy="2459736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7712714" y="3136658"/>
            <a:ext cx="910224" cy="2075688"/>
          </a:xfrm>
          <a:prstGeom prst="rect">
            <a:avLst/>
          </a:prstGeom>
          <a:solidFill>
            <a:schemeClr val="accent3">
              <a:alpha val="70000"/>
            </a:schemeClr>
          </a:solidFill>
          <a:ln w="63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445483" y="3055621"/>
            <a:ext cx="6947845" cy="2245359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786826" y="4625268"/>
            <a:ext cx="762000" cy="457200"/>
          </a:xfrm>
        </p:spPr>
        <p:txBody>
          <a:bodyPr/>
          <a:lstStyle>
            <a:lvl1pPr algn="ctr">
              <a:defRPr sz="28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FA84A37A-AFC2-4A01-80A1-FC20F2C0D5BB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>
            <a:off x="541822" y="4559276"/>
            <a:ext cx="6755166" cy="664367"/>
          </a:xfrm>
          <a:prstGeom prst="rect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538971" y="3139440"/>
            <a:ext cx="6760868" cy="2077720"/>
          </a:xfrm>
          <a:prstGeom prst="rect">
            <a:avLst/>
          </a:prstGeom>
          <a:noFill/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42805" y="4648200"/>
            <a:ext cx="6553200" cy="457200"/>
          </a:xfrm>
        </p:spPr>
        <p:txBody>
          <a:bodyPr>
            <a:normAutofit/>
          </a:bodyPr>
          <a:lstStyle>
            <a:lvl1pPr marL="0" indent="0" algn="ctr">
              <a:buNone/>
              <a:defRPr sz="1800" cap="all" spc="300" baseline="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4705" y="3227033"/>
            <a:ext cx="6629400" cy="1219201"/>
          </a:xfrm>
        </p:spPr>
        <p:txBody>
          <a:bodyPr anchor="b" anchorCtr="0">
            <a:noAutofit/>
          </a:bodyPr>
          <a:lstStyle>
            <a:lvl1pPr>
              <a:defRPr sz="40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9785C6-EBAF-49D5-AD4D-BABF4DFAAD59}" type="datetime1">
              <a:rPr lang="en-US" smtClean="0"/>
              <a:pPr/>
              <a:t>10/13/2020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84A37A-AFC2-4A01-80A1-FC20F2C0D5B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6861702" y="228600"/>
            <a:ext cx="1859280" cy="6122634"/>
          </a:xfrm>
          <a:prstGeom prst="rect">
            <a:avLst/>
          </a:prstGeom>
          <a:solidFill>
            <a:srgbClr val="FFFFFF">
              <a:alpha val="85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955225" y="351409"/>
            <a:ext cx="1672235" cy="5877017"/>
          </a:xfrm>
          <a:prstGeom prst="rect">
            <a:avLst/>
          </a:prstGeom>
          <a:solidFill>
            <a:srgbClr val="FFFFFF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48577" y="395427"/>
            <a:ext cx="1485531" cy="5788981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80999"/>
            <a:ext cx="6172200" cy="5791201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404122-9A3A-4FD8-98B8-22631F32846C}" type="datetime1">
              <a:rPr lang="en-US" smtClean="0"/>
              <a:pPr/>
              <a:t>10/13/2020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84A37A-AFC2-4A01-80A1-FC20F2C0D5B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59A7B8-0EC4-44C9-AFEF-25E144F11C06}" type="datetime1">
              <a:rPr lang="en-US" smtClean="0"/>
              <a:pPr/>
              <a:t>10/13/2020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84A37A-AFC2-4A01-80A1-FC20F2C0D5B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BB47B5-C739-4DAE-AACD-CC58CA843AC4}" type="datetime1">
              <a:rPr lang="en-US" smtClean="0"/>
              <a:pPr/>
              <a:t>10/13/2020</a:t>
            </a:fld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451976" y="2946400"/>
            <a:ext cx="8265160" cy="24638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567656" y="3048000"/>
            <a:ext cx="8033800" cy="2245359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84A37A-AFC2-4A01-80A1-FC20F2C0D5BB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6" y="3200399"/>
            <a:ext cx="7696200" cy="1295401"/>
          </a:xfrm>
        </p:spPr>
        <p:txBody>
          <a:bodyPr anchor="b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en-US" sz="4000" kern="1200" cap="all" baseline="0" dirty="0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5" name="Rectangle 14"/>
          <p:cNvSpPr/>
          <p:nvPr/>
        </p:nvSpPr>
        <p:spPr>
          <a:xfrm>
            <a:off x="675496" y="4541520"/>
            <a:ext cx="7818120" cy="664367"/>
          </a:xfrm>
          <a:prstGeom prst="rect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6456" y="4607510"/>
            <a:ext cx="7696200" cy="523783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 cap="all" spc="250" baseline="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Rectangle 13"/>
          <p:cNvSpPr/>
          <p:nvPr/>
        </p:nvSpPr>
        <p:spPr>
          <a:xfrm>
            <a:off x="675757" y="3124200"/>
            <a:ext cx="7817599" cy="2077720"/>
          </a:xfrm>
          <a:prstGeom prst="rect">
            <a:avLst/>
          </a:prstGeom>
          <a:noFill/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26128" y="1719071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19071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72AE48-94E6-46E0-BE32-5F0716DE9115}" type="datetime1">
              <a:rPr lang="en-US" smtClean="0"/>
              <a:pPr/>
              <a:t>10/13/2020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84A37A-AFC2-4A01-80A1-FC20F2C0D5B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26128" y="1722438"/>
            <a:ext cx="4040188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6128" y="2438400"/>
            <a:ext cx="4040188" cy="368776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722438"/>
            <a:ext cx="4041775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38400"/>
            <a:ext cx="4041775" cy="368776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84C285-8BCE-48FC-97D9-E2837AF38351}" type="datetime1">
              <a:rPr lang="en-US" smtClean="0"/>
              <a:pPr/>
              <a:t>10/13/2020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84A37A-AFC2-4A01-80A1-FC20F2C0D5B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70D3E6-EF16-4488-94A4-211508FE4682}" type="datetime1">
              <a:rPr lang="en-US" smtClean="0"/>
              <a:pPr/>
              <a:t>10/13/2020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84A37A-AFC2-4A01-80A1-FC20F2C0D5B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1" name="Rounded Rectangle 10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77FB3B-20DA-4D0E-BF16-8262B7156612}" type="datetime1">
              <a:rPr lang="en-US" smtClean="0"/>
              <a:pPr/>
              <a:t>10/13/2020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84A37A-AFC2-4A01-80A1-FC20F2C0D5B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2" name="Rounded Rectangle 11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6200" y="685800"/>
            <a:ext cx="4572000" cy="525780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273C2C-6BD0-40EC-8D8D-4D51F089C5EB}" type="datetime1">
              <a:rPr lang="en-US" smtClean="0"/>
              <a:pPr/>
              <a:t>10/13/2020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84A37A-AFC2-4A01-80A1-FC20F2C0D5B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560034" y="1505712"/>
            <a:ext cx="2716566" cy="3523488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676690" y="1642472"/>
            <a:ext cx="2483254" cy="3234328"/>
          </a:xfrm>
          <a:prstGeom prst="rect">
            <a:avLst/>
          </a:prstGeom>
          <a:solidFill>
            <a:srgbClr val="FFFFFF"/>
          </a:solidFill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9000" y="2971800"/>
            <a:ext cx="2298634" cy="1752600"/>
          </a:xfrm>
        </p:spPr>
        <p:txBody>
          <a:bodyPr/>
          <a:lstStyle>
            <a:lvl1pPr marL="0" indent="0">
              <a:spcBef>
                <a:spcPts val="400"/>
              </a:spcBef>
              <a:buNone/>
              <a:defRPr sz="1400">
                <a:solidFill>
                  <a:schemeClr val="accent1">
                    <a:lumMod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9000" y="1734312"/>
            <a:ext cx="2298634" cy="1191620"/>
          </a:xfrm>
        </p:spPr>
        <p:txBody>
          <a:bodyPr anchor="b">
            <a:normAutofit/>
          </a:bodyPr>
          <a:lstStyle>
            <a:lvl1pPr algn="l">
              <a:defRPr sz="2000" b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9" name="Rounded Rectangle 8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85800" y="621437"/>
            <a:ext cx="7772400" cy="4331564"/>
          </a:xfrm>
          <a:solidFill>
            <a:schemeClr val="bg2"/>
          </a:solidFill>
          <a:ln>
            <a:noFill/>
          </a:ln>
          <a:effectLst>
            <a:softEdge rad="12700"/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Drag picture to placeholder or click icon to add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377F5C-EDA7-4864-9756-35769B0E62CF}" type="datetime1">
              <a:rPr lang="en-US" smtClean="0"/>
              <a:pPr/>
              <a:t>10/13/2020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84A37A-AFC2-4A01-80A1-FC20F2C0D5B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685800" y="4953000"/>
            <a:ext cx="7772400" cy="13716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61999" y="5029200"/>
            <a:ext cx="7600765" cy="1202924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914400" y="5638800"/>
            <a:ext cx="7328514" cy="451696"/>
          </a:xfrm>
          <a:prstGeom prst="rect">
            <a:avLst/>
          </a:prstGeom>
          <a:solidFill>
            <a:schemeClr val="accent1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605589" y="5074920"/>
            <a:ext cx="7946136" cy="1097280"/>
          </a:xfrm>
          <a:prstGeom prst="rect">
            <a:avLst/>
          </a:prstGeom>
          <a:noFill/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56289" y="5656556"/>
            <a:ext cx="7244736" cy="401715"/>
          </a:xfrm>
        </p:spPr>
        <p:txBody>
          <a:bodyPr anchor="ctr">
            <a:normAutofit/>
          </a:bodyPr>
          <a:lstStyle>
            <a:lvl1pPr marL="0" indent="0" algn="ctr">
              <a:buNone/>
              <a:defRPr sz="1500" cap="all" spc="250" baseline="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105400"/>
            <a:ext cx="7328514" cy="523043"/>
          </a:xfrm>
        </p:spPr>
        <p:txBody>
          <a:bodyPr anchor="ctr" anchorCtr="0"/>
          <a:lstStyle>
            <a:lvl1pPr algn="ctr">
              <a:defRPr sz="2000" b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7" name="Rounded Rectangle 6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52600"/>
            <a:ext cx="8229600" cy="43735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88B99C93-F56F-46AB-9EB8-53614A95B15F}" type="datetime1">
              <a:rPr lang="en-US" smtClean="0"/>
              <a:pPr/>
              <a:t>10/13/2020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FA84A37A-AFC2-4A01-80A1-FC20F2C0D5BB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274320" y="278166"/>
            <a:ext cx="8595360" cy="132588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72863" y="372862"/>
            <a:ext cx="8380520" cy="1118587"/>
          </a:xfrm>
          <a:prstGeom prst="rect">
            <a:avLst/>
          </a:prstGeom>
          <a:solidFill>
            <a:srgbClr val="FFFFFF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30" r:id="rId1"/>
    <p:sldLayoutId id="2147483831" r:id="rId2"/>
    <p:sldLayoutId id="2147483832" r:id="rId3"/>
    <p:sldLayoutId id="2147483833" r:id="rId4"/>
    <p:sldLayoutId id="2147483834" r:id="rId5"/>
    <p:sldLayoutId id="2147483835" r:id="rId6"/>
    <p:sldLayoutId id="2147483836" r:id="rId7"/>
    <p:sldLayoutId id="2147483837" r:id="rId8"/>
    <p:sldLayoutId id="2147483838" r:id="rId9"/>
    <p:sldLayoutId id="2147483839" r:id="rId10"/>
    <p:sldLayoutId id="2147483840" r:id="rId1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3500" kern="1200" cap="all" baseline="0">
          <a:solidFill>
            <a:schemeClr val="accent1">
              <a:lumMod val="75000"/>
            </a:schemeClr>
          </a:solidFill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19456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37744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4">
            <a:extLst>
              <a:ext uri="{FF2B5EF4-FFF2-40B4-BE49-F238E27FC236}">
                <a16:creationId xmlns:a16="http://schemas.microsoft.com/office/drawing/2014/main" id="{9CB560E9-6978-471D-B5E4-4B6B75735D2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F7C88D84-637B-4527-9CBC-67F81E8A6C7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Embedded Operating system security</a:t>
            </a:r>
          </a:p>
        </p:txBody>
      </p:sp>
    </p:spTree>
    <p:extLst>
      <p:ext uri="{BB962C8B-B14F-4D97-AF65-F5344CB8AC3E}">
        <p14:creationId xmlns:p14="http://schemas.microsoft.com/office/powerpoint/2010/main" val="175884205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close up of a logo&#10;&#10;Description automatically generated">
            <a:extLst>
              <a:ext uri="{FF2B5EF4-FFF2-40B4-BE49-F238E27FC236}">
                <a16:creationId xmlns:a16="http://schemas.microsoft.com/office/drawing/2014/main" id="{4B0E7305-2433-42A5-BEAB-FE804E1E2ECA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400300"/>
            <a:ext cx="9144000" cy="2057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23488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E79E5F-3EED-44E2-8A0A-2A524A67C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Why is “WinCE” scary?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C219149-BA63-480F-8681-C7810FD07CE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Windows CE is a different operating system and kernel</a:t>
            </a:r>
          </a:p>
          <a:p>
            <a:r>
              <a:rPr lang="en-US" dirty="0"/>
              <a:t> It is not a trimmed-down version of desktop Windows</a:t>
            </a:r>
          </a:p>
          <a:p>
            <a:r>
              <a:rPr lang="en-US" dirty="0"/>
              <a:t> It is not Windows XP Embedded </a:t>
            </a:r>
          </a:p>
          <a:p>
            <a:pPr lvl="1"/>
            <a:r>
              <a:rPr lang="en-US" dirty="0"/>
              <a:t>which is NT-based</a:t>
            </a:r>
          </a:p>
          <a:p>
            <a:endParaRPr lang="en-US" dirty="0"/>
          </a:p>
          <a:p>
            <a:r>
              <a:rPr lang="en-US" dirty="0"/>
              <a:t>Windows CE is…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1324135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E79E5F-3EED-44E2-8A0A-2A524A67C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Why is “WinCE” scary?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C219149-BA63-480F-8681-C7810FD07CE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Windows CE is a different operating system and kernel</a:t>
            </a:r>
          </a:p>
          <a:p>
            <a:r>
              <a:rPr lang="en-US" dirty="0"/>
              <a:t> It is not a trimmed-down version of desktop Windows</a:t>
            </a:r>
          </a:p>
          <a:p>
            <a:r>
              <a:rPr lang="en-US" dirty="0"/>
              <a:t> It is not Windows XP Embedded </a:t>
            </a:r>
          </a:p>
          <a:p>
            <a:pPr lvl="1"/>
            <a:r>
              <a:rPr lang="en-US" dirty="0"/>
              <a:t>which is NT-based</a:t>
            </a:r>
          </a:p>
          <a:p>
            <a:endParaRPr lang="en-US" dirty="0"/>
          </a:p>
          <a:p>
            <a:r>
              <a:rPr lang="en-US" dirty="0"/>
              <a:t>Windows CE is…DOS based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607464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E79E5F-3EED-44E2-8A0A-2A524A67C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Uses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C219149-BA63-480F-8681-C7810FD07CE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Industrial Controllers</a:t>
            </a:r>
          </a:p>
          <a:p>
            <a:r>
              <a:rPr lang="en-US" dirty="0"/>
              <a:t>Digital Cameras</a:t>
            </a:r>
          </a:p>
          <a:p>
            <a:r>
              <a:rPr lang="en-US" dirty="0"/>
              <a:t>Print-Copy-Scan Multifunction Printers</a:t>
            </a:r>
          </a:p>
        </p:txBody>
      </p:sp>
    </p:spTree>
    <p:extLst>
      <p:ext uri="{BB962C8B-B14F-4D97-AF65-F5344CB8AC3E}">
        <p14:creationId xmlns:p14="http://schemas.microsoft.com/office/powerpoint/2010/main" val="131821208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E86F8E-F7C7-4C55-B1C4-779413ED8F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“Features”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C70BF0A-DB22-4E17-8F1E-A85F11FED3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Latest Release: June 2013</a:t>
            </a:r>
          </a:p>
          <a:p>
            <a:r>
              <a:rPr lang="en-US" dirty="0"/>
              <a:t>The Platform Builder IDE is integrated into Microsoft Visual Studio as plugin</a:t>
            </a:r>
          </a:p>
          <a:p>
            <a:pPr lvl="1"/>
            <a:r>
              <a:rPr lang="en-US" dirty="0"/>
              <a:t>Which is pretty standard for Microsoft Development</a:t>
            </a:r>
          </a:p>
          <a:p>
            <a:r>
              <a:rPr lang="en-US" dirty="0"/>
              <a:t>No “Current Working Directory” concept</a:t>
            </a:r>
          </a:p>
          <a:p>
            <a:pPr lvl="1"/>
            <a:r>
              <a:rPr lang="en-US" dirty="0"/>
              <a:t>All File paths are static</a:t>
            </a:r>
          </a:p>
          <a:p>
            <a:r>
              <a:rPr lang="en-US" dirty="0"/>
              <a:t>Limited encryption libraries</a:t>
            </a:r>
          </a:p>
          <a:p>
            <a:pPr lvl="1"/>
            <a:r>
              <a:rPr lang="en-US" dirty="0"/>
              <a:t>Prefers to do all its “talking” in plain text</a:t>
            </a:r>
          </a:p>
          <a:p>
            <a:pPr lvl="2"/>
            <a:r>
              <a:rPr lang="en-US" dirty="0"/>
              <a:t>Even over networks</a:t>
            </a: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7793978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F8F25FF-740D-4FB5-B0B8-0E2024B43A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Threats and vulnerabilities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3730ABD-95DB-43FF-B5AC-E62E904CD1A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There's a fad currently going on in the IT world</a:t>
            </a:r>
          </a:p>
          <a:p>
            <a:endParaRPr lang="en-US" dirty="0"/>
          </a:p>
          <a:p>
            <a:r>
              <a:rPr lang="en-US" dirty="0"/>
              <a:t>I.O.T</a:t>
            </a:r>
          </a:p>
        </p:txBody>
      </p:sp>
    </p:spTree>
    <p:extLst>
      <p:ext uri="{BB962C8B-B14F-4D97-AF65-F5344CB8AC3E}">
        <p14:creationId xmlns:p14="http://schemas.microsoft.com/office/powerpoint/2010/main" val="152842537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D8A78D-4B3F-43E0-8DE2-EE7E8685A1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IOT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2685EC2-C563-465A-A82E-4BAB4C4E304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The popularity of IOT has increased the number of Internet facing devices</a:t>
            </a:r>
          </a:p>
          <a:p>
            <a:pPr lvl="1"/>
            <a:r>
              <a:rPr lang="en-US" dirty="0"/>
              <a:t>Thus making many more possible targets</a:t>
            </a:r>
          </a:p>
          <a:p>
            <a:endParaRPr lang="en-US" dirty="0"/>
          </a:p>
          <a:p>
            <a:r>
              <a:rPr lang="en-US" dirty="0"/>
              <a:t>This is where DDoS attacks get their firepower</a:t>
            </a:r>
          </a:p>
          <a:p>
            <a:endParaRPr lang="en-US" dirty="0"/>
          </a:p>
          <a:p>
            <a:r>
              <a:rPr lang="en-US" dirty="0"/>
              <a:t>Most IOT devices are wireless</a:t>
            </a:r>
          </a:p>
          <a:p>
            <a:pPr lvl="1"/>
            <a:r>
              <a:rPr lang="en-US" dirty="0"/>
              <a:t>Or at least use </a:t>
            </a:r>
            <a:r>
              <a:rPr lang="en-US" dirty="0" err="1"/>
              <a:t>WiFi</a:t>
            </a:r>
            <a:r>
              <a:rPr lang="en-US" dirty="0"/>
              <a:t> for communication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7651801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FA2F29A-C8D2-42F5-A06A-A8012562EE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Physical vulnerability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2793B19-8ED6-456C-A7B4-6D53688BA8B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Most embedded systems are intended for automation or data gathering</a:t>
            </a:r>
          </a:p>
          <a:p>
            <a:pPr lvl="1"/>
            <a:r>
              <a:rPr lang="en-US" dirty="0"/>
              <a:t>Meaning they are often where people aren’t</a:t>
            </a: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1621166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43C09B-3FCA-40D8-930C-77E39B6B5C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Programming errors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B05DF3B-AE06-48BE-95E9-B2603F40BA4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Were human…mistakes happen</a:t>
            </a:r>
          </a:p>
          <a:p>
            <a:pPr lvl="1"/>
            <a:r>
              <a:rPr lang="en-US" dirty="0"/>
              <a:t>Remember Heartbleed?</a:t>
            </a:r>
          </a:p>
        </p:txBody>
      </p:sp>
    </p:spTree>
    <p:extLst>
      <p:ext uri="{BB962C8B-B14F-4D97-AF65-F5344CB8AC3E}">
        <p14:creationId xmlns:p14="http://schemas.microsoft.com/office/powerpoint/2010/main" val="408584117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4464222-93D5-4E8E-8602-123AB19213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Hardware limitations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F593060-626F-440A-9F33-D8ECAC6812E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Most embedded systems are design to run on minimal hardware</a:t>
            </a:r>
          </a:p>
          <a:p>
            <a:endParaRPr lang="en-US" dirty="0"/>
          </a:p>
          <a:p>
            <a:r>
              <a:rPr lang="en-US" dirty="0"/>
              <a:t>This opens the door to:</a:t>
            </a:r>
          </a:p>
          <a:p>
            <a:pPr lvl="1"/>
            <a:r>
              <a:rPr lang="en-US" dirty="0"/>
              <a:t>Buffer overflow attacks</a:t>
            </a:r>
          </a:p>
          <a:p>
            <a:pPr lvl="1"/>
            <a:r>
              <a:rPr lang="en-US" dirty="0"/>
              <a:t>Memory management</a:t>
            </a:r>
          </a:p>
          <a:p>
            <a:pPr lvl="1"/>
            <a:r>
              <a:rPr lang="en-US" dirty="0"/>
              <a:t>Input parsing</a:t>
            </a:r>
          </a:p>
        </p:txBody>
      </p:sp>
    </p:spTree>
    <p:extLst>
      <p:ext uri="{BB962C8B-B14F-4D97-AF65-F5344CB8AC3E}">
        <p14:creationId xmlns:p14="http://schemas.microsoft.com/office/powerpoint/2010/main" val="132406991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905A24-6D1C-4B27-980E-D12272D658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Embedded operating systems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EB3D6FF-2A12-4BE5-B791-BAE87E29117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u="sng" dirty="0"/>
              <a:t>Special purpose</a:t>
            </a:r>
            <a:r>
              <a:rPr lang="en-US" dirty="0"/>
              <a:t>, often limited, operating system</a:t>
            </a:r>
          </a:p>
          <a:p>
            <a:endParaRPr lang="en-US" dirty="0"/>
          </a:p>
          <a:p>
            <a:r>
              <a:rPr lang="en-US" dirty="0"/>
              <a:t>Primary goals:</a:t>
            </a:r>
          </a:p>
          <a:p>
            <a:pPr lvl="1"/>
            <a:r>
              <a:rPr lang="en-US" dirty="0"/>
              <a:t>Reliability</a:t>
            </a:r>
          </a:p>
          <a:p>
            <a:pPr lvl="1"/>
            <a:r>
              <a:rPr lang="en-US" dirty="0"/>
              <a:t>Operate with limited system resources</a:t>
            </a:r>
          </a:p>
          <a:p>
            <a:pPr lvl="1"/>
            <a:r>
              <a:rPr lang="en-US" dirty="0"/>
              <a:t>Small size (either in LOC or physically)</a:t>
            </a:r>
          </a:p>
        </p:txBody>
      </p:sp>
    </p:spTree>
    <p:extLst>
      <p:ext uri="{BB962C8B-B14F-4D97-AF65-F5344CB8AC3E}">
        <p14:creationId xmlns:p14="http://schemas.microsoft.com/office/powerpoint/2010/main" val="267103637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8BAB36-B85A-42AD-9EE9-9610626468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Access control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416B80-FFC5-46BE-9551-BEA586B929F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Limited system resources, means not a lot of extra space for “toys”</a:t>
            </a:r>
          </a:p>
          <a:p>
            <a:pPr lvl="1"/>
            <a:r>
              <a:rPr lang="en-US" dirty="0"/>
              <a:t>Good random number generators</a:t>
            </a:r>
          </a:p>
          <a:p>
            <a:pPr lvl="1"/>
            <a:r>
              <a:rPr lang="en-US" dirty="0"/>
              <a:t>Complex cryptographic libraries</a:t>
            </a:r>
          </a:p>
          <a:p>
            <a:pPr lvl="2"/>
            <a:r>
              <a:rPr lang="en-US" dirty="0"/>
              <a:t>Remember </a:t>
            </a:r>
            <a:r>
              <a:rPr lang="en-US" dirty="0" err="1"/>
              <a:t>PublicKey</a:t>
            </a:r>
            <a:r>
              <a:rPr lang="en-US" dirty="0"/>
              <a:t>/</a:t>
            </a:r>
            <a:r>
              <a:rPr lang="en-US" dirty="0" err="1"/>
              <a:t>PrivateKey</a:t>
            </a:r>
            <a:r>
              <a:rPr lang="en-US" dirty="0"/>
              <a:t> &gt; pre-shared key</a:t>
            </a:r>
          </a:p>
          <a:p>
            <a:pPr lvl="3"/>
            <a:r>
              <a:rPr lang="en-US" dirty="0"/>
              <a:t>But takes 100 times as much computing</a:t>
            </a:r>
          </a:p>
          <a:p>
            <a:pPr lvl="1"/>
            <a:r>
              <a:rPr lang="en-US" dirty="0"/>
              <a:t>Elaborate password checking routines 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0838622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AEA092-40A6-4AF5-BF20-29B234ACB6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Best practices for security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8495B58-5B40-4B17-825C-CFBA52BA85C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752600"/>
            <a:ext cx="8229600" cy="4919663"/>
          </a:xfrm>
        </p:spPr>
        <p:txBody>
          <a:bodyPr>
            <a:normAutofit lnSpcReduction="10000"/>
          </a:bodyPr>
          <a:lstStyle/>
          <a:p>
            <a:pPr lvl="0"/>
            <a:r>
              <a:rPr lang="en-US" dirty="0"/>
              <a:t>Minimize the attack surface</a:t>
            </a:r>
          </a:p>
          <a:p>
            <a:pPr lvl="0"/>
            <a:r>
              <a:rPr lang="en-US" dirty="0"/>
              <a:t>Least privilege</a:t>
            </a:r>
          </a:p>
          <a:p>
            <a:pPr lvl="0"/>
            <a:r>
              <a:rPr lang="en-US" dirty="0"/>
              <a:t>Restricting network access</a:t>
            </a:r>
          </a:p>
          <a:p>
            <a:pPr lvl="0"/>
            <a:r>
              <a:rPr lang="en-US" dirty="0"/>
              <a:t>Defense in depth</a:t>
            </a:r>
          </a:p>
          <a:p>
            <a:pPr lvl="0"/>
            <a:r>
              <a:rPr lang="en-US" dirty="0"/>
              <a:t>Diversity in defense</a:t>
            </a:r>
          </a:p>
          <a:p>
            <a:pPr lvl="0"/>
            <a:r>
              <a:rPr lang="en-US" dirty="0"/>
              <a:t>Secure the weakest link</a:t>
            </a:r>
          </a:p>
          <a:p>
            <a:pPr lvl="0"/>
            <a:r>
              <a:rPr lang="en-US" dirty="0"/>
              <a:t>Fail-safe stance</a:t>
            </a:r>
          </a:p>
          <a:p>
            <a:pPr lvl="0"/>
            <a:r>
              <a:rPr lang="en-US" dirty="0"/>
              <a:t>Assume external systems are insecure</a:t>
            </a:r>
          </a:p>
          <a:p>
            <a:pPr lvl="0"/>
            <a:r>
              <a:rPr lang="en-US" dirty="0"/>
              <a:t>Secure by default</a:t>
            </a:r>
          </a:p>
          <a:p>
            <a:pPr lvl="0"/>
            <a:r>
              <a:rPr lang="en-US" dirty="0"/>
              <a:t>Simplicity and usability</a:t>
            </a:r>
          </a:p>
          <a:p>
            <a:r>
              <a:rPr lang="en-US" dirty="0"/>
              <a:t>Upgrade or replace embedded systems that can’t be fixed or pose an unacceptable risk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2164642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E47995-C477-4326-91B5-E433937459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Where do we find them?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94E3142-F58F-4C10-8D85-F2C2B58984C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752600"/>
            <a:ext cx="8229600" cy="804863"/>
          </a:xfrm>
        </p:spPr>
        <p:txBody>
          <a:bodyPr/>
          <a:lstStyle/>
          <a:p>
            <a:r>
              <a:rPr lang="en-US" dirty="0"/>
              <a:t>…Everywhere</a:t>
            </a:r>
          </a:p>
          <a:p>
            <a:endParaRPr lang="en-US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8F3B9704-A516-4283-8708-AE052D59F88B}"/>
              </a:ext>
            </a:extLst>
          </p:cNvPr>
          <p:cNvSpPr txBox="1">
            <a:spLocks/>
          </p:cNvSpPr>
          <p:nvPr/>
        </p:nvSpPr>
        <p:spPr>
          <a:xfrm>
            <a:off x="457200" y="2519363"/>
            <a:ext cx="8229600" cy="3824287"/>
          </a:xfrm>
          <a:prstGeom prst="rect">
            <a:avLst/>
          </a:prstGeom>
        </p:spPr>
        <p:txBody>
          <a:bodyPr vert="horz" lIns="91440" tIns="45720" rIns="91440" bIns="45720" numCol="3" rtlCol="0">
            <a:normAutofit fontScale="85000" lnSpcReduction="20000"/>
          </a:bodyPr>
          <a:lstStyle>
            <a:lvl1pPr marL="34290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640080" indent="-22860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Font typeface="Arial" pitchFamily="34" charset="0"/>
              <a:buChar char="•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 pitchFamily="34" charset="0"/>
              <a:buChar char="•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280160" indent="-228600" algn="l" defTabSz="914400" rtl="0" eaLnBrk="1" latinLnBrk="0" hangingPunct="1">
              <a:spcBef>
                <a:spcPct val="20000"/>
              </a:spcBef>
              <a:buClr>
                <a:schemeClr val="accent4"/>
              </a:buClr>
              <a:buFont typeface="Arial" pitchFamily="34" charset="0"/>
              <a:buChar char="•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spcBef>
                <a:spcPct val="20000"/>
              </a:spcBef>
              <a:buClr>
                <a:schemeClr val="accent5"/>
              </a:buClr>
              <a:buFont typeface="Arial" pitchFamily="34" charset="0"/>
              <a:buChar char="•"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73736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011680" indent="-18288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Font typeface="Arial" pitchFamily="34" charset="0"/>
              <a:buChar char="•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194560" indent="-18288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 pitchFamily="34" charset="0"/>
              <a:buChar char="•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377440" indent="-182880" algn="l" defTabSz="914400" rtl="0" eaLnBrk="1" latinLnBrk="0" hangingPunct="1">
              <a:spcBef>
                <a:spcPct val="20000"/>
              </a:spcBef>
              <a:buClr>
                <a:schemeClr val="accent4"/>
              </a:buClr>
              <a:buFont typeface="Arial" pitchFamily="34" charset="0"/>
              <a:buChar char="•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ATMs</a:t>
            </a:r>
          </a:p>
          <a:p>
            <a:r>
              <a:rPr lang="en-US" dirty="0"/>
              <a:t>GPSs</a:t>
            </a:r>
          </a:p>
          <a:p>
            <a:r>
              <a:rPr lang="en-US" dirty="0"/>
              <a:t>Smartphones</a:t>
            </a:r>
          </a:p>
          <a:p>
            <a:r>
              <a:rPr lang="en-US" dirty="0"/>
              <a:t>Printers</a:t>
            </a:r>
          </a:p>
          <a:p>
            <a:r>
              <a:rPr lang="en-US" dirty="0"/>
              <a:t>Fax Machines</a:t>
            </a:r>
          </a:p>
          <a:p>
            <a:r>
              <a:rPr lang="en-US" dirty="0"/>
              <a:t>Firewalls</a:t>
            </a:r>
          </a:p>
          <a:p>
            <a:r>
              <a:rPr lang="en-US" dirty="0"/>
              <a:t>Switches</a:t>
            </a:r>
          </a:p>
          <a:p>
            <a:r>
              <a:rPr lang="en-US" dirty="0"/>
              <a:t>Routers</a:t>
            </a:r>
          </a:p>
          <a:p>
            <a:r>
              <a:rPr lang="en-US" dirty="0"/>
              <a:t>Drones</a:t>
            </a:r>
          </a:p>
          <a:p>
            <a:r>
              <a:rPr lang="en-US" dirty="0"/>
              <a:t>Watches</a:t>
            </a:r>
          </a:p>
          <a:p>
            <a:r>
              <a:rPr lang="en-US" dirty="0"/>
              <a:t>Microwaves</a:t>
            </a:r>
          </a:p>
          <a:p>
            <a:r>
              <a:rPr lang="en-US" dirty="0"/>
              <a:t>Ovens</a:t>
            </a:r>
          </a:p>
          <a:p>
            <a:r>
              <a:rPr lang="en-US" dirty="0"/>
              <a:t>Thermostats</a:t>
            </a:r>
          </a:p>
          <a:p>
            <a:r>
              <a:rPr lang="en-US" dirty="0"/>
              <a:t>Cars</a:t>
            </a:r>
          </a:p>
          <a:p>
            <a:r>
              <a:rPr lang="en-US" dirty="0"/>
              <a:t>Game Consoles</a:t>
            </a:r>
          </a:p>
          <a:p>
            <a:r>
              <a:rPr lang="en-US" dirty="0"/>
              <a:t>3D printers</a:t>
            </a:r>
          </a:p>
          <a:p>
            <a:r>
              <a:rPr lang="en-US" dirty="0"/>
              <a:t>Coffee Makers</a:t>
            </a:r>
          </a:p>
          <a:p>
            <a:r>
              <a:rPr lang="en-US" dirty="0"/>
              <a:t>Refrigerators</a:t>
            </a:r>
          </a:p>
          <a:p>
            <a:r>
              <a:rPr lang="en-US" dirty="0"/>
              <a:t>Toasters</a:t>
            </a:r>
          </a:p>
          <a:p>
            <a:r>
              <a:rPr lang="en-US" dirty="0"/>
              <a:t>Tablets</a:t>
            </a:r>
          </a:p>
          <a:p>
            <a:r>
              <a:rPr lang="en-US" dirty="0"/>
              <a:t>Headphones</a:t>
            </a:r>
          </a:p>
          <a:p>
            <a:r>
              <a:rPr lang="en-US" dirty="0"/>
              <a:t>Traffic Lights</a:t>
            </a:r>
          </a:p>
          <a:p>
            <a:r>
              <a:rPr lang="en-US" dirty="0"/>
              <a:t>Elevators</a:t>
            </a:r>
          </a:p>
          <a:p>
            <a:r>
              <a:rPr lang="en-US" dirty="0"/>
              <a:t>Cameras</a:t>
            </a:r>
          </a:p>
          <a:p>
            <a:r>
              <a:rPr lang="en-US" dirty="0"/>
              <a:t>POS terminals</a:t>
            </a:r>
          </a:p>
          <a:p>
            <a:r>
              <a:rPr lang="en-US" dirty="0"/>
              <a:t>Smoke Detectors</a:t>
            </a:r>
          </a:p>
          <a:p>
            <a:r>
              <a:rPr lang="en-US" dirty="0"/>
              <a:t>Vending Machines</a:t>
            </a:r>
          </a:p>
          <a:p>
            <a:r>
              <a:rPr lang="en-US" dirty="0"/>
              <a:t>Gas Pumps</a:t>
            </a:r>
          </a:p>
          <a:p>
            <a:r>
              <a:rPr lang="en-US" dirty="0"/>
              <a:t>Parking Kiosks</a:t>
            </a:r>
          </a:p>
          <a:p>
            <a:r>
              <a:rPr lang="en-US" dirty="0"/>
              <a:t>Satellites</a:t>
            </a:r>
          </a:p>
          <a:p>
            <a:r>
              <a:rPr lang="en-US" dirty="0"/>
              <a:t>Telescopes</a:t>
            </a:r>
          </a:p>
          <a:p>
            <a:r>
              <a:rPr lang="en-US" dirty="0"/>
              <a:t>Rovers</a:t>
            </a:r>
          </a:p>
          <a:p>
            <a:r>
              <a:rPr lang="en-US" dirty="0"/>
              <a:t>Amusement rides</a:t>
            </a:r>
          </a:p>
          <a:p>
            <a:r>
              <a:rPr lang="en-US" dirty="0"/>
              <a:t>HVAC equipment</a:t>
            </a:r>
          </a:p>
          <a:p>
            <a:r>
              <a:rPr lang="en-US" dirty="0"/>
              <a:t>…</a:t>
            </a:r>
            <a:r>
              <a:rPr lang="en-US" dirty="0" err="1"/>
              <a:t>etx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8018351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BBD662-8FF7-422E-A93E-C748BBCC55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Common operating systems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C705102-1270-4CBC-A162-22AC5B8153E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VxWorks</a:t>
            </a:r>
          </a:p>
          <a:p>
            <a:r>
              <a:rPr lang="en-US" dirty="0"/>
              <a:t>Applications:</a:t>
            </a:r>
          </a:p>
          <a:p>
            <a:pPr lvl="1"/>
            <a:r>
              <a:rPr lang="en-US" dirty="0"/>
              <a:t>Clementine spacecraft</a:t>
            </a:r>
          </a:p>
          <a:p>
            <a:pPr lvl="1"/>
            <a:r>
              <a:rPr lang="en-US" dirty="0"/>
              <a:t>Deep Impact space probe</a:t>
            </a:r>
          </a:p>
          <a:p>
            <a:pPr lvl="1"/>
            <a:r>
              <a:rPr lang="en-US" dirty="0"/>
              <a:t>Mars exploration rovers Spirit and Opportunity</a:t>
            </a:r>
          </a:p>
          <a:p>
            <a:pPr lvl="1"/>
            <a:r>
              <a:rPr lang="en-US" dirty="0"/>
              <a:t>Mars Phoenix Lander</a:t>
            </a:r>
          </a:p>
          <a:p>
            <a:pPr marL="411480" lvl="1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0874965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9BA746-FFC6-489D-857D-3F6A2A9ABA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Common operating systems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6FA5144-51CA-4FB6-B6B6-AC539B06C77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Various version of Windows</a:t>
            </a:r>
          </a:p>
          <a:p>
            <a:r>
              <a:rPr lang="en-US" dirty="0"/>
              <a:t>XP – 10</a:t>
            </a:r>
          </a:p>
          <a:p>
            <a:pPr lvl="1"/>
            <a:r>
              <a:rPr lang="en-US" dirty="0"/>
              <a:t>…oh goody </a:t>
            </a:r>
            <a:r>
              <a:rPr lang="en-US" dirty="0">
                <a:latin typeface="Consolas" panose="020B0609020204030204" pitchFamily="49" charset="0"/>
              </a:rPr>
              <a:t>(-_-)</a:t>
            </a:r>
          </a:p>
          <a:p>
            <a:endParaRPr lang="en-US" dirty="0"/>
          </a:p>
          <a:p>
            <a:r>
              <a:rPr lang="en-US" dirty="0"/>
              <a:t>Windows 7, for example requires </a:t>
            </a:r>
            <a:r>
              <a:rPr lang="en-US" u="sng" dirty="0"/>
              <a:t>only</a:t>
            </a:r>
            <a:r>
              <a:rPr lang="en-US" dirty="0"/>
              <a:t>:</a:t>
            </a:r>
          </a:p>
          <a:p>
            <a:pPr lvl="1"/>
            <a:r>
              <a:rPr lang="en-US" dirty="0"/>
              <a:t>1 GHz x86 or amd64 processor.</a:t>
            </a:r>
          </a:p>
          <a:p>
            <a:pPr lvl="1"/>
            <a:r>
              <a:rPr lang="en-US" dirty="0"/>
              <a:t>512 MB of system memory (1GB recommended for amd64)</a:t>
            </a:r>
          </a:p>
          <a:p>
            <a:pPr lvl="1"/>
            <a:r>
              <a:rPr lang="en-US" dirty="0"/>
              <a:t>1 GB free space on hard disk drive (HDD) or flash-based Solid State Drive (SSD) (4 GB recommended)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9793353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8E7F63-3FDB-405F-8319-7E4585E026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“Common” operating systems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83CFF11-71C9-4663-9C51-5217673E24A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QNX</a:t>
            </a:r>
          </a:p>
          <a:p>
            <a:r>
              <a:rPr lang="en-US" dirty="0"/>
              <a:t>Applications:</a:t>
            </a:r>
          </a:p>
          <a:p>
            <a:pPr lvl="1"/>
            <a:r>
              <a:rPr lang="en-US" dirty="0"/>
              <a:t>Blackberry phones and tablets</a:t>
            </a:r>
          </a:p>
          <a:p>
            <a:pPr lvl="1"/>
            <a:r>
              <a:rPr lang="en-US" dirty="0"/>
              <a:t>Multiple subversions tailored for specific tasks</a:t>
            </a:r>
          </a:p>
          <a:p>
            <a:pPr lvl="2"/>
            <a:r>
              <a:rPr lang="en-US" dirty="0"/>
              <a:t>Automotive</a:t>
            </a:r>
          </a:p>
          <a:p>
            <a:pPr lvl="2"/>
            <a:r>
              <a:rPr lang="en-US" dirty="0"/>
              <a:t>Medical</a:t>
            </a:r>
          </a:p>
          <a:p>
            <a:pPr lvl="2"/>
            <a:r>
              <a:rPr lang="en-US" dirty="0"/>
              <a:t>Realtime Embedded systems</a:t>
            </a:r>
          </a:p>
        </p:txBody>
      </p:sp>
    </p:spTree>
    <p:extLst>
      <p:ext uri="{BB962C8B-B14F-4D97-AF65-F5344CB8AC3E}">
        <p14:creationId xmlns:p14="http://schemas.microsoft.com/office/powerpoint/2010/main" val="43441832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9BA746-FFC6-489D-857D-3F6A2A9ABA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Common operating systems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6FA5144-51CA-4FB6-B6B6-AC539B06C77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b="1" dirty="0"/>
              <a:t>SCADA:</a:t>
            </a:r>
            <a:r>
              <a:rPr lang="en-US" dirty="0"/>
              <a:t> Supervisory control and data acquisition</a:t>
            </a:r>
          </a:p>
          <a:p>
            <a:r>
              <a:rPr lang="en-US" dirty="0"/>
              <a:t>Applications:</a:t>
            </a:r>
          </a:p>
          <a:p>
            <a:pPr lvl="1"/>
            <a:r>
              <a:rPr lang="en-US" dirty="0"/>
              <a:t>Equipment monitoring in large industries</a:t>
            </a:r>
          </a:p>
          <a:p>
            <a:endParaRPr lang="en-US" dirty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4860305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61E870A9-A506-4D0D-9E93-B289EB962075}"/>
              </a:ext>
            </a:extLst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52508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61E870A9-A506-4D0D-9E93-B289EB962075}"/>
              </a:ext>
            </a:extLst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 descr="A close up of a logo&#10;&#10;Description automatically generated">
            <a:extLst>
              <a:ext uri="{FF2B5EF4-FFF2-40B4-BE49-F238E27FC236}">
                <a16:creationId xmlns:a16="http://schemas.microsoft.com/office/drawing/2014/main" id="{4B0E7305-2433-42A5-BEAB-FE804E1E2ECA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400300"/>
            <a:ext cx="9144000" cy="2057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13594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pothecary">
  <a:themeElements>
    <a:clrScheme name="Apothecary">
      <a:dk1>
        <a:sysClr val="windowText" lastClr="000000"/>
      </a:dk1>
      <a:lt1>
        <a:sysClr val="window" lastClr="FFFFFF"/>
      </a:lt1>
      <a:dk2>
        <a:srgbClr val="564B3C"/>
      </a:dk2>
      <a:lt2>
        <a:srgbClr val="ECEDD1"/>
      </a:lt2>
      <a:accent1>
        <a:srgbClr val="93A299"/>
      </a:accent1>
      <a:accent2>
        <a:srgbClr val="CF543F"/>
      </a:accent2>
      <a:accent3>
        <a:srgbClr val="B5AE53"/>
      </a:accent3>
      <a:accent4>
        <a:srgbClr val="848058"/>
      </a:accent4>
      <a:accent5>
        <a:srgbClr val="E8B54D"/>
      </a:accent5>
      <a:accent6>
        <a:srgbClr val="786C71"/>
      </a:accent6>
      <a:hlink>
        <a:srgbClr val="CCCC00"/>
      </a:hlink>
      <a:folHlink>
        <a:srgbClr val="B2B2B2"/>
      </a:folHlink>
    </a:clrScheme>
    <a:fontScheme name="Apothecary">
      <a:majorFont>
        <a:latin typeface="Book Antiqua"/>
        <a:ea typeface=""/>
        <a:cs typeface=""/>
        <a:font script="Jpan" typeface="ＭＳ Ｐ明朝"/>
        <a:font script="Hang" typeface="HY견명조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견명조"/>
        <a:font script="Hans" typeface="微软雅黑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Apothecary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100000"/>
              </a:schemeClr>
            </a:gs>
            <a:gs pos="68000">
              <a:schemeClr val="phClr">
                <a:tint val="77000"/>
                <a:satMod val="100000"/>
              </a:schemeClr>
            </a:gs>
            <a:gs pos="81000">
              <a:schemeClr val="phClr">
                <a:tint val="79000"/>
                <a:satMod val="100000"/>
              </a:schemeClr>
            </a:gs>
            <a:gs pos="86000">
              <a:schemeClr val="phClr">
                <a:tint val="73000"/>
                <a:satMod val="100000"/>
              </a:schemeClr>
            </a:gs>
            <a:gs pos="100000">
              <a:schemeClr val="phClr">
                <a:tint val="35000"/>
                <a:sat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73000"/>
                <a:shade val="100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tint val="100000"/>
                <a:shade val="57000"/>
                <a:satMod val="120000"/>
              </a:schemeClr>
            </a:gs>
            <a:gs pos="80000">
              <a:schemeClr val="phClr">
                <a:tint val="100000"/>
                <a:shade val="56000"/>
                <a:satMod val="145000"/>
              </a:schemeClr>
            </a:gs>
            <a:gs pos="88000">
              <a:schemeClr val="phClr">
                <a:tint val="100000"/>
                <a:shade val="63000"/>
                <a:satMod val="160000"/>
              </a:schemeClr>
            </a:gs>
            <a:gs pos="100000">
              <a:schemeClr val="phClr">
                <a:tint val="99000"/>
                <a:shade val="100000"/>
                <a:satMod val="155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  <a:scene3d>
            <a:camera prst="orthographicFront">
              <a:rot lat="0" lon="0" rev="0"/>
            </a:camera>
            <a:lightRig rig="glow" dir="tl">
              <a:rot lat="0" lon="0" rev="1800000"/>
            </a:lightRig>
          </a:scene3d>
          <a:sp3d contourW="10160" prstMaterial="dkEdge">
            <a:bevelT w="0" h="0" prst="angle"/>
            <a:contourClr>
              <a:schemeClr val="phClr">
                <a:shade val="30000"/>
                <a:satMod val="150000"/>
              </a:schemeClr>
            </a:contourClr>
          </a:sp3d>
        </a:effectStyle>
        <a:effectStyle>
          <a:effectLst>
            <a:glow rad="50800">
              <a:schemeClr val="phClr">
                <a:tint val="68000"/>
                <a:shade val="93000"/>
                <a:alpha val="37000"/>
                <a:satMod val="250000"/>
              </a:schemeClr>
            </a:glow>
          </a:effectLst>
          <a:scene3d>
            <a:camera prst="orthographicFront">
              <a:rot lat="0" lon="0" rev="0"/>
            </a:camera>
            <a:lightRig rig="glow" dir="t">
              <a:rot lat="0" lon="0" rev="1800000"/>
            </a:lightRig>
          </a:scene3d>
          <a:sp3d contourW="10160" prstMaterial="dkEdge">
            <a:bevelT w="20320" h="19050" prst="angle"/>
            <a:contourClr>
              <a:schemeClr val="phClr">
                <a:shade val="3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3000"/>
            <a:satMod val="14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70000"/>
                <a:satMod val="170000"/>
              </a:schemeClr>
              <a:schemeClr val="phClr">
                <a:shade val="70000"/>
                <a:satMod val="13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222C76DF9BD8349B0CA3C9A1AA4C548" ma:contentTypeVersion="114" ma:contentTypeDescription="Create a new document." ma:contentTypeScope="" ma:versionID="ebbe6952ede08d8fe1d1f3781a6e1e4c">
  <xsd:schema xmlns:xsd="http://www.w3.org/2001/XMLSchema" xmlns:xs="http://www.w3.org/2001/XMLSchema" xmlns:p="http://schemas.microsoft.com/office/2006/metadata/properties" xmlns:ns3="http://schemas.microsoft.com/sharepoint/v4" xmlns:ns4="9fff0862-dda6-4fd7-9437-296e7a0fcd45" xmlns:ns5="7dcc4a76-b6f0-4a5c-8242-557922f7abb0" targetNamespace="http://schemas.microsoft.com/office/2006/metadata/properties" ma:root="true" ma:fieldsID="3dff166ea1113a071c9f8af58a3a099c" ns3:_="" ns4:_="" ns5:_="">
    <xsd:import namespace="http://schemas.microsoft.com/sharepoint/v4"/>
    <xsd:import namespace="9fff0862-dda6-4fd7-9437-296e7a0fcd45"/>
    <xsd:import namespace="7dcc4a76-b6f0-4a5c-8242-557922f7abb0"/>
    <xsd:element name="properties">
      <xsd:complexType>
        <xsd:sequence>
          <xsd:element name="documentManagement">
            <xsd:complexType>
              <xsd:all>
                <xsd:element ref="ns3:IconOverlay" minOccurs="0"/>
                <xsd:element ref="ns4:MediaServiceMetadata" minOccurs="0"/>
                <xsd:element ref="ns4:MediaServiceFastMetadata" minOccurs="0"/>
                <xsd:element ref="ns4:MediaServiceAutoTags" minOccurs="0"/>
                <xsd:element ref="ns4:MediaServiceDateTaken" minOccurs="0"/>
                <xsd:element ref="ns5:SharedWithUsers" minOccurs="0"/>
                <xsd:element ref="ns5:SharedWithDetails" minOccurs="0"/>
                <xsd:element ref="ns4:MediaServiceOCR" minOccurs="0"/>
                <xsd:element ref="ns4:MediaServiceEventHashCode" minOccurs="0"/>
                <xsd:element ref="ns4:MediaServiceGenerationTime" minOccurs="0"/>
                <xsd:element ref="ns4:MediaServiceLocation" minOccurs="0"/>
                <xsd:element ref="ns4:MediaServiceAutoKeyPoints" minOccurs="0"/>
                <xsd:element ref="ns4:MediaServiceKeyPoints" minOccurs="0"/>
                <xsd:element ref="ns4:lcf76f155ced4ddcb4097134ff3c332f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4" elementFormDefault="qualified">
    <xsd:import namespace="http://schemas.microsoft.com/office/2006/documentManagement/types"/>
    <xsd:import namespace="http://schemas.microsoft.com/office/infopath/2007/PartnerControls"/>
    <xsd:element name="IconOverlay" ma:index="9" nillable="true" ma:displayName="IconOverlay" ma:hidden="true" ma:internalName="IconOverlay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fff0862-dda6-4fd7-9437-296e7a0fcd4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AutoTags" ma:index="12" nillable="true" ma:displayName="MediaServiceAutoTags" ma:description="" ma:internalName="MediaServiceAutoTags" ma:readOnly="true">
      <xsd:simpleType>
        <xsd:restriction base="dms:Text"/>
      </xsd:simpleType>
    </xsd:element>
    <xsd:element name="MediaServiceDateTaken" ma:index="13" nillable="true" ma:displayName="MediaServiceDateTaken" ma:description="" ma:hidden="true" ma:internalName="MediaServiceDateTaken" ma:readOnly="true">
      <xsd:simpleType>
        <xsd:restriction base="dms:Text"/>
      </xsd:simpleType>
    </xsd:element>
    <xsd:element name="MediaServiceOCR" ma:index="16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ServiceAutoKeyPoints" ma:index="2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lcf76f155ced4ddcb4097134ff3c332f" ma:index="23" nillable="true" ma:taxonomy="true" ma:internalName="lcf76f155ced4ddcb4097134ff3c332f" ma:taxonomyFieldName="MediaServiceImageTags" ma:displayName="Image Tags" ma:readOnly="false" ma:fieldId="{5cf76f15-5ced-4ddc-b409-7134ff3c332f}" ma:taxonomyMulti="true" ma:sspId="3f0ecd7d-7305-47a7-acb2-43d943ef900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dcc4a76-b6f0-4a5c-8242-557922f7abb0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 ma:index="8" ma:displayName="Keywords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EB77D698-5862-4691-9FD4-FE6B96873640}"/>
</file>

<file path=customXml/itemProps2.xml><?xml version="1.0" encoding="utf-8"?>
<ds:datastoreItem xmlns:ds="http://schemas.openxmlformats.org/officeDocument/2006/customXml" ds:itemID="{AF4C7248-905E-4445-82C3-4DF06FE64E3A}"/>
</file>

<file path=docProps/app.xml><?xml version="1.0" encoding="utf-8"?>
<Properties xmlns="http://schemas.openxmlformats.org/officeDocument/2006/extended-properties" xmlns:vt="http://schemas.openxmlformats.org/officeDocument/2006/docPropsVTypes">
  <Template>Apothecary.thmx</Template>
  <TotalTime>4088</TotalTime>
  <Words>760</Words>
  <Application>Microsoft Office PowerPoint</Application>
  <PresentationFormat>On-screen Show (4:3)</PresentationFormat>
  <Paragraphs>159</Paragraphs>
  <Slides>21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7" baseType="lpstr">
      <vt:lpstr>Arial</vt:lpstr>
      <vt:lpstr>Book Antiqua</vt:lpstr>
      <vt:lpstr>Calibri</vt:lpstr>
      <vt:lpstr>Century Gothic</vt:lpstr>
      <vt:lpstr>Consolas</vt:lpstr>
      <vt:lpstr>Apothecary</vt:lpstr>
      <vt:lpstr>Embedded Operating system security</vt:lpstr>
      <vt:lpstr>Embedded operating systems</vt:lpstr>
      <vt:lpstr>Where do we find them?</vt:lpstr>
      <vt:lpstr>Common operating systems</vt:lpstr>
      <vt:lpstr>Common operating systems</vt:lpstr>
      <vt:lpstr>“Common” operating systems</vt:lpstr>
      <vt:lpstr>Common operating systems</vt:lpstr>
      <vt:lpstr>PowerPoint Presentation</vt:lpstr>
      <vt:lpstr>PowerPoint Presentation</vt:lpstr>
      <vt:lpstr>PowerPoint Presentation</vt:lpstr>
      <vt:lpstr>Why is “WinCE” scary?</vt:lpstr>
      <vt:lpstr>Why is “WinCE” scary?</vt:lpstr>
      <vt:lpstr>Uses</vt:lpstr>
      <vt:lpstr>“Features”</vt:lpstr>
      <vt:lpstr>Threats and vulnerabilities</vt:lpstr>
      <vt:lpstr>IOT</vt:lpstr>
      <vt:lpstr>Physical vulnerability</vt:lpstr>
      <vt:lpstr>Programming errors</vt:lpstr>
      <vt:lpstr>Hardware limitations</vt:lpstr>
      <vt:lpstr>Access control</vt:lpstr>
      <vt:lpstr>Best practices for security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Foundations of Health Information Technology</dc:title>
  <dc:creator>William Forsyth</dc:creator>
  <cp:lastModifiedBy>William Forsyth</cp:lastModifiedBy>
  <cp:revision>337</cp:revision>
  <dcterms:created xsi:type="dcterms:W3CDTF">2017-08-14T20:25:28Z</dcterms:created>
  <dcterms:modified xsi:type="dcterms:W3CDTF">2020-10-13T21:50:26Z</dcterms:modified>
</cp:coreProperties>
</file>