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34"/>
  </p:notesMasterIdLst>
  <p:sldIdLst>
    <p:sldId id="256" r:id="rId2"/>
    <p:sldId id="257" r:id="rId3"/>
    <p:sldId id="262" r:id="rId4"/>
    <p:sldId id="259" r:id="rId5"/>
    <p:sldId id="279" r:id="rId6"/>
    <p:sldId id="258" r:id="rId7"/>
    <p:sldId id="260" r:id="rId8"/>
    <p:sldId id="283" r:id="rId9"/>
    <p:sldId id="287" r:id="rId10"/>
    <p:sldId id="284" r:id="rId11"/>
    <p:sldId id="285" r:id="rId12"/>
    <p:sldId id="286" r:id="rId13"/>
    <p:sldId id="261" r:id="rId14"/>
    <p:sldId id="271" r:id="rId15"/>
    <p:sldId id="272" r:id="rId16"/>
    <p:sldId id="273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4" r:id="rId26"/>
    <p:sldId id="275" r:id="rId27"/>
    <p:sldId id="276" r:id="rId28"/>
    <p:sldId id="277" r:id="rId29"/>
    <p:sldId id="278" r:id="rId30"/>
    <p:sldId id="280" r:id="rId31"/>
    <p:sldId id="281" r:id="rId32"/>
    <p:sldId id="282" r:id="rId3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1"/>
    <p:restoredTop sz="75112" autoAdjust="0"/>
  </p:normalViewPr>
  <p:slideViewPr>
    <p:cSldViewPr snapToGrid="0" snapToObjects="1">
      <p:cViewPr varScale="1">
        <p:scale>
          <a:sx n="62" d="100"/>
          <a:sy n="62" d="100"/>
        </p:scale>
        <p:origin x="148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end goal of </a:t>
            </a:r>
            <a:r>
              <a:rPr lang="en-US" dirty="0" err="1"/>
              <a:t>footprinting</a:t>
            </a:r>
            <a:r>
              <a:rPr lang="en-US" dirty="0"/>
              <a:t> is to gain as much information without giving yourself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3057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Websites like Facebook, Twitter, Google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739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JWT- Must be explicitly attached to the HTTP request by the application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082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try and take on the organization as a whole</a:t>
            </a:r>
          </a:p>
          <a:p>
            <a:r>
              <a:rPr lang="en-US" dirty="0"/>
              <a:t>Maybe pick one department or team, and go from there</a:t>
            </a:r>
          </a:p>
          <a:p>
            <a:r>
              <a:rPr lang="en-US" dirty="0"/>
              <a:t>Often the website lays out the organization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955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wget</a:t>
            </a:r>
            <a:r>
              <a:rPr lang="en-US" dirty="0"/>
              <a:t> example</a:t>
            </a:r>
          </a:p>
          <a:p>
            <a:r>
              <a:rPr lang="en-US" dirty="0"/>
              <a:t>Chrome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669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248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</a:t>
            </a:r>
            <a:r>
              <a:rPr lang="en-US" dirty="0" err="1"/>
              <a:t>Tizio</a:t>
            </a:r>
            <a:r>
              <a:rPr lang="en-US" dirty="0"/>
              <a:t> - Own work, CC BY-SA 3.0, https://commons.wikimedia.org/w/index.php?curid=1577024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39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795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Unlike other cookies, session cookies do not have an expiration date assigned to them, which is how the browser knows to treat them as session cookies.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83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tracking cookies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can be used by advertisers to record information about a user's web browsing habits over an extended period of time.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be used for "legitimate" reasons (such as keeping users logged into their accounts on websites, to avoid re-entering login credentials at every visit).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48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By </a:t>
            </a:r>
            <a:r>
              <a:rPr lang="en-US" dirty="0" err="1"/>
              <a:t>Tizio</a:t>
            </a:r>
            <a:r>
              <a:rPr lang="en-US" dirty="0"/>
              <a:t> - Own work, derived from cia.gov website (PD) and mediawiki.org (GFDL) web sites (File:Third party </a:t>
            </a:r>
            <a:r>
              <a:rPr lang="en-US" dirty="0" err="1"/>
              <a:t>cookie.svg</a:t>
            </a:r>
            <a:r>
              <a:rPr lang="en-US" dirty="0"/>
              <a:t>), CC BY-SA 3.0, https://commons.wikimedia.org/w/index.php?curid=32263731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554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5/24/2022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Module 4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800" b="1" dirty="0"/>
              <a:t>Ethical Hacking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9937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D02B7-82DE-403E-B963-C24D1FD59C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Well…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C6236-EBFE-4758-87FC-C2C67995F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 PHP Extension and Application Repository (PEAR)</a:t>
            </a:r>
          </a:p>
          <a:p>
            <a:pPr lvl="1"/>
            <a:r>
              <a:rPr lang="en-US" dirty="0"/>
              <a:t>a framework and distribution system that allows anyone to search and download free packages written in PHP</a:t>
            </a:r>
          </a:p>
          <a:p>
            <a:pPr lvl="1"/>
            <a:r>
              <a:rPr lang="en-US" dirty="0"/>
              <a:t>PHP’s equivalent of apt</a:t>
            </a:r>
          </a:p>
          <a:p>
            <a:r>
              <a:rPr lang="en-US" dirty="0"/>
              <a:t>In January 2019, maintainers at PEAR took down the official website. Why?</a:t>
            </a:r>
          </a:p>
          <a:p>
            <a:pPr lvl="1"/>
            <a:r>
              <a:rPr lang="en-US" dirty="0"/>
              <a:t>Hackers replaced the legitimate PHP PEAR package manager with a malicious version</a:t>
            </a:r>
          </a:p>
          <a:p>
            <a:pPr marL="1143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178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F6DA2-52BA-40F0-A691-AE053FEEA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bad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3334E-06BE-401E-8F26-F1492675C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But it gets worse…</a:t>
            </a:r>
          </a:p>
          <a:p>
            <a:endParaRPr lang="en-US" dirty="0"/>
          </a:p>
          <a:p>
            <a:r>
              <a:rPr lang="en-US" dirty="0"/>
              <a:t>Guess how long this breach went unnoticed:</a:t>
            </a:r>
          </a:p>
        </p:txBody>
      </p:sp>
    </p:spTree>
    <p:extLst>
      <p:ext uri="{BB962C8B-B14F-4D97-AF65-F5344CB8AC3E}">
        <p14:creationId xmlns:p14="http://schemas.microsoft.com/office/powerpoint/2010/main" val="3389822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F6DA2-52BA-40F0-A691-AE053FEEA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is bad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83334E-06BE-401E-8F26-F1492675CA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But it gets worse…</a:t>
            </a:r>
          </a:p>
          <a:p>
            <a:endParaRPr lang="en-US" dirty="0"/>
          </a:p>
          <a:p>
            <a:r>
              <a:rPr lang="en-US" dirty="0"/>
              <a:t>Guess how long this breach went unnoticed:</a:t>
            </a:r>
          </a:p>
          <a:p>
            <a:endParaRPr lang="en-US" dirty="0"/>
          </a:p>
          <a:p>
            <a:r>
              <a:rPr lang="en-US" dirty="0"/>
              <a:t>Only about 6 months…</a:t>
            </a:r>
          </a:p>
        </p:txBody>
      </p:sp>
    </p:spTree>
    <p:extLst>
      <p:ext uri="{BB962C8B-B14F-4D97-AF65-F5344CB8AC3E}">
        <p14:creationId xmlns:p14="http://schemas.microsoft.com/office/powerpoint/2010/main" val="9769533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A3DA0-43A3-480A-ACD4-155B1985C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2C5667-F246-4761-BAAE-7D989CC4B6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973" y="2005563"/>
            <a:ext cx="2470023" cy="1423437"/>
          </a:xfrm>
        </p:spPr>
      </p:pic>
      <p:sp>
        <p:nvSpPr>
          <p:cNvPr id="6" name="&quot;Not Allowed&quot; Symbol 5">
            <a:extLst>
              <a:ext uri="{FF2B5EF4-FFF2-40B4-BE49-F238E27FC236}">
                <a16:creationId xmlns:a16="http://schemas.microsoft.com/office/drawing/2014/main" id="{715B6510-6F44-440F-9FD5-354E64C7A1AB}"/>
              </a:ext>
            </a:extLst>
          </p:cNvPr>
          <p:cNvSpPr/>
          <p:nvPr/>
        </p:nvSpPr>
        <p:spPr>
          <a:xfrm>
            <a:off x="3853429" y="2005563"/>
            <a:ext cx="1437142" cy="1423437"/>
          </a:xfrm>
          <a:prstGeom prst="noSmoking">
            <a:avLst/>
          </a:prstGeom>
          <a:solidFill>
            <a:srgbClr val="FF0000">
              <a:alpha val="5800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FA41DB2-9106-4B96-B5D2-D193CFCDB9CF}"/>
              </a:ext>
            </a:extLst>
          </p:cNvPr>
          <p:cNvSpPr txBox="1">
            <a:spLocks/>
          </p:cNvSpPr>
          <p:nvPr/>
        </p:nvSpPr>
        <p:spPr>
          <a:xfrm>
            <a:off x="457200" y="3657600"/>
            <a:ext cx="8229600" cy="2468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HTTP cookies were design as a reliable mechanism for websites to preserve “state” information, e.g. :</a:t>
            </a:r>
          </a:p>
          <a:p>
            <a:pPr lvl="1"/>
            <a:r>
              <a:rPr lang="en-US" dirty="0"/>
              <a:t>Items in a shopping cart</a:t>
            </a:r>
          </a:p>
          <a:p>
            <a:pPr lvl="1"/>
            <a:r>
              <a:rPr lang="en-US" dirty="0"/>
              <a:t>Pages visited in the past</a:t>
            </a:r>
          </a:p>
          <a:p>
            <a:pPr lvl="1"/>
            <a:r>
              <a:rPr lang="en-US" dirty="0"/>
              <a:t>Data previously entered into forms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103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ED10A-4235-44A4-B982-4205436F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cookies</a:t>
            </a:r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C6D5F28B-3BEC-4F50-90B8-03DB8F502C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56" y="1752600"/>
            <a:ext cx="7847888" cy="4373563"/>
          </a:xfrm>
        </p:spPr>
      </p:pic>
    </p:spTree>
    <p:extLst>
      <p:ext uri="{BB962C8B-B14F-4D97-AF65-F5344CB8AC3E}">
        <p14:creationId xmlns:p14="http://schemas.microsoft.com/office/powerpoint/2010/main" val="1571116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014CB-FF28-43E9-B19D-115073235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15DD5-FD1C-46F7-87EA-EE499A7BD1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browsers to support cookies they:</a:t>
            </a:r>
          </a:p>
          <a:p>
            <a:pPr lvl="1"/>
            <a:r>
              <a:rPr lang="en-US" dirty="0"/>
              <a:t>Can support cookies as large as 4,096 bytes in size.</a:t>
            </a:r>
          </a:p>
          <a:p>
            <a:pPr lvl="1"/>
            <a:r>
              <a:rPr lang="en-US" dirty="0"/>
              <a:t>Can support at least 50 cookies per domain (i.e. per website).</a:t>
            </a:r>
          </a:p>
          <a:p>
            <a:pPr lvl="1"/>
            <a:r>
              <a:rPr lang="en-US" dirty="0"/>
              <a:t>Can support at least 3,000 cookies in total.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719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A14DF-06BA-44E9-9053-B5C7386CB6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F4C68-4109-4AA3-92ED-24F4C7BAB2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cookie consists of the following components:</a:t>
            </a:r>
          </a:p>
          <a:p>
            <a:pPr lvl="1"/>
            <a:r>
              <a:rPr lang="en-US" dirty="0"/>
              <a:t>Name</a:t>
            </a:r>
          </a:p>
          <a:p>
            <a:pPr lvl="1"/>
            <a:r>
              <a:rPr lang="en-US" dirty="0"/>
              <a:t>Value</a:t>
            </a:r>
          </a:p>
          <a:p>
            <a:pPr lvl="1"/>
            <a:r>
              <a:rPr lang="en-US" dirty="0"/>
              <a:t>Zero or more attributes (name/value pairs)</a:t>
            </a:r>
          </a:p>
          <a:p>
            <a:pPr lvl="2"/>
            <a:r>
              <a:rPr lang="en-US" dirty="0"/>
              <a:t>Attributes store information such as the cookie's expiration, domain, and flags (such as Secure and </a:t>
            </a:r>
            <a:r>
              <a:rPr lang="en-US" dirty="0" err="1"/>
              <a:t>HttpOnly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4547003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E48CDD-4246-4D14-9610-D6ECC5A88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Many different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5372DE-98F1-4EA6-899C-3DF8089DF1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Sugar</a:t>
            </a:r>
          </a:p>
          <a:p>
            <a:r>
              <a:rPr lang="en-US" dirty="0"/>
              <a:t>Chocolate chip</a:t>
            </a:r>
          </a:p>
          <a:p>
            <a:r>
              <a:rPr lang="en-US" dirty="0"/>
              <a:t>Oatmeal raisin</a:t>
            </a:r>
          </a:p>
          <a:p>
            <a:r>
              <a:rPr lang="en-US" dirty="0"/>
              <a:t>Cinnamon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892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DAC9D-C738-4E48-968A-5F7239B157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Many different web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959EAE-8EC8-4479-A34E-81D9834169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Session cookie</a:t>
            </a:r>
          </a:p>
          <a:p>
            <a:r>
              <a:rPr lang="en-US" dirty="0"/>
              <a:t>Persistent cookie</a:t>
            </a:r>
          </a:p>
          <a:p>
            <a:r>
              <a:rPr lang="en-US" dirty="0"/>
              <a:t>Secure cookie</a:t>
            </a:r>
          </a:p>
          <a:p>
            <a:r>
              <a:rPr lang="en-US" dirty="0"/>
              <a:t>HTTP-only cookie</a:t>
            </a:r>
          </a:p>
          <a:p>
            <a:r>
              <a:rPr lang="en-US" dirty="0"/>
              <a:t>Third-party cookie</a:t>
            </a:r>
          </a:p>
        </p:txBody>
      </p:sp>
    </p:spTree>
    <p:extLst>
      <p:ext uri="{BB962C8B-B14F-4D97-AF65-F5344CB8AC3E}">
        <p14:creationId xmlns:p14="http://schemas.microsoft.com/office/powerpoint/2010/main" val="34522149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FA3687-1B62-4F74-87D6-36866CA27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Session cookie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B0ACF-41C1-47E0-B15C-120224FEDB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Also called “in-memory cookie”</a:t>
            </a:r>
          </a:p>
          <a:p>
            <a:r>
              <a:rPr lang="en-US" dirty="0"/>
              <a:t>Exist only while the user browses the site</a:t>
            </a:r>
          </a:p>
          <a:p>
            <a:r>
              <a:rPr lang="en-US" dirty="0"/>
              <a:t>Do not have an expiration date</a:t>
            </a:r>
          </a:p>
        </p:txBody>
      </p:sp>
    </p:spTree>
    <p:extLst>
      <p:ext uri="{BB962C8B-B14F-4D97-AF65-F5344CB8AC3E}">
        <p14:creationId xmlns:p14="http://schemas.microsoft.com/office/powerpoint/2010/main" val="2154806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F9882-AC88-46D8-A576-463B4E81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</a:t>
            </a:r>
            <a:r>
              <a:rPr lang="en-US" dirty="0" err="1"/>
              <a:t>footprinting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DDFFC-0FC5-4973-9C9C-ECF4702DFE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Previously we discussed the overview of </a:t>
            </a:r>
            <a:r>
              <a:rPr lang="en-US" dirty="0" err="1"/>
              <a:t>footprinting</a:t>
            </a:r>
            <a:endParaRPr lang="en-US" dirty="0"/>
          </a:p>
          <a:p>
            <a:pPr lvl="1"/>
            <a:r>
              <a:rPr lang="en-US" dirty="0" err="1"/>
              <a:t>nmap</a:t>
            </a:r>
            <a:r>
              <a:rPr lang="en-US" dirty="0"/>
              <a:t> example</a:t>
            </a:r>
          </a:p>
          <a:p>
            <a:r>
              <a:rPr lang="en-US" dirty="0"/>
              <a:t>But there are other less “high-tech” ways of learning about your victim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0452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86C2E-FCDD-4260-93EB-58BBCA004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Persistent cookie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83517D-674F-4A8F-B61F-D52EC3F391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Has a specific expiration date</a:t>
            </a:r>
          </a:p>
          <a:p>
            <a:r>
              <a:rPr lang="en-US" dirty="0"/>
              <a:t>Continue to exists even after the user leaves the site or closes the web browser</a:t>
            </a:r>
          </a:p>
          <a:p>
            <a:endParaRPr lang="en-US" dirty="0"/>
          </a:p>
          <a:p>
            <a:r>
              <a:rPr lang="en-US" dirty="0"/>
              <a:t>Also know as “tracking cookies”</a:t>
            </a:r>
          </a:p>
        </p:txBody>
      </p:sp>
    </p:spTree>
    <p:extLst>
      <p:ext uri="{BB962C8B-B14F-4D97-AF65-F5344CB8AC3E}">
        <p14:creationId xmlns:p14="http://schemas.microsoft.com/office/powerpoint/2010/main" val="29478147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0583D-180D-46AC-8C61-D4B6D7BB5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Secure cookie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5D74A-F4D7-4902-B70E-CC4584E4A3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only be transmitted over HTTPS</a:t>
            </a:r>
          </a:p>
          <a:p>
            <a:r>
              <a:rPr lang="en-US" dirty="0"/>
              <a:t>Makes the cookies less venerable to theft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847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30A21-A9F6-4ED2-A575-AF6309EF8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HTTP only cookie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571A4-19BE-468B-9DC7-C9174EA4E4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Cannot be accessed by client-side APIs</a:t>
            </a:r>
          </a:p>
          <a:p>
            <a:pPr lvl="1"/>
            <a:r>
              <a:rPr lang="en-US" dirty="0" err="1"/>
              <a:t>JavaScipt</a:t>
            </a:r>
            <a:endParaRPr lang="en-US" dirty="0"/>
          </a:p>
          <a:p>
            <a:pPr lvl="1"/>
            <a:r>
              <a:rPr lang="en-US" dirty="0"/>
              <a:t>PHP</a:t>
            </a:r>
          </a:p>
          <a:p>
            <a:r>
              <a:rPr lang="en-US" dirty="0"/>
              <a:t>Prevents other sites/applications from reading the cookie and gathering information from it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9834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4E0745-6FC0-4818-9042-2A31EA4A7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Third-party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4F2C9-DBD0-4E1F-9343-486470D4AF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First-party cookies belong to the domain shown in the address bar</a:t>
            </a:r>
          </a:p>
          <a:p>
            <a:r>
              <a:rPr lang="en-US" dirty="0"/>
              <a:t>Third-part cookies belong to a different domain</a:t>
            </a:r>
          </a:p>
          <a:p>
            <a:r>
              <a:rPr lang="en-US" dirty="0"/>
              <a:t>Can occur anytime a website features content from external sites</a:t>
            </a:r>
          </a:p>
          <a:p>
            <a:pPr lvl="1"/>
            <a:r>
              <a:rPr lang="en-US" dirty="0"/>
              <a:t>Advertisements</a:t>
            </a:r>
          </a:p>
          <a:p>
            <a:pPr lvl="1"/>
            <a:r>
              <a:rPr lang="en-US" dirty="0"/>
              <a:t>Embedded videos</a:t>
            </a:r>
          </a:p>
        </p:txBody>
      </p:sp>
    </p:spTree>
    <p:extLst>
      <p:ext uri="{BB962C8B-B14F-4D97-AF65-F5344CB8AC3E}">
        <p14:creationId xmlns:p14="http://schemas.microsoft.com/office/powerpoint/2010/main" val="17393130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CBB8D0-FBB1-4128-918E-F03ECD769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4CC60EE5-6020-4A21-900C-829AD36A05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197" y="1752600"/>
            <a:ext cx="6325605" cy="4373563"/>
          </a:xfrm>
        </p:spPr>
      </p:pic>
    </p:spTree>
    <p:extLst>
      <p:ext uri="{BB962C8B-B14F-4D97-AF65-F5344CB8AC3E}">
        <p14:creationId xmlns:p14="http://schemas.microsoft.com/office/powerpoint/2010/main" val="3398124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480B5-4D5E-41D4-9DC3-972B6DFC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Legitimate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1A146-E776-4350-A63C-3CDE426C87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Session Management</a:t>
            </a:r>
          </a:p>
          <a:p>
            <a:pPr lvl="1"/>
            <a:r>
              <a:rPr lang="en-US" dirty="0"/>
              <a:t>Do you really want to log into D2L every time you load a new page?</a:t>
            </a:r>
          </a:p>
          <a:p>
            <a:r>
              <a:rPr lang="en-US" dirty="0"/>
              <a:t>Personalization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512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FDB4B-6E1D-4D6E-B58A-03D882ED6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so legitimate 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303248-10D5-4FD6-973B-FAE772D1A9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Session hijacking</a:t>
            </a:r>
          </a:p>
          <a:p>
            <a:pPr lvl="1"/>
            <a:r>
              <a:rPr lang="en-US" dirty="0"/>
              <a:t>If the cookie is used to identify a user and their state…</a:t>
            </a:r>
          </a:p>
          <a:p>
            <a:pPr lvl="1"/>
            <a:r>
              <a:rPr lang="en-US" dirty="0"/>
              <a:t>If you take their cookie…then are you them?</a:t>
            </a:r>
          </a:p>
          <a:p>
            <a:r>
              <a:rPr lang="en-US" dirty="0"/>
              <a:t>Cookie theft</a:t>
            </a:r>
          </a:p>
          <a:p>
            <a:pPr lvl="1"/>
            <a:r>
              <a:rPr lang="en-US" dirty="0"/>
              <a:t>If a website can access cookies that don’t belong to it</a:t>
            </a:r>
          </a:p>
          <a:p>
            <a:pPr lvl="2"/>
            <a:r>
              <a:rPr lang="en-US" dirty="0"/>
              <a:t>What information can it obtain?</a:t>
            </a:r>
          </a:p>
          <a:p>
            <a:r>
              <a:rPr lang="en-US" dirty="0"/>
              <a:t>Cookie harvesting</a:t>
            </a:r>
          </a:p>
          <a:p>
            <a:pPr lvl="1"/>
            <a:r>
              <a:rPr lang="en-US" dirty="0"/>
              <a:t>Large scale cookie theft</a:t>
            </a:r>
          </a:p>
          <a:p>
            <a:pPr lvl="1"/>
            <a:r>
              <a:rPr lang="en-US" dirty="0"/>
              <a:t>An attacker can try to impersonate a website by accepting cookies from the users</a:t>
            </a:r>
          </a:p>
          <a:p>
            <a:pPr lvl="1"/>
            <a:r>
              <a:rPr lang="en-US" dirty="0"/>
              <a:t>Once the attacker gets the cookies, he can use these harvested cookies for websites that accept third-party cookies</a:t>
            </a:r>
          </a:p>
          <a:p>
            <a:pPr lvl="1"/>
            <a:r>
              <a:rPr lang="en-US" dirty="0"/>
              <a:t>Possible Main-In-The-Middle attack</a:t>
            </a:r>
          </a:p>
        </p:txBody>
      </p:sp>
    </p:spTree>
    <p:extLst>
      <p:ext uri="{BB962C8B-B14F-4D97-AF65-F5344CB8AC3E}">
        <p14:creationId xmlns:p14="http://schemas.microsoft.com/office/powerpoint/2010/main" val="20195824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B967B-F11A-4CA7-9552-F2C42A0F2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firesheep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6CEDC6-0816-4860-B5A9-4F9C0A73B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Back in 2010</a:t>
            </a:r>
          </a:p>
          <a:p>
            <a:pPr lvl="1"/>
            <a:r>
              <a:rPr lang="en-US" dirty="0"/>
              <a:t>Yes that was 10 years ago now…</a:t>
            </a:r>
          </a:p>
          <a:p>
            <a:r>
              <a:rPr lang="en-US" dirty="0"/>
              <a:t>Websites encrypted the login process</a:t>
            </a:r>
          </a:p>
          <a:p>
            <a:pPr lvl="1"/>
            <a:r>
              <a:rPr lang="en-US" dirty="0"/>
              <a:t>To protect usernames and passwords</a:t>
            </a:r>
          </a:p>
          <a:p>
            <a:r>
              <a:rPr lang="en-US" dirty="0"/>
              <a:t>But didn’t bother to encrypt the session cookies</a:t>
            </a:r>
          </a:p>
          <a:p>
            <a:endParaRPr lang="en-US" dirty="0"/>
          </a:p>
          <a:p>
            <a:r>
              <a:rPr lang="en-US" dirty="0"/>
              <a:t>To increase awareness, Eric Butler released </a:t>
            </a:r>
            <a:r>
              <a:rPr lang="en-US" dirty="0" err="1"/>
              <a:t>Firesheep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6797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1D36C-1D22-4DD1-A9D7-B785B5437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firesheep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5A028F-3F7E-4B44-89FB-D6CB13B332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Firesheep</a:t>
            </a:r>
            <a:r>
              <a:rPr lang="en-US" dirty="0"/>
              <a:t> was a Firefox plugin</a:t>
            </a:r>
          </a:p>
          <a:p>
            <a:pPr lvl="1"/>
            <a:r>
              <a:rPr lang="en-US" dirty="0"/>
              <a:t>Eavesdropped on Wi-Fi communications, listening for session cookies</a:t>
            </a:r>
          </a:p>
          <a:p>
            <a:pPr lvl="1"/>
            <a:r>
              <a:rPr lang="en-US" dirty="0"/>
              <a:t>When it detected a session cookie, the victim's session is taken over by the attacker</a:t>
            </a:r>
          </a:p>
        </p:txBody>
      </p:sp>
    </p:spTree>
    <p:extLst>
      <p:ext uri="{BB962C8B-B14F-4D97-AF65-F5344CB8AC3E}">
        <p14:creationId xmlns:p14="http://schemas.microsoft.com/office/powerpoint/2010/main" val="30213330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38476-1975-4B08-95E9-2CF232381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result…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2EAEB-4ACC-44B2-A581-C14AC93597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Session cookies became secure cookies</a:t>
            </a:r>
          </a:p>
          <a:p>
            <a:pPr lvl="1"/>
            <a:r>
              <a:rPr lang="en-US" dirty="0"/>
              <a:t>Only transmitted over HTTPS</a:t>
            </a:r>
          </a:p>
        </p:txBody>
      </p:sp>
    </p:spTree>
    <p:extLst>
      <p:ext uri="{BB962C8B-B14F-4D97-AF65-F5344CB8AC3E}">
        <p14:creationId xmlns:p14="http://schemas.microsoft.com/office/powerpoint/2010/main" val="4066696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77D7E-A7FD-413C-9795-14B9137AF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 in the news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300FC-A417-4389-A1C5-7014730776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there any news articles that provide information about their security?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872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5D856-01EC-4FAA-9A93-ABD408CE4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DD54A-EBAF-4C82-AF86-6BE8964ED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JSON Web Tokens</a:t>
            </a:r>
          </a:p>
          <a:p>
            <a:pPr lvl="1"/>
            <a:r>
              <a:rPr lang="en-US" dirty="0"/>
              <a:t>Self contained packets to store authentication information</a:t>
            </a:r>
          </a:p>
          <a:p>
            <a:pPr lvl="1"/>
            <a:r>
              <a:rPr lang="en-US" dirty="0"/>
              <a:t>Not automatically attached to HTTP requests</a:t>
            </a:r>
          </a:p>
          <a:p>
            <a:r>
              <a:rPr lang="en-US" dirty="0"/>
              <a:t>HTTP authentication</a:t>
            </a:r>
          </a:p>
          <a:p>
            <a:pPr lvl="1"/>
            <a:r>
              <a:rPr lang="en-US" dirty="0"/>
              <a:t>The browser remembers your login credentials</a:t>
            </a:r>
          </a:p>
          <a:p>
            <a:pPr lvl="1"/>
            <a:r>
              <a:rPr lang="en-US" dirty="0"/>
              <a:t>Sends them with each new request</a:t>
            </a:r>
          </a:p>
          <a:p>
            <a:r>
              <a:rPr lang="en-US" dirty="0"/>
              <a:t>IP address</a:t>
            </a:r>
          </a:p>
          <a:p>
            <a:pPr lvl="1"/>
            <a:r>
              <a:rPr lang="en-US" dirty="0"/>
              <a:t>Instead of tracking a session cookie, track an IP address</a:t>
            </a:r>
          </a:p>
          <a:p>
            <a:pPr lvl="1"/>
            <a:r>
              <a:rPr lang="en-US" dirty="0"/>
              <a:t>Is the reliable?</a:t>
            </a:r>
          </a:p>
        </p:txBody>
      </p:sp>
    </p:spTree>
    <p:extLst>
      <p:ext uri="{BB962C8B-B14F-4D97-AF65-F5344CB8AC3E}">
        <p14:creationId xmlns:p14="http://schemas.microsoft.com/office/powerpoint/2010/main" val="4658963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CFC34E-467A-4CBA-AC7A-A95A58FE2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16BC61-18AA-4542-B7C2-42D5F3ADB2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URL strings</a:t>
            </a:r>
          </a:p>
          <a:p>
            <a:pPr lvl="1"/>
            <a:r>
              <a:rPr lang="en-US" dirty="0"/>
              <a:t>Attach unique IDs to every query</a:t>
            </a:r>
          </a:p>
          <a:p>
            <a:pPr lvl="1"/>
            <a:r>
              <a:rPr lang="en-US" dirty="0"/>
              <a:t>Easy transfer of preferences, just use the same URL</a:t>
            </a:r>
          </a:p>
          <a:p>
            <a:pPr lvl="2"/>
            <a:r>
              <a:rPr lang="en-US" dirty="0"/>
              <a:t>But it’s a double edged sword</a:t>
            </a:r>
          </a:p>
          <a:p>
            <a:r>
              <a:rPr lang="en-US" dirty="0"/>
              <a:t>Hidden form fields</a:t>
            </a:r>
          </a:p>
          <a:p>
            <a:pPr lvl="1"/>
            <a:r>
              <a:rPr lang="en-US" dirty="0"/>
              <a:t>HTTP equivalent of invisible ink</a:t>
            </a:r>
          </a:p>
          <a:p>
            <a:pPr lvl="1"/>
            <a:r>
              <a:rPr lang="en-US" dirty="0"/>
              <a:t>Data placed in HTML body and not the URL</a:t>
            </a:r>
          </a:p>
          <a:p>
            <a:pPr lvl="2"/>
            <a:r>
              <a:rPr lang="en-US" dirty="0"/>
              <a:t>Your average user wouldn’t notice…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6915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6FDB0-C4F2-4E27-ABAB-A327698F8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Alternatives to cookies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6C033-7931-4603-84B5-097D7341A6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Identifier for advertisers</a:t>
            </a:r>
          </a:p>
          <a:p>
            <a:pPr lvl="1"/>
            <a:r>
              <a:rPr lang="en-US" dirty="0"/>
              <a:t> Apple assigns a unique identifier to every user that buys an Apple iOS device </a:t>
            </a:r>
          </a:p>
          <a:p>
            <a:pPr lvl="1"/>
            <a:r>
              <a:rPr lang="en-US" dirty="0"/>
              <a:t>This identifier is then used by to determine the ads that individuals are viewing and responding to</a:t>
            </a:r>
          </a:p>
          <a:p>
            <a:r>
              <a:rPr lang="en-US" dirty="0"/>
              <a:t>Web storage</a:t>
            </a:r>
          </a:p>
          <a:p>
            <a:pPr lvl="1"/>
            <a:r>
              <a:rPr lang="en-US" dirty="0"/>
              <a:t>Store the pages locally</a:t>
            </a:r>
          </a:p>
          <a:p>
            <a:pPr lvl="1"/>
            <a:r>
              <a:rPr lang="en-US" dirty="0"/>
              <a:t>No new requests are necessary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026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D9335-478A-4BA8-99CB-7E780E055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Really look at the website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82E3A-8E07-4200-8212-A24C489764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1"/>
            <a:ext cx="8001000" cy="1039428"/>
          </a:xfrm>
        </p:spPr>
        <p:txBody>
          <a:bodyPr/>
          <a:lstStyle/>
          <a:p>
            <a:r>
              <a:rPr lang="en-US" dirty="0"/>
              <a:t>The overall quality of a website can also speak volumes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AD8658-BCB8-4A93-B6E7-532CE56875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41" y="2738241"/>
            <a:ext cx="6091518" cy="3903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859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D8D05-8972-4E4D-AAE5-E673E0C40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to recognize templates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151BBE2-83BC-4441-BB50-4901725C1A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516" y="1752600"/>
            <a:ext cx="6564967" cy="4373563"/>
          </a:xfrm>
        </p:spPr>
      </p:pic>
    </p:spTree>
    <p:extLst>
      <p:ext uri="{BB962C8B-B14F-4D97-AF65-F5344CB8AC3E}">
        <p14:creationId xmlns:p14="http://schemas.microsoft.com/office/powerpoint/2010/main" val="1619704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52519-6B54-4D6A-AA52-B010CA295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 at their website 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676AF-12DC-408A-8874-77DBCCFE9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Official websites often give helpful details about an organization</a:t>
            </a:r>
          </a:p>
          <a:p>
            <a:pPr lvl="1"/>
            <a:r>
              <a:rPr lang="en-US" dirty="0"/>
              <a:t>Company organization</a:t>
            </a:r>
          </a:p>
          <a:p>
            <a:pPr lvl="1"/>
            <a:r>
              <a:rPr lang="en-US" dirty="0"/>
              <a:t>Locations</a:t>
            </a:r>
          </a:p>
          <a:p>
            <a:pPr lvl="1"/>
            <a:r>
              <a:rPr lang="en-US" dirty="0"/>
              <a:t>Staff names/contacts</a:t>
            </a:r>
          </a:p>
          <a:p>
            <a:pPr lvl="1"/>
            <a:r>
              <a:rPr lang="en-US" dirty="0"/>
              <a:t>Privacy or security policies</a:t>
            </a:r>
          </a:p>
          <a:p>
            <a:pPr lvl="1"/>
            <a:r>
              <a:rPr lang="en-US" dirty="0"/>
              <a:t>Links to other web servers for the organization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690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C64AA-E2EA-4C14-B68C-B5CB63BAC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 at the raw source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2CECE-E28D-4A5E-91FA-23A3E55D6A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HTML is a programming language</a:t>
            </a:r>
          </a:p>
          <a:p>
            <a:pPr lvl="1"/>
            <a:r>
              <a:rPr lang="en-US" dirty="0"/>
              <a:t>A specialized one</a:t>
            </a:r>
          </a:p>
          <a:p>
            <a:r>
              <a:rPr lang="en-US" dirty="0"/>
              <a:t>Is it compiled or interpreted?</a:t>
            </a:r>
          </a:p>
        </p:txBody>
      </p:sp>
    </p:spTree>
    <p:extLst>
      <p:ext uri="{BB962C8B-B14F-4D97-AF65-F5344CB8AC3E}">
        <p14:creationId xmlns:p14="http://schemas.microsoft.com/office/powerpoint/2010/main" val="4204363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955ED-57CC-4EDB-87C4-144CAE2E7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80672-C7CC-403F-AF5F-E45DF9BC7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Recursive acronym for </a:t>
            </a:r>
            <a:r>
              <a:rPr lang="en-US" i="1" dirty="0"/>
              <a:t>PHP: Hypertext Preprocessor</a:t>
            </a:r>
          </a:p>
          <a:p>
            <a:r>
              <a:rPr lang="en-US" dirty="0"/>
              <a:t>Widely-used open source general-purpose scripting language</a:t>
            </a:r>
          </a:p>
          <a:p>
            <a:r>
              <a:rPr lang="en-US" dirty="0"/>
              <a:t>Especially suited for web development</a:t>
            </a:r>
          </a:p>
          <a:p>
            <a:r>
              <a:rPr lang="en-US" dirty="0"/>
              <a:t>Can be embedded into HTML</a:t>
            </a:r>
          </a:p>
          <a:p>
            <a:endParaRPr lang="en-US" dirty="0"/>
          </a:p>
          <a:p>
            <a:r>
              <a:rPr lang="en-US" dirty="0"/>
              <a:t>Is this knowledge useful for us?</a:t>
            </a:r>
          </a:p>
        </p:txBody>
      </p:sp>
    </p:spTree>
    <p:extLst>
      <p:ext uri="{BB962C8B-B14F-4D97-AF65-F5344CB8AC3E}">
        <p14:creationId xmlns:p14="http://schemas.microsoft.com/office/powerpoint/2010/main" val="1088134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955ED-57CC-4EDB-87C4-144CAE2E7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D80672-C7CC-403F-AF5F-E45DF9BC76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Recursive acronym for </a:t>
            </a:r>
            <a:r>
              <a:rPr lang="en-US" i="1" dirty="0"/>
              <a:t>PHP: Hypertext Preprocessor</a:t>
            </a:r>
          </a:p>
          <a:p>
            <a:r>
              <a:rPr lang="en-US" dirty="0"/>
              <a:t>Widely-used open source general-purpose scripting language</a:t>
            </a:r>
          </a:p>
          <a:p>
            <a:r>
              <a:rPr lang="en-US" dirty="0"/>
              <a:t>Especially suited for web development</a:t>
            </a:r>
          </a:p>
          <a:p>
            <a:r>
              <a:rPr lang="en-US" dirty="0"/>
              <a:t>Can be embedded into HTML</a:t>
            </a:r>
          </a:p>
          <a:p>
            <a:endParaRPr lang="en-US" dirty="0"/>
          </a:p>
          <a:p>
            <a:r>
              <a:rPr lang="en-US" dirty="0"/>
              <a:t>Is this knowledge useful for us?</a:t>
            </a:r>
          </a:p>
          <a:p>
            <a:pPr lvl="1"/>
            <a:r>
              <a:rPr lang="en-US" dirty="0"/>
              <a:t>What if I told you that as of August 2019, 79% of websites are using PHP</a:t>
            </a:r>
          </a:p>
        </p:txBody>
      </p:sp>
    </p:spTree>
    <p:extLst>
      <p:ext uri="{BB962C8B-B14F-4D97-AF65-F5344CB8AC3E}">
        <p14:creationId xmlns:p14="http://schemas.microsoft.com/office/powerpoint/2010/main" val="24410620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309CC9A-09DB-450F-A0BB-A2BA42BDF570}"/>
</file>

<file path=customXml/itemProps2.xml><?xml version="1.0" encoding="utf-8"?>
<ds:datastoreItem xmlns:ds="http://schemas.openxmlformats.org/officeDocument/2006/customXml" ds:itemID="{909F6761-28A3-4486-981E-CBB9FD0853D7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2778</TotalTime>
  <Words>1145</Words>
  <Application>Microsoft Office PowerPoint</Application>
  <PresentationFormat>On-screen Show (4:3)</PresentationFormat>
  <Paragraphs>185</Paragraphs>
  <Slides>32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Book Antiqua</vt:lpstr>
      <vt:lpstr>Calibri</vt:lpstr>
      <vt:lpstr>Century Gothic</vt:lpstr>
      <vt:lpstr>Apothecary</vt:lpstr>
      <vt:lpstr>Ethical Hacking</vt:lpstr>
      <vt:lpstr>Additional footprinting</vt:lpstr>
      <vt:lpstr>Look in the news</vt:lpstr>
      <vt:lpstr>Really look at the website</vt:lpstr>
      <vt:lpstr>Try to recognize templates</vt:lpstr>
      <vt:lpstr>Look at their website content</vt:lpstr>
      <vt:lpstr>Look at the raw source code</vt:lpstr>
      <vt:lpstr>php</vt:lpstr>
      <vt:lpstr>php</vt:lpstr>
      <vt:lpstr>Well…</vt:lpstr>
      <vt:lpstr>This is bad</vt:lpstr>
      <vt:lpstr>This is bad</vt:lpstr>
      <vt:lpstr>cookies</vt:lpstr>
      <vt:lpstr>cookies</vt:lpstr>
      <vt:lpstr>implementation</vt:lpstr>
      <vt:lpstr>structure</vt:lpstr>
      <vt:lpstr>Many different cookies</vt:lpstr>
      <vt:lpstr>Many different web cookies</vt:lpstr>
      <vt:lpstr>Session cookie</vt:lpstr>
      <vt:lpstr>Persistent cookie</vt:lpstr>
      <vt:lpstr>Secure cookie</vt:lpstr>
      <vt:lpstr>HTTP only cookie</vt:lpstr>
      <vt:lpstr>Third-party cookies</vt:lpstr>
      <vt:lpstr>PowerPoint Presentation</vt:lpstr>
      <vt:lpstr>Legitimate uses</vt:lpstr>
      <vt:lpstr>Not so legitimate uses</vt:lpstr>
      <vt:lpstr>firesheep</vt:lpstr>
      <vt:lpstr>firesheep</vt:lpstr>
      <vt:lpstr>End result…</vt:lpstr>
      <vt:lpstr>Alternatives to cookies</vt:lpstr>
      <vt:lpstr>Alternatives to cookies</vt:lpstr>
      <vt:lpstr>Alternatives to cookies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218</cp:revision>
  <dcterms:created xsi:type="dcterms:W3CDTF">2017-08-14T20:25:28Z</dcterms:created>
  <dcterms:modified xsi:type="dcterms:W3CDTF">2022-05-24T18:19:34Z</dcterms:modified>
</cp:coreProperties>
</file>