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9"/>
  </p:notesMasterIdLst>
  <p:sldIdLst>
    <p:sldId id="256" r:id="rId2"/>
    <p:sldId id="276" r:id="rId3"/>
    <p:sldId id="282" r:id="rId4"/>
    <p:sldId id="281" r:id="rId5"/>
    <p:sldId id="283" r:id="rId6"/>
    <p:sldId id="275" r:id="rId7"/>
    <p:sldId id="28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4FCF92-54AF-463E-A3BB-07C19202D7D3}" v="3" dt="2021-12-14T14:14:22.0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4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F34FCF92-54AF-463E-A3BB-07C19202D7D3}"/>
    <pc:docChg chg="modSld">
      <pc:chgData name="Tatiana Krivosheev" userId="c41c6ff2-b9bd-4765-bc53-566538058c37" providerId="ADAL" clId="{F34FCF92-54AF-463E-A3BB-07C19202D7D3}" dt="2021-12-14T14:14:22.016" v="5" actId="1076"/>
      <pc:docMkLst>
        <pc:docMk/>
      </pc:docMkLst>
      <pc:sldChg chg="addSp modSp mod">
        <pc:chgData name="Tatiana Krivosheev" userId="c41c6ff2-b9bd-4765-bc53-566538058c37" providerId="ADAL" clId="{F34FCF92-54AF-463E-A3BB-07C19202D7D3}" dt="2021-12-14T14:14:22.016" v="5" actId="1076"/>
        <pc:sldMkLst>
          <pc:docMk/>
          <pc:sldMk cId="2464037572" sldId="256"/>
        </pc:sldMkLst>
        <pc:spChg chg="mod">
          <ac:chgData name="Tatiana Krivosheev" userId="c41c6ff2-b9bd-4765-bc53-566538058c37" providerId="ADAL" clId="{F34FCF92-54AF-463E-A3BB-07C19202D7D3}" dt="2021-12-14T14:14:06.956" v="1" actId="14100"/>
          <ac:spMkLst>
            <pc:docMk/>
            <pc:sldMk cId="2464037572" sldId="256"/>
            <ac:spMk id="2" creationId="{00000000-0000-0000-0000-000000000000}"/>
          </ac:spMkLst>
        </pc:spChg>
        <pc:picChg chg="add mod">
          <ac:chgData name="Tatiana Krivosheev" userId="c41c6ff2-b9bd-4765-bc53-566538058c37" providerId="ADAL" clId="{F34FCF92-54AF-463E-A3BB-07C19202D7D3}" dt="2021-12-14T14:14:17.152" v="3" actId="1076"/>
          <ac:picMkLst>
            <pc:docMk/>
            <pc:sldMk cId="2464037572" sldId="256"/>
            <ac:picMk id="3" creationId="{AA586611-D516-47D1-9992-194B157B5B12}"/>
          </ac:picMkLst>
        </pc:picChg>
        <pc:picChg chg="mod">
          <ac:chgData name="Tatiana Krivosheev" userId="c41c6ff2-b9bd-4765-bc53-566538058c37" providerId="ADAL" clId="{F34FCF92-54AF-463E-A3BB-07C19202D7D3}" dt="2021-12-14T14:14:22.016" v="5" actId="1076"/>
          <ac:picMkLst>
            <pc:docMk/>
            <pc:sldMk cId="2464037572" sldId="256"/>
            <ac:picMk id="5" creationId="{00000000-0000-0000-0000-000000000000}"/>
          </ac:picMkLst>
        </pc:picChg>
        <pc:picChg chg="mod">
          <ac:chgData name="Tatiana Krivosheev" userId="c41c6ff2-b9bd-4765-bc53-566538058c37" providerId="ADAL" clId="{F34FCF92-54AF-463E-A3BB-07C19202D7D3}" dt="2021-12-14T14:14:13.970" v="2" actId="14100"/>
          <ac:picMkLst>
            <pc:docMk/>
            <pc:sldMk cId="2464037572" sldId="256"/>
            <ac:picMk id="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7DD2-65D0-4D66-B43A-3AE3C8D7A84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24C76-2916-4450-B152-FA81F261A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4C76-2916-4450-B152-FA81F261A7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0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5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5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5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70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1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0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2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75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42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9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18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9333" y="5162309"/>
            <a:ext cx="9482667" cy="1695691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	KINETIC ENERGY OF ROTATION</a:t>
            </a:r>
            <a:r>
              <a:rPr lang="en-US" cap="all" dirty="0"/>
              <a:t>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333" y="0"/>
            <a:ext cx="9482667" cy="5038026"/>
          </a:xfrm>
          <a:prstGeom prst="rect">
            <a:avLst/>
          </a:prstGeom>
        </p:spPr>
      </p:pic>
      <p:pic>
        <p:nvPicPr>
          <p:cNvPr id="5" name="Picture 4" descr="L:\Clients\Connexions\01_CNX_ Admin\00_OSC_Project_Resources\14_OSC_Production\PowerPoints\OSX-Stacked-TM-CMYK-300dp1-2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42" y="5468752"/>
            <a:ext cx="1637557" cy="111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586611-D516-47D1-9992-194B157B5B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461" y="527283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Rotational Kinetic Energy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3" y="1683710"/>
                <a:ext cx="9012931" cy="484771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en-US" dirty="0"/>
                  <a:t>The rotating object consists of mass in motion, so it has kinetic energy</a:t>
                </a:r>
              </a:p>
              <a:p>
                <a:pPr marL="0" indent="0">
                  <a:buNone/>
                </a:pPr>
                <a:endParaRPr lang="en-US" altLang="en-US" dirty="0"/>
              </a:p>
              <a:p>
                <a:r>
                  <a:rPr lang="en-US" altLang="en-US" dirty="0"/>
                  <a:t>Let’s consider a body made up of a large number of particles with masses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I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N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N" i="1">
                        <a:latin typeface="Cambria Math" panose="02040503050406030204" pitchFamily="18" charset="0"/>
                      </a:rPr>
                      <m:t>,… </m:t>
                    </m:r>
                  </m:oMath>
                </a14:m>
                <a:r>
                  <a:rPr lang="en-US" dirty="0"/>
                  <a:t>at distances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IN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N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N" i="1">
                        <a:latin typeface="Cambria Math" panose="02040503050406030204" pitchFamily="18" charset="0"/>
                      </a:rPr>
                      <m:t>,… </m:t>
                    </m:r>
                  </m:oMath>
                </a14:m>
                <a:r>
                  <a:rPr lang="en-US" dirty="0"/>
                  <a:t>from the axis of rotation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Kinetic energy of an </a:t>
                </a:r>
                <a:r>
                  <a:rPr lang="en-US" i="1" dirty="0" err="1"/>
                  <a:t>i</a:t>
                </a:r>
                <a:r>
                  <a:rPr lang="en-US" dirty="0" err="1"/>
                  <a:t>th</a:t>
                </a:r>
                <a:r>
                  <a:rPr lang="en-US" dirty="0"/>
                  <a:t> particle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IN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N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IN" dirty="0"/>
                  <a:t>Total  kinetic energy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IN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I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IN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alt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3" y="1683710"/>
                <a:ext cx="9012931" cy="4847719"/>
              </a:xfrm>
              <a:blipFill>
                <a:blip r:embed="rId2"/>
                <a:stretch>
                  <a:fillRect l="-1014" t="-3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960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Rotational kinetic energy and moment of inertia</a:t>
            </a:r>
            <a:br>
              <a:rPr lang="en-US" alt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83710"/>
            <a:ext cx="9012931" cy="4847719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/>
              <a:t>The rotational kinetic energy of a rigid body is: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CA" altLang="en-US" dirty="0"/>
              <a:t>The moment of inertia, </a:t>
            </a:r>
            <a:r>
              <a:rPr lang="en-CA" altLang="en-US" i="1" dirty="0"/>
              <a:t>I</a:t>
            </a:r>
            <a:r>
              <a:rPr lang="en-CA" altLang="en-US" dirty="0"/>
              <a:t>, is obtained by multiplying the mass of each particle by the square of its distance from the axis of rotation and adding these products:</a:t>
            </a:r>
          </a:p>
          <a:p>
            <a:endParaRPr lang="en-CA" alt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CA" altLang="en-US" dirty="0"/>
          </a:p>
          <a:p>
            <a:r>
              <a:rPr lang="en-CA" altLang="en-US" dirty="0"/>
              <a:t>The SI unit of </a:t>
            </a:r>
            <a:r>
              <a:rPr lang="en-CA" altLang="en-US" i="1" dirty="0"/>
              <a:t>I</a:t>
            </a:r>
            <a:r>
              <a:rPr lang="en-CA" altLang="en-US" dirty="0"/>
              <a:t> is the</a:t>
            </a:r>
            <a:endParaRPr lang="en-US" alt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Object 7" descr="kilogram meters squared, or k g dot m squared&#10;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3433391"/>
              </p:ext>
            </p:extLst>
          </p:nvPr>
        </p:nvGraphicFramePr>
        <p:xfrm>
          <a:off x="3619319" y="6018316"/>
          <a:ext cx="2558904" cy="34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14320" imgH="228600" progId="Equation.DSMT4">
                  <p:embed/>
                </p:oleObj>
              </mc:Choice>
              <mc:Fallback>
                <p:oleObj name="Equation" r:id="rId2" imgW="1714320" imgH="228600" progId="Equation.DSMT4">
                  <p:embed/>
                  <p:pic>
                    <p:nvPicPr>
                      <p:cNvPr id="8" name="Object 7" descr="kilogram meters squared, or k g dot m squared&#10;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19319" y="6018316"/>
                        <a:ext cx="2558904" cy="341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65125" y="2140183"/>
                <a:ext cx="2604304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5125" y="2140183"/>
                <a:ext cx="2604304" cy="783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06507" y="4475181"/>
                <a:ext cx="7913402" cy="988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507" y="4475181"/>
                <a:ext cx="7913402" cy="9885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405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Moment of inertia of continuous distribution of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altLang="en-US" dirty="0"/>
                  <a:t>The moment of inertia of any distribution of mass can be found by </a:t>
                </a:r>
              </a:p>
              <a:p>
                <a:pPr marL="0" indent="0">
                  <a:buNone/>
                </a:pPr>
                <a:r>
                  <a:rPr lang="en-CA" altLang="en-US" dirty="0"/>
                  <a:t>     integrating over its volume: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577" y="2677556"/>
            <a:ext cx="8065707" cy="34994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65762" y="60921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Using an infinitesimally small piece of mass to calculate the contribution to the total moment of inertia.</a:t>
            </a:r>
          </a:p>
        </p:txBody>
      </p:sp>
    </p:spTree>
    <p:extLst>
      <p:ext uri="{BB962C8B-B14F-4D97-AF65-F5344CB8AC3E}">
        <p14:creationId xmlns:p14="http://schemas.microsoft.com/office/powerpoint/2010/main" val="2907505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Moment of inertia,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Moment of inertia depends on</a:t>
            </a:r>
          </a:p>
          <a:p>
            <a:pPr marL="0" indent="0">
              <a:buNone/>
            </a:pPr>
            <a:r>
              <a:rPr lang="en-US" dirty="0"/>
              <a:t>	Mass of an object</a:t>
            </a:r>
          </a:p>
          <a:p>
            <a:pPr marL="0" indent="0">
              <a:buNone/>
            </a:pPr>
            <a:r>
              <a:rPr lang="en-US" dirty="0"/>
              <a:t>	Size and shape of the object</a:t>
            </a:r>
          </a:p>
          <a:p>
            <a:pPr marL="0" indent="0">
              <a:buNone/>
            </a:pPr>
            <a:r>
              <a:rPr lang="en-US" dirty="0"/>
              <a:t>	How the mass is distributed </a:t>
            </a:r>
          </a:p>
          <a:p>
            <a:pPr marL="0" indent="0">
              <a:buNone/>
            </a:pPr>
            <a:r>
              <a:rPr lang="en-US" dirty="0"/>
              <a:t>	Axis of rotation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701" y="626109"/>
            <a:ext cx="1905000" cy="4229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68" y="4855209"/>
            <a:ext cx="6277151" cy="1840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0685" y="4211368"/>
            <a:ext cx="22479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82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Moments of inertia of some common objects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097" y="1240090"/>
            <a:ext cx="4029805" cy="5255207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46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parallel-axis </a:t>
            </a:r>
            <a:r>
              <a:rPr lang="en-US" altLang="en-US" dirty="0"/>
              <a:t>t</a:t>
            </a:r>
            <a:r>
              <a:rPr lang="en-US" altLang="en-US"/>
              <a:t>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en-US" dirty="0"/>
              <a:t>There is a simple relationship, called the </a:t>
            </a:r>
            <a:r>
              <a:rPr lang="en-CA" altLang="en-US" b="1" dirty="0"/>
              <a:t>parallel-axis</a:t>
            </a:r>
            <a:r>
              <a:rPr lang="en-CA" altLang="en-US" dirty="0"/>
              <a:t> </a:t>
            </a:r>
            <a:r>
              <a:rPr lang="en-CA" altLang="en-US" b="1" dirty="0"/>
              <a:t>theorem</a:t>
            </a:r>
            <a:r>
              <a:rPr lang="en-CA" altLang="en-US" dirty="0"/>
              <a:t>, between the moment of inertia of an object about an axis through its center of mass and the moment of inertia about any other axis parallel to the original axis.</a:t>
            </a:r>
            <a:endParaRPr lang="en-US" alt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874" y="3096914"/>
            <a:ext cx="7099139" cy="30800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351099" y="4294006"/>
                <a:ext cx="5545874" cy="497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1099" y="4294006"/>
                <a:ext cx="5545874" cy="497637"/>
              </a:xfrm>
              <a:prstGeom prst="rect">
                <a:avLst/>
              </a:prstGeom>
              <a:blipFill>
                <a:blip r:embed="rId3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29874" y="59887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6CB255"/>
                </a:solidFill>
              </a:rPr>
              <a:t>(a)</a:t>
            </a:r>
            <a:r>
              <a:rPr lang="en-US" dirty="0"/>
              <a:t> A barbell with an axis of rotation through its center; </a:t>
            </a:r>
            <a:r>
              <a:rPr lang="en-US" dirty="0">
                <a:solidFill>
                  <a:srgbClr val="6CB255"/>
                </a:solidFill>
              </a:rPr>
              <a:t>(b)</a:t>
            </a:r>
            <a:r>
              <a:rPr lang="en-US" dirty="0"/>
              <a:t> a barbell with an axis of rotation through one end.</a:t>
            </a:r>
          </a:p>
        </p:txBody>
      </p:sp>
    </p:spTree>
    <p:extLst>
      <p:ext uri="{BB962C8B-B14F-4D97-AF65-F5344CB8AC3E}">
        <p14:creationId xmlns:p14="http://schemas.microsoft.com/office/powerpoint/2010/main" val="2539596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2117</TotalTime>
  <Words>326</Words>
  <Application>Microsoft Office PowerPoint</Application>
  <PresentationFormat>Widescreen</PresentationFormat>
  <Paragraphs>46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Equation</vt:lpstr>
      <vt:lpstr> KINETIC ENERGY OF ROTATION    </vt:lpstr>
      <vt:lpstr>Rotational Kinetic Energy</vt:lpstr>
      <vt:lpstr>Rotational kinetic energy and moment of inertia </vt:lpstr>
      <vt:lpstr>Moment of inertia of continuous distribution of mass</vt:lpstr>
      <vt:lpstr>Moment of inertia, continued</vt:lpstr>
      <vt:lpstr>Moments of inertia of some common objects</vt:lpstr>
      <vt:lpstr>The parallel-axis theorem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161</cp:revision>
  <dcterms:created xsi:type="dcterms:W3CDTF">2020-03-17T19:17:10Z</dcterms:created>
  <dcterms:modified xsi:type="dcterms:W3CDTF">2021-12-14T14:14:26Z</dcterms:modified>
</cp:coreProperties>
</file>