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13"/>
  </p:notesMasterIdLst>
  <p:sldIdLst>
    <p:sldId id="256" r:id="rId2"/>
    <p:sldId id="273" r:id="rId3"/>
    <p:sldId id="274" r:id="rId4"/>
    <p:sldId id="276" r:id="rId5"/>
    <p:sldId id="277" r:id="rId6"/>
    <p:sldId id="275" r:id="rId7"/>
    <p:sldId id="278" r:id="rId8"/>
    <p:sldId id="279" r:id="rId9"/>
    <p:sldId id="280" r:id="rId10"/>
    <p:sldId id="282" r:id="rId11"/>
    <p:sldId id="28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61E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ACDAFB-DD6D-4DC0-BF1D-E0C2000CF609}" v="1" dt="2021-12-14T14:14:41.4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44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tiana Krivosheev" userId="c41c6ff2-b9bd-4765-bc53-566538058c37" providerId="ADAL" clId="{FAACDAFB-DD6D-4DC0-BF1D-E0C2000CF609}"/>
    <pc:docChg chg="modSld">
      <pc:chgData name="Tatiana Krivosheev" userId="c41c6ff2-b9bd-4765-bc53-566538058c37" providerId="ADAL" clId="{FAACDAFB-DD6D-4DC0-BF1D-E0C2000CF609}" dt="2021-12-14T14:15:04.051" v="8" actId="14100"/>
      <pc:docMkLst>
        <pc:docMk/>
      </pc:docMkLst>
      <pc:sldChg chg="addSp modSp mod">
        <pc:chgData name="Tatiana Krivosheev" userId="c41c6ff2-b9bd-4765-bc53-566538058c37" providerId="ADAL" clId="{FAACDAFB-DD6D-4DC0-BF1D-E0C2000CF609}" dt="2021-12-14T14:15:04.051" v="8" actId="14100"/>
        <pc:sldMkLst>
          <pc:docMk/>
          <pc:sldMk cId="2464037572" sldId="256"/>
        </pc:sldMkLst>
        <pc:spChg chg="mod">
          <ac:chgData name="Tatiana Krivosheev" userId="c41c6ff2-b9bd-4765-bc53-566538058c37" providerId="ADAL" clId="{FAACDAFB-DD6D-4DC0-BF1D-E0C2000CF609}" dt="2021-12-14T14:14:53.738" v="4" actId="14100"/>
          <ac:spMkLst>
            <pc:docMk/>
            <pc:sldMk cId="2464037572" sldId="256"/>
            <ac:spMk id="2" creationId="{00000000-0000-0000-0000-000000000000}"/>
          </ac:spMkLst>
        </pc:spChg>
        <pc:picChg chg="add mod">
          <ac:chgData name="Tatiana Krivosheev" userId="c41c6ff2-b9bd-4765-bc53-566538058c37" providerId="ADAL" clId="{FAACDAFB-DD6D-4DC0-BF1D-E0C2000CF609}" dt="2021-12-14T14:14:50.434" v="3" actId="1076"/>
          <ac:picMkLst>
            <pc:docMk/>
            <pc:sldMk cId="2464037572" sldId="256"/>
            <ac:picMk id="3" creationId="{1C1F6D3F-1CD4-4136-9A4C-46D7E26BCEE6}"/>
          </ac:picMkLst>
        </pc:picChg>
        <pc:picChg chg="mod">
          <ac:chgData name="Tatiana Krivosheev" userId="c41c6ff2-b9bd-4765-bc53-566538058c37" providerId="ADAL" clId="{FAACDAFB-DD6D-4DC0-BF1D-E0C2000CF609}" dt="2021-12-14T14:14:56.781" v="5" actId="14100"/>
          <ac:picMkLst>
            <pc:docMk/>
            <pc:sldMk cId="2464037572" sldId="256"/>
            <ac:picMk id="5" creationId="{00000000-0000-0000-0000-000000000000}"/>
          </ac:picMkLst>
        </pc:picChg>
        <pc:picChg chg="mod">
          <ac:chgData name="Tatiana Krivosheev" userId="c41c6ff2-b9bd-4765-bc53-566538058c37" providerId="ADAL" clId="{FAACDAFB-DD6D-4DC0-BF1D-E0C2000CF609}" dt="2021-12-14T14:15:04.051" v="8" actId="14100"/>
          <ac:picMkLst>
            <pc:docMk/>
            <pc:sldMk cId="2464037572" sldId="256"/>
            <ac:picMk id="6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27DD2-65D0-4D66-B43A-3AE3C8D7A849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24C76-2916-4450-B152-FA81F261A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434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24C76-2916-4450-B152-FA81F261A7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409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94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963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660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847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61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46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69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275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11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255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65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107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42410" y="5211698"/>
            <a:ext cx="9849590" cy="1646302"/>
          </a:xfrm>
          <a:solidFill>
            <a:schemeClr val="bg1">
              <a:lumMod val="65000"/>
            </a:schemeClr>
          </a:solidFill>
        </p:spPr>
        <p:txBody>
          <a:bodyPr/>
          <a:lstStyle/>
          <a:p>
            <a:r>
              <a:rPr lang="en-US" dirty="0"/>
              <a:t>	ROTATION OF RIGID BODIES</a:t>
            </a:r>
            <a:r>
              <a:rPr lang="en-US" cap="all" dirty="0"/>
              <a:t>  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5867" y="-1"/>
            <a:ext cx="10458467" cy="49919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737" y="5571962"/>
            <a:ext cx="1567395" cy="106619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C1F6D3F-1CD4-4136-9A4C-46D7E26BCE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467" y="335936"/>
            <a:ext cx="2206943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037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Relating linear and angular kinematics,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3609" y="5991610"/>
            <a:ext cx="6528391" cy="86639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Note: Remember to use angles in radians as you relate angular and linear quantities!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116" y="1901486"/>
            <a:ext cx="6950466" cy="301554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5444" y="4791281"/>
            <a:ext cx="87647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lphaLcParenBoth"/>
            </a:pPr>
            <a:r>
              <a:rPr lang="en-US" dirty="0"/>
              <a:t>The angular acceleration is the positive </a:t>
            </a:r>
            <a:r>
              <a:rPr lang="en-US" i="1" dirty="0"/>
              <a:t>z</a:t>
            </a:r>
            <a:r>
              <a:rPr lang="en-US" dirty="0"/>
              <a:t>-direction and produces a tangential acceleration in a counterclockwise sense.</a:t>
            </a:r>
          </a:p>
          <a:p>
            <a:pPr marL="342900" indent="-342900">
              <a:buAutoNum type="alphaLcParenBoth"/>
            </a:pPr>
            <a:r>
              <a:rPr lang="en-US" dirty="0"/>
              <a:t>The angular acceleration is in the negative </a:t>
            </a:r>
            <a:r>
              <a:rPr lang="en-US" i="1" dirty="0"/>
              <a:t>z</a:t>
            </a:r>
            <a:r>
              <a:rPr lang="en-US" dirty="0"/>
              <a:t>-direction and produces a tangential acceleration in the clockwise sense.</a:t>
            </a:r>
          </a:p>
        </p:txBody>
      </p:sp>
    </p:spTree>
    <p:extLst>
      <p:ext uri="{BB962C8B-B14F-4D97-AF65-F5344CB8AC3E}">
        <p14:creationId xmlns:p14="http://schemas.microsoft.com/office/powerpoint/2010/main" val="3541239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 athlete throwing a discus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906" y="1697790"/>
            <a:ext cx="11183783" cy="181266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/>
              <a:t>A discus thrower moves a discus in a circle with radius 80.0 cm. At a certain instant, the thrower is spinning at an angular speed of 10.0 rad/s and the angular speed is increasing at 50.0 rad/s</a:t>
            </a:r>
            <a:r>
              <a:rPr lang="en-US" baseline="30000" dirty="0"/>
              <a:t>2</a:t>
            </a:r>
            <a:r>
              <a:rPr lang="en-US" dirty="0"/>
              <a:t>. At this instant, find the tangential and centripetal components of the acceleration and its magnitude.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8883" y="3861567"/>
            <a:ext cx="3563007" cy="267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014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Angle in radians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en-US" sz="2000" dirty="0"/>
                  <a:t>An angle in radians is defined as:   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en-US" sz="2000" dirty="0"/>
                  <a:t> or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en-US" altLang="en-US" sz="2000" dirty="0"/>
              </a:p>
              <a:p>
                <a:r>
                  <a:rPr lang="en-US" altLang="en-US" sz="2000" dirty="0"/>
                  <a:t>Note: an angle in radians is a pure number</a:t>
                </a:r>
              </a:p>
              <a:p>
                <a:r>
                  <a:rPr lang="en-US" altLang="en-US" sz="2000" dirty="0"/>
                  <a:t>One complete revolution is 360° = 2π</a:t>
                </a:r>
                <a:r>
                  <a:rPr lang="en-US" altLang="en-US" sz="2000" dirty="0">
                    <a:cs typeface="Arial" panose="020B0604020202020204" pitchFamily="34" charset="0"/>
                  </a:rPr>
                  <a:t> radians.</a:t>
                </a:r>
              </a:p>
              <a:p>
                <a:pPr marL="0" indent="0">
                  <a:buNone/>
                </a:pPr>
                <a:endParaRPr lang="en-US" altLang="en-US" dirty="0"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 1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𝑟𝑎𝑑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360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p>
                          </m:sSup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=57.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𝑜</m:t>
                          </m:r>
                        </m:sup>
                      </m:sSup>
                    </m:oMath>
                  </m:oMathPara>
                </a14:m>
                <a:endParaRPr lang="el-GR" altLang="en-US" sz="2000" dirty="0">
                  <a:sym typeface="Symbol" panose="05050102010706020507" pitchFamily="18" charset="2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84" t="-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6360" y="2160589"/>
            <a:ext cx="8065707" cy="349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093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Angular displacement and velocity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643459"/>
                <a:ext cx="9691962" cy="4510453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altLang="en-US" dirty="0">
                    <a:cs typeface="Arial" panose="020B0604020202020204" pitchFamily="34" charset="0"/>
                  </a:rPr>
                  <a:t>The </a:t>
                </a:r>
                <a:r>
                  <a:rPr lang="en-US" altLang="en-US" i="1" dirty="0">
                    <a:cs typeface="Arial" panose="020B0604020202020204" pitchFamily="34" charset="0"/>
                  </a:rPr>
                  <a:t>angular displacement  </a:t>
                </a:r>
                <a:r>
                  <a:rPr lang="en-US" altLang="en-US" dirty="0">
                    <a:cs typeface="Arial" panose="020B0604020202020204" pitchFamily="34" charset="0"/>
                    <a:sym typeface="Symbol" panose="05050102010706020507" pitchFamily="18" charset="2"/>
                  </a:rPr>
                  <a:t></a:t>
                </a:r>
                <a:r>
                  <a:rPr lang="en-US" altLang="en-US" i="1" dirty="0">
                    <a:sym typeface="Symbol" panose="05050102010706020507" pitchFamily="18" charset="2"/>
                  </a:rPr>
                  <a:t></a:t>
                </a:r>
                <a:r>
                  <a:rPr lang="en-US" altLang="en-US" i="1" dirty="0">
                    <a:cs typeface="Arial" panose="020B0604020202020204" pitchFamily="34" charset="0"/>
                  </a:rPr>
                  <a:t> </a:t>
                </a:r>
                <a:r>
                  <a:rPr lang="en-US" altLang="en-US" dirty="0">
                    <a:cs typeface="Arial" panose="020B0604020202020204" pitchFamily="34" charset="0"/>
                  </a:rPr>
                  <a:t>of a body:</a:t>
                </a:r>
              </a:p>
              <a:p>
                <a:pPr marL="0" indent="0" algn="ctr">
                  <a:buNone/>
                </a:pPr>
                <a:r>
                  <a:rPr lang="en-US" altLang="en-US" dirty="0">
                    <a:cs typeface="Arial" panose="020B0604020202020204" pitchFamily="34" charset="0"/>
                    <a:sym typeface="Symbol" panose="05050102010706020507" pitchFamily="18" charset="2"/>
                  </a:rPr>
                  <a:t></a:t>
                </a:r>
                <a:r>
                  <a:rPr lang="en-US" altLang="en-US" i="1" dirty="0">
                    <a:sym typeface="Symbol" panose="05050102010706020507" pitchFamily="18" charset="2"/>
                  </a:rPr>
                  <a:t> = </a:t>
                </a:r>
                <a:r>
                  <a:rPr lang="en-US" altLang="en-US" baseline="-25000" dirty="0">
                    <a:sym typeface="Symbol" panose="05050102010706020507" pitchFamily="18" charset="2"/>
                  </a:rPr>
                  <a:t>2</a:t>
                </a:r>
                <a:r>
                  <a:rPr lang="en-US" altLang="en-US" dirty="0">
                    <a:sym typeface="Symbol" panose="05050102010706020507" pitchFamily="18" charset="2"/>
                  </a:rPr>
                  <a:t> – </a:t>
                </a:r>
                <a:r>
                  <a:rPr lang="en-US" altLang="en-US" i="1" dirty="0">
                    <a:sym typeface="Symbol" panose="05050102010706020507" pitchFamily="18" charset="2"/>
                  </a:rPr>
                  <a:t></a:t>
                </a:r>
                <a:r>
                  <a:rPr lang="en-US" altLang="en-US" baseline="-25000" dirty="0">
                    <a:sym typeface="Symbol" panose="05050102010706020507" pitchFamily="18" charset="2"/>
                  </a:rPr>
                  <a:t>1</a:t>
                </a:r>
                <a:endParaRPr lang="en-US" altLang="en-US" dirty="0"/>
              </a:p>
              <a:p>
                <a:r>
                  <a:rPr lang="en-US" altLang="en-US" dirty="0"/>
                  <a:t>The </a:t>
                </a:r>
                <a:r>
                  <a:rPr lang="en-US" altLang="en-US" i="1" dirty="0"/>
                  <a:t>average angular velocity</a:t>
                </a:r>
                <a:r>
                  <a:rPr lang="en-US" altLang="en-US" dirty="0"/>
                  <a:t> of a body:</a:t>
                </a:r>
              </a:p>
              <a:p>
                <a:pPr marL="0" indent="0">
                  <a:buNone/>
                </a:pPr>
                <a:endParaRPr lang="en-US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𝑎𝑣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altLang="en-US" sz="2000" dirty="0">
                  <a:sym typeface="Symbol" panose="05050102010706020507" pitchFamily="18" charset="2"/>
                </a:endParaRPr>
              </a:p>
              <a:p>
                <a:r>
                  <a:rPr lang="en-US" altLang="en-US" dirty="0">
                    <a:sym typeface="Symbol" panose="05050102010706020507" pitchFamily="18" charset="2"/>
                  </a:rPr>
                  <a:t>Note: the subscript </a:t>
                </a:r>
                <a:r>
                  <a:rPr lang="en-US" altLang="en-US" i="1" dirty="0">
                    <a:sym typeface="Symbol" panose="05050102010706020507" pitchFamily="18" charset="2"/>
                  </a:rPr>
                  <a:t>z</a:t>
                </a:r>
                <a:r>
                  <a:rPr lang="en-US" altLang="en-US" dirty="0">
                    <a:sym typeface="Symbol" panose="05050102010706020507" pitchFamily="18" charset="2"/>
                  </a:rPr>
                  <a:t> means that the rotation is about the </a:t>
                </a:r>
                <a:r>
                  <a:rPr lang="en-US" altLang="en-US" i="1" dirty="0">
                    <a:sym typeface="Symbol" panose="05050102010706020507" pitchFamily="18" charset="2"/>
                  </a:rPr>
                  <a:t>z-</a:t>
                </a:r>
                <a:r>
                  <a:rPr lang="en-US" altLang="en-US" dirty="0">
                    <a:sym typeface="Symbol" panose="05050102010706020507" pitchFamily="18" charset="2"/>
                  </a:rPr>
                  <a:t>axis.</a:t>
                </a:r>
                <a:endParaRPr lang="en-US" altLang="en-US" sz="2000" dirty="0">
                  <a:sym typeface="Symbol" panose="05050102010706020507" pitchFamily="18" charset="2"/>
                </a:endParaRPr>
              </a:p>
              <a:p>
                <a:r>
                  <a:rPr lang="en-US" altLang="en-US" dirty="0">
                    <a:sym typeface="Symbol" panose="05050102010706020507" pitchFamily="18" charset="2"/>
                  </a:rPr>
                  <a:t>The </a:t>
                </a:r>
                <a:r>
                  <a:rPr lang="en-US" altLang="en-US" i="1" dirty="0">
                    <a:sym typeface="Symbol" panose="05050102010706020507" pitchFamily="18" charset="2"/>
                  </a:rPr>
                  <a:t>instantaneous angular velocity: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func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altLang="en-US" i="1" dirty="0">
                  <a:sym typeface="Symbol" panose="05050102010706020507" pitchFamily="18" charset="2"/>
                </a:endParaRPr>
              </a:p>
              <a:p>
                <a:r>
                  <a:rPr lang="en-US" altLang="en-US" dirty="0">
                    <a:sym typeface="Symbol" panose="05050102010706020507" pitchFamily="18" charset="2"/>
                  </a:rPr>
                  <a:t>A counterclockwise rotation is positive; a clockwise rotation is negative.</a:t>
                </a:r>
              </a:p>
              <a:p>
                <a:r>
                  <a:rPr lang="en-US" altLang="en-US" dirty="0">
                    <a:cs typeface="Arial" panose="020B0604020202020204" pitchFamily="34" charset="0"/>
                    <a:sym typeface="Symbol" panose="05050102010706020507" pitchFamily="18" charset="2"/>
                  </a:rPr>
                  <a:t>SI units of angular velocity are rad/s.</a:t>
                </a:r>
                <a:r>
                  <a:rPr lang="en-US" altLang="en-US" dirty="0">
                    <a:cs typeface="Arial" panose="020B0604020202020204" pitchFamily="34" charset="0"/>
                  </a:rPr>
                  <a:t> </a:t>
                </a:r>
              </a:p>
              <a:p>
                <a:endParaRPr lang="en-US" altLang="en-US" dirty="0">
                  <a:cs typeface="Arial" panose="020B0604020202020204" pitchFamily="34" charset="0"/>
                </a:endParaRPr>
              </a:p>
              <a:p>
                <a:endParaRPr lang="en-US" altLang="en-US" dirty="0">
                  <a:cs typeface="Arial" panose="020B0604020202020204" pitchFamily="34" charset="0"/>
                </a:endParaRPr>
              </a:p>
              <a:p>
                <a:endParaRPr lang="en-US" altLang="en-US" dirty="0">
                  <a:cs typeface="Arial" panose="020B0604020202020204" pitchFamily="34" charset="0"/>
                </a:endParaRPr>
              </a:p>
              <a:p>
                <a:endParaRPr lang="en-US" altLang="en-US" dirty="0">
                  <a:cs typeface="Arial" panose="020B0604020202020204" pitchFamily="34" charset="0"/>
                </a:endParaRPr>
              </a:p>
              <a:p>
                <a:endParaRPr lang="en-US" altLang="en-US" dirty="0">
                  <a:cs typeface="Arial" panose="020B0604020202020204" pitchFamily="34" charset="0"/>
                </a:endParaRPr>
              </a:p>
              <a:p>
                <a:endParaRPr lang="en-US" altLang="en-US" dirty="0">
                  <a:cs typeface="Arial" panose="020B0604020202020204" pitchFamily="34" charset="0"/>
                </a:endParaRPr>
              </a:p>
              <a:p>
                <a:endParaRPr lang="en-US" altLang="en-US" dirty="0">
                  <a:cs typeface="Arial" panose="020B0604020202020204" pitchFamily="34" charset="0"/>
                </a:endParaRPr>
              </a:p>
              <a:p>
                <a:endParaRPr lang="el-GR" altLang="en-US" dirty="0">
                  <a:cs typeface="Arial" panose="020B060402020202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643459"/>
                <a:ext cx="9691962" cy="4510453"/>
              </a:xfrm>
              <a:blipFill>
                <a:blip r:embed="rId2"/>
                <a:stretch>
                  <a:fillRect l="-566" t="-2838" b="-9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2123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Angular acceleration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en-US" dirty="0"/>
                  <a:t>The average angular acceleration: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𝑎𝑣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altLang="en-US" dirty="0"/>
              </a:p>
              <a:p>
                <a:r>
                  <a:rPr lang="en-US" altLang="en-US" dirty="0"/>
                  <a:t>The instantaneous angular acceleration: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func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altLang="en-US" dirty="0">
                  <a:latin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r>
                  <a:rPr lang="en-US" altLang="en-US" dirty="0">
                    <a:cs typeface="Arial" panose="020B0604020202020204" pitchFamily="34" charset="0"/>
                  </a:rPr>
                  <a:t>Note that the SI units of angular acceleration are rad/s</a:t>
                </a:r>
                <a:r>
                  <a:rPr lang="en-US" altLang="en-US" baseline="30000" dirty="0">
                    <a:cs typeface="Arial" panose="020B0604020202020204" pitchFamily="34" charset="0"/>
                  </a:rPr>
                  <a:t>2</a:t>
                </a:r>
              </a:p>
              <a:p>
                <a:pPr marL="0" indent="0">
                  <a:buNone/>
                </a:pPr>
                <a:endParaRPr lang="en-US" altLang="en-US" dirty="0">
                  <a:latin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3605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Angular acceleration is a vector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251" y="1614051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/>
              <a:t>For a fixed rotation axis, the angular acceleration and angular velocity vectors both lie along that axis.</a:t>
            </a:r>
          </a:p>
          <a:p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00770" y="2497642"/>
            <a:ext cx="8065707" cy="349940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852696" y="3093183"/>
            <a:ext cx="35789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lphaLcParenBoth"/>
            </a:pPr>
            <a:r>
              <a:rPr lang="en-US" dirty="0"/>
              <a:t>The angular acceleration is in the same direction as the angular velocity, which increases the rotation rate.</a:t>
            </a:r>
          </a:p>
          <a:p>
            <a:pPr marL="342900" indent="-342900">
              <a:buAutoNum type="alphaLcParenBoth"/>
            </a:pPr>
            <a:r>
              <a:rPr lang="en-US" dirty="0"/>
              <a:t>The angular acceleration is in the opposite direction to the angular velocity, which decreases the rotation rate.</a:t>
            </a:r>
          </a:p>
        </p:txBody>
      </p:sp>
    </p:spTree>
    <p:extLst>
      <p:ext uri="{BB962C8B-B14F-4D97-AF65-F5344CB8AC3E}">
        <p14:creationId xmlns:p14="http://schemas.microsoft.com/office/powerpoint/2010/main" val="1276871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Angular velocity is a vector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76541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/>
              <a:t>Angular velocity is  a vector whose direction is given by the right-hand rule as shown in the Figure.</a:t>
            </a:r>
            <a:endParaRPr lang="en-US" altLang="en-US" sz="1600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0008" y="2225945"/>
            <a:ext cx="3402269" cy="443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045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linear and angular motion with constant acceleration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2032573"/>
                <a:ext cx="8596668" cy="3880773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altLang="en-US" dirty="0"/>
                  <a:t>The rotational formulas have the same form as the straight-line formulas, as shown below:</a:t>
                </a:r>
              </a:p>
              <a:p>
                <a:pPr marL="0" indent="0">
                  <a:buNone/>
                </a:pPr>
                <a:endParaRPr lang="en-US" altLang="en-US" dirty="0"/>
              </a:p>
              <a:p>
                <a:pPr marL="0" indent="0">
                  <a:buNone/>
                </a:pPr>
                <a:r>
                  <a:rPr lang="en-US" dirty="0"/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𝑐𝑜𝑛𝑠𝑡𝑎𝑛𝑡</m:t>
                    </m:r>
                  </m:oMath>
                </a14:m>
                <a:endParaRPr lang="en-US" dirty="0"/>
              </a:p>
              <a:p>
                <a:pPr marL="0" indent="0" algn="r">
                  <a:buNone/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3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r>
                        <a:rPr lang="en-US" sz="34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34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3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3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p>
                        <m:sSupPr>
                          <m:ctrlPr>
                            <a:rPr lang="en-US" sz="3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400" dirty="0"/>
              </a:p>
              <a:p>
                <a:pPr marL="0" indent="0" algn="r">
                  <a:buNone/>
                </a:pPr>
                <a:endParaRPr lang="en-US" sz="3400" i="1" dirty="0">
                  <a:latin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340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3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3400" i="1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sz="3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3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3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3400" dirty="0"/>
              </a:p>
              <a:p>
                <a:pPr marL="0" indent="0" algn="r">
                  <a:buNone/>
                </a:pPr>
                <a:endParaRPr lang="en-US" sz="3400" i="1" dirty="0">
                  <a:latin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4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3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3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3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3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3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3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  <m:r>
                        <a:rPr lang="en-US" sz="34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34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2032573"/>
                <a:ext cx="8596668" cy="3880773"/>
              </a:xfrm>
              <a:blipFill>
                <a:blip r:embed="rId2"/>
                <a:stretch>
                  <a:fillRect l="-709" t="-2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840290" y="2789660"/>
                <a:ext cx="5276193" cy="33292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𝑐𝑜𝑛𝑠𝑡𝑎𝑛𝑡</m:t>
                      </m:r>
                    </m:oMath>
                  </m:oMathPara>
                </a14:m>
                <a:endParaRPr lang="en-US" sz="2400" b="0" dirty="0"/>
              </a:p>
              <a:p>
                <a:endParaRPr lang="en-US" sz="2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𝑜𝑧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endParaRPr lang="en-US" sz="24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b="0" dirty="0"/>
              </a:p>
              <a:p>
                <a:endParaRPr lang="en-US" sz="2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0290" y="2789660"/>
                <a:ext cx="5276193" cy="33292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2458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Rotation of a disc,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3707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dirty="0"/>
              <a:t>You have just finished watching a movie on DVD and the disc is slowing to a stop. The angular velocity of the disc at </a:t>
            </a:r>
            <a:r>
              <a:rPr lang="en-US" i="1" dirty="0"/>
              <a:t>t</a:t>
            </a:r>
            <a:r>
              <a:rPr lang="en-US" dirty="0"/>
              <a:t> = 0 is 27.5 rad/s and its angular acceleration is -10.0 rad/s</a:t>
            </a:r>
            <a:r>
              <a:rPr lang="en-US" baseline="30000" dirty="0"/>
              <a:t>2</a:t>
            </a:r>
            <a:r>
              <a:rPr lang="en-US" dirty="0"/>
              <a:t>. What is the disc’s angular velocity at </a:t>
            </a:r>
            <a:r>
              <a:rPr lang="en-US" i="1" dirty="0"/>
              <a:t>t</a:t>
            </a:r>
            <a:r>
              <a:rPr lang="en-US" dirty="0"/>
              <a:t> = 0.300 s? What angle does the disc rotate through during this time?</a:t>
            </a:r>
          </a:p>
        </p:txBody>
      </p:sp>
    </p:spTree>
    <p:extLst>
      <p:ext uri="{BB962C8B-B14F-4D97-AF65-F5344CB8AC3E}">
        <p14:creationId xmlns:p14="http://schemas.microsoft.com/office/powerpoint/2010/main" val="355090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Relating linear and angular kinematics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50485" y="1529653"/>
                <a:ext cx="9529587" cy="51482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80000"/>
                  </a:lnSpc>
                  <a:buClr>
                    <a:srgbClr val="D33325"/>
                  </a:buClr>
                  <a:buNone/>
                </a:pPr>
                <a:r>
                  <a:rPr lang="en-US" altLang="en-US" sz="2000" dirty="0"/>
                  <a:t>For a point a distance </a:t>
                </a:r>
                <a:r>
                  <a:rPr lang="en-US" altLang="en-US" sz="2000" i="1" dirty="0"/>
                  <a:t>r</a:t>
                </a:r>
                <a:r>
                  <a:rPr lang="en-US" altLang="en-US" sz="2000" dirty="0"/>
                  <a:t> from the axis of rotation:</a:t>
                </a:r>
              </a:p>
              <a:p>
                <a:pPr marL="0" indent="0">
                  <a:lnSpc>
                    <a:spcPct val="80000"/>
                  </a:lnSpc>
                  <a:buClr>
                    <a:srgbClr val="D33325"/>
                  </a:buClr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80000"/>
                  </a:lnSpc>
                  <a:buClr>
                    <a:srgbClr val="D33325"/>
                  </a:buClr>
                  <a:buNone/>
                </a:pPr>
                <a:r>
                  <a:rPr lang="en-US" sz="2000" dirty="0"/>
                  <a:t>                 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80000"/>
                  </a:lnSpc>
                  <a:buClr>
                    <a:srgbClr val="D33325"/>
                  </a:buClr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80000"/>
                  </a:lnSpc>
                  <a:buClr>
                    <a:srgbClr val="D33325"/>
                  </a:buClr>
                  <a:buNone/>
                </a:pPr>
                <a:r>
                  <a:rPr lang="en-US" sz="2000" dirty="0"/>
                  <a:t>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𝑟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US" sz="2000" i="1" dirty="0"/>
              </a:p>
              <a:p>
                <a:pPr marL="855663" lvl="1">
                  <a:lnSpc>
                    <a:spcPct val="70000"/>
                  </a:lnSpc>
                  <a:buFontTx/>
                  <a:buNone/>
                </a:pPr>
                <a:endParaRPr lang="en-US" sz="2000" i="1" dirty="0"/>
              </a:p>
              <a:p>
                <a:pPr marL="855663" lvl="1">
                  <a:lnSpc>
                    <a:spcPct val="70000"/>
                  </a:lnSpc>
                  <a:buFontTx/>
                  <a:buNone/>
                </a:pPr>
                <a:r>
                  <a:rPr lang="en-US" sz="2000" dirty="0"/>
                  <a:t>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𝑡𝑎𝑛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endParaRPr lang="en-US" sz="2000" dirty="0"/>
              </a:p>
              <a:p>
                <a:pPr marL="855663" lvl="1">
                  <a:lnSpc>
                    <a:spcPct val="70000"/>
                  </a:lnSpc>
                  <a:buFontTx/>
                  <a:buNone/>
                </a:pPr>
                <a:endParaRPr lang="en-US" sz="2000" dirty="0"/>
              </a:p>
              <a:p>
                <a:pPr marL="855663" lvl="1">
                  <a:lnSpc>
                    <a:spcPct val="70000"/>
                  </a:lnSpc>
                  <a:buFontTx/>
                  <a:buNone/>
                </a:pPr>
                <a:r>
                  <a:rPr lang="en-US" sz="2000" i="1" dirty="0"/>
                  <a:t>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𝑡𝑎𝑛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endParaRPr lang="en-US" sz="2000" dirty="0"/>
              </a:p>
              <a:p>
                <a:pPr marL="855663" lvl="1">
                  <a:lnSpc>
                    <a:spcPct val="70000"/>
                  </a:lnSpc>
                  <a:buFontTx/>
                  <a:buNone/>
                </a:pPr>
                <a:endParaRPr lang="en-US" sz="2000" dirty="0"/>
              </a:p>
              <a:p>
                <a:pPr marL="855663" lvl="1">
                  <a:lnSpc>
                    <a:spcPct val="70000"/>
                  </a:lnSpc>
                  <a:buFontTx/>
                  <a:buNone/>
                </a:pPr>
                <a:r>
                  <a:rPr lang="en-US" sz="2000" dirty="0"/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𝑐𝑝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den>
                        </m:f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0485" y="1529653"/>
                <a:ext cx="9529587" cy="5148238"/>
              </a:xfrm>
              <a:blipFill>
                <a:blip r:embed="rId2"/>
                <a:stretch>
                  <a:fillRect l="-640" t="-20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8854" y="2075587"/>
            <a:ext cx="5925794" cy="257097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633545" y="4791753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The vectors shown are the angular velocity, position, and tangential velocity.</a:t>
            </a:r>
          </a:p>
          <a:p>
            <a:pPr marL="342900" indent="-342900">
              <a:buAutoNum type="alphaLcParenBoth"/>
            </a:pPr>
            <a:r>
              <a:rPr lang="en-US" dirty="0"/>
              <a:t>The angular velocity points in the positive </a:t>
            </a:r>
            <a:r>
              <a:rPr lang="en-US" i="1" dirty="0"/>
              <a:t>z-</a:t>
            </a:r>
            <a:r>
              <a:rPr lang="en-US" dirty="0"/>
              <a:t>direction, giving a counterclockwise rotation in the </a:t>
            </a:r>
            <a:r>
              <a:rPr lang="en-US" i="1" dirty="0" err="1"/>
              <a:t>xy</a:t>
            </a:r>
            <a:r>
              <a:rPr lang="en-US" i="1" dirty="0"/>
              <a:t>-</a:t>
            </a:r>
            <a:r>
              <a:rPr lang="en-US" dirty="0"/>
              <a:t>plane.</a:t>
            </a:r>
          </a:p>
          <a:p>
            <a:pPr marL="342900" indent="-342900">
              <a:buAutoNum type="alphaLcParenBoth"/>
            </a:pPr>
            <a:r>
              <a:rPr lang="en-US" dirty="0"/>
              <a:t>The angular velocity points in the negative </a:t>
            </a:r>
            <a:r>
              <a:rPr lang="en-US" i="1" dirty="0"/>
              <a:t>z</a:t>
            </a:r>
            <a:r>
              <a:rPr lang="en-US" dirty="0"/>
              <a:t>-direction, giving a clockwise rotation.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47005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2992</TotalTime>
  <Words>612</Words>
  <Application>Microsoft Office PowerPoint</Application>
  <PresentationFormat>Widescreen</PresentationFormat>
  <Paragraphs>81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Office Theme</vt:lpstr>
      <vt:lpstr> ROTATION OF RIGID BODIES    </vt:lpstr>
      <vt:lpstr>Angle in radians</vt:lpstr>
      <vt:lpstr>Angular displacement and velocity</vt:lpstr>
      <vt:lpstr>Angular acceleration</vt:lpstr>
      <vt:lpstr>Angular acceleration is a vector</vt:lpstr>
      <vt:lpstr>Angular velocity is a vector</vt:lpstr>
      <vt:lpstr>Comparison of linear and angular motion with constant acceleration</vt:lpstr>
      <vt:lpstr>Rotation of a disc, example</vt:lpstr>
      <vt:lpstr>Relating linear and angular kinematics</vt:lpstr>
      <vt:lpstr>Relating linear and angular kinematics, continued</vt:lpstr>
      <vt:lpstr>An athlete throwing a discus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 Krivosheev</dc:creator>
  <cp:lastModifiedBy>Tatiana Krivosheev</cp:lastModifiedBy>
  <cp:revision>160</cp:revision>
  <dcterms:created xsi:type="dcterms:W3CDTF">2020-03-17T19:17:10Z</dcterms:created>
  <dcterms:modified xsi:type="dcterms:W3CDTF">2021-12-14T14:15:08Z</dcterms:modified>
</cp:coreProperties>
</file>