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8"/>
  </p:notesMasterIdLst>
  <p:sldIdLst>
    <p:sldId id="256" r:id="rId2"/>
    <p:sldId id="296" r:id="rId3"/>
    <p:sldId id="297" r:id="rId4"/>
    <p:sldId id="298" r:id="rId5"/>
    <p:sldId id="299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969A37-A912-49AB-B11F-E9076F7DEC54}" v="1" dt="2021-12-14T14:02:10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BC969A37-A912-49AB-B11F-E9076F7DEC54}"/>
    <pc:docChg chg="modSld">
      <pc:chgData name="Tatiana Krivosheev" userId="c41c6ff2-b9bd-4765-bc53-566538058c37" providerId="ADAL" clId="{BC969A37-A912-49AB-B11F-E9076F7DEC54}" dt="2021-12-14T14:02:22.015" v="5" actId="1076"/>
      <pc:docMkLst>
        <pc:docMk/>
      </pc:docMkLst>
      <pc:sldChg chg="addSp modSp mod">
        <pc:chgData name="Tatiana Krivosheev" userId="c41c6ff2-b9bd-4765-bc53-566538058c37" providerId="ADAL" clId="{BC969A37-A912-49AB-B11F-E9076F7DEC54}" dt="2021-12-14T14:02:22.015" v="5" actId="1076"/>
        <pc:sldMkLst>
          <pc:docMk/>
          <pc:sldMk cId="2464037572" sldId="256"/>
        </pc:sldMkLst>
        <pc:spChg chg="mod">
          <ac:chgData name="Tatiana Krivosheev" userId="c41c6ff2-b9bd-4765-bc53-566538058c37" providerId="ADAL" clId="{BC969A37-A912-49AB-B11F-E9076F7DEC54}" dt="2021-12-14T14:02:18.415" v="3" actId="14100"/>
          <ac:spMkLst>
            <pc:docMk/>
            <pc:sldMk cId="2464037572" sldId="256"/>
            <ac:spMk id="2" creationId="{00000000-0000-0000-0000-000000000000}"/>
          </ac:spMkLst>
        </pc:spChg>
        <pc:picChg chg="mod">
          <ac:chgData name="Tatiana Krivosheev" userId="c41c6ff2-b9bd-4765-bc53-566538058c37" providerId="ADAL" clId="{BC969A37-A912-49AB-B11F-E9076F7DEC54}" dt="2021-12-14T14:02:22.015" v="5" actId="1076"/>
          <ac:picMkLst>
            <pc:docMk/>
            <pc:sldMk cId="2464037572" sldId="256"/>
            <ac:picMk id="3" creationId="{00000000-0000-0000-0000-000000000000}"/>
          </ac:picMkLst>
        </pc:picChg>
        <pc:picChg chg="add mod">
          <ac:chgData name="Tatiana Krivosheev" userId="c41c6ff2-b9bd-4765-bc53-566538058c37" providerId="ADAL" clId="{BC969A37-A912-49AB-B11F-E9076F7DEC54}" dt="2021-12-14T14:02:15.517" v="2" actId="1076"/>
          <ac:picMkLst>
            <pc:docMk/>
            <pc:sldMk cId="2464037572" sldId="256"/>
            <ac:picMk id="5" creationId="{86D489D3-5A05-4BE7-A772-2B5DBA3AD53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816CCA-9E9C-4D58-95FD-989B7D5E916B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82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2A0378-73ED-4495-8F2E-E3DDE9C836A8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212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3CCB37-9D2A-4999-B353-755734DDEE03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69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E4C491-54B4-4DAE-A25B-BDE6C017B02F}" type="slidenum">
              <a:rPr lang="en-US" altLang="en-US" sz="1200">
                <a:latin typeface="Times New Roman" panose="02020603050405020304" pitchFamily="18" charset="0"/>
              </a:rPr>
              <a:pPr/>
              <a:t>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78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4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7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9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9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32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3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3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86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7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5391" y="5211698"/>
            <a:ext cx="9696609" cy="1646302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algn="r"/>
            <a:r>
              <a:rPr lang="en-US" dirty="0"/>
              <a:t>		FREE FALL MOTION</a:t>
            </a:r>
            <a:r>
              <a:rPr lang="en-US" cap="all" dirty="0"/>
              <a:t>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636" y="304348"/>
            <a:ext cx="5620753" cy="4907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65" y="5417378"/>
            <a:ext cx="1815469" cy="1234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D489D3-5A05-4BE7-A772-2B5DBA3AD5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448" y="722017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Freely falling bodies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862263" y="1569720"/>
            <a:ext cx="4923068" cy="5622926"/>
          </a:xfrm>
        </p:spPr>
        <p:txBody>
          <a:bodyPr>
            <a:normAutofit/>
          </a:bodyPr>
          <a:lstStyle/>
          <a:p>
            <a:r>
              <a:rPr lang="en-US" altLang="en-US" sz="2400" b="1" dirty="0"/>
              <a:t>Free</a:t>
            </a:r>
            <a:r>
              <a:rPr lang="en-US" altLang="en-US" sz="2400" dirty="0"/>
              <a:t> </a:t>
            </a:r>
            <a:r>
              <a:rPr lang="en-US" altLang="en-US" sz="2400" b="1" dirty="0"/>
              <a:t>fall</a:t>
            </a:r>
            <a:r>
              <a:rPr lang="en-US" altLang="en-US" sz="2400" dirty="0"/>
              <a:t> is the motion of an object under the influence of only gravity.</a:t>
            </a:r>
          </a:p>
          <a:p>
            <a:r>
              <a:rPr lang="en-US" altLang="en-US" sz="2400" dirty="0"/>
              <a:t>In the figure, a strobe light flashes with equal time intervals between flashes. </a:t>
            </a:r>
          </a:p>
          <a:p>
            <a:r>
              <a:rPr lang="en-US" altLang="en-US" sz="2400" dirty="0"/>
              <a:t>The velocity change is the same in each time interval, so the acceleration is constant.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598" y="807188"/>
            <a:ext cx="4035902" cy="525520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98260" y="606239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The positions and velocities at 1-s intervals of a ball thrown downward from a tall building at 4.9 m/s.</a:t>
            </a:r>
          </a:p>
        </p:txBody>
      </p:sp>
    </p:spTree>
    <p:extLst>
      <p:ext uri="{BB962C8B-B14F-4D97-AF65-F5344CB8AC3E}">
        <p14:creationId xmlns:p14="http://schemas.microsoft.com/office/powerpoint/2010/main" val="2465551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 freely fall acceleration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12639" y="1378536"/>
            <a:ext cx="8596668" cy="3880773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If there is no air resistance, the downward </a:t>
            </a:r>
          </a:p>
          <a:p>
            <a:pPr marL="0" indent="0">
              <a:buNone/>
            </a:pPr>
            <a:r>
              <a:rPr lang="en-US" altLang="en-US" sz="2400" dirty="0"/>
              <a:t>   acceleration of any freely falling object is </a:t>
            </a:r>
          </a:p>
          <a:p>
            <a:pPr marL="0" indent="0">
              <a:buNone/>
            </a:pPr>
            <a:r>
              <a:rPr lang="en-US" altLang="en-US" sz="2400" i="1" dirty="0"/>
              <a:t>           g</a:t>
            </a:r>
            <a:r>
              <a:rPr lang="en-US" altLang="en-US" sz="2400" dirty="0"/>
              <a:t> = 9.80 m/s</a:t>
            </a:r>
            <a:r>
              <a:rPr lang="en-US" altLang="en-US" sz="2400" baseline="30000" dirty="0"/>
              <a:t>2</a:t>
            </a:r>
            <a:r>
              <a:rPr lang="en-US" altLang="en-US" sz="2400" dirty="0"/>
              <a:t> = 32 </a:t>
            </a:r>
            <a:r>
              <a:rPr lang="en-US" altLang="en-US" sz="2400" dirty="0" err="1"/>
              <a:t>ft</a:t>
            </a:r>
            <a:r>
              <a:rPr lang="en-US" altLang="en-US" sz="2400" dirty="0"/>
              <a:t>/s</a:t>
            </a:r>
            <a:r>
              <a:rPr lang="en-US" altLang="en-US" sz="2400" baseline="30000" dirty="0"/>
              <a:t>2</a:t>
            </a:r>
            <a:r>
              <a:rPr lang="en-US" altLang="en-US" sz="2400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99336"/>
            <a:ext cx="8065707" cy="34994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2639" y="3442922"/>
            <a:ext cx="40849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hammer and a feather fall with the same constant acceleration if air resistance is negligible. This is a general characteristic of gravity not unique to Earth, as astronaut David R. Scott demonstrated in 1971 on the Moon, where the acceleration from gravity is only 1.67 m/s</a:t>
            </a:r>
            <a:r>
              <a:rPr lang="en-US" baseline="30000" dirty="0"/>
              <a:t>2</a:t>
            </a:r>
            <a:r>
              <a:rPr lang="en-US" dirty="0"/>
              <a:t> and there is no atmosphere.</a:t>
            </a:r>
          </a:p>
        </p:txBody>
      </p:sp>
    </p:spTree>
    <p:extLst>
      <p:ext uri="{BB962C8B-B14F-4D97-AF65-F5344CB8AC3E}">
        <p14:creationId xmlns:p14="http://schemas.microsoft.com/office/powerpoint/2010/main" val="3325931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Up-and-down motion in free fall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77334" y="1892300"/>
            <a:ext cx="8596668" cy="3880773"/>
          </a:xfrm>
        </p:spPr>
        <p:txBody>
          <a:bodyPr>
            <a:normAutofit/>
          </a:bodyPr>
          <a:lstStyle/>
          <a:p>
            <a:r>
              <a:rPr lang="en-CA" altLang="en-US" sz="2400" dirty="0"/>
              <a:t>Position as a function of time for a ball</a:t>
            </a:r>
          </a:p>
          <a:p>
            <a:pPr marL="0" indent="0">
              <a:buNone/>
            </a:pPr>
            <a:r>
              <a:rPr lang="en-CA" altLang="en-US" sz="2400" dirty="0"/>
              <a:t>    thrown upward with an initial speed of </a:t>
            </a:r>
          </a:p>
          <a:p>
            <a:pPr marL="0" indent="0">
              <a:buNone/>
            </a:pPr>
            <a:r>
              <a:rPr lang="en-CA" altLang="en-US" sz="2400" dirty="0"/>
              <a:t>    15.0 m/s.</a:t>
            </a:r>
            <a:endParaRPr lang="en-US" alt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23"/>
          <a:stretch/>
        </p:blipFill>
        <p:spPr>
          <a:xfrm>
            <a:off x="7465034" y="1426411"/>
            <a:ext cx="4462272" cy="519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5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Up-and-down motion in free fall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77334" y="1515979"/>
            <a:ext cx="4069080" cy="5622926"/>
          </a:xfrm>
        </p:spPr>
        <p:txBody>
          <a:bodyPr>
            <a:normAutofit/>
          </a:bodyPr>
          <a:lstStyle/>
          <a:p>
            <a:r>
              <a:rPr lang="en-CA" altLang="en-US" sz="2400" dirty="0"/>
              <a:t>Velocity as a function of time for a ball thrown upward with an initial speed of 15.0 m/s.</a:t>
            </a:r>
          </a:p>
          <a:p>
            <a:r>
              <a:rPr lang="en-US" altLang="en-US" sz="2400" dirty="0"/>
              <a:t>The vertical velocity, but </a:t>
            </a:r>
            <a:r>
              <a:rPr lang="en-US" altLang="en-US" sz="2400" i="1" dirty="0"/>
              <a:t>not</a:t>
            </a:r>
            <a:r>
              <a:rPr lang="en-US" altLang="en-US" sz="2400" dirty="0"/>
              <a:t> </a:t>
            </a:r>
            <a:r>
              <a:rPr lang="en-US" altLang="en-US" sz="2400" i="1" dirty="0"/>
              <a:t>the</a:t>
            </a:r>
            <a:r>
              <a:rPr lang="en-US" altLang="en-US" sz="2400" dirty="0"/>
              <a:t> </a:t>
            </a:r>
            <a:r>
              <a:rPr lang="en-US" altLang="en-US" sz="2400" i="1" dirty="0"/>
              <a:t>acceleration</a:t>
            </a:r>
            <a:r>
              <a:rPr lang="en-US" altLang="en-US" sz="2400" dirty="0"/>
              <a:t>, is zero at the highest point.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8"/>
          <a:stretch/>
        </p:blipFill>
        <p:spPr>
          <a:xfrm>
            <a:off x="7146758" y="1282799"/>
            <a:ext cx="4541520" cy="512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90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684" y="1326756"/>
            <a:ext cx="1164931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A watermelon is dropped from the edge of the roof of a building and falls to the ground. You noticed that it takes 2.5 s for the watermelon to reach the ground.</a:t>
            </a:r>
          </a:p>
          <a:p>
            <a:pPr algn="just"/>
            <a:r>
              <a:rPr lang="en-US" sz="2400" dirty="0"/>
              <a:t>What is the height of the building?  </a:t>
            </a:r>
          </a:p>
          <a:p>
            <a:pPr algn="just"/>
            <a:r>
              <a:rPr lang="en-US" sz="2400" dirty="0"/>
              <a:t>How fast does the watermelon move just before it hits the ground? </a:t>
            </a:r>
          </a:p>
          <a:p>
            <a:pPr algn="just"/>
            <a:r>
              <a:rPr lang="en-US" sz="2400" dirty="0"/>
              <a:t>How fast does the watermelon move as it passes through the midpoint of its journey?</a:t>
            </a:r>
          </a:p>
          <a:p>
            <a:pPr lvl="0"/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684" y="548640"/>
            <a:ext cx="8520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Free fall example</a:t>
            </a:r>
          </a:p>
        </p:txBody>
      </p:sp>
    </p:spTree>
    <p:extLst>
      <p:ext uri="{BB962C8B-B14F-4D97-AF65-F5344CB8AC3E}">
        <p14:creationId xmlns:p14="http://schemas.microsoft.com/office/powerpoint/2010/main" val="821610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2124</TotalTime>
  <Words>321</Words>
  <Application>Microsoft Office PowerPoint</Application>
  <PresentationFormat>Widescreen</PresentationFormat>
  <Paragraphs>31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  FREE FALL MOTION    </vt:lpstr>
      <vt:lpstr>Freely falling bodies</vt:lpstr>
      <vt:lpstr>A freely fall acceleration</vt:lpstr>
      <vt:lpstr>Up-and-down motion in free fall</vt:lpstr>
      <vt:lpstr>Up-and-down motion in free fall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167</cp:revision>
  <dcterms:created xsi:type="dcterms:W3CDTF">2020-03-17T19:17:10Z</dcterms:created>
  <dcterms:modified xsi:type="dcterms:W3CDTF">2021-12-14T14:02:26Z</dcterms:modified>
</cp:coreProperties>
</file>