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7" r:id="rId1"/>
  </p:sldMasterIdLst>
  <p:notesMasterIdLst>
    <p:notesMasterId r:id="rId20"/>
  </p:notesMasterIdLst>
  <p:sldIdLst>
    <p:sldId id="256" r:id="rId2"/>
    <p:sldId id="273" r:id="rId3"/>
    <p:sldId id="274" r:id="rId4"/>
    <p:sldId id="296" r:id="rId5"/>
    <p:sldId id="275" r:id="rId6"/>
    <p:sldId id="276" r:id="rId7"/>
    <p:sldId id="277" r:id="rId8"/>
    <p:sldId id="284" r:id="rId9"/>
    <p:sldId id="285" r:id="rId10"/>
    <p:sldId id="286" r:id="rId11"/>
    <p:sldId id="287" r:id="rId12"/>
    <p:sldId id="288" r:id="rId13"/>
    <p:sldId id="297" r:id="rId14"/>
    <p:sldId id="289" r:id="rId15"/>
    <p:sldId id="291" r:id="rId16"/>
    <p:sldId id="293" r:id="rId17"/>
    <p:sldId id="294" r:id="rId18"/>
    <p:sldId id="29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E61E"/>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F8A2D2-BAF7-4E10-BBB2-BFE5705DDE82}" v="1" dt="2021-12-14T14:02:39.8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54" autoAdjust="0"/>
    <p:restoredTop sz="94660"/>
  </p:normalViewPr>
  <p:slideViewPr>
    <p:cSldViewPr snapToGrid="0">
      <p:cViewPr varScale="1">
        <p:scale>
          <a:sx n="75" d="100"/>
          <a:sy n="75" d="100"/>
        </p:scale>
        <p:origin x="36" y="12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tiana Krivosheev" userId="c41c6ff2-b9bd-4765-bc53-566538058c37" providerId="ADAL" clId="{7FF8A2D2-BAF7-4E10-BBB2-BFE5705DDE82}"/>
    <pc:docChg chg="modSld">
      <pc:chgData name="Tatiana Krivosheev" userId="c41c6ff2-b9bd-4765-bc53-566538058c37" providerId="ADAL" clId="{7FF8A2D2-BAF7-4E10-BBB2-BFE5705DDE82}" dt="2021-12-14T14:02:50.938" v="3" actId="1076"/>
      <pc:docMkLst>
        <pc:docMk/>
      </pc:docMkLst>
      <pc:sldChg chg="addSp modSp mod">
        <pc:chgData name="Tatiana Krivosheev" userId="c41c6ff2-b9bd-4765-bc53-566538058c37" providerId="ADAL" clId="{7FF8A2D2-BAF7-4E10-BBB2-BFE5705DDE82}" dt="2021-12-14T14:02:50.938" v="3" actId="1076"/>
        <pc:sldMkLst>
          <pc:docMk/>
          <pc:sldMk cId="2464037572" sldId="256"/>
        </pc:sldMkLst>
        <pc:picChg chg="mod">
          <ac:chgData name="Tatiana Krivosheev" userId="c41c6ff2-b9bd-4765-bc53-566538058c37" providerId="ADAL" clId="{7FF8A2D2-BAF7-4E10-BBB2-BFE5705DDE82}" dt="2021-12-14T14:02:50.938" v="3" actId="1076"/>
          <ac:picMkLst>
            <pc:docMk/>
            <pc:sldMk cId="2464037572" sldId="256"/>
            <ac:picMk id="2" creationId="{00000000-0000-0000-0000-000000000000}"/>
          </ac:picMkLst>
        </pc:picChg>
        <pc:picChg chg="add mod">
          <ac:chgData name="Tatiana Krivosheev" userId="c41c6ff2-b9bd-4765-bc53-566538058c37" providerId="ADAL" clId="{7FF8A2D2-BAF7-4E10-BBB2-BFE5705DDE82}" dt="2021-12-14T14:02:45.661" v="1" actId="1076"/>
          <ac:picMkLst>
            <pc:docMk/>
            <pc:sldMk cId="2464037572" sldId="256"/>
            <ac:picMk id="3" creationId="{716E03BA-EBDD-4586-B04D-6D337148983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A27DD2-65D0-4D66-B43A-3AE3C8D7A849}" type="datetimeFigureOut">
              <a:rPr lang="en-US" smtClean="0"/>
              <a:t>12/14/2021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A24C76-2916-4450-B152-FA81F261A7C7}" type="slidenum">
              <a:rPr lang="en-US" smtClean="0"/>
              <a:t>‹#›</a:t>
            </a:fld>
            <a:endParaRPr lang="en-US"/>
          </a:p>
        </p:txBody>
      </p:sp>
    </p:spTree>
    <p:extLst>
      <p:ext uri="{BB962C8B-B14F-4D97-AF65-F5344CB8AC3E}">
        <p14:creationId xmlns:p14="http://schemas.microsoft.com/office/powerpoint/2010/main" val="3239434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24C76-2916-4450-B152-FA81F261A7C7}" type="slidenum">
              <a:rPr lang="en-US" smtClean="0"/>
              <a:t>1</a:t>
            </a:fld>
            <a:endParaRPr lang="en-US"/>
          </a:p>
        </p:txBody>
      </p:sp>
    </p:spTree>
    <p:extLst>
      <p:ext uri="{BB962C8B-B14F-4D97-AF65-F5344CB8AC3E}">
        <p14:creationId xmlns:p14="http://schemas.microsoft.com/office/powerpoint/2010/main" val="899409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24C76-2916-4450-B152-FA81F261A7C7}" type="slidenum">
              <a:rPr lang="en-US" smtClean="0"/>
              <a:t>16</a:t>
            </a:fld>
            <a:endParaRPr lang="en-US"/>
          </a:p>
        </p:txBody>
      </p:sp>
    </p:spTree>
    <p:extLst>
      <p:ext uri="{BB962C8B-B14F-4D97-AF65-F5344CB8AC3E}">
        <p14:creationId xmlns:p14="http://schemas.microsoft.com/office/powerpoint/2010/main" val="8574525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D382E00-9C35-4AF0-88DB-478D143718E2}" type="datetimeFigureOut">
              <a:rPr lang="en-US" smtClean="0"/>
              <a:t>12/14/2021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790766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382E00-9C35-4AF0-88DB-478D143718E2}" type="datetimeFigureOut">
              <a:rPr lang="en-US" smtClean="0"/>
              <a:t>12/14/2021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252769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382E00-9C35-4AF0-88DB-478D143718E2}" type="datetimeFigureOut">
              <a:rPr lang="en-US" smtClean="0"/>
              <a:t>12/14/2021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088869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609600" y="1600201"/>
            <a:ext cx="10972800" cy="11430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4"/>
          </p:nvPr>
        </p:nvSpPr>
        <p:spPr>
          <a:xfrm>
            <a:off x="609600" y="2819400"/>
            <a:ext cx="10972800" cy="15240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2"/>
          <p:cNvSpPr>
            <a:spLocks noGrp="1"/>
          </p:cNvSpPr>
          <p:nvPr>
            <p:ph idx="13"/>
          </p:nvPr>
        </p:nvSpPr>
        <p:spPr>
          <a:xfrm>
            <a:off x="609600" y="4495801"/>
            <a:ext cx="10972800" cy="16303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ooter Placeholder 4"/>
          <p:cNvSpPr>
            <a:spLocks noGrp="1"/>
          </p:cNvSpPr>
          <p:nvPr>
            <p:ph type="ftr" sz="quarter" idx="11"/>
          </p:nvPr>
        </p:nvSpPr>
        <p:spPr>
          <a:xfrm>
            <a:off x="125292" y="6172201"/>
            <a:ext cx="1146048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t>12/14/2021</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t>‹#›</a:t>
            </a:fld>
            <a:endParaRPr lang="en-US" dirty="0"/>
          </a:p>
        </p:txBody>
      </p:sp>
    </p:spTree>
    <p:extLst>
      <p:ext uri="{BB962C8B-B14F-4D97-AF65-F5344CB8AC3E}">
        <p14:creationId xmlns:p14="http://schemas.microsoft.com/office/powerpoint/2010/main" val="24915712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Learning Objective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marL="118872" indent="-118872">
              <a:buClr>
                <a:srgbClr val="007FA3"/>
              </a:buClr>
              <a:buSzPct val="25000"/>
              <a:defRPr sz="1600"/>
            </a:lvl1pPr>
            <a:lvl2pPr marL="569913" indent="-285750">
              <a:buClr>
                <a:srgbClr val="007FA3"/>
              </a:buClr>
              <a:defRPr sz="1600"/>
            </a:lvl2pPr>
            <a:lvl3pPr>
              <a:buClr>
                <a:srgbClr val="007FA3"/>
              </a:buClr>
              <a:defRPr sz="1600"/>
            </a:lvl3pPr>
            <a:lvl4pPr>
              <a:buClr>
                <a:srgbClr val="007FA3"/>
              </a:buClr>
              <a:defRPr sz="1600"/>
            </a:lvl4pPr>
            <a:lvl5pPr>
              <a:buClr>
                <a:srgbClr val="007FA3"/>
              </a:buClr>
              <a:defRPr sz="1600"/>
            </a:lvl5pPr>
            <a:lvl6pPr>
              <a:buClr>
                <a:srgbClr val="007FA3"/>
              </a:buClr>
              <a:defRPr sz="1600"/>
            </a:lvl6pPr>
            <a:lvl7pPr>
              <a:buClr>
                <a:srgbClr val="007FA3"/>
              </a:buClr>
              <a:defRPr sz="1600"/>
            </a:lvl7pPr>
            <a:lvl8pPr>
              <a:buClr>
                <a:srgbClr val="007FA3"/>
              </a:buClr>
              <a:defRPr sz="1600"/>
            </a:lvl8pPr>
            <a:lvl9pPr>
              <a:buClr>
                <a:srgbClr val="007FA3"/>
              </a:buCl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a:t>
            </a:r>
          </a:p>
          <a:p>
            <a:pPr lvl="6"/>
            <a:r>
              <a:rPr lang="en-US" dirty="0"/>
              <a:t>Seventh</a:t>
            </a:r>
          </a:p>
          <a:p>
            <a:pPr lvl="7"/>
            <a:r>
              <a:rPr lang="en-US" dirty="0"/>
              <a:t>Eighth</a:t>
            </a:r>
          </a:p>
          <a:p>
            <a:pPr lvl="8"/>
            <a:r>
              <a:rPr lang="en-US" dirty="0"/>
              <a:t>Ninth</a:t>
            </a:r>
          </a:p>
        </p:txBody>
      </p:sp>
      <p:sp>
        <p:nvSpPr>
          <p:cNvPr id="10" name="Footer Placeholder 4"/>
          <p:cNvSpPr>
            <a:spLocks noGrp="1"/>
          </p:cNvSpPr>
          <p:nvPr>
            <p:ph type="ftr" sz="quarter" idx="11"/>
          </p:nvPr>
        </p:nvSpPr>
        <p:spPr>
          <a:xfrm>
            <a:off x="125292" y="6172201"/>
            <a:ext cx="1146048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t>12/14/2021</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t>‹#›</a:t>
            </a:fld>
            <a:endParaRPr lang="en-US" dirty="0"/>
          </a:p>
        </p:txBody>
      </p:sp>
    </p:spTree>
    <p:extLst>
      <p:ext uri="{BB962C8B-B14F-4D97-AF65-F5344CB8AC3E}">
        <p14:creationId xmlns:p14="http://schemas.microsoft.com/office/powerpoint/2010/main" val="9455163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Learning Objectives and link">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609600" y="1600201"/>
            <a:ext cx="10972800" cy="1600200"/>
          </a:xfrm>
        </p:spPr>
        <p:txBody>
          <a:bodyPr/>
          <a:lstStyle>
            <a:lvl1pPr marL="118872" indent="-118872">
              <a:buClr>
                <a:srgbClr val="007FA3"/>
              </a:buClr>
              <a:buSzPct val="25000"/>
              <a:defRPr sz="1600"/>
            </a:lvl1pPr>
            <a:lvl2pPr marL="569913" indent="-285750">
              <a:buClr>
                <a:srgbClr val="007FA3"/>
              </a:buClr>
              <a:defRPr sz="1600"/>
            </a:lvl2pPr>
            <a:lvl3pPr>
              <a:buClr>
                <a:srgbClr val="007FA3"/>
              </a:buClr>
              <a:defRPr sz="1600"/>
            </a:lvl3pPr>
            <a:lvl4pPr>
              <a:buClr>
                <a:srgbClr val="007FA3"/>
              </a:buClr>
              <a:defRPr sz="1600"/>
            </a:lvl4pPr>
            <a:lvl5pPr>
              <a:buClr>
                <a:srgbClr val="007FA3"/>
              </a:buClr>
              <a:defRPr sz="1600"/>
            </a:lvl5pPr>
            <a:lvl6pPr>
              <a:buClr>
                <a:srgbClr val="007FA3"/>
              </a:buClr>
              <a:defRPr sz="1600"/>
            </a:lvl6pPr>
            <a:lvl7pPr>
              <a:buClr>
                <a:srgbClr val="007FA3"/>
              </a:buClr>
              <a:defRPr sz="1600"/>
            </a:lvl7pPr>
            <a:lvl8pPr>
              <a:buClr>
                <a:srgbClr val="007FA3"/>
              </a:buClr>
              <a:defRPr sz="1600"/>
            </a:lvl8pPr>
            <a:lvl9pPr>
              <a:buClr>
                <a:srgbClr val="007FA3"/>
              </a:buCl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a:t>
            </a:r>
          </a:p>
          <a:p>
            <a:pPr lvl="6"/>
            <a:r>
              <a:rPr lang="en-US" dirty="0"/>
              <a:t>Seventh</a:t>
            </a:r>
          </a:p>
          <a:p>
            <a:pPr lvl="7"/>
            <a:r>
              <a:rPr lang="en-US" dirty="0"/>
              <a:t>Eighth</a:t>
            </a:r>
          </a:p>
          <a:p>
            <a:pPr lvl="8"/>
            <a:r>
              <a:rPr lang="en-US" dirty="0"/>
              <a:t>Ninth</a:t>
            </a:r>
          </a:p>
        </p:txBody>
      </p:sp>
      <p:sp>
        <p:nvSpPr>
          <p:cNvPr id="10" name="Footer Placeholder 4"/>
          <p:cNvSpPr>
            <a:spLocks noGrp="1"/>
          </p:cNvSpPr>
          <p:nvPr>
            <p:ph type="ftr" sz="quarter" idx="11"/>
          </p:nvPr>
        </p:nvSpPr>
        <p:spPr>
          <a:xfrm>
            <a:off x="125292" y="6172201"/>
            <a:ext cx="1146048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t>12/14/2021</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t>‹#›</a:t>
            </a:fld>
            <a:endParaRPr lang="en-US" dirty="0"/>
          </a:p>
        </p:txBody>
      </p:sp>
      <p:sp>
        <p:nvSpPr>
          <p:cNvPr id="5" name="Text Placeholder 4"/>
          <p:cNvSpPr>
            <a:spLocks noGrp="1"/>
          </p:cNvSpPr>
          <p:nvPr>
            <p:ph type="body" sz="quarter" idx="13"/>
          </p:nvPr>
        </p:nvSpPr>
        <p:spPr>
          <a:xfrm>
            <a:off x="609600" y="3352800"/>
            <a:ext cx="11074400" cy="144780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13739018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and 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609600" y="1600201"/>
            <a:ext cx="10972800" cy="685799"/>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2"/>
          <p:cNvSpPr>
            <a:spLocks noGrp="1"/>
          </p:cNvSpPr>
          <p:nvPr>
            <p:ph idx="13"/>
          </p:nvPr>
        </p:nvSpPr>
        <p:spPr>
          <a:xfrm>
            <a:off x="609600" y="3589868"/>
            <a:ext cx="10972800" cy="703052"/>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ooter Placeholder 4"/>
          <p:cNvSpPr>
            <a:spLocks noGrp="1"/>
          </p:cNvSpPr>
          <p:nvPr>
            <p:ph type="ftr" sz="quarter" idx="11"/>
          </p:nvPr>
        </p:nvSpPr>
        <p:spPr>
          <a:xfrm>
            <a:off x="125292" y="6172201"/>
            <a:ext cx="1146048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t>12/14/2021</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t>‹#›</a:t>
            </a:fld>
            <a:endParaRPr lang="en-US" dirty="0"/>
          </a:p>
        </p:txBody>
      </p:sp>
      <p:sp>
        <p:nvSpPr>
          <p:cNvPr id="9" name="Content Placeholder 2"/>
          <p:cNvSpPr>
            <a:spLocks noGrp="1"/>
          </p:cNvSpPr>
          <p:nvPr>
            <p:ph idx="14"/>
          </p:nvPr>
        </p:nvSpPr>
        <p:spPr>
          <a:xfrm>
            <a:off x="609600" y="2819400"/>
            <a:ext cx="109728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4"/>
          <p:cNvSpPr>
            <a:spLocks noGrp="1"/>
          </p:cNvSpPr>
          <p:nvPr>
            <p:ph sz="quarter" idx="15"/>
          </p:nvPr>
        </p:nvSpPr>
        <p:spPr>
          <a:xfrm>
            <a:off x="609600" y="4572000"/>
            <a:ext cx="10972800" cy="144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27338833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and 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609600" y="1600201"/>
            <a:ext cx="10972800" cy="21637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2"/>
          <p:cNvSpPr>
            <a:spLocks noGrp="1"/>
          </p:cNvSpPr>
          <p:nvPr>
            <p:ph idx="13"/>
          </p:nvPr>
        </p:nvSpPr>
        <p:spPr>
          <a:xfrm>
            <a:off x="609600" y="3962401"/>
            <a:ext cx="10972800" cy="21637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ooter Placeholder 4"/>
          <p:cNvSpPr>
            <a:spLocks noGrp="1"/>
          </p:cNvSpPr>
          <p:nvPr>
            <p:ph type="ftr" sz="quarter" idx="11"/>
          </p:nvPr>
        </p:nvSpPr>
        <p:spPr>
          <a:xfrm>
            <a:off x="125292" y="6172201"/>
            <a:ext cx="1146048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t>12/14/2021</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t>‹#›</a:t>
            </a:fld>
            <a:endParaRPr lang="en-US" dirty="0"/>
          </a:p>
        </p:txBody>
      </p:sp>
    </p:spTree>
    <p:extLst>
      <p:ext uri="{BB962C8B-B14F-4D97-AF65-F5344CB8AC3E}">
        <p14:creationId xmlns:p14="http://schemas.microsoft.com/office/powerpoint/2010/main" val="2925088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382E00-9C35-4AF0-88DB-478D143718E2}" type="datetimeFigureOut">
              <a:rPr lang="en-US" smtClean="0"/>
              <a:t>12/14/2021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6235937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382E00-9C35-4AF0-88DB-478D143718E2}" type="datetimeFigureOut">
              <a:rPr lang="en-US" smtClean="0"/>
              <a:t>12/14/2021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4234612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D382E00-9C35-4AF0-88DB-478D143718E2}" type="datetimeFigureOut">
              <a:rPr lang="en-US" smtClean="0"/>
              <a:t>12/14/2021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540535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D382E00-9C35-4AF0-88DB-478D143718E2}" type="datetimeFigureOut">
              <a:rPr lang="en-US" smtClean="0"/>
              <a:t>12/14/2021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229806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D382E00-9C35-4AF0-88DB-478D143718E2}" type="datetimeFigureOut">
              <a:rPr lang="en-US" smtClean="0"/>
              <a:t>12/14/2021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968053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382E00-9C35-4AF0-88DB-478D143718E2}" type="datetimeFigureOut">
              <a:rPr lang="en-US" smtClean="0"/>
              <a:t>12/14/2021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2618772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D382E00-9C35-4AF0-88DB-478D143718E2}" type="datetimeFigureOut">
              <a:rPr lang="en-US" smtClean="0"/>
              <a:t>12/14/2021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33694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D382E00-9C35-4AF0-88DB-478D143718E2}" type="datetimeFigureOut">
              <a:rPr lang="en-US" smtClean="0"/>
              <a:t>12/14/2021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527496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382E00-9C35-4AF0-88DB-478D143718E2}" type="datetimeFigureOut">
              <a:rPr lang="en-US" smtClean="0"/>
              <a:t>12/14/2021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7A3639-6358-4F19-BA78-8C7E28F0A523}" type="slidenum">
              <a:rPr lang="en-US" smtClean="0"/>
              <a:t>‹#›</a:t>
            </a:fld>
            <a:endParaRPr lang="en-US"/>
          </a:p>
        </p:txBody>
      </p:sp>
    </p:spTree>
    <p:extLst>
      <p:ext uri="{BB962C8B-B14F-4D97-AF65-F5344CB8AC3E}">
        <p14:creationId xmlns:p14="http://schemas.microsoft.com/office/powerpoint/2010/main" val="758237009"/>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 id="2147483830" r:id="rId13"/>
    <p:sldLayoutId id="2147483831" r:id="rId14"/>
    <p:sldLayoutId id="2147483832" r:id="rId15"/>
    <p:sldLayoutId id="2147483833"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slideLayout" Target="../slideLayouts/slideLayout14.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oleObject" Target="../embeddings/oleObject4.bin"/><Relationship Id="rId1" Type="http://schemas.openxmlformats.org/officeDocument/2006/relationships/slideLayout" Target="../slideLayouts/slideLayout12.xml"/><Relationship Id="rId6" Type="http://schemas.openxmlformats.org/officeDocument/2006/relationships/image" Target="../media/image24.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3.wmf"/><Relationship Id="rId7" Type="http://schemas.openxmlformats.org/officeDocument/2006/relationships/image" Target="../media/image25.wmf"/><Relationship Id="rId2" Type="http://schemas.openxmlformats.org/officeDocument/2006/relationships/oleObject" Target="../embeddings/oleObject5.bin"/><Relationship Id="rId1" Type="http://schemas.openxmlformats.org/officeDocument/2006/relationships/slideLayout" Target="../slideLayouts/slideLayout15.xml"/><Relationship Id="rId6" Type="http://schemas.openxmlformats.org/officeDocument/2006/relationships/oleObject" Target="../embeddings/oleObject7.bin"/><Relationship Id="rId5" Type="http://schemas.openxmlformats.org/officeDocument/2006/relationships/image" Target="../media/image24.wmf"/><Relationship Id="rId4" Type="http://schemas.openxmlformats.org/officeDocument/2006/relationships/oleObject" Target="../embeddings/oleObject6.bin"/></Relationships>
</file>

<file path=ppt/slides/_rels/slide1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8.png"/><Relationship Id="rId1" Type="http://schemas.openxmlformats.org/officeDocument/2006/relationships/slideLayout" Target="../slideLayouts/slideLayout13.xml"/><Relationship Id="rId5" Type="http://schemas.openxmlformats.org/officeDocument/2006/relationships/image" Target="../media/image30.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xml"/><Relationship Id="rId1" Type="http://schemas.openxmlformats.org/officeDocument/2006/relationships/slideLayout" Target="../slideLayouts/slideLayout16.xml"/><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2.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7" Type="http://schemas.openxmlformats.org/officeDocument/2006/relationships/image" Target="../media/image6.wmf"/><Relationship Id="rId2" Type="http://schemas.openxmlformats.org/officeDocument/2006/relationships/oleObject" Target="../embeddings/oleObject1.bin"/><Relationship Id="rId1" Type="http://schemas.openxmlformats.org/officeDocument/2006/relationships/slideLayout" Target="../slideLayouts/slideLayout12.xml"/><Relationship Id="rId6" Type="http://schemas.openxmlformats.org/officeDocument/2006/relationships/oleObject" Target="../embeddings/oleObject3.bin"/><Relationship Id="rId5" Type="http://schemas.openxmlformats.org/officeDocument/2006/relationships/image" Target="../media/image5.wmf"/><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jp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76244" y="5394907"/>
            <a:ext cx="1848889" cy="1257675"/>
          </a:xfrm>
          <a:prstGeom prst="rect">
            <a:avLst/>
          </a:prstGeom>
        </p:spPr>
      </p:pic>
      <p:pic>
        <p:nvPicPr>
          <p:cNvPr id="4" name="Picture 3"/>
          <p:cNvPicPr>
            <a:picLocks noChangeAspect="1"/>
          </p:cNvPicPr>
          <p:nvPr/>
        </p:nvPicPr>
        <p:blipFill>
          <a:blip r:embed="rId4"/>
          <a:stretch>
            <a:fillRect/>
          </a:stretch>
        </p:blipFill>
        <p:spPr>
          <a:xfrm>
            <a:off x="1689100" y="0"/>
            <a:ext cx="11229035" cy="4702629"/>
          </a:xfrm>
          <a:prstGeom prst="rect">
            <a:avLst/>
          </a:prstGeom>
        </p:spPr>
      </p:pic>
      <p:sp>
        <p:nvSpPr>
          <p:cNvPr id="5" name="TextBox 4"/>
          <p:cNvSpPr txBox="1"/>
          <p:nvPr/>
        </p:nvSpPr>
        <p:spPr>
          <a:xfrm>
            <a:off x="2400300" y="4919008"/>
            <a:ext cx="9791700" cy="1938992"/>
          </a:xfrm>
          <a:prstGeom prst="rect">
            <a:avLst/>
          </a:prstGeom>
          <a:solidFill>
            <a:schemeClr val="bg1">
              <a:lumMod val="65000"/>
            </a:schemeClr>
          </a:solidFill>
        </p:spPr>
        <p:txBody>
          <a:bodyPr wrap="square" rtlCol="0">
            <a:spAutoFit/>
          </a:bodyPr>
          <a:lstStyle/>
          <a:p>
            <a:pPr algn="r"/>
            <a:r>
              <a:rPr lang="en-US" sz="6000" dirty="0">
                <a:latin typeface="+mj-lt"/>
              </a:rPr>
              <a:t>VECTORS</a:t>
            </a:r>
          </a:p>
          <a:p>
            <a:pPr algn="r"/>
            <a:endParaRPr lang="en-US" sz="6000" dirty="0">
              <a:latin typeface="+mj-lt"/>
            </a:endParaRPr>
          </a:p>
        </p:txBody>
      </p:sp>
      <p:pic>
        <p:nvPicPr>
          <p:cNvPr id="3" name="Picture 2">
            <a:extLst>
              <a:ext uri="{FF2B5EF4-FFF2-40B4-BE49-F238E27FC236}">
                <a16:creationId xmlns:a16="http://schemas.microsoft.com/office/drawing/2014/main" id="{716E03BA-EBDD-4586-B04D-6D3371489839}"/>
              </a:ext>
            </a:extLst>
          </p:cNvPr>
          <p:cNvPicPr>
            <a:picLocks noChangeAspect="1"/>
          </p:cNvPicPr>
          <p:nvPr/>
        </p:nvPicPr>
        <p:blipFill>
          <a:blip r:embed="rId5"/>
          <a:stretch>
            <a:fillRect/>
          </a:stretch>
        </p:blipFill>
        <p:spPr>
          <a:xfrm>
            <a:off x="193357" y="527283"/>
            <a:ext cx="2206943" cy="469433"/>
          </a:xfrm>
          <a:prstGeom prst="rect">
            <a:avLst/>
          </a:prstGeom>
        </p:spPr>
      </p:pic>
    </p:spTree>
    <p:extLst>
      <p:ext uri="{BB962C8B-B14F-4D97-AF65-F5344CB8AC3E}">
        <p14:creationId xmlns:p14="http://schemas.microsoft.com/office/powerpoint/2010/main" val="24640375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Finding Components</a:t>
            </a:r>
            <a:endParaRPr lang="en-US" dirty="0"/>
          </a:p>
        </p:txBody>
      </p:sp>
      <p:sp>
        <p:nvSpPr>
          <p:cNvPr id="3" name="Content Placeholder 2"/>
          <p:cNvSpPr>
            <a:spLocks noGrp="1"/>
          </p:cNvSpPr>
          <p:nvPr>
            <p:ph idx="1"/>
          </p:nvPr>
        </p:nvSpPr>
        <p:spPr>
          <a:xfrm>
            <a:off x="693123" y="1464849"/>
            <a:ext cx="8229600" cy="765618"/>
          </a:xfrm>
        </p:spPr>
        <p:txBody>
          <a:bodyPr>
            <a:normAutofit/>
          </a:bodyPr>
          <a:lstStyle/>
          <a:p>
            <a:pPr marL="0" indent="0">
              <a:buSzPct val="100000"/>
              <a:buNone/>
            </a:pPr>
            <a:r>
              <a:rPr lang="en-US" altLang="en-US" sz="2400" dirty="0"/>
              <a:t>We can calculate the components of a vector from its magnitude and direction.</a:t>
            </a:r>
          </a:p>
        </p:txBody>
      </p:sp>
      <mc:AlternateContent xmlns:mc="http://schemas.openxmlformats.org/markup-compatibility/2006" xmlns:a14="http://schemas.microsoft.com/office/drawing/2010/main">
        <mc:Choice Requires="a14">
          <p:sp>
            <p:nvSpPr>
              <p:cNvPr id="5" name="Text Placeholder 4"/>
              <p:cNvSpPr>
                <a:spLocks noGrp="1"/>
              </p:cNvSpPr>
              <p:nvPr>
                <p:ph type="body" sz="quarter" idx="13"/>
              </p:nvPr>
            </p:nvSpPr>
            <p:spPr>
              <a:xfrm rot="10800000" flipV="1">
                <a:off x="525378" y="5647517"/>
                <a:ext cx="8028313" cy="890231"/>
              </a:xfrm>
            </p:spPr>
            <p:txBody>
              <a:bodyPr>
                <a:normAutofit fontScale="77500" lnSpcReduction="20000"/>
              </a:bodyPr>
              <a:lstStyle/>
              <a:p>
                <a:pPr marL="0" indent="0">
                  <a:buNone/>
                </a:pPr>
                <a:r>
                  <a:rPr lang="en-US" dirty="0"/>
                  <a:t>For vector </a:t>
                </a:r>
                <a14:m>
                  <m:oMath xmlns:m="http://schemas.openxmlformats.org/officeDocument/2006/math">
                    <m:acc>
                      <m:accPr>
                        <m:chr m:val="⃗"/>
                        <m:ctrlPr>
                          <a:rPr lang="en-US" b="1" i="1" dirty="0">
                            <a:latin typeface="Cambria Math" panose="02040503050406030204" pitchFamily="18" charset="0"/>
                          </a:rPr>
                        </m:ctrlPr>
                      </m:accPr>
                      <m:e>
                        <m:r>
                          <a:rPr lang="en-US" b="1" dirty="0">
                            <a:latin typeface="Cambria Math"/>
                          </a:rPr>
                          <m:t>𝐀</m:t>
                        </m:r>
                      </m:e>
                    </m:acc>
                  </m:oMath>
                </a14:m>
                <a:r>
                  <a:rPr lang="en-US" dirty="0"/>
                  <a:t>, its magnitude </a:t>
                </a:r>
                <a14:m>
                  <m:oMath xmlns:m="http://schemas.openxmlformats.org/officeDocument/2006/math">
                    <m:r>
                      <a:rPr lang="en-US" i="1">
                        <a:latin typeface="Cambria Math"/>
                      </a:rPr>
                      <m:t>𝐴</m:t>
                    </m:r>
                  </m:oMath>
                </a14:m>
                <a:r>
                  <a:rPr lang="en-US" dirty="0"/>
                  <a:t> and its direction angle </a:t>
                </a:r>
                <a14:m>
                  <m:oMath xmlns:m="http://schemas.openxmlformats.org/officeDocument/2006/math">
                    <m:sSub>
                      <m:sSubPr>
                        <m:ctrlPr>
                          <a:rPr lang="en-US" i="1">
                            <a:latin typeface="Cambria Math" panose="02040503050406030204" pitchFamily="18" charset="0"/>
                          </a:rPr>
                        </m:ctrlPr>
                      </m:sSubPr>
                      <m:e>
                        <m:r>
                          <a:rPr lang="en-US" i="1">
                            <a:latin typeface="Cambria Math"/>
                            <a:ea typeface="Cambria Math"/>
                          </a:rPr>
                          <m:t>𝜃</m:t>
                        </m:r>
                      </m:e>
                      <m:sub>
                        <m:r>
                          <a:rPr lang="en-US" i="1">
                            <a:latin typeface="Cambria Math"/>
                          </a:rPr>
                          <m:t>𝐴</m:t>
                        </m:r>
                      </m:sub>
                    </m:sSub>
                  </m:oMath>
                </a14:m>
                <a:r>
                  <a:rPr lang="en-US" b="1" dirty="0"/>
                  <a:t> </a:t>
                </a:r>
                <a:r>
                  <a:rPr lang="en-US" dirty="0"/>
                  <a:t>are related to the magnitudes of its scalar components because </a:t>
                </a:r>
                <a14:m>
                  <m:oMath xmlns:m="http://schemas.openxmlformats.org/officeDocument/2006/math">
                    <m:r>
                      <a:rPr lang="en-US" i="1">
                        <a:latin typeface="Cambria Math"/>
                      </a:rPr>
                      <m:t>𝐴</m:t>
                    </m:r>
                  </m:oMath>
                </a14:m>
                <a:r>
                  <a:rPr lang="en-US" dirty="0"/>
                  <a:t>, </a:t>
                </a:r>
                <a14:m>
                  <m:oMath xmlns:m="http://schemas.openxmlformats.org/officeDocument/2006/math">
                    <m:sSub>
                      <m:sSubPr>
                        <m:ctrlPr>
                          <a:rPr lang="en-US" i="1">
                            <a:latin typeface="Cambria Math" panose="02040503050406030204" pitchFamily="18" charset="0"/>
                          </a:rPr>
                        </m:ctrlPr>
                      </m:sSubPr>
                      <m:e>
                        <m:r>
                          <a:rPr lang="en-US" i="1">
                            <a:latin typeface="Cambria Math"/>
                          </a:rPr>
                          <m:t>𝐴</m:t>
                        </m:r>
                      </m:e>
                      <m:sub>
                        <m:r>
                          <a:rPr lang="en-US" i="1">
                            <a:latin typeface="Cambria Math"/>
                          </a:rPr>
                          <m:t>𝑥</m:t>
                        </m:r>
                      </m:sub>
                    </m:sSub>
                  </m:oMath>
                </a14:m>
                <a:r>
                  <a:rPr lang="en-US" dirty="0"/>
                  <a:t>, and </a:t>
                </a:r>
                <a14:m>
                  <m:oMath xmlns:m="http://schemas.openxmlformats.org/officeDocument/2006/math">
                    <m:sSub>
                      <m:sSubPr>
                        <m:ctrlPr>
                          <a:rPr lang="en-US" i="1">
                            <a:latin typeface="Cambria Math" panose="02040503050406030204" pitchFamily="18" charset="0"/>
                          </a:rPr>
                        </m:ctrlPr>
                      </m:sSubPr>
                      <m:e>
                        <m:r>
                          <a:rPr lang="en-US" i="1">
                            <a:latin typeface="Cambria Math"/>
                          </a:rPr>
                          <m:t>𝐴</m:t>
                        </m:r>
                      </m:e>
                      <m:sub>
                        <m:r>
                          <a:rPr lang="en-US" i="1">
                            <a:latin typeface="Cambria Math"/>
                          </a:rPr>
                          <m:t>𝑦</m:t>
                        </m:r>
                      </m:sub>
                    </m:sSub>
                  </m:oMath>
                </a14:m>
                <a:r>
                  <a:rPr lang="en-US" b="1" dirty="0"/>
                  <a:t> </a:t>
                </a:r>
                <a:r>
                  <a:rPr lang="en-US" dirty="0"/>
                  <a:t>form a right triangle.</a:t>
                </a:r>
              </a:p>
              <a:p>
                <a:endParaRPr lang="en-US" dirty="0"/>
              </a:p>
            </p:txBody>
          </p:sp>
        </mc:Choice>
        <mc:Fallback xmlns="">
          <p:sp>
            <p:nvSpPr>
              <p:cNvPr id="5" name="Text Placeholder 4"/>
              <p:cNvSpPr>
                <a:spLocks noGrp="1" noRot="1" noChangeAspect="1" noMove="1" noResize="1" noEditPoints="1" noAdjustHandles="1" noChangeArrowheads="1" noChangeShapeType="1" noTextEdit="1"/>
              </p:cNvSpPr>
              <p:nvPr>
                <p:ph type="body" sz="quarter" idx="13"/>
              </p:nvPr>
            </p:nvSpPr>
            <p:spPr>
              <a:xfrm rot="10800000" flipV="1">
                <a:off x="525378" y="5647517"/>
                <a:ext cx="8028313" cy="890231"/>
              </a:xfrm>
              <a:blipFill>
                <a:blip r:embed="rId2"/>
                <a:stretch>
                  <a:fillRect l="-987" t="-11644" b="-10959"/>
                </a:stretch>
              </a:blipFill>
            </p:spPr>
            <p:txBody>
              <a:bodyPr/>
              <a:lstStyle/>
              <a:p>
                <a:r>
                  <a:rPr lang="en-US">
                    <a:noFill/>
                  </a:rPr>
                  <a:t> </a:t>
                </a:r>
              </a:p>
            </p:txBody>
          </p:sp>
        </mc:Fallback>
      </mc:AlternateContent>
      <p:pic>
        <p:nvPicPr>
          <p:cNvPr id="4" name="Picture 3"/>
          <p:cNvPicPr>
            <a:picLocks noChangeAspect="1"/>
          </p:cNvPicPr>
          <p:nvPr/>
        </p:nvPicPr>
        <p:blipFill>
          <a:blip r:embed="rId3"/>
          <a:stretch>
            <a:fillRect/>
          </a:stretch>
        </p:blipFill>
        <p:spPr>
          <a:xfrm>
            <a:off x="341844" y="2148110"/>
            <a:ext cx="8065707" cy="3499407"/>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6974479" y="3120698"/>
                <a:ext cx="2866144" cy="668260"/>
              </a:xfrm>
              <a:prstGeom prst="rect">
                <a:avLst/>
              </a:prstGeom>
              <a:solidFill>
                <a:schemeClr val="accent1">
                  <a:lumMod val="40000"/>
                  <a:lumOff val="60000"/>
                </a:schemeClr>
              </a:solid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𝐴</m:t>
                          </m:r>
                        </m:e>
                        <m:sub>
                          <m:r>
                            <a:rPr lang="en-US" b="0" i="1" smtClean="0">
                              <a:latin typeface="Cambria Math" panose="02040503050406030204" pitchFamily="18" charset="0"/>
                            </a:rPr>
                            <m:t>𝑥</m:t>
                          </m:r>
                        </m:sub>
                      </m:sSub>
                      <m:r>
                        <a:rPr lang="en-US" b="0" i="1" smtClean="0">
                          <a:latin typeface="Cambria Math" panose="02040503050406030204" pitchFamily="18" charset="0"/>
                        </a:rPr>
                        <m:t>=</m:t>
                      </m:r>
                      <m:r>
                        <a:rPr lang="en-US" b="0" i="1" smtClean="0">
                          <a:latin typeface="Cambria Math" panose="02040503050406030204" pitchFamily="18" charset="0"/>
                        </a:rPr>
                        <m:t>𝐴𝑐𝑜𝑠</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𝜃</m:t>
                          </m:r>
                        </m:e>
                        <m:sub>
                          <m:r>
                            <a:rPr lang="en-US" b="0" i="1" smtClean="0">
                              <a:latin typeface="Cambria Math" panose="02040503050406030204" pitchFamily="18" charset="0"/>
                            </a:rPr>
                            <m:t>𝐴</m:t>
                          </m:r>
                        </m:sub>
                      </m:sSub>
                      <m:r>
                        <a:rPr lang="en-US" b="0" i="1" smtClean="0">
                          <a:latin typeface="Cambria Math" panose="02040503050406030204" pitchFamily="18" charset="0"/>
                        </a:rPr>
                        <m:t>)</m:t>
                      </m:r>
                    </m:oMath>
                  </m:oMathPara>
                </a14:m>
                <a:endParaRPr lang="en-US" dirty="0"/>
              </a:p>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𝐴</m:t>
                          </m:r>
                        </m:e>
                        <m:sub>
                          <m:r>
                            <a:rPr lang="en-US" b="0" i="1" smtClean="0">
                              <a:latin typeface="Cambria Math" panose="02040503050406030204" pitchFamily="18" charset="0"/>
                            </a:rPr>
                            <m:t>𝑦</m:t>
                          </m:r>
                        </m:sub>
                      </m:sSub>
                      <m:r>
                        <a:rPr lang="en-US" b="0" i="1" smtClean="0">
                          <a:latin typeface="Cambria Math" panose="02040503050406030204" pitchFamily="18" charset="0"/>
                        </a:rPr>
                        <m:t>=</m:t>
                      </m:r>
                      <m:r>
                        <a:rPr lang="en-US" b="0" i="1" smtClean="0">
                          <a:latin typeface="Cambria Math" panose="02040503050406030204" pitchFamily="18" charset="0"/>
                        </a:rPr>
                        <m:t>𝐴𝑠𝑖𝑛</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𝜃</m:t>
                          </m:r>
                        </m:e>
                        <m:sub>
                          <m:r>
                            <a:rPr lang="en-US" b="0" i="1" smtClean="0">
                              <a:latin typeface="Cambria Math" panose="02040503050406030204" pitchFamily="18" charset="0"/>
                            </a:rPr>
                            <m:t>𝐴</m:t>
                          </m:r>
                        </m:sub>
                      </m:sSub>
                      <m:r>
                        <a:rPr lang="en-US" b="0" i="1" smtClean="0">
                          <a:latin typeface="Cambria Math" panose="02040503050406030204" pitchFamily="18" charset="0"/>
                        </a:rPr>
                        <m:t>)</m:t>
                      </m:r>
                    </m:oMath>
                  </m:oMathPara>
                </a14:m>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6974479" y="3120698"/>
                <a:ext cx="2866144" cy="668260"/>
              </a:xfrm>
              <a:prstGeom prst="rect">
                <a:avLst/>
              </a:prstGeom>
              <a:blipFill>
                <a:blip r:embed="rId4"/>
                <a:stretch>
                  <a:fillRect b="-3636"/>
                </a:stretch>
              </a:blipFill>
            </p:spPr>
            <p:txBody>
              <a:bodyPr/>
              <a:lstStyle/>
              <a:p>
                <a:r>
                  <a:rPr lang="en-US">
                    <a:noFill/>
                  </a:rPr>
                  <a:t> </a:t>
                </a:r>
              </a:p>
            </p:txBody>
          </p:sp>
        </mc:Fallback>
      </mc:AlternateContent>
    </p:spTree>
    <p:extLst>
      <p:ext uri="{BB962C8B-B14F-4D97-AF65-F5344CB8AC3E}">
        <p14:creationId xmlns:p14="http://schemas.microsoft.com/office/powerpoint/2010/main" val="13588224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Calculations Using Components</a:t>
            </a:r>
            <a:endParaRPr lang="en-US" dirty="0"/>
          </a:p>
        </p:txBody>
      </p:sp>
      <p:sp>
        <p:nvSpPr>
          <p:cNvPr id="4" name="Content Placeholder 3"/>
          <p:cNvSpPr>
            <a:spLocks noGrp="1"/>
          </p:cNvSpPr>
          <p:nvPr>
            <p:ph idx="1"/>
          </p:nvPr>
        </p:nvSpPr>
        <p:spPr>
          <a:xfrm>
            <a:off x="613243" y="1607213"/>
            <a:ext cx="8229600" cy="838199"/>
          </a:xfrm>
        </p:spPr>
        <p:txBody>
          <a:bodyPr>
            <a:normAutofit/>
          </a:bodyPr>
          <a:lstStyle/>
          <a:p>
            <a:r>
              <a:rPr lang="en-US" altLang="en-US" sz="2600" dirty="0"/>
              <a:t>We can use the components of a vector to find its magnitude and direction:</a:t>
            </a:r>
          </a:p>
        </p:txBody>
      </p:sp>
      <p:sp>
        <p:nvSpPr>
          <p:cNvPr id="6" name="Content Placeholder 5"/>
          <p:cNvSpPr>
            <a:spLocks noGrp="1"/>
          </p:cNvSpPr>
          <p:nvPr>
            <p:ph idx="14"/>
          </p:nvPr>
        </p:nvSpPr>
        <p:spPr>
          <a:xfrm>
            <a:off x="828021" y="4315870"/>
            <a:ext cx="5181600" cy="1160803"/>
          </a:xfrm>
        </p:spPr>
        <p:txBody>
          <a:bodyPr>
            <a:normAutofit lnSpcReduction="10000"/>
          </a:bodyPr>
          <a:lstStyle/>
          <a:p>
            <a:r>
              <a:rPr lang="en-US" altLang="en-US" sz="2600" dirty="0"/>
              <a:t>We can use the components of a set of vectors to find the components of their sum:</a:t>
            </a:r>
          </a:p>
        </p:txBody>
      </p:sp>
      <p:graphicFrame>
        <p:nvGraphicFramePr>
          <p:cNvPr id="12" name="Object 11" descr="R sub x = Ay sub x + B sub x + C sub x, and so on. R sub y = Ay sub y + B sub y + C sub y, and so on."/>
          <p:cNvGraphicFramePr>
            <a:graphicFrameLocks noChangeAspect="1"/>
          </p:cNvGraphicFramePr>
          <p:nvPr>
            <p:extLst>
              <p:ext uri="{D42A27DB-BD31-4B8C-83A1-F6EECF244321}">
                <p14:modId xmlns:p14="http://schemas.microsoft.com/office/powerpoint/2010/main" val="3867634658"/>
              </p:ext>
            </p:extLst>
          </p:nvPr>
        </p:nvGraphicFramePr>
        <p:xfrm>
          <a:off x="988858" y="5668859"/>
          <a:ext cx="5020763" cy="412959"/>
        </p:xfrm>
        <a:graphic>
          <a:graphicData uri="http://schemas.openxmlformats.org/presentationml/2006/ole">
            <mc:AlternateContent xmlns:mc="http://schemas.openxmlformats.org/markup-compatibility/2006">
              <mc:Choice xmlns:v="urn:schemas-microsoft-com:vml" Requires="v">
                <p:oleObj name="Equation" r:id="rId2" imgW="2933640" imgH="241200" progId="Equation.DSMT4">
                  <p:embed/>
                </p:oleObj>
              </mc:Choice>
              <mc:Fallback>
                <p:oleObj name="Equation" r:id="rId2" imgW="2933640" imgH="241200" progId="Equation.DSMT4">
                  <p:embed/>
                  <p:pic>
                    <p:nvPicPr>
                      <p:cNvPr id="12" name="Object 11" descr="R sub x = Ay sub x + B sub x + C sub x, and so on. R sub y = Ay sub y + B sub y + C sub y, and so on."/>
                      <p:cNvPicPr/>
                      <p:nvPr/>
                    </p:nvPicPr>
                    <p:blipFill>
                      <a:blip r:embed="rId3"/>
                      <a:stretch>
                        <a:fillRect/>
                      </a:stretch>
                    </p:blipFill>
                    <p:spPr>
                      <a:xfrm>
                        <a:off x="988858" y="5668859"/>
                        <a:ext cx="5020763" cy="412959"/>
                      </a:xfrm>
                      <a:prstGeom prst="rect">
                        <a:avLst/>
                      </a:prstGeom>
                    </p:spPr>
                  </p:pic>
                </p:oleObj>
              </mc:Fallback>
            </mc:AlternateContent>
          </a:graphicData>
        </a:graphic>
      </p:graphicFrame>
      <p:pic>
        <p:nvPicPr>
          <p:cNvPr id="3" name="Picture 2"/>
          <p:cNvPicPr>
            <a:picLocks noChangeAspect="1"/>
          </p:cNvPicPr>
          <p:nvPr/>
        </p:nvPicPr>
        <p:blipFill>
          <a:blip r:embed="rId4"/>
          <a:stretch>
            <a:fillRect/>
          </a:stretch>
        </p:blipFill>
        <p:spPr>
          <a:xfrm>
            <a:off x="5241148" y="3358593"/>
            <a:ext cx="8065707" cy="3499407"/>
          </a:xfrm>
          <a:prstGeom prst="rect">
            <a:avLst/>
          </a:prstGeom>
        </p:spPr>
      </p:pic>
      <mc:AlternateContent xmlns:mc="http://schemas.openxmlformats.org/markup-compatibility/2006" xmlns:a14="http://schemas.microsoft.com/office/drawing/2010/main">
        <mc:Choice Requires="a14">
          <p:sp>
            <p:nvSpPr>
              <p:cNvPr id="5" name="TextBox 4"/>
              <p:cNvSpPr txBox="1"/>
              <p:nvPr/>
            </p:nvSpPr>
            <p:spPr>
              <a:xfrm>
                <a:off x="2472855" y="2663015"/>
                <a:ext cx="3037398" cy="1254189"/>
              </a:xfrm>
              <a:prstGeom prst="rect">
                <a:avLst/>
              </a:prstGeom>
              <a:solidFill>
                <a:schemeClr val="accent1">
                  <a:lumMod val="20000"/>
                  <a:lumOff val="80000"/>
                </a:schemeClr>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en-US" i="1" smtClean="0">
                          <a:latin typeface="Cambria Math" panose="02040503050406030204" pitchFamily="18" charset="0"/>
                        </a:rPr>
                        <m:t>𝐴</m:t>
                      </m:r>
                      <m:r>
                        <a:rPr lang="en-US" altLang="en-US" i="1" smtClean="0">
                          <a:latin typeface="Cambria Math" panose="02040503050406030204" pitchFamily="18" charset="0"/>
                        </a:rPr>
                        <m:t>=</m:t>
                      </m:r>
                      <m:rad>
                        <m:radPr>
                          <m:degHide m:val="on"/>
                          <m:ctrlPr>
                            <a:rPr lang="en-US" altLang="en-US" i="1">
                              <a:latin typeface="Cambria Math" panose="02040503050406030204" pitchFamily="18" charset="0"/>
                            </a:rPr>
                          </m:ctrlPr>
                        </m:radPr>
                        <m:deg/>
                        <m:e>
                          <m:sSubSup>
                            <m:sSubSupPr>
                              <m:ctrlPr>
                                <a:rPr lang="en-US" altLang="en-US" i="1">
                                  <a:latin typeface="Cambria Math" panose="02040503050406030204" pitchFamily="18" charset="0"/>
                                </a:rPr>
                              </m:ctrlPr>
                            </m:sSubSupPr>
                            <m:e>
                              <m:r>
                                <a:rPr lang="en-US" altLang="en-US" i="1">
                                  <a:latin typeface="Cambria Math" panose="02040503050406030204" pitchFamily="18" charset="0"/>
                                </a:rPr>
                                <m:t>𝐴</m:t>
                              </m:r>
                            </m:e>
                            <m:sub>
                              <m:r>
                                <a:rPr lang="en-US" altLang="en-US" i="1">
                                  <a:latin typeface="Cambria Math" panose="02040503050406030204" pitchFamily="18" charset="0"/>
                                </a:rPr>
                                <m:t>𝑥</m:t>
                              </m:r>
                            </m:sub>
                            <m:sup>
                              <m:r>
                                <a:rPr lang="en-US" altLang="en-US" i="1">
                                  <a:latin typeface="Cambria Math" panose="02040503050406030204" pitchFamily="18" charset="0"/>
                                </a:rPr>
                                <m:t>2</m:t>
                              </m:r>
                            </m:sup>
                          </m:sSubSup>
                          <m:r>
                            <a:rPr lang="en-US" altLang="en-US" i="1">
                              <a:latin typeface="Cambria Math" panose="02040503050406030204" pitchFamily="18" charset="0"/>
                            </a:rPr>
                            <m:t>+</m:t>
                          </m:r>
                          <m:sSubSup>
                            <m:sSubSupPr>
                              <m:ctrlPr>
                                <a:rPr lang="en-US" altLang="en-US" i="1">
                                  <a:latin typeface="Cambria Math" panose="02040503050406030204" pitchFamily="18" charset="0"/>
                                </a:rPr>
                              </m:ctrlPr>
                            </m:sSubSupPr>
                            <m:e>
                              <m:r>
                                <a:rPr lang="en-US" altLang="en-US" i="1">
                                  <a:latin typeface="Cambria Math" panose="02040503050406030204" pitchFamily="18" charset="0"/>
                                </a:rPr>
                                <m:t>𝐴</m:t>
                              </m:r>
                            </m:e>
                            <m:sub>
                              <m:r>
                                <a:rPr lang="en-US" altLang="en-US" i="1">
                                  <a:latin typeface="Cambria Math" panose="02040503050406030204" pitchFamily="18" charset="0"/>
                                </a:rPr>
                                <m:t>𝑦</m:t>
                              </m:r>
                            </m:sub>
                            <m:sup>
                              <m:r>
                                <a:rPr lang="en-US" altLang="en-US" i="1">
                                  <a:latin typeface="Cambria Math" panose="02040503050406030204" pitchFamily="18" charset="0"/>
                                </a:rPr>
                                <m:t>2</m:t>
                              </m:r>
                            </m:sup>
                          </m:sSubSup>
                        </m:e>
                      </m:rad>
                    </m:oMath>
                  </m:oMathPara>
                </a14:m>
                <a:endParaRPr lang="en-US" dirty="0"/>
              </a:p>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𝜃</m:t>
                          </m:r>
                        </m:e>
                        <m:sub>
                          <m:r>
                            <a:rPr lang="en-US" b="0" i="1" smtClean="0">
                              <a:latin typeface="Cambria Math" panose="02040503050406030204" pitchFamily="18" charset="0"/>
                            </a:rPr>
                            <m:t>𝐴</m:t>
                          </m:r>
                        </m:sub>
                      </m:sSub>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𝑡𝑎𝑛</m:t>
                          </m:r>
                        </m:e>
                        <m:sup>
                          <m:r>
                            <a:rPr lang="en-US" b="0" i="1" smtClean="0">
                              <a:latin typeface="Cambria Math" panose="02040503050406030204" pitchFamily="18" charset="0"/>
                            </a:rPr>
                            <m:t>−1</m:t>
                          </m:r>
                        </m:sup>
                      </m:sSup>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r>
                                <a:rPr lang="en-US" b="0" i="1" smtClean="0">
                                  <a:latin typeface="Cambria Math" panose="02040503050406030204" pitchFamily="18" charset="0"/>
                                </a:rPr>
                                <m:t>𝑥</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r>
                                <a:rPr lang="en-US" b="0" i="1" smtClean="0">
                                  <a:latin typeface="Cambria Math" panose="02040503050406030204" pitchFamily="18" charset="0"/>
                                </a:rPr>
                                <m:t>𝑦</m:t>
                              </m:r>
                            </m:sub>
                          </m:sSub>
                        </m:den>
                      </m:f>
                      <m:r>
                        <a:rPr lang="en-US" b="0" i="1" smtClean="0">
                          <a:latin typeface="Cambria Math" panose="02040503050406030204" pitchFamily="18" charset="0"/>
                        </a:rPr>
                        <m:t>)</m:t>
                      </m:r>
                    </m:oMath>
                  </m:oMathPara>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2472855" y="2663015"/>
                <a:ext cx="3037398" cy="1254189"/>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7974218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Unit Vectors</a:t>
            </a:r>
            <a:endParaRPr lang="en-US" dirty="0"/>
          </a:p>
        </p:txBody>
      </p:sp>
      <p:sp>
        <p:nvSpPr>
          <p:cNvPr id="8" name="Content Placeholder 7"/>
          <p:cNvSpPr>
            <a:spLocks noGrp="1"/>
          </p:cNvSpPr>
          <p:nvPr>
            <p:ph idx="1"/>
          </p:nvPr>
        </p:nvSpPr>
        <p:spPr>
          <a:xfrm>
            <a:off x="720909" y="1697491"/>
            <a:ext cx="4419600" cy="1716093"/>
          </a:xfrm>
        </p:spPr>
        <p:txBody>
          <a:bodyPr>
            <a:normAutofit/>
          </a:bodyPr>
          <a:lstStyle/>
          <a:p>
            <a:r>
              <a:rPr lang="en-US" sz="2600" dirty="0"/>
              <a:t>A </a:t>
            </a:r>
            <a:r>
              <a:rPr lang="en-US" sz="2600" b="1" dirty="0"/>
              <a:t>unit</a:t>
            </a:r>
            <a:r>
              <a:rPr lang="en-US" sz="2600" dirty="0"/>
              <a:t> </a:t>
            </a:r>
            <a:r>
              <a:rPr lang="en-US" sz="2600" b="1" dirty="0"/>
              <a:t>vector</a:t>
            </a:r>
            <a:r>
              <a:rPr lang="en-US" sz="2600" dirty="0"/>
              <a:t> has a magnitude of 1 with no units.</a:t>
            </a:r>
          </a:p>
          <a:p>
            <a:r>
              <a:rPr lang="en-US" sz="2600" dirty="0"/>
              <a:t>The unit vector</a:t>
            </a:r>
          </a:p>
        </p:txBody>
      </p:sp>
      <p:sp>
        <p:nvSpPr>
          <p:cNvPr id="9" name="Content Placeholder 8"/>
          <p:cNvSpPr>
            <a:spLocks noGrp="1"/>
          </p:cNvSpPr>
          <p:nvPr>
            <p:ph idx="13"/>
          </p:nvPr>
        </p:nvSpPr>
        <p:spPr>
          <a:xfrm>
            <a:off x="-779498" y="3438052"/>
            <a:ext cx="7134726" cy="774592"/>
          </a:xfrm>
        </p:spPr>
        <p:txBody>
          <a:bodyPr>
            <a:normAutofit/>
          </a:bodyPr>
          <a:lstStyle/>
          <a:p>
            <a:pPr marL="283464" indent="-283464">
              <a:buNone/>
            </a:pPr>
            <a:r>
              <a:rPr lang="en-US" sz="2600" dirty="0"/>
              <a:t>                          points in the +</a:t>
            </a:r>
            <a:r>
              <a:rPr lang="en-US" sz="2600" i="1" dirty="0"/>
              <a:t>y</a:t>
            </a:r>
            <a:r>
              <a:rPr lang="en-US" sz="2600" dirty="0"/>
              <a:t>-direction, and</a:t>
            </a:r>
          </a:p>
        </p:txBody>
      </p:sp>
      <p:sp>
        <p:nvSpPr>
          <p:cNvPr id="10" name="Content Placeholder 9"/>
          <p:cNvSpPr>
            <a:spLocks noGrp="1"/>
          </p:cNvSpPr>
          <p:nvPr>
            <p:ph idx="14"/>
          </p:nvPr>
        </p:nvSpPr>
        <p:spPr>
          <a:xfrm>
            <a:off x="1812548" y="2929652"/>
            <a:ext cx="6286933" cy="697272"/>
          </a:xfrm>
        </p:spPr>
        <p:txBody>
          <a:bodyPr>
            <a:normAutofit fontScale="77500" lnSpcReduction="20000"/>
          </a:bodyPr>
          <a:lstStyle/>
          <a:p>
            <a:pPr marL="420624" indent="-42062400">
              <a:buNone/>
            </a:pPr>
            <a:r>
              <a:rPr lang="en-US" sz="2600" dirty="0"/>
              <a:t>                               </a:t>
            </a:r>
            <a:r>
              <a:rPr lang="en-US" sz="3800" dirty="0"/>
              <a:t>points in the +</a:t>
            </a:r>
            <a:r>
              <a:rPr lang="en-US" sz="3800" i="1" dirty="0"/>
              <a:t>x</a:t>
            </a:r>
            <a:r>
              <a:rPr lang="en-US" sz="3800" dirty="0"/>
              <a:t>-direction, </a:t>
            </a:r>
          </a:p>
        </p:txBody>
      </p:sp>
      <p:sp>
        <p:nvSpPr>
          <p:cNvPr id="11" name="Content Placeholder 10"/>
          <p:cNvSpPr>
            <a:spLocks noGrp="1"/>
          </p:cNvSpPr>
          <p:nvPr>
            <p:ph sz="quarter" idx="15"/>
          </p:nvPr>
        </p:nvSpPr>
        <p:spPr>
          <a:xfrm>
            <a:off x="720909" y="4077017"/>
            <a:ext cx="4419600" cy="2151883"/>
          </a:xfrm>
        </p:spPr>
        <p:txBody>
          <a:bodyPr>
            <a:normAutofit/>
          </a:bodyPr>
          <a:lstStyle/>
          <a:p>
            <a:pPr marL="292608" indent="-292608">
              <a:buNone/>
            </a:pPr>
            <a:r>
              <a:rPr lang="en-US" sz="2600" dirty="0"/>
              <a:t>                                </a:t>
            </a:r>
          </a:p>
        </p:txBody>
      </p:sp>
      <p:graphicFrame>
        <p:nvGraphicFramePr>
          <p:cNvPr id="17" name="Object 16" descr="i-hat"/>
          <p:cNvGraphicFramePr>
            <a:graphicFrameLocks noChangeAspect="1"/>
          </p:cNvGraphicFramePr>
          <p:nvPr>
            <p:extLst>
              <p:ext uri="{D42A27DB-BD31-4B8C-83A1-F6EECF244321}">
                <p14:modId xmlns:p14="http://schemas.microsoft.com/office/powerpoint/2010/main" val="478619713"/>
              </p:ext>
            </p:extLst>
          </p:nvPr>
        </p:nvGraphicFramePr>
        <p:xfrm>
          <a:off x="3573738" y="2851473"/>
          <a:ext cx="231666" cy="411856"/>
        </p:xfrm>
        <a:graphic>
          <a:graphicData uri="http://schemas.openxmlformats.org/presentationml/2006/ole">
            <mc:AlternateContent xmlns:mc="http://schemas.openxmlformats.org/markup-compatibility/2006">
              <mc:Choice xmlns:v="urn:schemas-microsoft-com:vml" Requires="v">
                <p:oleObj name="Equation" r:id="rId2" imgW="114120" imgH="203040" progId="Equation.DSMT4">
                  <p:embed/>
                </p:oleObj>
              </mc:Choice>
              <mc:Fallback>
                <p:oleObj name="Equation" r:id="rId2" imgW="114120" imgH="203040" progId="Equation.DSMT4">
                  <p:embed/>
                  <p:pic>
                    <p:nvPicPr>
                      <p:cNvPr id="17" name="Object 16" descr="i-hat"/>
                      <p:cNvPicPr/>
                      <p:nvPr/>
                    </p:nvPicPr>
                    <p:blipFill>
                      <a:blip r:embed="rId3"/>
                      <a:stretch>
                        <a:fillRect/>
                      </a:stretch>
                    </p:blipFill>
                    <p:spPr>
                      <a:xfrm>
                        <a:off x="3573738" y="2851473"/>
                        <a:ext cx="231666" cy="411856"/>
                      </a:xfrm>
                      <a:prstGeom prst="rect">
                        <a:avLst/>
                      </a:prstGeom>
                    </p:spPr>
                  </p:pic>
                </p:oleObj>
              </mc:Fallback>
            </mc:AlternateContent>
          </a:graphicData>
        </a:graphic>
      </p:graphicFrame>
      <p:graphicFrame>
        <p:nvGraphicFramePr>
          <p:cNvPr id="18" name="Object 17" descr="y-hat"/>
          <p:cNvGraphicFramePr>
            <a:graphicFrameLocks noChangeAspect="1"/>
          </p:cNvGraphicFramePr>
          <p:nvPr>
            <p:extLst>
              <p:ext uri="{D42A27DB-BD31-4B8C-83A1-F6EECF244321}">
                <p14:modId xmlns:p14="http://schemas.microsoft.com/office/powerpoint/2010/main" val="2476623770"/>
              </p:ext>
            </p:extLst>
          </p:nvPr>
        </p:nvGraphicFramePr>
        <p:xfrm>
          <a:off x="1233709" y="3399509"/>
          <a:ext cx="252412" cy="479425"/>
        </p:xfrm>
        <a:graphic>
          <a:graphicData uri="http://schemas.openxmlformats.org/presentationml/2006/ole">
            <mc:AlternateContent xmlns:mc="http://schemas.openxmlformats.org/markup-compatibility/2006">
              <mc:Choice xmlns:v="urn:schemas-microsoft-com:vml" Requires="v">
                <p:oleObj name="Equation" r:id="rId4" imgW="126720" imgH="241200" progId="Equation.DSMT4">
                  <p:embed/>
                </p:oleObj>
              </mc:Choice>
              <mc:Fallback>
                <p:oleObj name="Equation" r:id="rId4" imgW="126720" imgH="241200" progId="Equation.DSMT4">
                  <p:embed/>
                  <p:pic>
                    <p:nvPicPr>
                      <p:cNvPr id="18" name="Object 17" descr="y-hat"/>
                      <p:cNvPicPr/>
                      <p:nvPr/>
                    </p:nvPicPr>
                    <p:blipFill>
                      <a:blip r:embed="rId5"/>
                      <a:stretch>
                        <a:fillRect/>
                      </a:stretch>
                    </p:blipFill>
                    <p:spPr>
                      <a:xfrm>
                        <a:off x="1233709" y="3399509"/>
                        <a:ext cx="252412" cy="479425"/>
                      </a:xfrm>
                      <a:prstGeom prst="rect">
                        <a:avLst/>
                      </a:prstGeom>
                    </p:spPr>
                  </p:pic>
                </p:oleObj>
              </mc:Fallback>
            </mc:AlternateContent>
          </a:graphicData>
        </a:graphic>
      </p:graphicFrame>
      <p:graphicFrame>
        <p:nvGraphicFramePr>
          <p:cNvPr id="19" name="Object 18" descr="k-hat"/>
          <p:cNvGraphicFramePr>
            <a:graphicFrameLocks noChangeAspect="1"/>
          </p:cNvGraphicFramePr>
          <p:nvPr>
            <p:extLst>
              <p:ext uri="{D42A27DB-BD31-4B8C-83A1-F6EECF244321}">
                <p14:modId xmlns:p14="http://schemas.microsoft.com/office/powerpoint/2010/main" val="1449423228"/>
              </p:ext>
            </p:extLst>
          </p:nvPr>
        </p:nvGraphicFramePr>
        <p:xfrm>
          <a:off x="1191473" y="4072896"/>
          <a:ext cx="294648" cy="428579"/>
        </p:xfrm>
        <a:graphic>
          <a:graphicData uri="http://schemas.openxmlformats.org/presentationml/2006/ole">
            <mc:AlternateContent xmlns:mc="http://schemas.openxmlformats.org/markup-compatibility/2006">
              <mc:Choice xmlns:v="urn:schemas-microsoft-com:vml" Requires="v">
                <p:oleObj name="Equation" r:id="rId6" imgW="139680" imgH="203040" progId="Equation.DSMT4">
                  <p:embed/>
                </p:oleObj>
              </mc:Choice>
              <mc:Fallback>
                <p:oleObj name="Equation" r:id="rId6" imgW="139680" imgH="203040" progId="Equation.DSMT4">
                  <p:embed/>
                  <p:pic>
                    <p:nvPicPr>
                      <p:cNvPr id="19" name="Object 18" descr="k-hat"/>
                      <p:cNvPicPr/>
                      <p:nvPr/>
                    </p:nvPicPr>
                    <p:blipFill>
                      <a:blip r:embed="rId7"/>
                      <a:stretch>
                        <a:fillRect/>
                      </a:stretch>
                    </p:blipFill>
                    <p:spPr>
                      <a:xfrm>
                        <a:off x="1191473" y="4072896"/>
                        <a:ext cx="294648" cy="428579"/>
                      </a:xfrm>
                      <a:prstGeom prst="rect">
                        <a:avLst/>
                      </a:prstGeom>
                    </p:spPr>
                  </p:pic>
                </p:oleObj>
              </mc:Fallback>
            </mc:AlternateContent>
          </a:graphicData>
        </a:graphic>
      </p:graphicFrame>
      <p:sp>
        <p:nvSpPr>
          <p:cNvPr id="3" name="Rectangle 2"/>
          <p:cNvSpPr/>
          <p:nvPr/>
        </p:nvSpPr>
        <p:spPr>
          <a:xfrm>
            <a:off x="1620043" y="4079925"/>
            <a:ext cx="5695157" cy="461665"/>
          </a:xfrm>
          <a:prstGeom prst="rect">
            <a:avLst/>
          </a:prstGeom>
        </p:spPr>
        <p:txBody>
          <a:bodyPr wrap="square">
            <a:spAutoFit/>
          </a:bodyPr>
          <a:lstStyle/>
          <a:p>
            <a:r>
              <a:rPr lang="en-US" sz="1200" dirty="0"/>
              <a:t> </a:t>
            </a:r>
            <a:r>
              <a:rPr lang="en-US" sz="2400" dirty="0"/>
              <a:t>points in the +</a:t>
            </a:r>
            <a:r>
              <a:rPr lang="en-US" sz="2400" i="1" dirty="0"/>
              <a:t>z</a:t>
            </a:r>
            <a:r>
              <a:rPr lang="en-US" sz="2400" dirty="0"/>
              <a:t>-direction. </a:t>
            </a:r>
          </a:p>
        </p:txBody>
      </p:sp>
      <p:pic>
        <p:nvPicPr>
          <p:cNvPr id="4" name="Picture 3"/>
          <p:cNvPicPr>
            <a:picLocks noChangeAspect="1"/>
          </p:cNvPicPr>
          <p:nvPr/>
        </p:nvPicPr>
        <p:blipFill>
          <a:blip r:embed="rId8"/>
          <a:stretch>
            <a:fillRect/>
          </a:stretch>
        </p:blipFill>
        <p:spPr>
          <a:xfrm>
            <a:off x="6355228" y="3263329"/>
            <a:ext cx="8285278" cy="3594671"/>
          </a:xfrm>
          <a:prstGeom prst="rect">
            <a:avLst/>
          </a:prstGeom>
        </p:spPr>
      </p:pic>
      <p:sp>
        <p:nvSpPr>
          <p:cNvPr id="5" name="TextBox 4"/>
          <p:cNvSpPr txBox="1"/>
          <p:nvPr/>
        </p:nvSpPr>
        <p:spPr>
          <a:xfrm>
            <a:off x="609996" y="5251966"/>
            <a:ext cx="7715250" cy="1323439"/>
          </a:xfrm>
          <a:prstGeom prst="rect">
            <a:avLst/>
          </a:prstGeom>
          <a:noFill/>
        </p:spPr>
        <p:txBody>
          <a:bodyPr wrap="square" rtlCol="0">
            <a:spAutoFit/>
          </a:bodyPr>
          <a:lstStyle/>
          <a:p>
            <a:r>
              <a:rPr lang="en-US" sz="2000" dirty="0"/>
              <a:t>Three unit vectors define a Cartesian system in three-dimensional space. The order in which these unit vectors appear defines the orientation of the coordinate system. The order shown here defines the right-handed orientation.</a:t>
            </a:r>
          </a:p>
        </p:txBody>
      </p:sp>
    </p:spTree>
    <p:extLst>
      <p:ext uri="{BB962C8B-B14F-4D97-AF65-F5344CB8AC3E}">
        <p14:creationId xmlns:p14="http://schemas.microsoft.com/office/powerpoint/2010/main" val="14896726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Vector as a Sum of Vector Components </a:t>
            </a:r>
          </a:p>
        </p:txBody>
      </p:sp>
      <p:pic>
        <p:nvPicPr>
          <p:cNvPr id="4" name="Picture Placeholder 1" descr="Vector A in the x y z coordinate system extends from the origin. Vector A equals the sum of vectors A sub x, A sub y and A sub z. Vector A sub x is the x component along the x axis and has length A sub x I hat. Vector A sub y is the y component along the y axis and has length A sub y j hat. Vector A sub z is the z component along the z axis and has length A sub x k hat. The components form the sides of a rectangular box with sides length A sub x, A sub y, and A sub z."/>
          <p:cNvPicPr>
            <a:picLocks noGrp="1" noChangeAspect="1"/>
          </p:cNvPicPr>
          <p:nvPr>
            <p:ph idx="1"/>
          </p:nvPr>
        </p:nvPicPr>
        <p:blipFill>
          <a:blip r:embed="rId2" cstate="email">
            <a:extLst>
              <a:ext uri="{28A0092B-C50C-407E-A947-70E740481C1C}">
                <a14:useLocalDpi xmlns:a14="http://schemas.microsoft.com/office/drawing/2010/main" val="0"/>
              </a:ext>
            </a:extLst>
          </a:blip>
          <a:srcRect l="-55996" r="-55996"/>
          <a:stretch>
            <a:fillRect/>
          </a:stretch>
        </p:blipFill>
        <p:spPr>
          <a:xfrm>
            <a:off x="677335" y="2038191"/>
            <a:ext cx="7449396" cy="3231466"/>
          </a:xfrm>
        </p:spPr>
      </p:pic>
      <p:sp>
        <p:nvSpPr>
          <p:cNvPr id="5" name="TextBox 4"/>
          <p:cNvSpPr txBox="1"/>
          <p:nvPr/>
        </p:nvSpPr>
        <p:spPr>
          <a:xfrm>
            <a:off x="677334" y="5506402"/>
            <a:ext cx="8238066" cy="646331"/>
          </a:xfrm>
          <a:prstGeom prst="rect">
            <a:avLst/>
          </a:prstGeom>
          <a:noFill/>
        </p:spPr>
        <p:txBody>
          <a:bodyPr wrap="square" rtlCol="0">
            <a:spAutoFit/>
          </a:bodyPr>
          <a:lstStyle/>
          <a:p>
            <a:r>
              <a:rPr lang="en-US" dirty="0"/>
              <a:t>A vector in three-dimensional space is the vector sum of its three vector components.</a:t>
            </a:r>
          </a:p>
        </p:txBody>
      </p:sp>
    </p:spTree>
    <p:extLst>
      <p:ext uri="{BB962C8B-B14F-4D97-AF65-F5344CB8AC3E}">
        <p14:creationId xmlns:p14="http://schemas.microsoft.com/office/powerpoint/2010/main" val="10700786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The Scalar Product: Definition </a:t>
            </a:r>
            <a:endParaRPr lang="en-US" sz="2000" dirty="0"/>
          </a:p>
        </p:txBody>
      </p:sp>
      <p:pic>
        <p:nvPicPr>
          <p:cNvPr id="2" name="Picture 1"/>
          <p:cNvPicPr>
            <a:picLocks noChangeAspect="1"/>
          </p:cNvPicPr>
          <p:nvPr/>
        </p:nvPicPr>
        <p:blipFill>
          <a:blip r:embed="rId2"/>
          <a:stretch>
            <a:fillRect/>
          </a:stretch>
        </p:blipFill>
        <p:spPr>
          <a:xfrm>
            <a:off x="818799" y="2745378"/>
            <a:ext cx="7650832" cy="2347022"/>
          </a:xfrm>
          <a:prstGeom prst="rect">
            <a:avLst/>
          </a:prstGeom>
        </p:spPr>
      </p:pic>
      <mc:AlternateContent xmlns:mc="http://schemas.openxmlformats.org/markup-compatibility/2006" xmlns:a14="http://schemas.microsoft.com/office/drawing/2010/main">
        <mc:Choice Requires="a14">
          <p:sp>
            <p:nvSpPr>
              <p:cNvPr id="3" name="TextBox 2"/>
              <p:cNvSpPr txBox="1"/>
              <p:nvPr/>
            </p:nvSpPr>
            <p:spPr>
              <a:xfrm>
                <a:off x="677334" y="5219831"/>
                <a:ext cx="9872556" cy="1269194"/>
              </a:xfrm>
              <a:prstGeom prst="rect">
                <a:avLst/>
              </a:prstGeom>
              <a:noFill/>
            </p:spPr>
            <p:txBody>
              <a:bodyPr wrap="square" rtlCol="0">
                <a:spAutoFit/>
              </a:bodyPr>
              <a:lstStyle/>
              <a:p>
                <a:r>
                  <a:rPr lang="en-US" dirty="0"/>
                  <a:t>The scalar product of two vectors.</a:t>
                </a:r>
              </a:p>
              <a:p>
                <a:pPr marL="342900" indent="-342900">
                  <a:buAutoNum type="alphaLcParenBoth"/>
                </a:pPr>
                <a:r>
                  <a:rPr lang="en-US" dirty="0"/>
                  <a:t>The angle between the two vectors.</a:t>
                </a:r>
              </a:p>
              <a:p>
                <a:pPr marL="342900" indent="-342900">
                  <a:buAutoNum type="alphaLcParenBoth"/>
                </a:pPr>
                <a:r>
                  <a:rPr lang="en-US" dirty="0"/>
                  <a:t>The orthogonal projection </a:t>
                </a:r>
                <a:r>
                  <a:rPr lang="en-US" i="1" dirty="0"/>
                  <a:t>A</a:t>
                </a:r>
                <a:r>
                  <a:rPr lang="en-US" baseline="-25000" dirty="0"/>
                  <a:t>││ </a:t>
                </a:r>
                <a:r>
                  <a:rPr lang="en-US" dirty="0"/>
                  <a:t>of vector </a:t>
                </a:r>
                <a14:m>
                  <m:oMath xmlns:m="http://schemas.openxmlformats.org/officeDocument/2006/math">
                    <m:acc>
                      <m:accPr>
                        <m:chr m:val="⃗"/>
                        <m:ctrlPr>
                          <a:rPr lang="en-US" b="1" i="1" dirty="0">
                            <a:latin typeface="Cambria Math" panose="02040503050406030204" pitchFamily="18" charset="0"/>
                          </a:rPr>
                        </m:ctrlPr>
                      </m:accPr>
                      <m:e>
                        <m:r>
                          <a:rPr lang="en-US" b="1" dirty="0">
                            <a:latin typeface="Cambria Math"/>
                          </a:rPr>
                          <m:t>𝐀</m:t>
                        </m:r>
                      </m:e>
                    </m:acc>
                  </m:oMath>
                </a14:m>
                <a:r>
                  <a:rPr lang="en-US" dirty="0"/>
                  <a:t> onto the direction of vector </a:t>
                </a:r>
                <a14:m>
                  <m:oMath xmlns:m="http://schemas.openxmlformats.org/officeDocument/2006/math">
                    <m:acc>
                      <m:accPr>
                        <m:chr m:val="⃗"/>
                        <m:ctrlPr>
                          <a:rPr lang="en-US" b="1" i="1" dirty="0">
                            <a:latin typeface="Cambria Math" panose="02040503050406030204" pitchFamily="18" charset="0"/>
                          </a:rPr>
                        </m:ctrlPr>
                      </m:accPr>
                      <m:e>
                        <m:r>
                          <a:rPr lang="en-US" b="1" dirty="0">
                            <a:latin typeface="Cambria Math"/>
                          </a:rPr>
                          <m:t>𝐁</m:t>
                        </m:r>
                      </m:e>
                    </m:acc>
                  </m:oMath>
                </a14:m>
                <a:r>
                  <a:rPr lang="en-US" dirty="0"/>
                  <a:t>.</a:t>
                </a:r>
              </a:p>
              <a:p>
                <a:pPr marL="342900" indent="-342900">
                  <a:buAutoNum type="alphaLcParenBoth"/>
                </a:pPr>
                <a:r>
                  <a:rPr lang="en-US" dirty="0"/>
                  <a:t>The orthogonal projection </a:t>
                </a:r>
                <a:r>
                  <a:rPr lang="en-US" i="1" dirty="0"/>
                  <a:t>B</a:t>
                </a:r>
                <a:r>
                  <a:rPr lang="en-US" baseline="-25000" dirty="0"/>
                  <a:t>││</a:t>
                </a:r>
                <a:r>
                  <a:rPr lang="en-US" dirty="0"/>
                  <a:t> of vector </a:t>
                </a:r>
                <a14:m>
                  <m:oMath xmlns:m="http://schemas.openxmlformats.org/officeDocument/2006/math">
                    <m:acc>
                      <m:accPr>
                        <m:chr m:val="⃗"/>
                        <m:ctrlPr>
                          <a:rPr lang="en-US" b="1" i="1" dirty="0">
                            <a:latin typeface="Cambria Math" panose="02040503050406030204" pitchFamily="18" charset="0"/>
                          </a:rPr>
                        </m:ctrlPr>
                      </m:accPr>
                      <m:e>
                        <m:r>
                          <a:rPr lang="en-US" b="1" dirty="0">
                            <a:latin typeface="Cambria Math"/>
                          </a:rPr>
                          <m:t>𝐁</m:t>
                        </m:r>
                      </m:e>
                    </m:acc>
                  </m:oMath>
                </a14:m>
                <a:r>
                  <a:rPr lang="en-US" dirty="0"/>
                  <a:t> onto the direction of vector </a:t>
                </a:r>
                <a14:m>
                  <m:oMath xmlns:m="http://schemas.openxmlformats.org/officeDocument/2006/math">
                    <m:acc>
                      <m:accPr>
                        <m:chr m:val="⃗"/>
                        <m:ctrlPr>
                          <a:rPr lang="en-US" b="1" i="1" dirty="0">
                            <a:latin typeface="Cambria Math" panose="02040503050406030204" pitchFamily="18" charset="0"/>
                          </a:rPr>
                        </m:ctrlPr>
                      </m:accPr>
                      <m:e>
                        <m:r>
                          <a:rPr lang="en-US" b="1" dirty="0">
                            <a:latin typeface="Cambria Math"/>
                          </a:rPr>
                          <m:t>𝐀</m:t>
                        </m:r>
                      </m:e>
                    </m:acc>
                  </m:oMath>
                </a14:m>
                <a:r>
                  <a:rPr lang="en-US" dirty="0"/>
                  <a:t>.</a:t>
                </a:r>
              </a:p>
            </p:txBody>
          </p:sp>
        </mc:Choice>
        <mc:Fallback xmlns="">
          <p:sp>
            <p:nvSpPr>
              <p:cNvPr id="3" name="TextBox 2"/>
              <p:cNvSpPr txBox="1">
                <a:spLocks noRot="1" noChangeAspect="1" noMove="1" noResize="1" noEditPoints="1" noAdjustHandles="1" noChangeArrowheads="1" noChangeShapeType="1" noTextEdit="1"/>
              </p:cNvSpPr>
              <p:nvPr/>
            </p:nvSpPr>
            <p:spPr>
              <a:xfrm>
                <a:off x="677334" y="5219831"/>
                <a:ext cx="9872556" cy="1269194"/>
              </a:xfrm>
              <a:prstGeom prst="rect">
                <a:avLst/>
              </a:prstGeom>
              <a:blipFill>
                <a:blip r:embed="rId3"/>
                <a:stretch>
                  <a:fillRect l="-494" t="-2885" b="-673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1206688" y="1690688"/>
                <a:ext cx="3006496" cy="50885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400" i="1" smtClean="0">
                              <a:latin typeface="Cambria Math" panose="02040503050406030204" pitchFamily="18" charset="0"/>
                            </a:rPr>
                          </m:ctrlPr>
                        </m:accPr>
                        <m:e>
                          <m:r>
                            <a:rPr lang="en-US" sz="2400" b="0" i="1" smtClean="0">
                              <a:latin typeface="Cambria Math" panose="02040503050406030204" pitchFamily="18" charset="0"/>
                            </a:rPr>
                            <m:t>𝐴</m:t>
                          </m:r>
                        </m:e>
                      </m:acc>
                      <m:r>
                        <a:rPr lang="en-US" sz="2400" i="1" smtClean="0">
                          <a:latin typeface="Cambria Math" panose="02040503050406030204" pitchFamily="18" charset="0"/>
                          <a:ea typeface="Cambria Math" panose="02040503050406030204" pitchFamily="18" charset="0"/>
                        </a:rPr>
                        <m:t>∙</m:t>
                      </m:r>
                      <m:acc>
                        <m:accPr>
                          <m:chr m:val="⃑"/>
                          <m:ctrlPr>
                            <a:rPr lang="en-US" sz="2400" i="1" smtClean="0">
                              <a:latin typeface="Cambria Math" panose="02040503050406030204" pitchFamily="18" charset="0"/>
                              <a:ea typeface="Cambria Math" panose="02040503050406030204" pitchFamily="18" charset="0"/>
                            </a:rPr>
                          </m:ctrlPr>
                        </m:accPr>
                        <m:e>
                          <m:r>
                            <a:rPr lang="en-US" sz="2400" b="0" i="1" smtClean="0">
                              <a:latin typeface="Cambria Math" panose="02040503050406030204" pitchFamily="18" charset="0"/>
                              <a:ea typeface="Cambria Math" panose="02040503050406030204" pitchFamily="18" charset="0"/>
                            </a:rPr>
                            <m:t>𝐵</m:t>
                          </m:r>
                        </m:e>
                      </m:acc>
                      <m:r>
                        <a:rPr lang="en-US" sz="2400" b="0" i="1" smtClean="0">
                          <a:latin typeface="Cambria Math" panose="02040503050406030204" pitchFamily="18" charset="0"/>
                        </a:rPr>
                        <m:t>=</m:t>
                      </m:r>
                      <m:r>
                        <a:rPr lang="en-US" sz="2400" b="0" i="1" smtClean="0">
                          <a:latin typeface="Cambria Math" panose="02040503050406030204" pitchFamily="18" charset="0"/>
                        </a:rPr>
                        <m:t>𝐴𝐵𝑐𝑜𝑠</m:t>
                      </m:r>
                      <m:r>
                        <a:rPr lang="en-US" sz="2400" b="0" i="1" smtClean="0">
                          <a:latin typeface="Cambria Math" panose="02040503050406030204" pitchFamily="18" charset="0"/>
                          <a:ea typeface="Cambria Math" panose="02040503050406030204" pitchFamily="18" charset="0"/>
                        </a:rPr>
                        <m:t>𝜑</m:t>
                      </m:r>
                    </m:oMath>
                  </m:oMathPara>
                </a14:m>
                <a:endParaRPr lang="en-US" sz="2400" dirty="0"/>
              </a:p>
            </p:txBody>
          </p:sp>
        </mc:Choice>
        <mc:Fallback xmlns="">
          <p:sp>
            <p:nvSpPr>
              <p:cNvPr id="4" name="TextBox 3"/>
              <p:cNvSpPr txBox="1">
                <a:spLocks noRot="1" noChangeAspect="1" noMove="1" noResize="1" noEditPoints="1" noAdjustHandles="1" noChangeArrowheads="1" noChangeShapeType="1" noTextEdit="1"/>
              </p:cNvSpPr>
              <p:nvPr/>
            </p:nvSpPr>
            <p:spPr>
              <a:xfrm>
                <a:off x="1206688" y="1690688"/>
                <a:ext cx="3006496" cy="50885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7021881" y="1321356"/>
                <a:ext cx="5268151" cy="1247521"/>
              </a:xfrm>
              <a:prstGeom prst="rect">
                <a:avLst/>
              </a:prstGeom>
            </p:spPr>
            <p:txBody>
              <a:bodyPr wrap="square">
                <a:spAutoFit/>
              </a:bodyPr>
              <a:lstStyle/>
              <a:p>
                <a:pPr marL="256032" indent="-256032">
                  <a:buSzPct val="100000"/>
                </a:pPr>
                <a:r>
                  <a:rPr lang="en-US" altLang="en-US" sz="2400" dirty="0"/>
                  <a:t>   Note: The scalar product can be positive, negative, or zero, depending on the angle between </a:t>
                </a:r>
                <a14:m>
                  <m:oMath xmlns:m="http://schemas.openxmlformats.org/officeDocument/2006/math">
                    <m:acc>
                      <m:accPr>
                        <m:chr m:val="⃗"/>
                        <m:ctrlPr>
                          <a:rPr lang="en-US" altLang="en-US" sz="2400" i="1" smtClean="0">
                            <a:latin typeface="Cambria Math" panose="02040503050406030204" pitchFamily="18" charset="0"/>
                          </a:rPr>
                        </m:ctrlPr>
                      </m:accPr>
                      <m:e>
                        <m:r>
                          <a:rPr lang="en-US" altLang="en-US" sz="2400" b="0" i="1" smtClean="0">
                            <a:latin typeface="Cambria Math" panose="02040503050406030204" pitchFamily="18" charset="0"/>
                          </a:rPr>
                          <m:t>𝐴</m:t>
                        </m:r>
                      </m:e>
                    </m:acc>
                    <m:r>
                      <a:rPr lang="en-US" altLang="en-US" sz="2400" b="0" i="1" smtClean="0">
                        <a:latin typeface="Cambria Math" panose="02040503050406030204" pitchFamily="18" charset="0"/>
                      </a:rPr>
                      <m:t> </m:t>
                    </m:r>
                    <m:r>
                      <a:rPr lang="en-US" altLang="en-US" sz="2400" b="0" i="1" smtClean="0">
                        <a:latin typeface="Cambria Math" panose="02040503050406030204" pitchFamily="18" charset="0"/>
                      </a:rPr>
                      <m:t>𝑎𝑛𝑑</m:t>
                    </m:r>
                    <m:r>
                      <a:rPr lang="en-US" altLang="en-US" sz="2400" b="0" i="1" smtClean="0">
                        <a:latin typeface="Cambria Math" panose="02040503050406030204" pitchFamily="18" charset="0"/>
                      </a:rPr>
                      <m:t> </m:t>
                    </m:r>
                    <m:acc>
                      <m:accPr>
                        <m:chr m:val="⃗"/>
                        <m:ctrlPr>
                          <a:rPr lang="en-US" altLang="en-US" sz="2400" b="0" i="1" smtClean="0">
                            <a:latin typeface="Cambria Math" panose="02040503050406030204" pitchFamily="18" charset="0"/>
                          </a:rPr>
                        </m:ctrlPr>
                      </m:accPr>
                      <m:e>
                        <m:r>
                          <a:rPr lang="en-US" altLang="en-US" sz="2400" b="0" i="1" smtClean="0">
                            <a:latin typeface="Cambria Math" panose="02040503050406030204" pitchFamily="18" charset="0"/>
                          </a:rPr>
                          <m:t>𝐵</m:t>
                        </m:r>
                        <m:r>
                          <a:rPr lang="en-US" altLang="en-US" sz="2400" b="0" i="1" smtClean="0">
                            <a:latin typeface="Cambria Math" panose="02040503050406030204" pitchFamily="18" charset="0"/>
                          </a:rPr>
                          <m:t>.</m:t>
                        </m:r>
                      </m:e>
                    </m:acc>
                  </m:oMath>
                </a14:m>
                <a:endParaRPr lang="en-US" sz="2400" dirty="0"/>
              </a:p>
            </p:txBody>
          </p:sp>
        </mc:Choice>
        <mc:Fallback xmlns="">
          <p:sp>
            <p:nvSpPr>
              <p:cNvPr id="5" name="Rectangle 4"/>
              <p:cNvSpPr>
                <a:spLocks noRot="1" noChangeAspect="1" noMove="1" noResize="1" noEditPoints="1" noAdjustHandles="1" noChangeArrowheads="1" noChangeShapeType="1" noTextEdit="1"/>
              </p:cNvSpPr>
              <p:nvPr/>
            </p:nvSpPr>
            <p:spPr>
              <a:xfrm>
                <a:off x="7021881" y="1321356"/>
                <a:ext cx="5268151" cy="1247521"/>
              </a:xfrm>
              <a:prstGeom prst="rect">
                <a:avLst/>
              </a:prstGeom>
              <a:blipFill>
                <a:blip r:embed="rId5"/>
                <a:stretch>
                  <a:fillRect t="-3922" b="-10784"/>
                </a:stretch>
              </a:blipFill>
            </p:spPr>
            <p:txBody>
              <a:bodyPr/>
              <a:lstStyle/>
              <a:p>
                <a:r>
                  <a:rPr lang="en-US">
                    <a:noFill/>
                  </a:rPr>
                  <a:t> </a:t>
                </a:r>
              </a:p>
            </p:txBody>
          </p:sp>
        </mc:Fallback>
      </mc:AlternateContent>
    </p:spTree>
    <p:extLst>
      <p:ext uri="{BB962C8B-B14F-4D97-AF65-F5344CB8AC3E}">
        <p14:creationId xmlns:p14="http://schemas.microsoft.com/office/powerpoint/2010/main" val="18029797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Calculating a Scalar Product Using Components</a:t>
            </a:r>
            <a:endParaRPr lang="en-US" dirty="0"/>
          </a:p>
        </p:txBody>
      </p:sp>
      <p:sp>
        <p:nvSpPr>
          <p:cNvPr id="7" name="Content Placeholder 6"/>
          <p:cNvSpPr>
            <a:spLocks noGrp="1"/>
          </p:cNvSpPr>
          <p:nvPr>
            <p:ph idx="1"/>
          </p:nvPr>
        </p:nvSpPr>
        <p:spPr>
          <a:xfrm>
            <a:off x="677334" y="2347983"/>
            <a:ext cx="8229600" cy="457200"/>
          </a:xfrm>
        </p:spPr>
        <p:txBody>
          <a:bodyPr>
            <a:normAutofit/>
          </a:bodyPr>
          <a:lstStyle/>
          <a:p>
            <a:r>
              <a:rPr lang="en-US" altLang="en-US" sz="2600" dirty="0"/>
              <a:t>In terms of components:</a:t>
            </a:r>
          </a:p>
        </p:txBody>
      </p:sp>
      <p:sp>
        <p:nvSpPr>
          <p:cNvPr id="8" name="Content Placeholder 7"/>
          <p:cNvSpPr>
            <a:spLocks noGrp="1"/>
          </p:cNvSpPr>
          <p:nvPr>
            <p:ph idx="13"/>
          </p:nvPr>
        </p:nvSpPr>
        <p:spPr>
          <a:xfrm>
            <a:off x="503714" y="3970118"/>
            <a:ext cx="8229600" cy="914400"/>
          </a:xfrm>
        </p:spPr>
        <p:txBody>
          <a:bodyPr/>
          <a:lstStyle/>
          <a:p>
            <a:r>
              <a:rPr lang="en-CA" altLang="en-US" sz="2600" dirty="0"/>
              <a:t>The scalar product of two vectors is the sum of the products of their respective components.</a:t>
            </a:r>
            <a:endParaRPr lang="en-US" altLang="en-US" sz="2600" dirty="0"/>
          </a:p>
        </p:txBody>
      </p:sp>
      <mc:AlternateContent xmlns:mc="http://schemas.openxmlformats.org/markup-compatibility/2006" xmlns:a14="http://schemas.microsoft.com/office/drawing/2010/main">
        <mc:Choice Requires="a14">
          <p:sp>
            <p:nvSpPr>
              <p:cNvPr id="3" name="TextBox 2"/>
              <p:cNvSpPr txBox="1"/>
              <p:nvPr/>
            </p:nvSpPr>
            <p:spPr>
              <a:xfrm>
                <a:off x="-190767" y="3030410"/>
                <a:ext cx="5856790" cy="546560"/>
              </a:xfrm>
              <a:prstGeom prst="rect">
                <a:avLst/>
              </a:prstGeom>
              <a:noFill/>
            </p:spPr>
            <p:txBody>
              <a:bodyPr wrap="square" rtlCol="0">
                <a:spAutoFit/>
              </a:bodyPr>
              <a:lstStyle/>
              <a:p>
                <a:pPr/>
                <a14:m>
                  <m:oMathPara xmlns:m="http://schemas.openxmlformats.org/officeDocument/2006/math">
                    <m:oMathParaPr>
                      <m:jc m:val="center"/>
                    </m:oMathParaPr>
                    <m:oMath xmlns:m="http://schemas.openxmlformats.org/officeDocument/2006/math">
                      <m:acc>
                        <m:accPr>
                          <m:chr m:val="⃗"/>
                          <m:ctrlPr>
                            <a:rPr lang="en-US" sz="2400" i="1" smtClean="0">
                              <a:latin typeface="Cambria Math" panose="02040503050406030204" pitchFamily="18" charset="0"/>
                            </a:rPr>
                          </m:ctrlPr>
                        </m:accPr>
                        <m:e>
                          <m:r>
                            <a:rPr lang="en-US" sz="2400" b="0" i="1" smtClean="0">
                              <a:latin typeface="Cambria Math" panose="02040503050406030204" pitchFamily="18" charset="0"/>
                            </a:rPr>
                            <m:t>𝐴</m:t>
                          </m:r>
                        </m:e>
                      </m:acc>
                      <m:r>
                        <a:rPr lang="en-US" sz="2400" i="1" smtClean="0">
                          <a:latin typeface="Cambria Math" panose="02040503050406030204" pitchFamily="18" charset="0"/>
                          <a:ea typeface="Cambria Math" panose="02040503050406030204" pitchFamily="18" charset="0"/>
                        </a:rPr>
                        <m:t>∙</m:t>
                      </m:r>
                      <m:acc>
                        <m:accPr>
                          <m:chr m:val="⃗"/>
                          <m:ctrlPr>
                            <a:rPr lang="en-US" sz="2400" i="1" smtClean="0">
                              <a:latin typeface="Cambria Math" panose="02040503050406030204" pitchFamily="18" charset="0"/>
                              <a:ea typeface="Cambria Math" panose="02040503050406030204" pitchFamily="18" charset="0"/>
                            </a:rPr>
                          </m:ctrlPr>
                        </m:accPr>
                        <m:e>
                          <m:r>
                            <a:rPr lang="en-US" sz="2400" b="0" i="1" smtClean="0">
                              <a:latin typeface="Cambria Math" panose="02040503050406030204" pitchFamily="18" charset="0"/>
                              <a:ea typeface="Cambria Math" panose="02040503050406030204" pitchFamily="18" charset="0"/>
                            </a:rPr>
                            <m:t>𝐵</m:t>
                          </m:r>
                        </m:e>
                      </m:acc>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𝐴</m:t>
                          </m:r>
                        </m:e>
                        <m:sub>
                          <m:r>
                            <a:rPr lang="en-US" sz="2400" b="0" i="1" smtClean="0">
                              <a:latin typeface="Cambria Math" panose="02040503050406030204" pitchFamily="18" charset="0"/>
                            </a:rPr>
                            <m:t>𝑥</m:t>
                          </m:r>
                        </m:sub>
                      </m:s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𝐵</m:t>
                          </m:r>
                        </m:e>
                        <m:sub>
                          <m:r>
                            <a:rPr lang="en-US" sz="2400" b="0" i="1" smtClean="0">
                              <a:latin typeface="Cambria Math" panose="02040503050406030204" pitchFamily="18" charset="0"/>
                            </a:rPr>
                            <m:t>𝑥</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𝐴</m:t>
                          </m:r>
                        </m:e>
                        <m:sub>
                          <m:r>
                            <a:rPr lang="en-US" sz="2400" b="0" i="1" smtClean="0">
                              <a:latin typeface="Cambria Math" panose="02040503050406030204" pitchFamily="18" charset="0"/>
                            </a:rPr>
                            <m:t>𝑦</m:t>
                          </m:r>
                        </m:sub>
                      </m:s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𝐵</m:t>
                          </m:r>
                        </m:e>
                        <m:sub>
                          <m:r>
                            <a:rPr lang="en-US" sz="2400" b="0" i="1" smtClean="0">
                              <a:latin typeface="Cambria Math" panose="02040503050406030204" pitchFamily="18" charset="0"/>
                            </a:rPr>
                            <m:t>𝑦</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𝐴</m:t>
                          </m:r>
                        </m:e>
                        <m:sub>
                          <m:r>
                            <a:rPr lang="en-US" sz="2400" b="0" i="1" smtClean="0">
                              <a:latin typeface="Cambria Math" panose="02040503050406030204" pitchFamily="18" charset="0"/>
                            </a:rPr>
                            <m:t>𝑧</m:t>
                          </m:r>
                        </m:sub>
                      </m:s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𝐵</m:t>
                          </m:r>
                        </m:e>
                        <m:sub>
                          <m:r>
                            <a:rPr lang="en-US" sz="2400" b="0" i="1" smtClean="0">
                              <a:latin typeface="Cambria Math" panose="02040503050406030204" pitchFamily="18" charset="0"/>
                            </a:rPr>
                            <m:t>𝑧</m:t>
                          </m:r>
                        </m:sub>
                      </m:sSub>
                    </m:oMath>
                  </m:oMathPara>
                </a14:m>
                <a:endParaRPr lang="en-US" sz="2400" dirty="0"/>
              </a:p>
            </p:txBody>
          </p:sp>
        </mc:Choice>
        <mc:Fallback xmlns="">
          <p:sp>
            <p:nvSpPr>
              <p:cNvPr id="3" name="TextBox 2"/>
              <p:cNvSpPr txBox="1">
                <a:spLocks noRot="1" noChangeAspect="1" noMove="1" noResize="1" noEditPoints="1" noAdjustHandles="1" noChangeArrowheads="1" noChangeShapeType="1" noTextEdit="1"/>
              </p:cNvSpPr>
              <p:nvPr/>
            </p:nvSpPr>
            <p:spPr>
              <a:xfrm>
                <a:off x="-190767" y="3030410"/>
                <a:ext cx="5856790" cy="546560"/>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6613250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The Vector Product</a:t>
            </a:r>
            <a:endParaRPr lang="en-US" dirty="0"/>
          </a:p>
        </p:txBody>
      </p:sp>
      <p:sp>
        <p:nvSpPr>
          <p:cNvPr id="4" name="Content Placeholder 3"/>
          <p:cNvSpPr>
            <a:spLocks noGrp="1"/>
          </p:cNvSpPr>
          <p:nvPr>
            <p:ph idx="1"/>
          </p:nvPr>
        </p:nvSpPr>
        <p:spPr>
          <a:xfrm>
            <a:off x="735209" y="1581052"/>
            <a:ext cx="8229600" cy="457199"/>
          </a:xfrm>
        </p:spPr>
        <p:txBody>
          <a:bodyPr>
            <a:normAutofit/>
          </a:bodyPr>
          <a:lstStyle/>
          <a:p>
            <a:pPr marL="0" indent="0">
              <a:buNone/>
            </a:pPr>
            <a:r>
              <a:rPr lang="en-US" sz="2600" dirty="0"/>
              <a:t>If the vector product (“cross product”) of two vectors is    </a:t>
            </a:r>
          </a:p>
        </p:txBody>
      </p:sp>
      <mc:AlternateContent xmlns:mc="http://schemas.openxmlformats.org/markup-compatibility/2006" xmlns:a14="http://schemas.microsoft.com/office/drawing/2010/main">
        <mc:Choice Requires="a14">
          <p:sp>
            <p:nvSpPr>
              <p:cNvPr id="10" name="TextBox 9"/>
              <p:cNvSpPr txBox="1"/>
              <p:nvPr/>
            </p:nvSpPr>
            <p:spPr>
              <a:xfrm>
                <a:off x="572830" y="2468631"/>
                <a:ext cx="7539203" cy="3131563"/>
              </a:xfrm>
              <a:prstGeom prst="rect">
                <a:avLst/>
              </a:prstGeom>
              <a:noFill/>
            </p:spPr>
            <p:txBody>
              <a:bodyPr wrap="square" rtlCol="0">
                <a:spAutoFit/>
              </a:bodyPr>
              <a:lstStyle/>
              <a:p>
                <a:pPr marL="342900" indent="-342900">
                  <a:buAutoNum type="alphaLcParenBoth"/>
                </a:pPr>
                <a:r>
                  <a:rPr lang="en-US" sz="2000" dirty="0"/>
                  <a:t>The vector product  </a:t>
                </a:r>
                <a14:m>
                  <m:oMath xmlns:m="http://schemas.openxmlformats.org/officeDocument/2006/math">
                    <m:acc>
                      <m:accPr>
                        <m:chr m:val="⃗"/>
                        <m:ctrlPr>
                          <a:rPr lang="en-US" sz="2000" b="1" i="1">
                            <a:latin typeface="Cambria Math" panose="02040503050406030204" pitchFamily="18" charset="0"/>
                          </a:rPr>
                        </m:ctrlPr>
                      </m:accPr>
                      <m:e>
                        <m:r>
                          <a:rPr lang="en-US" sz="2000" b="1" i="1">
                            <a:latin typeface="Cambria Math"/>
                          </a:rPr>
                          <m:t>𝑨</m:t>
                        </m:r>
                      </m:e>
                    </m:acc>
                    <m:r>
                      <a:rPr lang="en-US" sz="2000" i="1">
                        <a:latin typeface="Cambria Math"/>
                      </a:rPr>
                      <m:t> </m:t>
                    </m:r>
                    <m:r>
                      <a:rPr lang="en-US" sz="2000" i="1">
                        <a:latin typeface="Cambria Math"/>
                        <a:ea typeface="Cambria Math"/>
                      </a:rPr>
                      <m:t>× </m:t>
                    </m:r>
                    <m:acc>
                      <m:accPr>
                        <m:chr m:val="⃗"/>
                        <m:ctrlPr>
                          <a:rPr lang="en-US" sz="2000" i="1">
                            <a:latin typeface="Cambria Math" panose="02040503050406030204" pitchFamily="18" charset="0"/>
                            <a:ea typeface="Cambria Math"/>
                          </a:rPr>
                        </m:ctrlPr>
                      </m:accPr>
                      <m:e>
                        <m:r>
                          <a:rPr lang="en-US" sz="2000" b="1" i="1">
                            <a:latin typeface="Cambria Math"/>
                            <a:ea typeface="Cambria Math"/>
                          </a:rPr>
                          <m:t>𝑩</m:t>
                        </m:r>
                      </m:e>
                    </m:acc>
                  </m:oMath>
                </a14:m>
                <a:r>
                  <a:rPr lang="en-US" sz="2000" dirty="0"/>
                  <a:t>  is a vector perpendicular to the plane that contains vectors </a:t>
                </a:r>
                <a14:m>
                  <m:oMath xmlns:m="http://schemas.openxmlformats.org/officeDocument/2006/math">
                    <m:acc>
                      <m:accPr>
                        <m:chr m:val="⃗"/>
                        <m:ctrlPr>
                          <a:rPr lang="en-US" sz="2000" b="1" i="1">
                            <a:latin typeface="Cambria Math" panose="02040503050406030204" pitchFamily="18" charset="0"/>
                          </a:rPr>
                        </m:ctrlPr>
                      </m:accPr>
                      <m:e>
                        <m:r>
                          <a:rPr lang="en-US" sz="2000" b="1" i="1">
                            <a:latin typeface="Cambria Math"/>
                          </a:rPr>
                          <m:t>𝑨</m:t>
                        </m:r>
                      </m:e>
                    </m:acc>
                  </m:oMath>
                </a14:m>
                <a:r>
                  <a:rPr lang="en-US" sz="2000" dirty="0"/>
                  <a:t> and </a:t>
                </a:r>
                <a14:m>
                  <m:oMath xmlns:m="http://schemas.openxmlformats.org/officeDocument/2006/math">
                    <m:acc>
                      <m:accPr>
                        <m:chr m:val="⃗"/>
                        <m:ctrlPr>
                          <a:rPr lang="en-US" sz="2000" b="1" i="1">
                            <a:latin typeface="Cambria Math" panose="02040503050406030204" pitchFamily="18" charset="0"/>
                          </a:rPr>
                        </m:ctrlPr>
                      </m:accPr>
                      <m:e>
                        <m:r>
                          <a:rPr lang="en-US" sz="2000" b="1" i="1">
                            <a:latin typeface="Cambria Math"/>
                          </a:rPr>
                          <m:t>𝑩</m:t>
                        </m:r>
                      </m:e>
                    </m:acc>
                  </m:oMath>
                </a14:m>
                <a:r>
                  <a:rPr lang="en-US" sz="2000" dirty="0"/>
                  <a:t>. Small squares drawn in perspective mark right angles between </a:t>
                </a:r>
                <a14:m>
                  <m:oMath xmlns:m="http://schemas.openxmlformats.org/officeDocument/2006/math">
                    <m:acc>
                      <m:accPr>
                        <m:chr m:val="⃗"/>
                        <m:ctrlPr>
                          <a:rPr lang="en-US" sz="2000" b="1" i="1">
                            <a:latin typeface="Cambria Math" panose="02040503050406030204" pitchFamily="18" charset="0"/>
                          </a:rPr>
                        </m:ctrlPr>
                      </m:accPr>
                      <m:e>
                        <m:r>
                          <a:rPr lang="en-US" sz="2000" b="1" i="1">
                            <a:latin typeface="Cambria Math"/>
                          </a:rPr>
                          <m:t>𝑨</m:t>
                        </m:r>
                      </m:e>
                    </m:acc>
                  </m:oMath>
                </a14:m>
                <a:r>
                  <a:rPr lang="en-US" sz="2000" dirty="0"/>
                  <a:t> and </a:t>
                </a:r>
                <a14:m>
                  <m:oMath xmlns:m="http://schemas.openxmlformats.org/officeDocument/2006/math">
                    <m:acc>
                      <m:accPr>
                        <m:chr m:val="⃗"/>
                        <m:ctrlPr>
                          <a:rPr lang="en-US" sz="2000" b="1" i="1">
                            <a:latin typeface="Cambria Math" panose="02040503050406030204" pitchFamily="18" charset="0"/>
                          </a:rPr>
                        </m:ctrlPr>
                      </m:accPr>
                      <m:e>
                        <m:r>
                          <a:rPr lang="en-US" sz="2000" b="1" i="1">
                            <a:latin typeface="Cambria Math"/>
                          </a:rPr>
                          <m:t>𝑪</m:t>
                        </m:r>
                      </m:e>
                    </m:acc>
                  </m:oMath>
                </a14:m>
                <a:r>
                  <a:rPr lang="en-US" sz="2000" dirty="0"/>
                  <a:t>, and between </a:t>
                </a:r>
                <a14:m>
                  <m:oMath xmlns:m="http://schemas.openxmlformats.org/officeDocument/2006/math">
                    <m:acc>
                      <m:accPr>
                        <m:chr m:val="⃗"/>
                        <m:ctrlPr>
                          <a:rPr lang="en-US" sz="2000" b="1" i="1">
                            <a:latin typeface="Cambria Math" panose="02040503050406030204" pitchFamily="18" charset="0"/>
                          </a:rPr>
                        </m:ctrlPr>
                      </m:accPr>
                      <m:e>
                        <m:r>
                          <a:rPr lang="en-US" sz="2000" b="1" i="1">
                            <a:latin typeface="Cambria Math"/>
                          </a:rPr>
                          <m:t>𝑩</m:t>
                        </m:r>
                      </m:e>
                    </m:acc>
                  </m:oMath>
                </a14:m>
                <a:r>
                  <a:rPr lang="en-US" sz="2000" dirty="0"/>
                  <a:t> and </a:t>
                </a:r>
                <a14:m>
                  <m:oMath xmlns:m="http://schemas.openxmlformats.org/officeDocument/2006/math">
                    <m:acc>
                      <m:accPr>
                        <m:chr m:val="⃗"/>
                        <m:ctrlPr>
                          <a:rPr lang="en-US" sz="2000" b="1" i="1">
                            <a:latin typeface="Cambria Math" panose="02040503050406030204" pitchFamily="18" charset="0"/>
                          </a:rPr>
                        </m:ctrlPr>
                      </m:accPr>
                      <m:e>
                        <m:r>
                          <a:rPr lang="en-US" sz="2000" b="1" i="1">
                            <a:latin typeface="Cambria Math"/>
                          </a:rPr>
                          <m:t>𝑪</m:t>
                        </m:r>
                      </m:e>
                    </m:acc>
                  </m:oMath>
                </a14:m>
                <a:r>
                  <a:rPr lang="en-US" sz="2000" dirty="0"/>
                  <a:t> so that if </a:t>
                </a:r>
                <a14:m>
                  <m:oMath xmlns:m="http://schemas.openxmlformats.org/officeDocument/2006/math">
                    <m:acc>
                      <m:accPr>
                        <m:chr m:val="⃗"/>
                        <m:ctrlPr>
                          <a:rPr lang="en-US" sz="2000" b="1" i="1">
                            <a:latin typeface="Cambria Math" panose="02040503050406030204" pitchFamily="18" charset="0"/>
                          </a:rPr>
                        </m:ctrlPr>
                      </m:accPr>
                      <m:e>
                        <m:r>
                          <a:rPr lang="en-US" sz="2000" b="1" i="1">
                            <a:latin typeface="Cambria Math"/>
                          </a:rPr>
                          <m:t>𝑨</m:t>
                        </m:r>
                      </m:e>
                    </m:acc>
                  </m:oMath>
                </a14:m>
                <a:r>
                  <a:rPr lang="en-US" sz="2000" dirty="0"/>
                  <a:t> and </a:t>
                </a:r>
                <a14:m>
                  <m:oMath xmlns:m="http://schemas.openxmlformats.org/officeDocument/2006/math">
                    <m:acc>
                      <m:accPr>
                        <m:chr m:val="⃗"/>
                        <m:ctrlPr>
                          <a:rPr lang="en-US" sz="2000" b="1" i="1">
                            <a:latin typeface="Cambria Math" panose="02040503050406030204" pitchFamily="18" charset="0"/>
                          </a:rPr>
                        </m:ctrlPr>
                      </m:accPr>
                      <m:e>
                        <m:r>
                          <a:rPr lang="en-US" sz="2000" b="1" i="1">
                            <a:latin typeface="Cambria Math"/>
                          </a:rPr>
                          <m:t>𝑩</m:t>
                        </m:r>
                      </m:e>
                    </m:acc>
                  </m:oMath>
                </a14:m>
                <a:r>
                  <a:rPr lang="en-US" sz="2000" dirty="0"/>
                  <a:t> lie on the floor, vector </a:t>
                </a:r>
                <a14:m>
                  <m:oMath xmlns:m="http://schemas.openxmlformats.org/officeDocument/2006/math">
                    <m:acc>
                      <m:accPr>
                        <m:chr m:val="⃗"/>
                        <m:ctrlPr>
                          <a:rPr lang="en-US" sz="2000" b="1" i="1">
                            <a:latin typeface="Cambria Math" panose="02040503050406030204" pitchFamily="18" charset="0"/>
                          </a:rPr>
                        </m:ctrlPr>
                      </m:accPr>
                      <m:e>
                        <m:r>
                          <a:rPr lang="en-US" sz="2000" b="1" i="1">
                            <a:latin typeface="Cambria Math"/>
                          </a:rPr>
                          <m:t>𝑪</m:t>
                        </m:r>
                      </m:e>
                    </m:acc>
                  </m:oMath>
                </a14:m>
                <a:r>
                  <a:rPr lang="en-US" sz="2000" dirty="0"/>
                  <a:t> points vertically upward to the ceiling.</a:t>
                </a:r>
              </a:p>
              <a:p>
                <a:pPr marL="342900" indent="-342900">
                  <a:buAutoNum type="alphaLcParenBoth"/>
                </a:pPr>
                <a:r>
                  <a:rPr lang="en-US" sz="2000" dirty="0"/>
                  <a:t>The vector product  </a:t>
                </a:r>
                <a14:m>
                  <m:oMath xmlns:m="http://schemas.openxmlformats.org/officeDocument/2006/math">
                    <m:acc>
                      <m:accPr>
                        <m:chr m:val="⃗"/>
                        <m:ctrlPr>
                          <a:rPr lang="en-US" sz="2000" b="1" i="1">
                            <a:latin typeface="Cambria Math" panose="02040503050406030204" pitchFamily="18" charset="0"/>
                          </a:rPr>
                        </m:ctrlPr>
                      </m:accPr>
                      <m:e>
                        <m:r>
                          <a:rPr lang="en-US" sz="2000" b="1" i="1">
                            <a:latin typeface="Cambria Math"/>
                          </a:rPr>
                          <m:t>𝑩</m:t>
                        </m:r>
                      </m:e>
                    </m:acc>
                    <m:r>
                      <a:rPr lang="en-US" sz="2000" i="1">
                        <a:latin typeface="Cambria Math"/>
                      </a:rPr>
                      <m:t> </m:t>
                    </m:r>
                    <m:r>
                      <a:rPr lang="en-US" sz="2000" i="1">
                        <a:latin typeface="Cambria Math"/>
                        <a:ea typeface="Cambria Math"/>
                      </a:rPr>
                      <m:t>× </m:t>
                    </m:r>
                    <m:acc>
                      <m:accPr>
                        <m:chr m:val="⃗"/>
                        <m:ctrlPr>
                          <a:rPr lang="en-US" sz="2000" i="1">
                            <a:latin typeface="Cambria Math" panose="02040503050406030204" pitchFamily="18" charset="0"/>
                            <a:ea typeface="Cambria Math"/>
                          </a:rPr>
                        </m:ctrlPr>
                      </m:accPr>
                      <m:e>
                        <m:r>
                          <a:rPr lang="en-US" sz="2000" b="1" i="1">
                            <a:latin typeface="Cambria Math"/>
                            <a:ea typeface="Cambria Math"/>
                          </a:rPr>
                          <m:t>𝑨</m:t>
                        </m:r>
                      </m:e>
                    </m:acc>
                  </m:oMath>
                </a14:m>
                <a:r>
                  <a:rPr lang="en-US" sz="2000" dirty="0"/>
                  <a:t>  is a vector antiparallel to vector </a:t>
                </a:r>
                <a14:m>
                  <m:oMath xmlns:m="http://schemas.openxmlformats.org/officeDocument/2006/math">
                    <m:acc>
                      <m:accPr>
                        <m:chr m:val="⃗"/>
                        <m:ctrlPr>
                          <a:rPr lang="en-US" sz="2000" b="1" i="1">
                            <a:latin typeface="Cambria Math" panose="02040503050406030204" pitchFamily="18" charset="0"/>
                          </a:rPr>
                        </m:ctrlPr>
                      </m:accPr>
                      <m:e>
                        <m:r>
                          <a:rPr lang="en-US" sz="2000" b="1" i="1">
                            <a:latin typeface="Cambria Math"/>
                          </a:rPr>
                          <m:t>𝑨</m:t>
                        </m:r>
                      </m:e>
                    </m:acc>
                    <m:r>
                      <a:rPr lang="en-US" sz="2000" i="1">
                        <a:latin typeface="Cambria Math"/>
                      </a:rPr>
                      <m:t> </m:t>
                    </m:r>
                    <m:r>
                      <a:rPr lang="en-US" sz="2000" i="1">
                        <a:latin typeface="Cambria Math"/>
                        <a:ea typeface="Cambria Math"/>
                      </a:rPr>
                      <m:t>× </m:t>
                    </m:r>
                    <m:acc>
                      <m:accPr>
                        <m:chr m:val="⃗"/>
                        <m:ctrlPr>
                          <a:rPr lang="en-US" sz="2000" i="1">
                            <a:latin typeface="Cambria Math" panose="02040503050406030204" pitchFamily="18" charset="0"/>
                            <a:ea typeface="Cambria Math"/>
                          </a:rPr>
                        </m:ctrlPr>
                      </m:accPr>
                      <m:e>
                        <m:r>
                          <a:rPr lang="en-US" sz="2000" b="1" i="1">
                            <a:latin typeface="Cambria Math"/>
                            <a:ea typeface="Cambria Math"/>
                          </a:rPr>
                          <m:t>𝑩</m:t>
                        </m:r>
                      </m:e>
                    </m:acc>
                  </m:oMath>
                </a14:m>
                <a:r>
                  <a:rPr lang="en-US" sz="2000" dirty="0"/>
                  <a:t>.</a:t>
                </a:r>
              </a:p>
              <a:p>
                <a:pPr marL="342900" indent="-342900">
                  <a:buAutoNum type="alphaLcParenBoth"/>
                </a:pPr>
                <a:r>
                  <a:rPr lang="en-US" sz="2000" dirty="0"/>
                  <a:t>The corkscrew right-hand rule can be used to determine the direction of the cross product </a:t>
                </a:r>
                <a14:m>
                  <m:oMath xmlns:m="http://schemas.openxmlformats.org/officeDocument/2006/math">
                    <m:acc>
                      <m:accPr>
                        <m:chr m:val="⃗"/>
                        <m:ctrlPr>
                          <a:rPr lang="en-US" sz="2000" b="1" i="1">
                            <a:latin typeface="Cambria Math" panose="02040503050406030204" pitchFamily="18" charset="0"/>
                          </a:rPr>
                        </m:ctrlPr>
                      </m:accPr>
                      <m:e>
                        <m:r>
                          <a:rPr lang="en-US" sz="2000" b="1" i="1">
                            <a:latin typeface="Cambria Math"/>
                          </a:rPr>
                          <m:t>𝑨</m:t>
                        </m:r>
                      </m:e>
                    </m:acc>
                    <m:r>
                      <a:rPr lang="en-US" sz="2000" i="1">
                        <a:latin typeface="Cambria Math"/>
                      </a:rPr>
                      <m:t> </m:t>
                    </m:r>
                    <m:r>
                      <a:rPr lang="en-US" sz="2000" i="1">
                        <a:latin typeface="Cambria Math"/>
                        <a:ea typeface="Cambria Math"/>
                      </a:rPr>
                      <m:t>× </m:t>
                    </m:r>
                    <m:acc>
                      <m:accPr>
                        <m:chr m:val="⃗"/>
                        <m:ctrlPr>
                          <a:rPr lang="en-US" sz="2000" i="1">
                            <a:latin typeface="Cambria Math" panose="02040503050406030204" pitchFamily="18" charset="0"/>
                            <a:ea typeface="Cambria Math"/>
                          </a:rPr>
                        </m:ctrlPr>
                      </m:accPr>
                      <m:e>
                        <m:r>
                          <a:rPr lang="en-US" sz="2000" b="1" i="1">
                            <a:latin typeface="Cambria Math"/>
                            <a:ea typeface="Cambria Math"/>
                          </a:rPr>
                          <m:t>𝑩</m:t>
                        </m:r>
                      </m:e>
                    </m:acc>
                  </m:oMath>
                </a14:m>
                <a:r>
                  <a:rPr lang="en-US" sz="2000" dirty="0"/>
                  <a:t> .</a:t>
                </a:r>
              </a:p>
            </p:txBody>
          </p:sp>
        </mc:Choice>
        <mc:Fallback xmlns="">
          <p:sp>
            <p:nvSpPr>
              <p:cNvPr id="10" name="TextBox 9"/>
              <p:cNvSpPr txBox="1">
                <a:spLocks noRot="1" noChangeAspect="1" noMove="1" noResize="1" noEditPoints="1" noAdjustHandles="1" noChangeArrowheads="1" noChangeShapeType="1" noTextEdit="1"/>
              </p:cNvSpPr>
              <p:nvPr/>
            </p:nvSpPr>
            <p:spPr>
              <a:xfrm>
                <a:off x="572830" y="2468631"/>
                <a:ext cx="7539203" cy="3131563"/>
              </a:xfrm>
              <a:prstGeom prst="rect">
                <a:avLst/>
              </a:prstGeom>
              <a:blipFill>
                <a:blip r:embed="rId3"/>
                <a:stretch>
                  <a:fillRect l="-889" r="-1213" b="-2529"/>
                </a:stretch>
              </a:blipFill>
            </p:spPr>
            <p:txBody>
              <a:bodyPr/>
              <a:lstStyle/>
              <a:p>
                <a:r>
                  <a:rPr lang="en-US">
                    <a:noFill/>
                  </a:rPr>
                  <a:t> </a:t>
                </a:r>
              </a:p>
            </p:txBody>
          </p:sp>
        </mc:Fallback>
      </mc:AlternateContent>
      <p:pic>
        <p:nvPicPr>
          <p:cNvPr id="11" name="Picture 10"/>
          <p:cNvPicPr>
            <a:picLocks noChangeAspect="1"/>
          </p:cNvPicPr>
          <p:nvPr/>
        </p:nvPicPr>
        <p:blipFill>
          <a:blip r:embed="rId4"/>
          <a:stretch>
            <a:fillRect/>
          </a:stretch>
        </p:blipFill>
        <p:spPr>
          <a:xfrm>
            <a:off x="7170742" y="3402970"/>
            <a:ext cx="6047756" cy="2627604"/>
          </a:xfrm>
          <a:prstGeom prst="rect">
            <a:avLst/>
          </a:prstGeom>
        </p:spPr>
      </p:pic>
      <mc:AlternateContent xmlns:mc="http://schemas.openxmlformats.org/markup-compatibility/2006" xmlns:a14="http://schemas.microsoft.com/office/drawing/2010/main">
        <mc:Choice Requires="a14">
          <p:sp>
            <p:nvSpPr>
              <p:cNvPr id="3" name="TextBox 2"/>
              <p:cNvSpPr txBox="1"/>
              <p:nvPr/>
            </p:nvSpPr>
            <p:spPr>
              <a:xfrm>
                <a:off x="8334103" y="1529394"/>
                <a:ext cx="4232366" cy="508857"/>
              </a:xfrm>
              <a:prstGeom prst="rect">
                <a:avLst/>
              </a:prstGeom>
              <a:noFill/>
            </p:spPr>
            <p:txBody>
              <a:bodyPr wrap="square" rtlCol="0">
                <a:spAutoFit/>
              </a:bodyPr>
              <a:lstStyle/>
              <a:p>
                <a14:m>
                  <m:oMath xmlns:m="http://schemas.openxmlformats.org/officeDocument/2006/math">
                    <m:acc>
                      <m:accPr>
                        <m:chr m:val="⃗"/>
                        <m:ctrlPr>
                          <a:rPr lang="en-US" sz="2400" i="1" smtClean="0">
                            <a:latin typeface="Cambria Math" panose="02040503050406030204" pitchFamily="18" charset="0"/>
                          </a:rPr>
                        </m:ctrlPr>
                      </m:accPr>
                      <m:e>
                        <m:r>
                          <a:rPr lang="en-US" sz="2400" b="0" i="1" smtClean="0">
                            <a:latin typeface="Cambria Math" panose="02040503050406030204" pitchFamily="18" charset="0"/>
                          </a:rPr>
                          <m:t>𝐶</m:t>
                        </m:r>
                      </m:e>
                    </m:acc>
                    <m:r>
                      <a:rPr lang="en-US" sz="2400" b="0" i="1" smtClean="0">
                        <a:latin typeface="Cambria Math" panose="02040503050406030204" pitchFamily="18" charset="0"/>
                      </a:rPr>
                      <m:t>=</m:t>
                    </m:r>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𝐴</m:t>
                        </m:r>
                      </m:e>
                    </m:acc>
                    <m:r>
                      <a:rPr lang="en-US" sz="2400" i="1" smtClean="0">
                        <a:latin typeface="Cambria Math" panose="02040503050406030204" pitchFamily="18" charset="0"/>
                        <a:ea typeface="Cambria Math" panose="02040503050406030204" pitchFamily="18" charset="0"/>
                      </a:rPr>
                      <m:t>×</m:t>
                    </m:r>
                    <m:acc>
                      <m:accPr>
                        <m:chr m:val="⃗"/>
                        <m:ctrlPr>
                          <a:rPr lang="en-US" sz="2400" i="1" smtClean="0">
                            <a:latin typeface="Cambria Math" panose="02040503050406030204" pitchFamily="18" charset="0"/>
                            <a:ea typeface="Cambria Math" panose="02040503050406030204" pitchFamily="18" charset="0"/>
                          </a:rPr>
                        </m:ctrlPr>
                      </m:accPr>
                      <m:e>
                        <m:r>
                          <a:rPr lang="en-US" sz="2400" b="0" i="1" smtClean="0">
                            <a:latin typeface="Cambria Math" panose="02040503050406030204" pitchFamily="18" charset="0"/>
                            <a:ea typeface="Cambria Math" panose="02040503050406030204" pitchFamily="18" charset="0"/>
                          </a:rPr>
                          <m:t>𝐵</m:t>
                        </m:r>
                      </m:e>
                    </m:acc>
                  </m:oMath>
                </a14:m>
                <a:r>
                  <a:rPr lang="en-US" sz="2400" dirty="0"/>
                  <a:t>, then</a:t>
                </a:r>
              </a:p>
            </p:txBody>
          </p:sp>
        </mc:Choice>
        <mc:Fallback xmlns="">
          <p:sp>
            <p:nvSpPr>
              <p:cNvPr id="3" name="TextBox 2"/>
              <p:cNvSpPr txBox="1">
                <a:spLocks noRot="1" noChangeAspect="1" noMove="1" noResize="1" noEditPoints="1" noAdjustHandles="1" noChangeArrowheads="1" noChangeShapeType="1" noTextEdit="1"/>
              </p:cNvSpPr>
              <p:nvPr/>
            </p:nvSpPr>
            <p:spPr>
              <a:xfrm>
                <a:off x="8334103" y="1529394"/>
                <a:ext cx="4232366" cy="508857"/>
              </a:xfrm>
              <a:prstGeom prst="rect">
                <a:avLst/>
              </a:prstGeom>
              <a:blipFill>
                <a:blip r:embed="rId5"/>
                <a:stretch>
                  <a:fillRect b="-27711"/>
                </a:stretch>
              </a:blipFill>
            </p:spPr>
            <p:txBody>
              <a:bodyPr/>
              <a:lstStyle/>
              <a:p>
                <a:r>
                  <a:rPr lang="en-US">
                    <a:noFill/>
                  </a:rPr>
                  <a:t> </a:t>
                </a:r>
              </a:p>
            </p:txBody>
          </p:sp>
        </mc:Fallback>
      </mc:AlternateContent>
    </p:spTree>
    <p:extLst>
      <p:ext uri="{BB962C8B-B14F-4D97-AF65-F5344CB8AC3E}">
        <p14:creationId xmlns:p14="http://schemas.microsoft.com/office/powerpoint/2010/main" val="2346870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0111" y="273246"/>
            <a:ext cx="8534400" cy="1097280"/>
          </a:xfrm>
        </p:spPr>
        <p:txBody>
          <a:bodyPr/>
          <a:lstStyle/>
          <a:p>
            <a:r>
              <a:rPr lang="en-US" dirty="0"/>
              <a:t>Right Hand Rule</a:t>
            </a:r>
          </a:p>
        </p:txBody>
      </p:sp>
      <mc:AlternateContent xmlns:mc="http://schemas.openxmlformats.org/markup-compatibility/2006" xmlns:a14="http://schemas.microsoft.com/office/drawing/2010/main">
        <mc:Choice Requires="a14">
          <p:sp>
            <p:nvSpPr>
              <p:cNvPr id="5" name="TextBox 4"/>
              <p:cNvSpPr txBox="1"/>
              <p:nvPr/>
            </p:nvSpPr>
            <p:spPr>
              <a:xfrm>
                <a:off x="411480" y="4722427"/>
                <a:ext cx="9864090" cy="1511761"/>
              </a:xfrm>
              <a:prstGeom prst="rect">
                <a:avLst/>
              </a:prstGeom>
              <a:noFill/>
            </p:spPr>
            <p:txBody>
              <a:bodyPr wrap="square" rtlCol="0">
                <a:spAutoFit/>
              </a:bodyPr>
              <a:lstStyle/>
              <a:p>
                <a:r>
                  <a:rPr lang="en-US" dirty="0"/>
                  <a:t>Place a corkscrew in the direction perpendicular to the plane that contains vectors </a:t>
                </a:r>
                <a14:m>
                  <m:oMath xmlns:m="http://schemas.openxmlformats.org/officeDocument/2006/math">
                    <m:acc>
                      <m:accPr>
                        <m:chr m:val="⃗"/>
                        <m:ctrlPr>
                          <a:rPr lang="en-US" b="1" i="1">
                            <a:latin typeface="Cambria Math" panose="02040503050406030204" pitchFamily="18" charset="0"/>
                          </a:rPr>
                        </m:ctrlPr>
                      </m:accPr>
                      <m:e>
                        <m:r>
                          <a:rPr lang="en-US" b="1" i="1">
                            <a:latin typeface="Cambria Math"/>
                          </a:rPr>
                          <m:t>𝑨</m:t>
                        </m:r>
                      </m:e>
                    </m:acc>
                  </m:oMath>
                </a14:m>
                <a:r>
                  <a:rPr lang="en-US" dirty="0"/>
                  <a:t> and </a:t>
                </a:r>
                <a14:m>
                  <m:oMath xmlns:m="http://schemas.openxmlformats.org/officeDocument/2006/math">
                    <m:acc>
                      <m:accPr>
                        <m:chr m:val="⃗"/>
                        <m:ctrlPr>
                          <a:rPr lang="en-US" i="1">
                            <a:latin typeface="Cambria Math" panose="02040503050406030204" pitchFamily="18" charset="0"/>
                            <a:ea typeface="Cambria Math"/>
                          </a:rPr>
                        </m:ctrlPr>
                      </m:accPr>
                      <m:e>
                        <m:r>
                          <a:rPr lang="en-US" b="1" i="1">
                            <a:latin typeface="Cambria Math"/>
                            <a:ea typeface="Cambria Math"/>
                          </a:rPr>
                          <m:t>𝑩</m:t>
                        </m:r>
                      </m:e>
                    </m:acc>
                  </m:oMath>
                </a14:m>
                <a:r>
                  <a:rPr lang="en-US" dirty="0"/>
                  <a:t>, and turn it in the direction from the first to the second vector in the product. The direction of the cross product is given by the progression of the corkscrew.</a:t>
                </a:r>
              </a:p>
              <a:p>
                <a:pPr marL="342900" indent="-342900">
                  <a:buAutoNum type="alphaLcParenBoth"/>
                </a:pPr>
                <a:r>
                  <a:rPr lang="en-US" dirty="0"/>
                  <a:t>Upward movement means the cross-product vector points up.</a:t>
                </a:r>
              </a:p>
              <a:p>
                <a:pPr marL="342900" indent="-342900">
                  <a:buAutoNum type="alphaLcParenBoth"/>
                </a:pPr>
                <a:r>
                  <a:rPr lang="en-US" dirty="0"/>
                  <a:t>Downward movement means the cross-product vector points downward.</a:t>
                </a:r>
              </a:p>
            </p:txBody>
          </p:sp>
        </mc:Choice>
        <mc:Fallback xmlns="">
          <p:sp>
            <p:nvSpPr>
              <p:cNvPr id="5" name="TextBox 4"/>
              <p:cNvSpPr txBox="1">
                <a:spLocks noRot="1" noChangeAspect="1" noMove="1" noResize="1" noEditPoints="1" noAdjustHandles="1" noChangeArrowheads="1" noChangeShapeType="1" noTextEdit="1"/>
              </p:cNvSpPr>
              <p:nvPr/>
            </p:nvSpPr>
            <p:spPr>
              <a:xfrm>
                <a:off x="411480" y="4722427"/>
                <a:ext cx="9864090" cy="1511761"/>
              </a:xfrm>
              <a:prstGeom prst="rect">
                <a:avLst/>
              </a:prstGeom>
              <a:blipFill>
                <a:blip r:embed="rId2"/>
                <a:stretch>
                  <a:fillRect l="-556" t="-403" b="-5242"/>
                </a:stretch>
              </a:blipFill>
            </p:spPr>
            <p:txBody>
              <a:bodyPr/>
              <a:lstStyle/>
              <a:p>
                <a:r>
                  <a:rPr lang="en-US">
                    <a:noFill/>
                  </a:rPr>
                  <a:t> </a:t>
                </a:r>
              </a:p>
            </p:txBody>
          </p:sp>
        </mc:Fallback>
      </mc:AlternateContent>
      <p:pic>
        <p:nvPicPr>
          <p:cNvPr id="10" name="Picture 9"/>
          <p:cNvPicPr>
            <a:picLocks noChangeAspect="1"/>
          </p:cNvPicPr>
          <p:nvPr/>
        </p:nvPicPr>
        <p:blipFill>
          <a:blip r:embed="rId3"/>
          <a:stretch>
            <a:fillRect/>
          </a:stretch>
        </p:blipFill>
        <p:spPr>
          <a:xfrm>
            <a:off x="411480" y="1061779"/>
            <a:ext cx="8065707" cy="3499407"/>
          </a:xfrm>
          <a:prstGeom prst="rect">
            <a:avLst/>
          </a:prstGeom>
        </p:spPr>
      </p:pic>
    </p:spTree>
    <p:extLst>
      <p:ext uri="{BB962C8B-B14F-4D97-AF65-F5344CB8AC3E}">
        <p14:creationId xmlns:p14="http://schemas.microsoft.com/office/powerpoint/2010/main" val="3543869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Cross Product of Unit Vectors</a:t>
            </a:r>
          </a:p>
        </p:txBody>
      </p:sp>
      <p:pic>
        <p:nvPicPr>
          <p:cNvPr id="4" name="Content Placeholder 3" descr="Figure a: The unit vectors, I hat, j hat and k hat of the x y z coordinate system are shown. Arrows indicate the sequence from I hat to j hat to k hat and back to I hat. Figure b: The unit vectors, I hat, j hat and k hat of the x y z coordinate system are shown. I hat equals j hat cross k hat. j hat equals k hat cross i hat. k hat equals i hat cross j hat. Figure c: The unit vectors, I hat and j hat are shown along with minus k hat pointing down. Minus k hat equals j hat cross i hat. Figure d: The unit vectors, I hat and k hat are shown along with minus j hat pointing to the left. Minus j hat equals i hat cross k hat."/>
          <p:cNvPicPr>
            <a:picLocks noGrp="1" noChangeAspect="1"/>
          </p:cNvPicPr>
          <p:nvPr>
            <p:ph idx="1"/>
          </p:nvPr>
        </p:nvPicPr>
        <p:blipFill>
          <a:blip r:embed="rId2" cstate="email">
            <a:extLst>
              <a:ext uri="{28A0092B-C50C-407E-A947-70E740481C1C}">
                <a14:useLocalDpi xmlns:a14="http://schemas.microsoft.com/office/drawing/2010/main" val="0"/>
              </a:ext>
            </a:extLst>
          </a:blip>
          <a:srcRect t="-18659" b="-18659"/>
          <a:stretch>
            <a:fillRect/>
          </a:stretch>
        </p:blipFill>
        <p:spPr>
          <a:xfrm>
            <a:off x="7423752" y="1415384"/>
            <a:ext cx="4180420" cy="5442616"/>
          </a:xfrm>
          <a:prstGeom prst="rect">
            <a:avLst/>
          </a:prstGeom>
        </p:spPr>
      </p:pic>
      <p:sp>
        <p:nvSpPr>
          <p:cNvPr id="5" name="Rectangle 4"/>
          <p:cNvSpPr/>
          <p:nvPr/>
        </p:nvSpPr>
        <p:spPr>
          <a:xfrm>
            <a:off x="838200" y="2427169"/>
            <a:ext cx="6096000" cy="2554545"/>
          </a:xfrm>
          <a:prstGeom prst="rect">
            <a:avLst/>
          </a:prstGeom>
        </p:spPr>
        <p:txBody>
          <a:bodyPr>
            <a:spAutoFit/>
          </a:bodyPr>
          <a:lstStyle/>
          <a:p>
            <a:pPr marL="342900" indent="-342900">
              <a:buAutoNum type="alphaLcParenBoth"/>
            </a:pPr>
            <a:r>
              <a:rPr lang="en-US" sz="2000" dirty="0"/>
              <a:t>The diagram of the cyclic order of the unit vectors of the axes.</a:t>
            </a:r>
          </a:p>
          <a:p>
            <a:pPr marL="342900" indent="-342900">
              <a:buAutoNum type="alphaLcParenBoth"/>
            </a:pPr>
            <a:r>
              <a:rPr lang="en-US" sz="2000" dirty="0"/>
              <a:t>The only cross products where the unit vectors appear in the cyclic order. These products have the positive sign.</a:t>
            </a:r>
          </a:p>
          <a:p>
            <a:pPr marL="342900" indent="-342900">
              <a:buAutoNum type="alphaLcParenBoth"/>
            </a:pPr>
            <a:r>
              <a:rPr lang="en-US" sz="2000" dirty="0">
                <a:solidFill>
                  <a:srgbClr val="6CB255"/>
                </a:solidFill>
              </a:rPr>
              <a:t>(d) </a:t>
            </a:r>
            <a:r>
              <a:rPr lang="en-US" sz="2000" dirty="0"/>
              <a:t>Two examples of cross products where the unit vectors do not appear in the cyclic order. These products have the negative sign.</a:t>
            </a:r>
          </a:p>
        </p:txBody>
      </p:sp>
    </p:spTree>
    <p:extLst>
      <p:ext uri="{BB962C8B-B14F-4D97-AF65-F5344CB8AC3E}">
        <p14:creationId xmlns:p14="http://schemas.microsoft.com/office/powerpoint/2010/main" val="4292485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Vectors and Scalars</a:t>
            </a:r>
            <a:endParaRPr lang="en-US" dirty="0"/>
          </a:p>
        </p:txBody>
      </p:sp>
      <p:sp>
        <p:nvSpPr>
          <p:cNvPr id="4" name="Content Placeholder 3"/>
          <p:cNvSpPr>
            <a:spLocks noGrp="1"/>
          </p:cNvSpPr>
          <p:nvPr>
            <p:ph idx="1"/>
          </p:nvPr>
        </p:nvSpPr>
        <p:spPr>
          <a:xfrm>
            <a:off x="573641" y="1559373"/>
            <a:ext cx="8229600" cy="2748403"/>
          </a:xfrm>
        </p:spPr>
        <p:txBody>
          <a:bodyPr/>
          <a:lstStyle/>
          <a:p>
            <a:r>
              <a:rPr lang="en-US" altLang="en-US" sz="2600" dirty="0"/>
              <a:t>A </a:t>
            </a:r>
            <a:r>
              <a:rPr lang="en-US" altLang="en-US" sz="2600" b="1" dirty="0"/>
              <a:t>scalar</a:t>
            </a:r>
            <a:r>
              <a:rPr lang="en-US" altLang="en-US" sz="2600" dirty="0"/>
              <a:t> </a:t>
            </a:r>
            <a:r>
              <a:rPr lang="en-US" altLang="en-US" sz="2600" b="1" dirty="0"/>
              <a:t>quantity</a:t>
            </a:r>
            <a:r>
              <a:rPr lang="en-US" altLang="en-US" sz="2600" dirty="0"/>
              <a:t> can be described by a </a:t>
            </a:r>
            <a:r>
              <a:rPr lang="en-US" altLang="en-US" sz="2600" b="1" dirty="0"/>
              <a:t>single number</a:t>
            </a:r>
            <a:r>
              <a:rPr lang="en-US" altLang="en-US" sz="2600" dirty="0"/>
              <a:t>.</a:t>
            </a:r>
          </a:p>
          <a:p>
            <a:r>
              <a:rPr lang="en-US" altLang="en-US" sz="2600" dirty="0"/>
              <a:t>A </a:t>
            </a:r>
            <a:r>
              <a:rPr lang="en-US" altLang="en-US" sz="2600" b="1" dirty="0"/>
              <a:t>vector</a:t>
            </a:r>
            <a:r>
              <a:rPr lang="en-US" altLang="en-US" sz="2600" dirty="0"/>
              <a:t> </a:t>
            </a:r>
            <a:r>
              <a:rPr lang="en-US" altLang="en-US" sz="2600" b="1" dirty="0"/>
              <a:t>quantity</a:t>
            </a:r>
            <a:r>
              <a:rPr lang="en-US" altLang="en-US" sz="2600" dirty="0"/>
              <a:t> has both a </a:t>
            </a:r>
            <a:r>
              <a:rPr lang="en-US" altLang="en-US" sz="2600" b="1" dirty="0"/>
              <a:t>magnitude </a:t>
            </a:r>
            <a:r>
              <a:rPr lang="en-US" altLang="en-US" sz="2600" dirty="0"/>
              <a:t>and a </a:t>
            </a:r>
            <a:r>
              <a:rPr lang="en-US" altLang="en-US" sz="2600" b="1" dirty="0"/>
              <a:t>direction </a:t>
            </a:r>
            <a:r>
              <a:rPr lang="en-US" altLang="en-US" sz="2600" dirty="0"/>
              <a:t>in space.</a:t>
            </a:r>
          </a:p>
          <a:p>
            <a:r>
              <a:rPr lang="en-US" altLang="en-US" sz="2600" dirty="0"/>
              <a:t>Typically, a vector quantity is represented in boldface italic type with an arrow over it:</a:t>
            </a:r>
          </a:p>
        </p:txBody>
      </p:sp>
      <p:sp>
        <p:nvSpPr>
          <p:cNvPr id="6" name="Content Placeholder 5"/>
          <p:cNvSpPr>
            <a:spLocks noGrp="1"/>
          </p:cNvSpPr>
          <p:nvPr>
            <p:ph idx="14"/>
          </p:nvPr>
        </p:nvSpPr>
        <p:spPr>
          <a:xfrm>
            <a:off x="573641" y="4440223"/>
            <a:ext cx="3060252" cy="537369"/>
          </a:xfrm>
        </p:spPr>
        <p:txBody>
          <a:bodyPr>
            <a:normAutofit/>
          </a:bodyPr>
          <a:lstStyle/>
          <a:p>
            <a:r>
              <a:rPr lang="en-US" altLang="en-US" sz="2600" dirty="0"/>
              <a:t>The magnitude of</a:t>
            </a:r>
            <a:endParaRPr lang="en-US" sz="2600" dirty="0"/>
          </a:p>
        </p:txBody>
      </p:sp>
      <p:sp>
        <p:nvSpPr>
          <p:cNvPr id="5" name="Content Placeholder 4"/>
          <p:cNvSpPr>
            <a:spLocks noGrp="1"/>
          </p:cNvSpPr>
          <p:nvPr>
            <p:ph idx="13"/>
          </p:nvPr>
        </p:nvSpPr>
        <p:spPr>
          <a:xfrm>
            <a:off x="4179544" y="4464800"/>
            <a:ext cx="2621947" cy="512792"/>
          </a:xfrm>
        </p:spPr>
        <p:txBody>
          <a:bodyPr>
            <a:normAutofit/>
          </a:bodyPr>
          <a:lstStyle/>
          <a:p>
            <a:pPr marL="0" indent="0">
              <a:buNone/>
            </a:pPr>
            <a:r>
              <a:rPr lang="en-US" altLang="en-US" sz="2600" dirty="0"/>
              <a:t>is written as </a:t>
            </a:r>
            <a:r>
              <a:rPr lang="en-US" altLang="en-US" sz="2600" i="1" dirty="0"/>
              <a:t>A</a:t>
            </a:r>
            <a:r>
              <a:rPr lang="en-US" altLang="en-US" sz="2600" dirty="0"/>
              <a:t> or</a:t>
            </a:r>
            <a:endParaRPr lang="en-US" sz="2600" dirty="0"/>
          </a:p>
        </p:txBody>
      </p:sp>
      <p:graphicFrame>
        <p:nvGraphicFramePr>
          <p:cNvPr id="7" name="Object 6" descr="vector Ay"/>
          <p:cNvGraphicFramePr>
            <a:graphicFrameLocks noChangeAspect="1"/>
          </p:cNvGraphicFramePr>
          <p:nvPr>
            <p:extLst>
              <p:ext uri="{D42A27DB-BD31-4B8C-83A1-F6EECF244321}">
                <p14:modId xmlns:p14="http://schemas.microsoft.com/office/powerpoint/2010/main" val="317620548"/>
              </p:ext>
            </p:extLst>
          </p:nvPr>
        </p:nvGraphicFramePr>
        <p:xfrm>
          <a:off x="7354769" y="3807238"/>
          <a:ext cx="489069" cy="411856"/>
        </p:xfrm>
        <a:graphic>
          <a:graphicData uri="http://schemas.openxmlformats.org/presentationml/2006/ole">
            <mc:AlternateContent xmlns:mc="http://schemas.openxmlformats.org/markup-compatibility/2006">
              <mc:Choice xmlns:v="urn:schemas-microsoft-com:vml" Requires="v">
                <p:oleObj name="Equation" r:id="rId2" imgW="241200" imgH="203040" progId="Equation.DSMT4">
                  <p:embed/>
                </p:oleObj>
              </mc:Choice>
              <mc:Fallback>
                <p:oleObj name="Equation" r:id="rId2" imgW="241200" imgH="203040" progId="Equation.DSMT4">
                  <p:embed/>
                  <p:pic>
                    <p:nvPicPr>
                      <p:cNvPr id="7" name="Object 6" descr="vector Ay"/>
                      <p:cNvPicPr/>
                      <p:nvPr/>
                    </p:nvPicPr>
                    <p:blipFill>
                      <a:blip r:embed="rId3"/>
                      <a:stretch>
                        <a:fillRect/>
                      </a:stretch>
                    </p:blipFill>
                    <p:spPr>
                      <a:xfrm>
                        <a:off x="7354769" y="3807238"/>
                        <a:ext cx="489069" cy="411856"/>
                      </a:xfrm>
                      <a:prstGeom prst="rect">
                        <a:avLst/>
                      </a:prstGeom>
                    </p:spPr>
                  </p:pic>
                </p:oleObj>
              </mc:Fallback>
            </mc:AlternateContent>
          </a:graphicData>
        </a:graphic>
      </p:graphicFrame>
      <p:graphicFrame>
        <p:nvGraphicFramePr>
          <p:cNvPr id="8" name="Object 7" descr="vertical bar, Ay with over arrow, vertical bar"/>
          <p:cNvGraphicFramePr>
            <a:graphicFrameLocks noChangeAspect="1"/>
          </p:cNvGraphicFramePr>
          <p:nvPr>
            <p:extLst>
              <p:ext uri="{D42A27DB-BD31-4B8C-83A1-F6EECF244321}">
                <p14:modId xmlns:p14="http://schemas.microsoft.com/office/powerpoint/2010/main" val="1992851393"/>
              </p:ext>
            </p:extLst>
          </p:nvPr>
        </p:nvGraphicFramePr>
        <p:xfrm>
          <a:off x="3633893" y="4440223"/>
          <a:ext cx="333375" cy="411162"/>
        </p:xfrm>
        <a:graphic>
          <a:graphicData uri="http://schemas.openxmlformats.org/presentationml/2006/ole">
            <mc:AlternateContent xmlns:mc="http://schemas.openxmlformats.org/markup-compatibility/2006">
              <mc:Choice xmlns:v="urn:schemas-microsoft-com:vml" Requires="v">
                <p:oleObj name="Equation" r:id="rId4" imgW="164880" imgH="203040" progId="Equation.DSMT4">
                  <p:embed/>
                </p:oleObj>
              </mc:Choice>
              <mc:Fallback>
                <p:oleObj name="Equation" r:id="rId4" imgW="164880" imgH="203040" progId="Equation.DSMT4">
                  <p:embed/>
                  <p:pic>
                    <p:nvPicPr>
                      <p:cNvPr id="8" name="Object 7" descr="vertical bar, Ay with over arrow, vertical bar"/>
                      <p:cNvPicPr/>
                      <p:nvPr/>
                    </p:nvPicPr>
                    <p:blipFill>
                      <a:blip r:embed="rId5"/>
                      <a:stretch>
                        <a:fillRect/>
                      </a:stretch>
                    </p:blipFill>
                    <p:spPr>
                      <a:xfrm>
                        <a:off x="3633893" y="4440223"/>
                        <a:ext cx="333375" cy="411162"/>
                      </a:xfrm>
                      <a:prstGeom prst="rect">
                        <a:avLst/>
                      </a:prstGeom>
                    </p:spPr>
                  </p:pic>
                </p:oleObj>
              </mc:Fallback>
            </mc:AlternateContent>
          </a:graphicData>
        </a:graphic>
      </p:graphicFrame>
      <p:graphicFrame>
        <p:nvGraphicFramePr>
          <p:cNvPr id="9" name="Object 8" descr="vertical bar, Ay with over arrow, vertical bar"/>
          <p:cNvGraphicFramePr>
            <a:graphicFrameLocks noChangeAspect="1"/>
          </p:cNvGraphicFramePr>
          <p:nvPr>
            <p:extLst>
              <p:ext uri="{D42A27DB-BD31-4B8C-83A1-F6EECF244321}">
                <p14:modId xmlns:p14="http://schemas.microsoft.com/office/powerpoint/2010/main" val="670530926"/>
              </p:ext>
            </p:extLst>
          </p:nvPr>
        </p:nvGraphicFramePr>
        <p:xfrm>
          <a:off x="6801491" y="4432682"/>
          <a:ext cx="461963" cy="552450"/>
        </p:xfrm>
        <a:graphic>
          <a:graphicData uri="http://schemas.openxmlformats.org/presentationml/2006/ole">
            <mc:AlternateContent xmlns:mc="http://schemas.openxmlformats.org/markup-compatibility/2006">
              <mc:Choice xmlns:v="urn:schemas-microsoft-com:vml" Requires="v">
                <p:oleObj name="Equation" r:id="rId6" imgW="253800" imgH="304560" progId="Equation.DSMT4">
                  <p:embed/>
                </p:oleObj>
              </mc:Choice>
              <mc:Fallback>
                <p:oleObj name="Equation" r:id="rId6" imgW="253800" imgH="304560" progId="Equation.DSMT4">
                  <p:embed/>
                  <p:pic>
                    <p:nvPicPr>
                      <p:cNvPr id="9" name="Object 8" descr="vertical bar, Ay with over arrow, vertical bar"/>
                      <p:cNvPicPr/>
                      <p:nvPr/>
                    </p:nvPicPr>
                    <p:blipFill>
                      <a:blip r:embed="rId7"/>
                      <a:stretch>
                        <a:fillRect/>
                      </a:stretch>
                    </p:blipFill>
                    <p:spPr>
                      <a:xfrm>
                        <a:off x="6801491" y="4432682"/>
                        <a:ext cx="461963" cy="552450"/>
                      </a:xfrm>
                      <a:prstGeom prst="rect">
                        <a:avLst/>
                      </a:prstGeom>
                    </p:spPr>
                  </p:pic>
                </p:oleObj>
              </mc:Fallback>
            </mc:AlternateContent>
          </a:graphicData>
        </a:graphic>
      </p:graphicFrame>
    </p:spTree>
    <p:extLst>
      <p:ext uri="{BB962C8B-B14F-4D97-AF65-F5344CB8AC3E}">
        <p14:creationId xmlns:p14="http://schemas.microsoft.com/office/powerpoint/2010/main" val="1235610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Drawing Vectors</a:t>
            </a:r>
            <a:endParaRPr lang="en-US" dirty="0"/>
          </a:p>
        </p:txBody>
      </p:sp>
      <p:pic>
        <p:nvPicPr>
          <p:cNvPr id="2" name="Picture 1"/>
          <p:cNvPicPr>
            <a:picLocks noChangeAspect="1"/>
          </p:cNvPicPr>
          <p:nvPr/>
        </p:nvPicPr>
        <p:blipFill>
          <a:blip r:embed="rId2"/>
          <a:stretch>
            <a:fillRect/>
          </a:stretch>
        </p:blipFill>
        <p:spPr>
          <a:xfrm>
            <a:off x="2023462" y="3780918"/>
            <a:ext cx="5712181" cy="2478301"/>
          </a:xfrm>
          <a:prstGeom prst="rect">
            <a:avLst/>
          </a:prstGeom>
        </p:spPr>
      </p:pic>
      <p:sp>
        <p:nvSpPr>
          <p:cNvPr id="3" name="Rectangle 2"/>
          <p:cNvSpPr/>
          <p:nvPr/>
        </p:nvSpPr>
        <p:spPr>
          <a:xfrm>
            <a:off x="696159" y="1548072"/>
            <a:ext cx="8559017" cy="1200329"/>
          </a:xfrm>
          <a:prstGeom prst="rect">
            <a:avLst/>
          </a:prstGeom>
        </p:spPr>
        <p:txBody>
          <a:bodyPr wrap="square">
            <a:spAutoFit/>
          </a:bodyPr>
          <a:lstStyle/>
          <a:p>
            <a:r>
              <a:rPr lang="en-US" dirty="0"/>
              <a:t>We draw a vector from the initial point or origin (called the “tail” of a vector) to the end or terminal point (called the “head” of a vector), marked by an arrowhead. Magnitude is the length of a vector and is always a positive scalar quantity. (credit: modification of work by Cate </a:t>
            </a:r>
            <a:r>
              <a:rPr lang="en-US" dirty="0" err="1"/>
              <a:t>Sevilla</a:t>
            </a:r>
            <a:r>
              <a:rPr lang="en-US" dirty="0"/>
              <a:t>)</a:t>
            </a:r>
          </a:p>
        </p:txBody>
      </p:sp>
    </p:spTree>
    <p:extLst>
      <p:ext uri="{BB962C8B-B14F-4D97-AF65-F5344CB8AC3E}">
        <p14:creationId xmlns:p14="http://schemas.microsoft.com/office/powerpoint/2010/main" val="114169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normAutofit fontScale="90000"/>
              </a:bodyPr>
              <a:lstStyle/>
              <a:p>
                <a:pPr>
                  <a:tabLst>
                    <a:tab pos="5254625" algn="l"/>
                  </a:tabLst>
                </a:pPr>
                <a:r>
                  <a:rPr lang="en-US" dirty="0">
                    <a:solidFill>
                      <a:schemeClr val="accent1"/>
                    </a:solidFill>
                  </a:rPr>
                  <a:t>Various relations between two vectors </a:t>
                </a:r>
                <a14:m>
                  <m:oMath xmlns:m="http://schemas.openxmlformats.org/officeDocument/2006/math">
                    <m:acc>
                      <m:accPr>
                        <m:chr m:val="⃗"/>
                        <m:ctrlPr>
                          <a:rPr lang="en-US" b="1" i="1" dirty="0">
                            <a:solidFill>
                              <a:schemeClr val="accent1"/>
                            </a:solidFill>
                            <a:latin typeface="Cambria Math" panose="02040503050406030204" pitchFamily="18" charset="0"/>
                          </a:rPr>
                        </m:ctrlPr>
                      </m:accPr>
                      <m:e>
                        <m:r>
                          <a:rPr lang="en-US" b="1" dirty="0">
                            <a:solidFill>
                              <a:schemeClr val="accent1"/>
                            </a:solidFill>
                            <a:latin typeface="Cambria Math"/>
                          </a:rPr>
                          <m:t>𝐀</m:t>
                        </m:r>
                      </m:e>
                    </m:acc>
                  </m:oMath>
                </a14:m>
                <a:r>
                  <a:rPr lang="en-US" dirty="0">
                    <a:solidFill>
                      <a:schemeClr val="accent1"/>
                    </a:solidFill>
                  </a:rPr>
                  <a:t> and </a:t>
                </a:r>
                <a14:m>
                  <m:oMath xmlns:m="http://schemas.openxmlformats.org/officeDocument/2006/math">
                    <m:acc>
                      <m:accPr>
                        <m:chr m:val="⃗"/>
                        <m:ctrlPr>
                          <a:rPr lang="en-US" b="1" i="1" dirty="0">
                            <a:solidFill>
                              <a:schemeClr val="accent1"/>
                            </a:solidFill>
                            <a:latin typeface="Cambria Math" panose="02040503050406030204" pitchFamily="18" charset="0"/>
                          </a:rPr>
                        </m:ctrlPr>
                      </m:accPr>
                      <m:e>
                        <m:r>
                          <a:rPr lang="en-US" b="1" dirty="0">
                            <a:solidFill>
                              <a:schemeClr val="accent1"/>
                            </a:solidFill>
                            <a:latin typeface="Cambria Math"/>
                          </a:rPr>
                          <m:t>𝐁</m:t>
                        </m:r>
                      </m:e>
                    </m:acc>
                  </m:oMath>
                </a14:m>
                <a:r>
                  <a:rPr lang="en-US" dirty="0">
                    <a:solidFill>
                      <a:schemeClr val="accent1"/>
                    </a:solidFill>
                  </a:rPr>
                  <a:t>. </a:t>
                </a:r>
                <a:br>
                  <a:rPr lang="en-US" dirty="0">
                    <a:solidFill>
                      <a:srgbClr val="000000"/>
                    </a:solidFill>
                  </a:rPr>
                </a:br>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a:blip r:embed="rId2"/>
                <a:stretch>
                  <a:fillRect l="-1773" t="-1382" r="-355" b="-4608"/>
                </a:stretch>
              </a:blipFill>
            </p:spPr>
            <p:txBody>
              <a:bodyPr/>
              <a:lstStyle/>
              <a:p>
                <a:r>
                  <a:rPr lang="en-US">
                    <a:noFill/>
                  </a:rPr>
                  <a:t> </a:t>
                </a:r>
              </a:p>
            </p:txBody>
          </p:sp>
        </mc:Fallback>
      </mc:AlternateContent>
      <p:pic>
        <p:nvPicPr>
          <p:cNvPr id="4" name="Content Placeholder 3"/>
          <p:cNvPicPr>
            <a:picLocks noGrp="1" noChangeAspect="1"/>
          </p:cNvPicPr>
          <p:nvPr>
            <p:ph idx="1"/>
          </p:nvPr>
        </p:nvPicPr>
        <p:blipFill>
          <a:blip r:embed="rId3"/>
          <a:stretch>
            <a:fillRect/>
          </a:stretch>
        </p:blipFill>
        <p:spPr>
          <a:xfrm>
            <a:off x="5982159" y="638706"/>
            <a:ext cx="5244030" cy="6828332"/>
          </a:xfrm>
          <a:prstGeom prst="rect">
            <a:avLst/>
          </a:prstGeom>
        </p:spPr>
      </p:pic>
      <p:sp>
        <p:nvSpPr>
          <p:cNvPr id="7" name="TextBox 6"/>
          <p:cNvSpPr txBox="1"/>
          <p:nvPr/>
        </p:nvSpPr>
        <p:spPr>
          <a:xfrm>
            <a:off x="491803" y="2066412"/>
            <a:ext cx="4884428" cy="369332"/>
          </a:xfrm>
          <a:prstGeom prst="rect">
            <a:avLst/>
          </a:prstGeom>
          <a:noFill/>
        </p:spPr>
        <p:txBody>
          <a:bodyPr wrap="square" rtlCol="0">
            <a:spAutoFit/>
          </a:bodyPr>
          <a:lstStyle/>
          <a:p>
            <a:r>
              <a:rPr lang="en-US" dirty="0">
                <a:solidFill>
                  <a:srgbClr val="000000"/>
                </a:solidFill>
              </a:rPr>
              <a:t>  </a:t>
            </a:r>
          </a:p>
        </p:txBody>
      </p:sp>
      <p:sp>
        <p:nvSpPr>
          <p:cNvPr id="8" name="TextBox 7"/>
          <p:cNvSpPr txBox="1"/>
          <p:nvPr/>
        </p:nvSpPr>
        <p:spPr>
          <a:xfrm>
            <a:off x="644203" y="2218812"/>
            <a:ext cx="4884428" cy="369332"/>
          </a:xfrm>
          <a:prstGeom prst="rect">
            <a:avLst/>
          </a:prstGeom>
          <a:noFill/>
        </p:spPr>
        <p:txBody>
          <a:bodyPr wrap="square" rtlCol="0">
            <a:spAutoFit/>
          </a:bodyPr>
          <a:lstStyle/>
          <a:p>
            <a:endParaRPr lang="en-US" dirty="0">
              <a:solidFill>
                <a:srgbClr val="000000"/>
              </a:solidFill>
            </a:endParaRPr>
          </a:p>
        </p:txBody>
      </p:sp>
      <mc:AlternateContent xmlns:mc="http://schemas.openxmlformats.org/markup-compatibility/2006" xmlns:a14="http://schemas.microsoft.com/office/drawing/2010/main">
        <mc:Choice Requires="a14">
          <p:sp>
            <p:nvSpPr>
              <p:cNvPr id="9" name="TextBox 8"/>
              <p:cNvSpPr txBox="1"/>
              <p:nvPr/>
            </p:nvSpPr>
            <p:spPr>
              <a:xfrm>
                <a:off x="415603" y="1930400"/>
                <a:ext cx="4960628" cy="4244945"/>
              </a:xfrm>
              <a:prstGeom prst="rect">
                <a:avLst/>
              </a:prstGeom>
              <a:noFill/>
            </p:spPr>
            <p:txBody>
              <a:bodyPr wrap="square" rtlCol="0">
                <a:spAutoFit/>
              </a:bodyPr>
              <a:lstStyle/>
              <a:p>
                <a:r>
                  <a:rPr lang="en-US" dirty="0">
                    <a:solidFill>
                      <a:srgbClr val="000000"/>
                    </a:solidFill>
                  </a:rPr>
                  <a:t> Various relations between two vectors </a:t>
                </a:r>
                <a14:m>
                  <m:oMath xmlns:m="http://schemas.openxmlformats.org/officeDocument/2006/math">
                    <m:acc>
                      <m:accPr>
                        <m:chr m:val="⃗"/>
                        <m:ctrlPr>
                          <a:rPr lang="en-US" b="1" i="1" dirty="0">
                            <a:solidFill>
                              <a:srgbClr val="000000"/>
                            </a:solidFill>
                            <a:latin typeface="Cambria Math" panose="02040503050406030204" pitchFamily="18" charset="0"/>
                          </a:rPr>
                        </m:ctrlPr>
                      </m:accPr>
                      <m:e>
                        <m:r>
                          <a:rPr lang="en-US" b="1" dirty="0">
                            <a:solidFill>
                              <a:srgbClr val="000000"/>
                            </a:solidFill>
                            <a:latin typeface="Cambria Math"/>
                          </a:rPr>
                          <m:t>𝐀</m:t>
                        </m:r>
                      </m:e>
                    </m:acc>
                  </m:oMath>
                </a14:m>
                <a:r>
                  <a:rPr lang="en-US" dirty="0">
                    <a:solidFill>
                      <a:srgbClr val="000000"/>
                    </a:solidFill>
                  </a:rPr>
                  <a:t> and </a:t>
                </a:r>
                <a14:m>
                  <m:oMath xmlns:m="http://schemas.openxmlformats.org/officeDocument/2006/math">
                    <m:acc>
                      <m:accPr>
                        <m:chr m:val="⃗"/>
                        <m:ctrlPr>
                          <a:rPr lang="en-US" b="1" i="1" dirty="0">
                            <a:solidFill>
                              <a:srgbClr val="000000"/>
                            </a:solidFill>
                            <a:latin typeface="Cambria Math" panose="02040503050406030204" pitchFamily="18" charset="0"/>
                          </a:rPr>
                        </m:ctrlPr>
                      </m:accPr>
                      <m:e>
                        <m:r>
                          <a:rPr lang="en-US" b="1" dirty="0">
                            <a:solidFill>
                              <a:srgbClr val="000000"/>
                            </a:solidFill>
                            <a:latin typeface="Cambria Math"/>
                          </a:rPr>
                          <m:t>𝐁</m:t>
                        </m:r>
                      </m:e>
                    </m:acc>
                  </m:oMath>
                </a14:m>
                <a:r>
                  <a:rPr lang="en-US" dirty="0">
                    <a:solidFill>
                      <a:srgbClr val="000000"/>
                    </a:solidFill>
                  </a:rPr>
                  <a:t>. </a:t>
                </a:r>
              </a:p>
              <a:p>
                <a:pPr marL="342900" indent="-342900">
                  <a:buAutoNum type="alphaLcParenBoth"/>
                </a:pPr>
                <a:r>
                  <a:rPr lang="en-US" dirty="0">
                    <a:solidFill>
                      <a:srgbClr val="000000"/>
                    </a:solidFill>
                  </a:rPr>
                  <a:t> </a:t>
                </a:r>
                <a14:m>
                  <m:oMath xmlns:m="http://schemas.openxmlformats.org/officeDocument/2006/math">
                    <m:acc>
                      <m:accPr>
                        <m:chr m:val="⃗"/>
                        <m:ctrlPr>
                          <a:rPr lang="en-US" b="1" i="1" dirty="0">
                            <a:solidFill>
                              <a:srgbClr val="000000"/>
                            </a:solidFill>
                            <a:latin typeface="Cambria Math" panose="02040503050406030204" pitchFamily="18" charset="0"/>
                          </a:rPr>
                        </m:ctrlPr>
                      </m:accPr>
                      <m:e>
                        <m:r>
                          <a:rPr lang="en-US" b="1" dirty="0">
                            <a:solidFill>
                              <a:srgbClr val="000000"/>
                            </a:solidFill>
                            <a:latin typeface="Cambria Math"/>
                          </a:rPr>
                          <m:t>𝐀</m:t>
                        </m:r>
                      </m:e>
                    </m:acc>
                    <m:r>
                      <a:rPr lang="en-US" b="1" i="1" dirty="0">
                        <a:solidFill>
                          <a:srgbClr val="000000"/>
                        </a:solidFill>
                        <a:latin typeface="Cambria Math"/>
                        <a:ea typeface="Cambria Math"/>
                      </a:rPr>
                      <m:t>≠</m:t>
                    </m:r>
                    <m:acc>
                      <m:accPr>
                        <m:chr m:val="⃗"/>
                        <m:ctrlPr>
                          <a:rPr lang="en-US" b="1" i="1" dirty="0">
                            <a:solidFill>
                              <a:srgbClr val="000000"/>
                            </a:solidFill>
                            <a:latin typeface="Cambria Math" panose="02040503050406030204" pitchFamily="18" charset="0"/>
                            <a:ea typeface="Cambria Math"/>
                          </a:rPr>
                        </m:ctrlPr>
                      </m:accPr>
                      <m:e>
                        <m:r>
                          <a:rPr lang="en-US" b="1" dirty="0">
                            <a:solidFill>
                              <a:srgbClr val="000000"/>
                            </a:solidFill>
                            <a:latin typeface="Cambria Math"/>
                            <a:ea typeface="Cambria Math"/>
                          </a:rPr>
                          <m:t>𝐁</m:t>
                        </m:r>
                      </m:e>
                    </m:acc>
                  </m:oMath>
                </a14:m>
                <a:r>
                  <a:rPr lang="en-US" dirty="0">
                    <a:solidFill>
                      <a:srgbClr val="000000"/>
                    </a:solidFill>
                  </a:rPr>
                  <a:t> because </a:t>
                </a:r>
                <a14:m>
                  <m:oMath xmlns:m="http://schemas.openxmlformats.org/officeDocument/2006/math">
                    <m:r>
                      <a:rPr lang="en-US" i="1">
                        <a:solidFill>
                          <a:srgbClr val="000000"/>
                        </a:solidFill>
                        <a:latin typeface="Cambria Math"/>
                        <a:ea typeface="Cambria Math"/>
                      </a:rPr>
                      <m:t>𝐴</m:t>
                    </m:r>
                    <m:r>
                      <a:rPr lang="en-US" i="1">
                        <a:solidFill>
                          <a:srgbClr val="000000"/>
                        </a:solidFill>
                        <a:latin typeface="Cambria Math"/>
                        <a:ea typeface="Cambria Math"/>
                      </a:rPr>
                      <m:t>≠</m:t>
                    </m:r>
                    <m:r>
                      <a:rPr lang="en-US" i="1">
                        <a:solidFill>
                          <a:srgbClr val="000000"/>
                        </a:solidFill>
                        <a:latin typeface="Cambria Math"/>
                        <a:ea typeface="Cambria Math"/>
                      </a:rPr>
                      <m:t>𝐵</m:t>
                    </m:r>
                  </m:oMath>
                </a14:m>
                <a:r>
                  <a:rPr lang="en-US" dirty="0">
                    <a:solidFill>
                      <a:srgbClr val="000000"/>
                    </a:solidFill>
                  </a:rPr>
                  <a:t>.</a:t>
                </a:r>
              </a:p>
              <a:p>
                <a:pPr marL="342900" indent="-342900">
                  <a:buAutoNum type="alphaLcParenBoth"/>
                </a:pPr>
                <a:r>
                  <a:rPr lang="en-US" dirty="0">
                    <a:solidFill>
                      <a:srgbClr val="000000"/>
                    </a:solidFill>
                  </a:rPr>
                  <a:t> </a:t>
                </a:r>
                <a14:m>
                  <m:oMath xmlns:m="http://schemas.openxmlformats.org/officeDocument/2006/math">
                    <m:acc>
                      <m:accPr>
                        <m:chr m:val="⃗"/>
                        <m:ctrlPr>
                          <a:rPr lang="en-US" b="1" i="1" dirty="0">
                            <a:solidFill>
                              <a:srgbClr val="000000"/>
                            </a:solidFill>
                            <a:latin typeface="Cambria Math" panose="02040503050406030204" pitchFamily="18" charset="0"/>
                          </a:rPr>
                        </m:ctrlPr>
                      </m:accPr>
                      <m:e>
                        <m:r>
                          <a:rPr lang="en-US" b="1" dirty="0">
                            <a:solidFill>
                              <a:srgbClr val="000000"/>
                            </a:solidFill>
                            <a:latin typeface="Cambria Math"/>
                          </a:rPr>
                          <m:t>𝐀</m:t>
                        </m:r>
                      </m:e>
                    </m:acc>
                    <m:r>
                      <a:rPr lang="en-US" b="1" i="1" dirty="0">
                        <a:solidFill>
                          <a:srgbClr val="000000"/>
                        </a:solidFill>
                        <a:latin typeface="Cambria Math"/>
                        <a:ea typeface="Cambria Math"/>
                      </a:rPr>
                      <m:t>≠</m:t>
                    </m:r>
                    <m:acc>
                      <m:accPr>
                        <m:chr m:val="⃗"/>
                        <m:ctrlPr>
                          <a:rPr lang="en-US" b="1" i="1" dirty="0">
                            <a:solidFill>
                              <a:srgbClr val="000000"/>
                            </a:solidFill>
                            <a:latin typeface="Cambria Math" panose="02040503050406030204" pitchFamily="18" charset="0"/>
                            <a:ea typeface="Cambria Math"/>
                          </a:rPr>
                        </m:ctrlPr>
                      </m:accPr>
                      <m:e>
                        <m:r>
                          <a:rPr lang="en-US" b="1" dirty="0">
                            <a:solidFill>
                              <a:srgbClr val="000000"/>
                            </a:solidFill>
                            <a:latin typeface="Cambria Math"/>
                            <a:ea typeface="Cambria Math"/>
                          </a:rPr>
                          <m:t>𝐁</m:t>
                        </m:r>
                      </m:e>
                    </m:acc>
                  </m:oMath>
                </a14:m>
                <a:r>
                  <a:rPr lang="en-US" dirty="0">
                    <a:solidFill>
                      <a:srgbClr val="000000"/>
                    </a:solidFill>
                  </a:rPr>
                  <a:t> because they are not parallel and </a:t>
                </a:r>
                <a14:m>
                  <m:oMath xmlns:m="http://schemas.openxmlformats.org/officeDocument/2006/math">
                    <m:r>
                      <a:rPr lang="en-US" i="1">
                        <a:solidFill>
                          <a:srgbClr val="000000"/>
                        </a:solidFill>
                        <a:latin typeface="Cambria Math"/>
                        <a:ea typeface="Cambria Math"/>
                      </a:rPr>
                      <m:t>𝐴</m:t>
                    </m:r>
                    <m:r>
                      <a:rPr lang="en-US" i="1">
                        <a:solidFill>
                          <a:srgbClr val="000000"/>
                        </a:solidFill>
                        <a:latin typeface="Cambria Math"/>
                        <a:ea typeface="Cambria Math"/>
                      </a:rPr>
                      <m:t>≠</m:t>
                    </m:r>
                    <m:r>
                      <a:rPr lang="en-US" i="1">
                        <a:solidFill>
                          <a:srgbClr val="000000"/>
                        </a:solidFill>
                        <a:latin typeface="Cambria Math"/>
                        <a:ea typeface="Cambria Math"/>
                      </a:rPr>
                      <m:t>𝐵</m:t>
                    </m:r>
                  </m:oMath>
                </a14:m>
                <a:r>
                  <a:rPr lang="en-US" dirty="0">
                    <a:solidFill>
                      <a:srgbClr val="000000"/>
                    </a:solidFill>
                  </a:rPr>
                  <a:t>.</a:t>
                </a:r>
              </a:p>
              <a:p>
                <a:pPr marL="342900" indent="-342900">
                  <a:buAutoNum type="alphaLcParenBoth"/>
                </a:pPr>
                <a14:m>
                  <m:oMath xmlns:m="http://schemas.openxmlformats.org/officeDocument/2006/math">
                    <m:acc>
                      <m:accPr>
                        <m:chr m:val="⃗"/>
                        <m:ctrlPr>
                          <a:rPr lang="en-US" b="1" i="1" dirty="0">
                            <a:solidFill>
                              <a:srgbClr val="000000"/>
                            </a:solidFill>
                            <a:latin typeface="Cambria Math" panose="02040503050406030204" pitchFamily="18" charset="0"/>
                          </a:rPr>
                        </m:ctrlPr>
                      </m:accPr>
                      <m:e>
                        <m:r>
                          <a:rPr lang="en-US" b="1" dirty="0">
                            <a:solidFill>
                              <a:srgbClr val="000000"/>
                            </a:solidFill>
                            <a:latin typeface="Cambria Math"/>
                          </a:rPr>
                          <m:t>𝐀</m:t>
                        </m:r>
                      </m:e>
                    </m:acc>
                    <m:r>
                      <a:rPr lang="en-US" i="1">
                        <a:solidFill>
                          <a:srgbClr val="000000"/>
                        </a:solidFill>
                        <a:latin typeface="Cambria Math"/>
                        <a:ea typeface="Cambria Math"/>
                      </a:rPr>
                      <m:t>≠−</m:t>
                    </m:r>
                    <m:acc>
                      <m:accPr>
                        <m:chr m:val="⃗"/>
                        <m:ctrlPr>
                          <a:rPr lang="en-US" b="1" i="1" dirty="0">
                            <a:solidFill>
                              <a:srgbClr val="000000"/>
                            </a:solidFill>
                            <a:latin typeface="Cambria Math" panose="02040503050406030204" pitchFamily="18" charset="0"/>
                          </a:rPr>
                        </m:ctrlPr>
                      </m:accPr>
                      <m:e>
                        <m:r>
                          <a:rPr lang="en-US" b="1" dirty="0">
                            <a:solidFill>
                              <a:srgbClr val="000000"/>
                            </a:solidFill>
                            <a:latin typeface="Cambria Math"/>
                          </a:rPr>
                          <m:t>𝐀</m:t>
                        </m:r>
                      </m:e>
                    </m:acc>
                  </m:oMath>
                </a14:m>
                <a:r>
                  <a:rPr lang="en-US" dirty="0">
                    <a:solidFill>
                      <a:srgbClr val="000000"/>
                    </a:solidFill>
                  </a:rPr>
                  <a:t> because they have different directions (even though </a:t>
                </a:r>
                <a14:m>
                  <m:oMath xmlns:m="http://schemas.openxmlformats.org/officeDocument/2006/math">
                    <m:acc>
                      <m:accPr>
                        <m:chr m:val="⃗"/>
                        <m:ctrlPr>
                          <a:rPr lang="en-US" b="1" i="1" dirty="0">
                            <a:solidFill>
                              <a:srgbClr val="000000"/>
                            </a:solidFill>
                            <a:latin typeface="Cambria Math" panose="02040503050406030204" pitchFamily="18" charset="0"/>
                          </a:rPr>
                        </m:ctrlPr>
                      </m:accPr>
                      <m:e>
                        <m:r>
                          <a:rPr lang="en-US" b="1" dirty="0">
                            <a:solidFill>
                              <a:srgbClr val="000000"/>
                            </a:solidFill>
                            <a:latin typeface="Cambria Math"/>
                          </a:rPr>
                          <m:t>𝐀</m:t>
                        </m:r>
                      </m:e>
                    </m:acc>
                    <m:r>
                      <a:rPr lang="en-US" i="1">
                        <a:solidFill>
                          <a:srgbClr val="000000"/>
                        </a:solidFill>
                        <a:latin typeface="Cambria Math"/>
                      </a:rPr>
                      <m:t>=</m:t>
                    </m:r>
                    <m:acc>
                      <m:accPr>
                        <m:chr m:val="⃗"/>
                        <m:ctrlPr>
                          <a:rPr lang="en-US" b="1" i="1" dirty="0">
                            <a:solidFill>
                              <a:srgbClr val="000000"/>
                            </a:solidFill>
                            <a:latin typeface="Cambria Math" panose="02040503050406030204" pitchFamily="18" charset="0"/>
                          </a:rPr>
                        </m:ctrlPr>
                      </m:accPr>
                      <m:e>
                        <m:r>
                          <a:rPr lang="en-US" b="1" dirty="0">
                            <a:solidFill>
                              <a:srgbClr val="000000"/>
                            </a:solidFill>
                            <a:latin typeface="Cambria Math"/>
                          </a:rPr>
                          <m:t>−</m:t>
                        </m:r>
                        <m:r>
                          <a:rPr lang="en-US" b="1" dirty="0">
                            <a:solidFill>
                              <a:srgbClr val="000000"/>
                            </a:solidFill>
                            <a:latin typeface="Cambria Math"/>
                          </a:rPr>
                          <m:t>𝐀</m:t>
                        </m:r>
                      </m:e>
                    </m:acc>
                    <m:r>
                      <a:rPr lang="en-US" b="1" i="1" dirty="0">
                        <a:solidFill>
                          <a:srgbClr val="000000"/>
                        </a:solidFill>
                        <a:latin typeface="Cambria Math"/>
                      </a:rPr>
                      <m:t>=</m:t>
                    </m:r>
                    <m:r>
                      <a:rPr lang="en-US" b="1" i="1" dirty="0">
                        <a:solidFill>
                          <a:srgbClr val="000000"/>
                        </a:solidFill>
                        <a:latin typeface="Cambria Math"/>
                      </a:rPr>
                      <m:t>𝑨</m:t>
                    </m:r>
                  </m:oMath>
                </a14:m>
                <a:r>
                  <a:rPr lang="en-US" dirty="0">
                    <a:solidFill>
                      <a:srgbClr val="000000"/>
                    </a:solidFill>
                  </a:rPr>
                  <a:t>).</a:t>
                </a:r>
              </a:p>
              <a:p>
                <a:pPr marL="342900" indent="-342900">
                  <a:buAutoNum type="alphaLcParenBoth"/>
                </a:pPr>
                <a:r>
                  <a:rPr lang="en-US" dirty="0">
                    <a:solidFill>
                      <a:srgbClr val="000000"/>
                    </a:solidFill>
                  </a:rPr>
                  <a:t> </a:t>
                </a:r>
                <a14:m>
                  <m:oMath xmlns:m="http://schemas.openxmlformats.org/officeDocument/2006/math">
                    <m:acc>
                      <m:accPr>
                        <m:chr m:val="⃗"/>
                        <m:ctrlPr>
                          <a:rPr lang="en-US" b="1" i="1" dirty="0">
                            <a:solidFill>
                              <a:srgbClr val="000000"/>
                            </a:solidFill>
                            <a:latin typeface="Cambria Math" panose="02040503050406030204" pitchFamily="18" charset="0"/>
                          </a:rPr>
                        </m:ctrlPr>
                      </m:accPr>
                      <m:e>
                        <m:r>
                          <a:rPr lang="en-US" b="1" dirty="0">
                            <a:solidFill>
                              <a:srgbClr val="000000"/>
                            </a:solidFill>
                            <a:latin typeface="Cambria Math"/>
                          </a:rPr>
                          <m:t>𝐀</m:t>
                        </m:r>
                      </m:e>
                    </m:acc>
                    <m:r>
                      <a:rPr lang="en-US" b="1" i="1" dirty="0">
                        <a:solidFill>
                          <a:srgbClr val="000000"/>
                        </a:solidFill>
                        <a:latin typeface="Cambria Math"/>
                        <a:ea typeface="Cambria Math"/>
                      </a:rPr>
                      <m:t>=</m:t>
                    </m:r>
                    <m:acc>
                      <m:accPr>
                        <m:chr m:val="⃗"/>
                        <m:ctrlPr>
                          <a:rPr lang="en-US" b="1" i="1" dirty="0">
                            <a:solidFill>
                              <a:srgbClr val="000000"/>
                            </a:solidFill>
                            <a:latin typeface="Cambria Math" panose="02040503050406030204" pitchFamily="18" charset="0"/>
                            <a:ea typeface="Cambria Math"/>
                          </a:rPr>
                        </m:ctrlPr>
                      </m:accPr>
                      <m:e>
                        <m:r>
                          <a:rPr lang="en-US" b="1" dirty="0">
                            <a:solidFill>
                              <a:srgbClr val="000000"/>
                            </a:solidFill>
                            <a:latin typeface="Cambria Math"/>
                            <a:ea typeface="Cambria Math"/>
                          </a:rPr>
                          <m:t>𝐁</m:t>
                        </m:r>
                      </m:e>
                    </m:acc>
                    <m:r>
                      <a:rPr lang="en-US" b="1" i="1" dirty="0">
                        <a:solidFill>
                          <a:srgbClr val="000000"/>
                        </a:solidFill>
                        <a:latin typeface="Cambria Math"/>
                        <a:ea typeface="Cambria Math"/>
                      </a:rPr>
                      <m:t> </m:t>
                    </m:r>
                  </m:oMath>
                </a14:m>
                <a:r>
                  <a:rPr lang="en-US" dirty="0">
                    <a:solidFill>
                      <a:srgbClr val="000000"/>
                    </a:solidFill>
                  </a:rPr>
                  <a:t> because they are parallel and have identical magnitudes </a:t>
                </a:r>
                <a14:m>
                  <m:oMath xmlns:m="http://schemas.openxmlformats.org/officeDocument/2006/math">
                    <m:r>
                      <a:rPr lang="en-US" i="1">
                        <a:solidFill>
                          <a:srgbClr val="000000"/>
                        </a:solidFill>
                        <a:latin typeface="Cambria Math"/>
                        <a:ea typeface="Cambria Math"/>
                      </a:rPr>
                      <m:t>𝐴</m:t>
                    </m:r>
                    <m:r>
                      <a:rPr lang="en-US" i="1">
                        <a:solidFill>
                          <a:srgbClr val="000000"/>
                        </a:solidFill>
                        <a:latin typeface="Cambria Math"/>
                        <a:ea typeface="Cambria Math"/>
                      </a:rPr>
                      <m:t>=</m:t>
                    </m:r>
                    <m:r>
                      <a:rPr lang="en-US" i="1">
                        <a:solidFill>
                          <a:srgbClr val="000000"/>
                        </a:solidFill>
                        <a:latin typeface="Cambria Math"/>
                        <a:ea typeface="Cambria Math"/>
                      </a:rPr>
                      <m:t>𝐵</m:t>
                    </m:r>
                  </m:oMath>
                </a14:m>
                <a:r>
                  <a:rPr lang="en-US" dirty="0">
                    <a:solidFill>
                      <a:srgbClr val="000000"/>
                    </a:solidFill>
                  </a:rPr>
                  <a:t>. </a:t>
                </a:r>
              </a:p>
              <a:p>
                <a:pPr marL="342900" indent="-342900">
                  <a:buAutoNum type="alphaLcParenBoth"/>
                </a:pPr>
                <a:r>
                  <a:rPr lang="en-US" dirty="0">
                    <a:solidFill>
                      <a:srgbClr val="000000"/>
                    </a:solidFill>
                  </a:rPr>
                  <a:t> </a:t>
                </a:r>
                <a14:m>
                  <m:oMath xmlns:m="http://schemas.openxmlformats.org/officeDocument/2006/math">
                    <m:acc>
                      <m:accPr>
                        <m:chr m:val="⃗"/>
                        <m:ctrlPr>
                          <a:rPr lang="en-US" b="1" i="1" dirty="0">
                            <a:solidFill>
                              <a:srgbClr val="000000"/>
                            </a:solidFill>
                            <a:latin typeface="Cambria Math" panose="02040503050406030204" pitchFamily="18" charset="0"/>
                          </a:rPr>
                        </m:ctrlPr>
                      </m:accPr>
                      <m:e>
                        <m:r>
                          <a:rPr lang="en-US" b="1" dirty="0">
                            <a:solidFill>
                              <a:srgbClr val="000000"/>
                            </a:solidFill>
                            <a:latin typeface="Cambria Math"/>
                          </a:rPr>
                          <m:t>𝐀</m:t>
                        </m:r>
                      </m:e>
                    </m:acc>
                    <m:r>
                      <a:rPr lang="en-US" b="1" i="1" dirty="0">
                        <a:solidFill>
                          <a:srgbClr val="000000"/>
                        </a:solidFill>
                        <a:latin typeface="Cambria Math"/>
                        <a:ea typeface="Cambria Math"/>
                      </a:rPr>
                      <m:t>≠</m:t>
                    </m:r>
                    <m:acc>
                      <m:accPr>
                        <m:chr m:val="⃗"/>
                        <m:ctrlPr>
                          <a:rPr lang="en-US" b="1" i="1" dirty="0">
                            <a:solidFill>
                              <a:srgbClr val="000000"/>
                            </a:solidFill>
                            <a:latin typeface="Cambria Math" panose="02040503050406030204" pitchFamily="18" charset="0"/>
                            <a:ea typeface="Cambria Math"/>
                          </a:rPr>
                        </m:ctrlPr>
                      </m:accPr>
                      <m:e>
                        <m:r>
                          <a:rPr lang="en-US" b="1" dirty="0">
                            <a:solidFill>
                              <a:srgbClr val="000000"/>
                            </a:solidFill>
                            <a:latin typeface="Cambria Math"/>
                            <a:ea typeface="Cambria Math"/>
                          </a:rPr>
                          <m:t>𝐁</m:t>
                        </m:r>
                      </m:e>
                    </m:acc>
                  </m:oMath>
                </a14:m>
                <a:r>
                  <a:rPr lang="en-US" dirty="0">
                    <a:solidFill>
                      <a:srgbClr val="000000"/>
                    </a:solidFill>
                  </a:rPr>
                  <a:t>  because they have different directions (are not parallel); here, their directions differ by 90°—meaning, they are orthogonal.</a:t>
                </a:r>
              </a:p>
              <a:p>
                <a:endParaRPr lang="en-US" dirty="0">
                  <a:solidFill>
                    <a:srgbClr val="000000"/>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415603" y="1930400"/>
                <a:ext cx="4960628" cy="4244945"/>
              </a:xfrm>
              <a:prstGeom prst="rect">
                <a:avLst/>
              </a:prstGeom>
              <a:blipFill>
                <a:blip r:embed="rId4"/>
                <a:stretch>
                  <a:fillRect l="-860" t="-144" r="-1597"/>
                </a:stretch>
              </a:blipFill>
            </p:spPr>
            <p:txBody>
              <a:bodyPr/>
              <a:lstStyle/>
              <a:p>
                <a:r>
                  <a:rPr lang="en-US">
                    <a:noFill/>
                  </a:rPr>
                  <a:t> </a:t>
                </a:r>
              </a:p>
            </p:txBody>
          </p:sp>
        </mc:Fallback>
      </mc:AlternateContent>
    </p:spTree>
    <p:extLst>
      <p:ext uri="{BB962C8B-B14F-4D97-AF65-F5344CB8AC3E}">
        <p14:creationId xmlns:p14="http://schemas.microsoft.com/office/powerpoint/2010/main" val="288794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Adding/Subtracting Two Vectors Graphically (Parallelogram Method)</a:t>
            </a:r>
            <a:endParaRPr lang="en-US" sz="2000" dirty="0"/>
          </a:p>
        </p:txBody>
      </p:sp>
      <p:pic>
        <p:nvPicPr>
          <p:cNvPr id="3" name="Picture 2"/>
          <p:cNvPicPr>
            <a:picLocks noChangeAspect="1"/>
          </p:cNvPicPr>
          <p:nvPr/>
        </p:nvPicPr>
        <p:blipFill>
          <a:blip r:embed="rId2"/>
          <a:stretch>
            <a:fillRect/>
          </a:stretch>
        </p:blipFill>
        <p:spPr>
          <a:xfrm>
            <a:off x="770432" y="1656511"/>
            <a:ext cx="8382446" cy="3636829"/>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367963" y="4485472"/>
                <a:ext cx="9507557" cy="1921808"/>
              </a:xfrm>
              <a:prstGeom prst="rect">
                <a:avLst/>
              </a:prstGeom>
              <a:noFill/>
            </p:spPr>
            <p:txBody>
              <a:bodyPr wrap="square" rtlCol="0">
                <a:spAutoFit/>
              </a:bodyPr>
              <a:lstStyle/>
              <a:p>
                <a:r>
                  <a:rPr lang="en-US" sz="1400" dirty="0"/>
                  <a:t>The parallelogram rule for the addition of two vectors. Make the parallel translation of each vector to a point where their origins (marked by the dot) coincide and construct a parallelogram with two sides on the vectors and the other two sides (indicated by dashed lines) parallel to the vectors.</a:t>
                </a:r>
              </a:p>
              <a:p>
                <a:pPr marL="228600" indent="-228600">
                  <a:buAutoNum type="alphaLcParenBoth"/>
                </a:pPr>
                <a:r>
                  <a:rPr lang="en-US" sz="1400" dirty="0"/>
                  <a:t>Draw the resultant vector  </a:t>
                </a:r>
                <a14:m>
                  <m:oMath xmlns:m="http://schemas.openxmlformats.org/officeDocument/2006/math">
                    <m:acc>
                      <m:accPr>
                        <m:chr m:val="⃗"/>
                        <m:ctrlPr>
                          <a:rPr lang="en-US" sz="1400" b="1" i="1" dirty="0">
                            <a:latin typeface="Cambria Math" panose="02040503050406030204" pitchFamily="18" charset="0"/>
                          </a:rPr>
                        </m:ctrlPr>
                      </m:accPr>
                      <m:e>
                        <m:r>
                          <a:rPr lang="en-US" sz="1400" b="1" dirty="0">
                            <a:latin typeface="Cambria Math"/>
                          </a:rPr>
                          <m:t>𝐑</m:t>
                        </m:r>
                      </m:e>
                    </m:acc>
                  </m:oMath>
                </a14:m>
                <a:r>
                  <a:rPr lang="en-US" sz="1400" dirty="0"/>
                  <a:t>  along the diagonal of the parallelogram from the common point to the opposite corner. Length </a:t>
                </a:r>
                <a14:m>
                  <m:oMath xmlns:m="http://schemas.openxmlformats.org/officeDocument/2006/math">
                    <m:acc>
                      <m:accPr>
                        <m:chr m:val="⃗"/>
                        <m:ctrlPr>
                          <a:rPr lang="en-US" sz="1400" b="1" i="1" dirty="0">
                            <a:latin typeface="Cambria Math" panose="02040503050406030204" pitchFamily="18" charset="0"/>
                          </a:rPr>
                        </m:ctrlPr>
                      </m:accPr>
                      <m:e>
                        <m:r>
                          <a:rPr lang="en-US" sz="1400" b="1" dirty="0">
                            <a:latin typeface="Cambria Math"/>
                          </a:rPr>
                          <m:t>𝐑</m:t>
                        </m:r>
                      </m:e>
                    </m:acc>
                  </m:oMath>
                </a14:m>
                <a:r>
                  <a:rPr lang="en-US" sz="1400" dirty="0"/>
                  <a:t>  of the resultant vector is not equal to the sum of the magnitudes of the two vectors.</a:t>
                </a:r>
              </a:p>
              <a:p>
                <a:pPr marL="228600" indent="-228600">
                  <a:buAutoNum type="alphaLcParenBoth"/>
                </a:pPr>
                <a:r>
                  <a:rPr lang="en-US" sz="1400" dirty="0"/>
                  <a:t>Draw the difference vector  </a:t>
                </a:r>
                <a14:m>
                  <m:oMath xmlns:m="http://schemas.openxmlformats.org/officeDocument/2006/math">
                    <m:acc>
                      <m:accPr>
                        <m:chr m:val="⃗"/>
                        <m:ctrlPr>
                          <a:rPr lang="en-US" sz="1400" b="1" i="1" dirty="0">
                            <a:latin typeface="Cambria Math" panose="02040503050406030204" pitchFamily="18" charset="0"/>
                          </a:rPr>
                        </m:ctrlPr>
                      </m:accPr>
                      <m:e>
                        <m:r>
                          <a:rPr lang="en-US" sz="1400" b="1" dirty="0">
                            <a:latin typeface="Cambria Math"/>
                          </a:rPr>
                          <m:t>𝐃</m:t>
                        </m:r>
                      </m:e>
                    </m:acc>
                    <m:r>
                      <a:rPr lang="en-US" sz="1400" b="1" i="1" dirty="0">
                        <a:latin typeface="Cambria Math"/>
                      </a:rPr>
                      <m:t> = </m:t>
                    </m:r>
                    <m:acc>
                      <m:accPr>
                        <m:chr m:val="⃗"/>
                        <m:ctrlPr>
                          <a:rPr lang="en-US" sz="1400" b="1" i="1" dirty="0">
                            <a:latin typeface="Cambria Math" panose="02040503050406030204" pitchFamily="18" charset="0"/>
                          </a:rPr>
                        </m:ctrlPr>
                      </m:accPr>
                      <m:e>
                        <m:r>
                          <a:rPr lang="en-US" sz="1400" b="1" dirty="0">
                            <a:latin typeface="Cambria Math"/>
                          </a:rPr>
                          <m:t>𝐀</m:t>
                        </m:r>
                      </m:e>
                    </m:acc>
                    <m:r>
                      <a:rPr lang="en-US" sz="1400" b="1" i="1" dirty="0">
                        <a:latin typeface="Cambria Math"/>
                      </a:rPr>
                      <m:t> −</m:t>
                    </m:r>
                    <m:acc>
                      <m:accPr>
                        <m:chr m:val="⃗"/>
                        <m:ctrlPr>
                          <a:rPr lang="en-US" sz="1400" b="1" i="1" dirty="0">
                            <a:latin typeface="Cambria Math" panose="02040503050406030204" pitchFamily="18" charset="0"/>
                          </a:rPr>
                        </m:ctrlPr>
                      </m:accPr>
                      <m:e>
                        <m:r>
                          <a:rPr lang="en-US" sz="1400" b="1" i="1" dirty="0">
                            <a:latin typeface="Cambria Math"/>
                          </a:rPr>
                          <m:t> </m:t>
                        </m:r>
                        <m:r>
                          <a:rPr lang="en-US" sz="1400" b="1" dirty="0">
                            <a:latin typeface="Cambria Math"/>
                          </a:rPr>
                          <m:t>𝐁</m:t>
                        </m:r>
                      </m:e>
                    </m:acc>
                  </m:oMath>
                </a14:m>
                <a:r>
                  <a:rPr lang="en-US" sz="1400" dirty="0"/>
                  <a:t>  along the diagonal connecting the ends of the vectors. Place the origin of vector </a:t>
                </a:r>
                <a14:m>
                  <m:oMath xmlns:m="http://schemas.openxmlformats.org/officeDocument/2006/math">
                    <m:acc>
                      <m:accPr>
                        <m:chr m:val="⃗"/>
                        <m:ctrlPr>
                          <a:rPr lang="en-US" sz="1400" b="1" i="1" dirty="0">
                            <a:latin typeface="Cambria Math" panose="02040503050406030204" pitchFamily="18" charset="0"/>
                          </a:rPr>
                        </m:ctrlPr>
                      </m:accPr>
                      <m:e>
                        <m:r>
                          <a:rPr lang="en-US" sz="1400" b="1" dirty="0">
                            <a:latin typeface="Cambria Math"/>
                          </a:rPr>
                          <m:t>𝐃</m:t>
                        </m:r>
                      </m:e>
                    </m:acc>
                  </m:oMath>
                </a14:m>
                <a:r>
                  <a:rPr lang="en-US" sz="1400" dirty="0"/>
                  <a:t> at the end of vector </a:t>
                </a:r>
                <a14:m>
                  <m:oMath xmlns:m="http://schemas.openxmlformats.org/officeDocument/2006/math">
                    <m:acc>
                      <m:accPr>
                        <m:chr m:val="⃗"/>
                        <m:ctrlPr>
                          <a:rPr lang="en-US" sz="1400" b="1" i="1" dirty="0">
                            <a:latin typeface="Cambria Math" panose="02040503050406030204" pitchFamily="18" charset="0"/>
                          </a:rPr>
                        </m:ctrlPr>
                      </m:accPr>
                      <m:e>
                        <m:r>
                          <a:rPr lang="en-US" sz="1400" b="1" dirty="0">
                            <a:latin typeface="Cambria Math"/>
                          </a:rPr>
                          <m:t>𝐁</m:t>
                        </m:r>
                      </m:e>
                    </m:acc>
                  </m:oMath>
                </a14:m>
                <a:r>
                  <a:rPr lang="en-US" sz="1400" dirty="0"/>
                  <a:t>  and the end (arrowhead) of vector </a:t>
                </a:r>
                <a14:m>
                  <m:oMath xmlns:m="http://schemas.openxmlformats.org/officeDocument/2006/math">
                    <m:acc>
                      <m:accPr>
                        <m:chr m:val="⃗"/>
                        <m:ctrlPr>
                          <a:rPr lang="en-US" sz="1400" b="1" i="1" dirty="0">
                            <a:latin typeface="Cambria Math" panose="02040503050406030204" pitchFamily="18" charset="0"/>
                          </a:rPr>
                        </m:ctrlPr>
                      </m:accPr>
                      <m:e>
                        <m:r>
                          <a:rPr lang="en-US" sz="1400" b="1" dirty="0">
                            <a:latin typeface="Cambria Math"/>
                          </a:rPr>
                          <m:t>𝐃</m:t>
                        </m:r>
                      </m:e>
                    </m:acc>
                  </m:oMath>
                </a14:m>
                <a:r>
                  <a:rPr lang="en-US" sz="1400" dirty="0"/>
                  <a:t> at the end of vector </a:t>
                </a:r>
                <a14:m>
                  <m:oMath xmlns:m="http://schemas.openxmlformats.org/officeDocument/2006/math">
                    <m:acc>
                      <m:accPr>
                        <m:chr m:val="⃗"/>
                        <m:ctrlPr>
                          <a:rPr lang="en-US" sz="1400" b="1" i="1" dirty="0">
                            <a:latin typeface="Cambria Math" panose="02040503050406030204" pitchFamily="18" charset="0"/>
                          </a:rPr>
                        </m:ctrlPr>
                      </m:accPr>
                      <m:e>
                        <m:r>
                          <a:rPr lang="en-US" sz="1400" b="1" dirty="0">
                            <a:latin typeface="Cambria Math"/>
                          </a:rPr>
                          <m:t>𝐀</m:t>
                        </m:r>
                      </m:e>
                    </m:acc>
                  </m:oMath>
                </a14:m>
                <a:r>
                  <a:rPr lang="en-US" sz="1400" dirty="0"/>
                  <a:t>. Length </a:t>
                </a:r>
                <a:r>
                  <a:rPr lang="en-US" sz="1400" i="1" dirty="0"/>
                  <a:t>D</a:t>
                </a:r>
                <a:r>
                  <a:rPr lang="en-US" sz="1400" dirty="0"/>
                  <a:t> of the difference vector is not equal to the difference of magnitudes of the two vectors.</a:t>
                </a:r>
              </a:p>
            </p:txBody>
          </p:sp>
        </mc:Choice>
        <mc:Fallback xmlns="">
          <p:sp>
            <p:nvSpPr>
              <p:cNvPr id="7" name="TextBox 6"/>
              <p:cNvSpPr txBox="1">
                <a:spLocks noRot="1" noChangeAspect="1" noMove="1" noResize="1" noEditPoints="1" noAdjustHandles="1" noChangeArrowheads="1" noChangeShapeType="1" noTextEdit="1"/>
              </p:cNvSpPr>
              <p:nvPr/>
            </p:nvSpPr>
            <p:spPr>
              <a:xfrm>
                <a:off x="367963" y="4485472"/>
                <a:ext cx="9507557" cy="1921808"/>
              </a:xfrm>
              <a:prstGeom prst="rect">
                <a:avLst/>
              </a:prstGeom>
              <a:blipFill>
                <a:blip r:embed="rId3"/>
                <a:stretch>
                  <a:fillRect l="-192" t="-952" b="-2222"/>
                </a:stretch>
              </a:blipFill>
            </p:spPr>
            <p:txBody>
              <a:bodyPr/>
              <a:lstStyle/>
              <a:p>
                <a:r>
                  <a:rPr lang="en-US">
                    <a:noFill/>
                  </a:rPr>
                  <a:t> </a:t>
                </a:r>
              </a:p>
            </p:txBody>
          </p:sp>
        </mc:Fallback>
      </mc:AlternateContent>
    </p:spTree>
    <p:extLst>
      <p:ext uri="{BB962C8B-B14F-4D97-AF65-F5344CB8AC3E}">
        <p14:creationId xmlns:p14="http://schemas.microsoft.com/office/powerpoint/2010/main" val="1684610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Adding Vectors (Tail to Head Method)</a:t>
            </a:r>
            <a:endParaRPr lang="en-US" sz="2000" dirty="0"/>
          </a:p>
        </p:txBody>
      </p:sp>
      <p:pic>
        <p:nvPicPr>
          <p:cNvPr id="3" name="Picture 2"/>
          <p:cNvPicPr>
            <a:picLocks noChangeAspect="1"/>
          </p:cNvPicPr>
          <p:nvPr/>
        </p:nvPicPr>
        <p:blipFill>
          <a:blip r:embed="rId2"/>
          <a:stretch>
            <a:fillRect/>
          </a:stretch>
        </p:blipFill>
        <p:spPr>
          <a:xfrm>
            <a:off x="1305017" y="1539782"/>
            <a:ext cx="6215924" cy="2696856"/>
          </a:xfrm>
          <a:prstGeom prst="rect">
            <a:avLst/>
          </a:prstGeom>
        </p:spPr>
      </p:pic>
      <mc:AlternateContent xmlns:mc="http://schemas.openxmlformats.org/markup-compatibility/2006" xmlns:a14="http://schemas.microsoft.com/office/drawing/2010/main">
        <mc:Choice Requires="a14">
          <p:sp>
            <p:nvSpPr>
              <p:cNvPr id="5" name="TextBox 4"/>
              <p:cNvSpPr txBox="1"/>
              <p:nvPr/>
            </p:nvSpPr>
            <p:spPr>
              <a:xfrm>
                <a:off x="363718" y="4236638"/>
                <a:ext cx="9223899" cy="1789785"/>
              </a:xfrm>
              <a:prstGeom prst="rect">
                <a:avLst/>
              </a:prstGeom>
              <a:noFill/>
            </p:spPr>
            <p:txBody>
              <a:bodyPr wrap="square" rtlCol="0">
                <a:spAutoFit/>
              </a:bodyPr>
              <a:lstStyle/>
              <a:p>
                <a:r>
                  <a:rPr lang="en-US" dirty="0"/>
                  <a:t>Tail-to-head method for drawing the resultant vector </a:t>
                </a:r>
                <a14:m>
                  <m:oMath xmlns:m="http://schemas.openxmlformats.org/officeDocument/2006/math">
                    <m:acc>
                      <m:accPr>
                        <m:chr m:val="⃗"/>
                        <m:ctrlPr>
                          <a:rPr lang="en-US" b="1" i="1" dirty="0">
                            <a:latin typeface="Cambria Math" panose="02040503050406030204" pitchFamily="18" charset="0"/>
                          </a:rPr>
                        </m:ctrlPr>
                      </m:accPr>
                      <m:e>
                        <m:r>
                          <a:rPr lang="en-US" b="1" dirty="0">
                            <a:latin typeface="Cambria Math"/>
                          </a:rPr>
                          <m:t>𝐑</m:t>
                        </m:r>
                      </m:e>
                    </m:acc>
                    <m:r>
                      <a:rPr lang="en-US" b="1" i="1" dirty="0">
                        <a:latin typeface="Cambria Math"/>
                      </a:rPr>
                      <m:t>=</m:t>
                    </m:r>
                    <m:acc>
                      <m:accPr>
                        <m:chr m:val="⃗"/>
                        <m:ctrlPr>
                          <a:rPr lang="en-US" b="1" i="1" dirty="0">
                            <a:latin typeface="Cambria Math" panose="02040503050406030204" pitchFamily="18" charset="0"/>
                          </a:rPr>
                        </m:ctrlPr>
                      </m:accPr>
                      <m:e>
                        <m:r>
                          <a:rPr lang="en-US" b="1" dirty="0">
                            <a:latin typeface="Cambria Math"/>
                          </a:rPr>
                          <m:t>𝐀</m:t>
                        </m:r>
                      </m:e>
                    </m:acc>
                    <m:r>
                      <a:rPr lang="en-US" b="1" i="1" dirty="0">
                        <a:latin typeface="Cambria Math"/>
                      </a:rPr>
                      <m:t> +</m:t>
                    </m:r>
                    <m:acc>
                      <m:accPr>
                        <m:chr m:val="⃗"/>
                        <m:ctrlPr>
                          <a:rPr lang="en-US" b="1" i="1" dirty="0">
                            <a:latin typeface="Cambria Math" panose="02040503050406030204" pitchFamily="18" charset="0"/>
                          </a:rPr>
                        </m:ctrlPr>
                      </m:accPr>
                      <m:e>
                        <m:r>
                          <a:rPr lang="en-US" b="1" i="1" dirty="0">
                            <a:latin typeface="Cambria Math"/>
                          </a:rPr>
                          <m:t> </m:t>
                        </m:r>
                        <m:r>
                          <a:rPr lang="en-US" b="1" dirty="0">
                            <a:latin typeface="Cambria Math"/>
                          </a:rPr>
                          <m:t>𝐁</m:t>
                        </m:r>
                      </m:e>
                    </m:acc>
                    <m:r>
                      <a:rPr lang="en-US" b="1" i="1" dirty="0">
                        <a:latin typeface="Cambria Math"/>
                      </a:rPr>
                      <m:t> +</m:t>
                    </m:r>
                    <m:acc>
                      <m:accPr>
                        <m:chr m:val="⃗"/>
                        <m:ctrlPr>
                          <a:rPr lang="en-US" b="1" i="1" dirty="0">
                            <a:latin typeface="Cambria Math" panose="02040503050406030204" pitchFamily="18" charset="0"/>
                          </a:rPr>
                        </m:ctrlPr>
                      </m:accPr>
                      <m:e>
                        <m:r>
                          <a:rPr lang="en-US" b="1" i="1" dirty="0">
                            <a:latin typeface="Cambria Math"/>
                          </a:rPr>
                          <m:t> </m:t>
                        </m:r>
                        <m:r>
                          <a:rPr lang="en-US" b="1" dirty="0">
                            <a:latin typeface="Cambria Math"/>
                          </a:rPr>
                          <m:t>𝐂</m:t>
                        </m:r>
                      </m:e>
                    </m:acc>
                    <m:r>
                      <a:rPr lang="en-US" b="1" i="1" dirty="0">
                        <a:latin typeface="Cambria Math"/>
                      </a:rPr>
                      <m:t> +</m:t>
                    </m:r>
                    <m:acc>
                      <m:accPr>
                        <m:chr m:val="⃗"/>
                        <m:ctrlPr>
                          <a:rPr lang="en-US" b="1" i="1" dirty="0">
                            <a:latin typeface="Cambria Math" panose="02040503050406030204" pitchFamily="18" charset="0"/>
                          </a:rPr>
                        </m:ctrlPr>
                      </m:accPr>
                      <m:e>
                        <m:r>
                          <a:rPr lang="en-US" b="1" i="1" dirty="0">
                            <a:latin typeface="Cambria Math"/>
                          </a:rPr>
                          <m:t> </m:t>
                        </m:r>
                        <m:r>
                          <a:rPr lang="en-US" b="1" dirty="0">
                            <a:latin typeface="Cambria Math"/>
                          </a:rPr>
                          <m:t>𝐃</m:t>
                        </m:r>
                      </m:e>
                    </m:acc>
                  </m:oMath>
                </a14:m>
                <a:r>
                  <a:rPr lang="en-US" dirty="0"/>
                  <a:t>.</a:t>
                </a:r>
              </a:p>
              <a:p>
                <a:pPr marL="342900" indent="-342900">
                  <a:buAutoNum type="alphaLcParenBoth"/>
                </a:pPr>
                <a:r>
                  <a:rPr lang="en-US" dirty="0"/>
                  <a:t>Four vectors of different magnitudes and directions.</a:t>
                </a:r>
              </a:p>
              <a:p>
                <a:pPr marL="342900" indent="-342900">
                  <a:buAutoNum type="alphaLcParenBoth"/>
                </a:pPr>
                <a:r>
                  <a:rPr lang="en-US" dirty="0"/>
                  <a:t>Vectors in </a:t>
                </a:r>
                <a:r>
                  <a:rPr lang="en-US" dirty="0">
                    <a:solidFill>
                      <a:srgbClr val="6CB255"/>
                    </a:solidFill>
                  </a:rPr>
                  <a:t>(a) </a:t>
                </a:r>
                <a:r>
                  <a:rPr lang="en-US" dirty="0"/>
                  <a:t>are translated to new positions where the origin (“tail”) of one vector is at the end (“head”) of another vector. The resultant vector is drawn from the origin (“tail”) of the first vector to the end (“head”) of the last vector in this arrangement.</a:t>
                </a:r>
              </a:p>
            </p:txBody>
          </p:sp>
        </mc:Choice>
        <mc:Fallback xmlns="">
          <p:sp>
            <p:nvSpPr>
              <p:cNvPr id="5" name="TextBox 4"/>
              <p:cNvSpPr txBox="1">
                <a:spLocks noRot="1" noChangeAspect="1" noMove="1" noResize="1" noEditPoints="1" noAdjustHandles="1" noChangeArrowheads="1" noChangeShapeType="1" noTextEdit="1"/>
              </p:cNvSpPr>
              <p:nvPr/>
            </p:nvSpPr>
            <p:spPr>
              <a:xfrm>
                <a:off x="363718" y="4236638"/>
                <a:ext cx="9223899" cy="1789785"/>
              </a:xfrm>
              <a:prstGeom prst="rect">
                <a:avLst/>
              </a:prstGeom>
              <a:blipFill>
                <a:blip r:embed="rId3"/>
                <a:stretch>
                  <a:fillRect l="-595" t="-340" r="-727" b="-4082"/>
                </a:stretch>
              </a:blipFill>
            </p:spPr>
            <p:txBody>
              <a:bodyPr/>
              <a:lstStyle/>
              <a:p>
                <a:r>
                  <a:rPr lang="en-US">
                    <a:noFill/>
                  </a:rPr>
                  <a:t> </a:t>
                </a:r>
              </a:p>
            </p:txBody>
          </p:sp>
        </mc:Fallback>
      </mc:AlternateContent>
      <p:sp>
        <p:nvSpPr>
          <p:cNvPr id="6" name="TextBox 5"/>
          <p:cNvSpPr txBox="1"/>
          <p:nvPr/>
        </p:nvSpPr>
        <p:spPr>
          <a:xfrm>
            <a:off x="0" y="6211669"/>
            <a:ext cx="4905801" cy="646331"/>
          </a:xfrm>
          <a:prstGeom prst="rect">
            <a:avLst/>
          </a:prstGeom>
          <a:solidFill>
            <a:srgbClr val="FFC000"/>
          </a:solidFill>
        </p:spPr>
        <p:txBody>
          <a:bodyPr wrap="square" rtlCol="0">
            <a:spAutoFit/>
          </a:bodyPr>
          <a:lstStyle/>
          <a:p>
            <a:pPr marL="256032" indent="-256032">
              <a:buSzPct val="100000"/>
            </a:pPr>
            <a:r>
              <a:rPr lang="en-US" altLang="en-US" dirty="0"/>
              <a:t>Note: Multiple vectors can be added in any order.</a:t>
            </a:r>
          </a:p>
        </p:txBody>
      </p:sp>
    </p:spTree>
    <p:extLst>
      <p:ext uri="{BB962C8B-B14F-4D97-AF65-F5344CB8AC3E}">
        <p14:creationId xmlns:p14="http://schemas.microsoft.com/office/powerpoint/2010/main" val="29028510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Vectors in One Dimension</a:t>
            </a:r>
            <a:endParaRPr lang="en-US" sz="2000" dirty="0"/>
          </a:p>
        </p:txBody>
      </p:sp>
      <p:pic>
        <p:nvPicPr>
          <p:cNvPr id="5" name="Picture Placeholder 1" descr="Figure a shows vector A pointing to the right. It has magnitude A=1.5. Vector B=2 time vector A points to the right and has magnitude B = 2 A = 3.0. Vector C = -2 times vector A and has magnitude B = 2.0. Figure b shows vector A points to the right and has magnitude A=1.5. Vector B is shown below vector A, with their tails aligned. Vector B points to the right and has magnitude 2.0. In another view, Vector A is shown with vector B starting at the head of A and extending further to the right. Below them is a vector, labeled as vector R = vector A plus vector B, pointing to the right whose tail is aligned with the tail of vector A and whose head is aligned with the head of vector B. The magnitude of vector R is equal to magnitude A plus magnitude B = 3.5. Figure c shows vector A points to the right and has magnitude A=1.5. Vector B is shown below vector A, with their tails aligned. Vector minus B points to the right and has magnitude 3.2. In another view, Vector A is shown with vector minus B pointing to the left and with its head meeting the head of vector A. Below them is a vector, labeled as vector D = vector A minus vector B, shorter than B and pointing to the left whose head is aligned with the head of vector B. The magnitude of vector D is equal to magnitude of quantity A minus B = 1.7."/>
          <p:cNvPicPr>
            <a:picLocks noChangeAspect="1"/>
          </p:cNvPicPr>
          <p:nvPr/>
        </p:nvPicPr>
        <p:blipFill>
          <a:blip r:embed="rId2">
            <a:extLst>
              <a:ext uri="{28A0092B-C50C-407E-A947-70E740481C1C}">
                <a14:useLocalDpi xmlns:a14="http://schemas.microsoft.com/office/drawing/2010/main" val="0"/>
              </a:ext>
            </a:extLst>
          </a:blip>
          <a:srcRect l="-18414" r="-18414"/>
          <a:stretch>
            <a:fillRect/>
          </a:stretch>
        </p:blipFill>
        <p:spPr>
          <a:xfrm>
            <a:off x="790113" y="1930400"/>
            <a:ext cx="7339381" cy="3185989"/>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435006" y="5344357"/>
                <a:ext cx="8513685" cy="1269194"/>
              </a:xfrm>
              <a:prstGeom prst="rect">
                <a:avLst/>
              </a:prstGeom>
              <a:noFill/>
            </p:spPr>
            <p:txBody>
              <a:bodyPr wrap="square" rtlCol="0">
                <a:spAutoFit/>
              </a:bodyPr>
              <a:lstStyle/>
              <a:p>
                <a:r>
                  <a:rPr lang="en-US" dirty="0"/>
                  <a:t>Algebra of vectors in one dimension.</a:t>
                </a:r>
              </a:p>
              <a:p>
                <a:pPr marL="342900" indent="-342900">
                  <a:buAutoNum type="alphaLcParenBoth"/>
                </a:pPr>
                <a:r>
                  <a:rPr lang="en-US" dirty="0"/>
                  <a:t>Multiplication by a scalar.</a:t>
                </a:r>
              </a:p>
              <a:p>
                <a:pPr marL="342900" indent="-342900">
                  <a:buAutoNum type="alphaLcParenBoth"/>
                </a:pPr>
                <a:r>
                  <a:rPr lang="en-US" dirty="0"/>
                  <a:t>Addition of two vectors (</a:t>
                </a:r>
                <a14:m>
                  <m:oMath xmlns:m="http://schemas.openxmlformats.org/officeDocument/2006/math">
                    <m:acc>
                      <m:accPr>
                        <m:chr m:val="⃗"/>
                        <m:ctrlPr>
                          <a:rPr lang="en-US" b="1" i="1" dirty="0">
                            <a:latin typeface="Cambria Math" panose="02040503050406030204" pitchFamily="18" charset="0"/>
                          </a:rPr>
                        </m:ctrlPr>
                      </m:accPr>
                      <m:e>
                        <m:r>
                          <a:rPr lang="en-US" b="1" dirty="0">
                            <a:latin typeface="Cambria Math"/>
                          </a:rPr>
                          <m:t>𝐑</m:t>
                        </m:r>
                      </m:e>
                    </m:acc>
                  </m:oMath>
                </a14:m>
                <a:r>
                  <a:rPr lang="en-US" dirty="0"/>
                  <a:t> is called the </a:t>
                </a:r>
                <a:r>
                  <a:rPr lang="en-US" i="1" dirty="0"/>
                  <a:t>resultant</a:t>
                </a:r>
                <a:r>
                  <a:rPr lang="en-US" dirty="0"/>
                  <a:t> of vectors </a:t>
                </a:r>
                <a14:m>
                  <m:oMath xmlns:m="http://schemas.openxmlformats.org/officeDocument/2006/math">
                    <m:acc>
                      <m:accPr>
                        <m:chr m:val="⃗"/>
                        <m:ctrlPr>
                          <a:rPr lang="en-US" b="1" i="1" dirty="0">
                            <a:latin typeface="Cambria Math" panose="02040503050406030204" pitchFamily="18" charset="0"/>
                          </a:rPr>
                        </m:ctrlPr>
                      </m:accPr>
                      <m:e>
                        <m:r>
                          <a:rPr lang="en-US" b="1" dirty="0">
                            <a:latin typeface="Cambria Math"/>
                          </a:rPr>
                          <m:t>𝐀</m:t>
                        </m:r>
                      </m:e>
                    </m:acc>
                  </m:oMath>
                </a14:m>
                <a:r>
                  <a:rPr lang="en-US" dirty="0"/>
                  <a:t> and </a:t>
                </a:r>
                <a14:m>
                  <m:oMath xmlns:m="http://schemas.openxmlformats.org/officeDocument/2006/math">
                    <m:acc>
                      <m:accPr>
                        <m:chr m:val="⃗"/>
                        <m:ctrlPr>
                          <a:rPr lang="en-US" b="1" i="1" dirty="0">
                            <a:latin typeface="Cambria Math" panose="02040503050406030204" pitchFamily="18" charset="0"/>
                          </a:rPr>
                        </m:ctrlPr>
                      </m:accPr>
                      <m:e>
                        <m:r>
                          <a:rPr lang="en-US" b="1" dirty="0">
                            <a:latin typeface="Cambria Math"/>
                          </a:rPr>
                          <m:t>𝐁</m:t>
                        </m:r>
                      </m:e>
                    </m:acc>
                  </m:oMath>
                </a14:m>
                <a:r>
                  <a:rPr lang="en-US" dirty="0"/>
                  <a:t>).</a:t>
                </a:r>
              </a:p>
              <a:p>
                <a:pPr marL="342900" indent="-342900">
                  <a:buAutoNum type="alphaLcParenBoth"/>
                </a:pPr>
                <a:r>
                  <a:rPr lang="en-US" dirty="0"/>
                  <a:t>Subtraction of two vectors (</a:t>
                </a:r>
                <a14:m>
                  <m:oMath xmlns:m="http://schemas.openxmlformats.org/officeDocument/2006/math">
                    <m:acc>
                      <m:accPr>
                        <m:chr m:val="⃗"/>
                        <m:ctrlPr>
                          <a:rPr lang="en-US" b="1" i="1" dirty="0">
                            <a:latin typeface="Cambria Math" panose="02040503050406030204" pitchFamily="18" charset="0"/>
                          </a:rPr>
                        </m:ctrlPr>
                      </m:accPr>
                      <m:e>
                        <m:r>
                          <a:rPr lang="en-US" b="1" dirty="0">
                            <a:latin typeface="Cambria Math"/>
                          </a:rPr>
                          <m:t>𝐃</m:t>
                        </m:r>
                      </m:e>
                    </m:acc>
                  </m:oMath>
                </a14:m>
                <a:r>
                  <a:rPr lang="en-US" dirty="0"/>
                  <a:t> is the difference of vectors </a:t>
                </a:r>
                <a14:m>
                  <m:oMath xmlns:m="http://schemas.openxmlformats.org/officeDocument/2006/math">
                    <m:acc>
                      <m:accPr>
                        <m:chr m:val="⃗"/>
                        <m:ctrlPr>
                          <a:rPr lang="en-US" b="1" i="1" dirty="0">
                            <a:latin typeface="Cambria Math" panose="02040503050406030204" pitchFamily="18" charset="0"/>
                          </a:rPr>
                        </m:ctrlPr>
                      </m:accPr>
                      <m:e>
                        <m:r>
                          <a:rPr lang="en-US" b="1" dirty="0">
                            <a:latin typeface="Cambria Math"/>
                          </a:rPr>
                          <m:t>𝐀</m:t>
                        </m:r>
                      </m:e>
                    </m:acc>
                  </m:oMath>
                </a14:m>
                <a:r>
                  <a:rPr lang="en-US" dirty="0"/>
                  <a:t> and </a:t>
                </a:r>
                <a14:m>
                  <m:oMath xmlns:m="http://schemas.openxmlformats.org/officeDocument/2006/math">
                    <m:acc>
                      <m:accPr>
                        <m:chr m:val="⃗"/>
                        <m:ctrlPr>
                          <a:rPr lang="en-US" b="1" i="1" dirty="0">
                            <a:latin typeface="Cambria Math" panose="02040503050406030204" pitchFamily="18" charset="0"/>
                          </a:rPr>
                        </m:ctrlPr>
                      </m:accPr>
                      <m:e>
                        <m:r>
                          <a:rPr lang="en-US" b="1" dirty="0">
                            <a:latin typeface="Cambria Math"/>
                          </a:rPr>
                          <m:t>𝐁</m:t>
                        </m:r>
                      </m:e>
                    </m:acc>
                  </m:oMath>
                </a14:m>
                <a:r>
                  <a:rPr lang="en-US" dirty="0"/>
                  <a:t>).</a:t>
                </a:r>
              </a:p>
            </p:txBody>
          </p:sp>
        </mc:Choice>
        <mc:Fallback xmlns="">
          <p:sp>
            <p:nvSpPr>
              <p:cNvPr id="6" name="TextBox 5"/>
              <p:cNvSpPr txBox="1">
                <a:spLocks noRot="1" noChangeAspect="1" noMove="1" noResize="1" noEditPoints="1" noAdjustHandles="1" noChangeArrowheads="1" noChangeShapeType="1" noTextEdit="1"/>
              </p:cNvSpPr>
              <p:nvPr/>
            </p:nvSpPr>
            <p:spPr>
              <a:xfrm>
                <a:off x="435006" y="5344357"/>
                <a:ext cx="8513685" cy="1269194"/>
              </a:xfrm>
              <a:prstGeom prst="rect">
                <a:avLst/>
              </a:prstGeom>
              <a:blipFill>
                <a:blip r:embed="rId3"/>
                <a:stretch>
                  <a:fillRect l="-573" t="-3365" b="-6731"/>
                </a:stretch>
              </a:blipFill>
            </p:spPr>
            <p:txBody>
              <a:bodyPr/>
              <a:lstStyle/>
              <a:p>
                <a:r>
                  <a:rPr lang="en-US">
                    <a:noFill/>
                  </a:rPr>
                  <a:t> </a:t>
                </a:r>
              </a:p>
            </p:txBody>
          </p:sp>
        </mc:Fallback>
      </mc:AlternateContent>
    </p:spTree>
    <p:extLst>
      <p:ext uri="{BB962C8B-B14F-4D97-AF65-F5344CB8AC3E}">
        <p14:creationId xmlns:p14="http://schemas.microsoft.com/office/powerpoint/2010/main" val="33976924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Components of a Vector</a:t>
            </a:r>
            <a:endParaRPr lang="en-US" dirty="0"/>
          </a:p>
        </p:txBody>
      </p:sp>
      <p:sp>
        <p:nvSpPr>
          <p:cNvPr id="3" name="Content Placeholder 2"/>
          <p:cNvSpPr>
            <a:spLocks noGrp="1"/>
          </p:cNvSpPr>
          <p:nvPr>
            <p:ph idx="1"/>
          </p:nvPr>
        </p:nvSpPr>
        <p:spPr>
          <a:xfrm>
            <a:off x="860868" y="1712085"/>
            <a:ext cx="8229600" cy="2057399"/>
          </a:xfrm>
        </p:spPr>
        <p:txBody>
          <a:bodyPr/>
          <a:lstStyle/>
          <a:p>
            <a:pPr marL="0" indent="0">
              <a:buSzPct val="100000"/>
              <a:buNone/>
            </a:pPr>
            <a:r>
              <a:rPr lang="en-US" altLang="en-US" sz="2400" dirty="0"/>
              <a:t>Adding vectors graphically provides limited accuracy. Vector components provide a general method for adding vectors.</a:t>
            </a:r>
          </a:p>
          <a:p>
            <a:pPr marL="0" indent="0">
              <a:buSzPct val="100000"/>
              <a:buNone/>
            </a:pPr>
            <a:r>
              <a:rPr lang="en-US" altLang="en-US" sz="2400" dirty="0"/>
              <a:t>Any vector can be represented by an </a:t>
            </a:r>
            <a:r>
              <a:rPr lang="en-US" altLang="en-US" sz="2400" i="1" dirty="0"/>
              <a:t>x</a:t>
            </a:r>
            <a:r>
              <a:rPr lang="en-US" altLang="en-US" sz="2400" dirty="0"/>
              <a:t>-component </a:t>
            </a:r>
            <a:r>
              <a:rPr lang="en-US" altLang="en-US" sz="2400" i="1" dirty="0"/>
              <a:t>A</a:t>
            </a:r>
            <a:r>
              <a:rPr lang="en-US" altLang="en-US" sz="2400" i="1" baseline="-25000" dirty="0"/>
              <a:t>x</a:t>
            </a:r>
            <a:r>
              <a:rPr lang="en-US" altLang="en-US" sz="2400" dirty="0"/>
              <a:t> and a </a:t>
            </a:r>
            <a:r>
              <a:rPr lang="en-US" altLang="en-US" sz="2400" i="1" dirty="0"/>
              <a:t>y</a:t>
            </a:r>
            <a:r>
              <a:rPr lang="en-US" altLang="en-US" sz="2400" dirty="0"/>
              <a:t>-component </a:t>
            </a:r>
            <a:r>
              <a:rPr lang="en-US" altLang="en-US" sz="2400" i="1" dirty="0"/>
              <a:t>A</a:t>
            </a:r>
            <a:r>
              <a:rPr lang="en-US" altLang="en-US" sz="2400" i="1" baseline="-25000" dirty="0"/>
              <a:t>y</a:t>
            </a:r>
            <a:r>
              <a:rPr lang="en-US" altLang="en-US" sz="2400" dirty="0"/>
              <a:t>.</a:t>
            </a:r>
          </a:p>
        </p:txBody>
      </p:sp>
      <p:pic>
        <p:nvPicPr>
          <p:cNvPr id="5" name="Picture Placeholder 2" descr="Vector A is shown in the x y coordinate system and extends from point b at A’s tail to point e and its head. Vector A points up and to the right. Unit vectors I hat and j hat are small vectors pointing in the x and y directions, respectively, and are at right angles to each other. The x component of vector A is a vector pointing horizontally from the point b to a point directly below point e at the tip of vector A. On the x axis, we see that the vector A sub x extends from x sub b to x sub e and is equal to magnitude A sub x times I hat. The magnitude A sub x equals x sub e minus x sub b. The y component of vector A is a vector pointing vertically from point b to a point directly to the left of point e at the tip of vector A. On the y axis, we see that the vector A sub y extends from y sub b to y sub e and is equal to magnitude A sub y times j hat. The magnitude A sub y equals y sub e minus y sub b."/>
          <p:cNvPicPr>
            <a:picLocks noChangeAspect="1"/>
          </p:cNvPicPr>
          <p:nvPr/>
        </p:nvPicPr>
        <p:blipFill>
          <a:blip r:embed="rId2" cstate="email">
            <a:extLst>
              <a:ext uri="{28A0092B-C50C-407E-A947-70E740481C1C}">
                <a14:useLocalDpi xmlns:a14="http://schemas.microsoft.com/office/drawing/2010/main" val="0"/>
              </a:ext>
            </a:extLst>
          </a:blip>
          <a:srcRect l="-35626" r="-35626"/>
          <a:stretch>
            <a:fillRect/>
          </a:stretch>
        </p:blipFill>
        <p:spPr>
          <a:xfrm>
            <a:off x="1439362" y="3856996"/>
            <a:ext cx="6081577" cy="2639982"/>
          </a:xfrm>
          <a:prstGeom prst="rect">
            <a:avLst/>
          </a:prstGeom>
        </p:spPr>
      </p:pic>
    </p:spTree>
    <p:extLst>
      <p:ext uri="{BB962C8B-B14F-4D97-AF65-F5344CB8AC3E}">
        <p14:creationId xmlns:p14="http://schemas.microsoft.com/office/powerpoint/2010/main" val="2984242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Positive and Negative Components</a:t>
            </a:r>
            <a:endParaRPr lang="en-US" dirty="0"/>
          </a:p>
        </p:txBody>
      </p:sp>
      <p:sp>
        <p:nvSpPr>
          <p:cNvPr id="3" name="Content Placeholder 2"/>
          <p:cNvSpPr>
            <a:spLocks noGrp="1"/>
          </p:cNvSpPr>
          <p:nvPr>
            <p:ph idx="1"/>
          </p:nvPr>
        </p:nvSpPr>
        <p:spPr>
          <a:xfrm>
            <a:off x="677334" y="1502380"/>
            <a:ext cx="8229600" cy="838200"/>
          </a:xfrm>
        </p:spPr>
        <p:txBody>
          <a:bodyPr>
            <a:normAutofit/>
          </a:bodyPr>
          <a:lstStyle/>
          <a:p>
            <a:pPr marL="0" indent="0">
              <a:buSzPct val="100000"/>
              <a:buNone/>
            </a:pPr>
            <a:r>
              <a:rPr lang="en-US" altLang="en-US" sz="2600" dirty="0"/>
              <a:t>The components of a vector may be positive or negative numbers, as shown below.</a:t>
            </a:r>
          </a:p>
        </p:txBody>
      </p:sp>
      <p:pic>
        <p:nvPicPr>
          <p:cNvPr id="4" name="Picture 3"/>
          <p:cNvPicPr>
            <a:picLocks noChangeAspect="1"/>
          </p:cNvPicPr>
          <p:nvPr/>
        </p:nvPicPr>
        <p:blipFill>
          <a:blip r:embed="rId2"/>
          <a:stretch>
            <a:fillRect/>
          </a:stretch>
        </p:blipFill>
        <p:spPr>
          <a:xfrm>
            <a:off x="1325879" y="2340580"/>
            <a:ext cx="6595111" cy="2861370"/>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677334" y="5406390"/>
                <a:ext cx="9212580" cy="923330"/>
              </a:xfrm>
              <a:prstGeom prst="rect">
                <a:avLst/>
              </a:prstGeom>
              <a:noFill/>
            </p:spPr>
            <p:txBody>
              <a:bodyPr wrap="square" rtlCol="0">
                <a:spAutoFit/>
              </a:bodyPr>
              <a:lstStyle/>
              <a:p>
                <a:r>
                  <a:rPr lang="en-US" dirty="0"/>
                  <a:t>Vectors in the first quadrant (I) have both scalar components positive and vectors in the third quadrant have both scalar components negative. For vectors in quadrants II and III, the direction angle of a vector is </a:t>
                </a:r>
                <a14:m>
                  <m:oMath xmlns:m="http://schemas.openxmlformats.org/officeDocument/2006/math">
                    <m:sSub>
                      <m:sSubPr>
                        <m:ctrlPr>
                          <a:rPr lang="en-US" i="1">
                            <a:latin typeface="Cambria Math" panose="02040503050406030204" pitchFamily="18" charset="0"/>
                          </a:rPr>
                        </m:ctrlPr>
                      </m:sSubPr>
                      <m:e>
                        <m:r>
                          <a:rPr lang="en-US" i="1">
                            <a:latin typeface="Cambria Math"/>
                            <a:ea typeface="Cambria Math"/>
                          </a:rPr>
                          <m:t>𝜃</m:t>
                        </m:r>
                      </m:e>
                      <m:sub>
                        <m:r>
                          <a:rPr lang="en-US" i="1">
                            <a:latin typeface="Cambria Math"/>
                          </a:rPr>
                          <m:t>𝐴</m:t>
                        </m:r>
                      </m:sub>
                    </m:sSub>
                    <m:r>
                      <a:rPr lang="en-US" i="1">
                        <a:latin typeface="Cambria Math"/>
                      </a:rPr>
                      <m:t>= </m:t>
                    </m:r>
                    <m:r>
                      <a:rPr lang="en-US" i="1">
                        <a:latin typeface="Cambria Math"/>
                        <a:ea typeface="Cambria Math"/>
                      </a:rPr>
                      <m:t>𝜃</m:t>
                    </m:r>
                    <m:r>
                      <a:rPr lang="en-US" i="1">
                        <a:latin typeface="Cambria Math"/>
                        <a:ea typeface="Cambria Math"/>
                      </a:rPr>
                      <m:t>+180°</m:t>
                    </m:r>
                  </m:oMath>
                </a14:m>
                <a:r>
                  <a:rPr lang="el-GR" dirty="0"/>
                  <a:t>.</a:t>
                </a:r>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677334" y="5406390"/>
                <a:ext cx="9212580" cy="923330"/>
              </a:xfrm>
              <a:prstGeom prst="rect">
                <a:avLst/>
              </a:prstGeom>
              <a:blipFill>
                <a:blip r:embed="rId3"/>
                <a:stretch>
                  <a:fillRect l="-529" t="-4636" b="-9272"/>
                </a:stretch>
              </a:blipFill>
            </p:spPr>
            <p:txBody>
              <a:bodyPr/>
              <a:lstStyle/>
              <a:p>
                <a:r>
                  <a:rPr lang="en-US">
                    <a:noFill/>
                  </a:rPr>
                  <a:t> </a:t>
                </a:r>
              </a:p>
            </p:txBody>
          </p:sp>
        </mc:Fallback>
      </mc:AlternateContent>
    </p:spTree>
    <p:extLst>
      <p:ext uri="{BB962C8B-B14F-4D97-AF65-F5344CB8AC3E}">
        <p14:creationId xmlns:p14="http://schemas.microsoft.com/office/powerpoint/2010/main" val="21945886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2327</TotalTime>
  <Words>1225</Words>
  <Application>Microsoft Office PowerPoint</Application>
  <PresentationFormat>Widescreen</PresentationFormat>
  <Paragraphs>84</Paragraphs>
  <Slides>18</Slides>
  <Notes>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4" baseType="lpstr">
      <vt:lpstr>Arial</vt:lpstr>
      <vt:lpstr>Calibri</vt:lpstr>
      <vt:lpstr>Calibri Light</vt:lpstr>
      <vt:lpstr>Cambria Math</vt:lpstr>
      <vt:lpstr>Office Theme</vt:lpstr>
      <vt:lpstr>Equation</vt:lpstr>
      <vt:lpstr>PowerPoint Presentation</vt:lpstr>
      <vt:lpstr>Vectors and Scalars</vt:lpstr>
      <vt:lpstr>Drawing Vectors</vt:lpstr>
      <vt:lpstr>Various relations between two vectors A ⃗ and B ⃗.  </vt:lpstr>
      <vt:lpstr>Adding/Subtracting Two Vectors Graphically (Parallelogram Method)</vt:lpstr>
      <vt:lpstr>Adding Vectors (Tail to Head Method)</vt:lpstr>
      <vt:lpstr>Vectors in One Dimension</vt:lpstr>
      <vt:lpstr>Components of a Vector</vt:lpstr>
      <vt:lpstr>Positive and Negative Components</vt:lpstr>
      <vt:lpstr>Finding Components</vt:lpstr>
      <vt:lpstr>Calculations Using Components</vt:lpstr>
      <vt:lpstr>Unit Vectors</vt:lpstr>
      <vt:lpstr>Vector as a Sum of Vector Components </vt:lpstr>
      <vt:lpstr>The Scalar Product: Definition </vt:lpstr>
      <vt:lpstr>Calculating a Scalar Product Using Components</vt:lpstr>
      <vt:lpstr>The Vector Product</vt:lpstr>
      <vt:lpstr>Right Hand Rule</vt:lpstr>
      <vt:lpstr>Cross Product of Unit Vectors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Tatiana Krivosheev</dc:creator>
  <cp:lastModifiedBy>Tatiana Krivosheev</cp:lastModifiedBy>
  <cp:revision>183</cp:revision>
  <dcterms:created xsi:type="dcterms:W3CDTF">2020-03-17T19:17:10Z</dcterms:created>
  <dcterms:modified xsi:type="dcterms:W3CDTF">2021-12-14T14:02:55Z</dcterms:modified>
</cp:coreProperties>
</file>