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2" r:id="rId1"/>
  </p:sldMasterIdLst>
  <p:notesMasterIdLst>
    <p:notesMasterId r:id="rId7"/>
  </p:notesMasterIdLst>
  <p:sldIdLst>
    <p:sldId id="256" r:id="rId2"/>
    <p:sldId id="273" r:id="rId3"/>
    <p:sldId id="276" r:id="rId4"/>
    <p:sldId id="277" r:id="rId5"/>
    <p:sldId id="279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E61E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55C442A-684D-41B9-9A54-E32DFB215813}" v="1" dt="2021-12-14T14:04:16.86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0" autoAdjust="0"/>
    <p:restoredTop sz="94660"/>
  </p:normalViewPr>
  <p:slideViewPr>
    <p:cSldViewPr snapToGrid="0">
      <p:cViewPr varScale="1">
        <p:scale>
          <a:sx n="76" d="100"/>
          <a:sy n="76" d="100"/>
        </p:scale>
        <p:origin x="88" y="14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atiana Krivosheev" userId="c41c6ff2-b9bd-4765-bc53-566538058c37" providerId="ADAL" clId="{055C442A-684D-41B9-9A54-E32DFB215813}"/>
    <pc:docChg chg="delSld modSld">
      <pc:chgData name="Tatiana Krivosheev" userId="c41c6ff2-b9bd-4765-bc53-566538058c37" providerId="ADAL" clId="{055C442A-684D-41B9-9A54-E32DFB215813}" dt="2021-12-14T14:04:35.433" v="8" actId="2696"/>
      <pc:docMkLst>
        <pc:docMk/>
      </pc:docMkLst>
      <pc:sldChg chg="addSp modSp mod">
        <pc:chgData name="Tatiana Krivosheev" userId="c41c6ff2-b9bd-4765-bc53-566538058c37" providerId="ADAL" clId="{055C442A-684D-41B9-9A54-E32DFB215813}" dt="2021-12-14T14:04:26.894" v="3" actId="1076"/>
        <pc:sldMkLst>
          <pc:docMk/>
          <pc:sldMk cId="2464037572" sldId="256"/>
        </pc:sldMkLst>
        <pc:picChg chg="add mod">
          <ac:chgData name="Tatiana Krivosheev" userId="c41c6ff2-b9bd-4765-bc53-566538058c37" providerId="ADAL" clId="{055C442A-684D-41B9-9A54-E32DFB215813}" dt="2021-12-14T14:04:26.894" v="3" actId="1076"/>
          <ac:picMkLst>
            <pc:docMk/>
            <pc:sldMk cId="2464037572" sldId="256"/>
            <ac:picMk id="5" creationId="{DDF59ABE-E3DB-490B-AC96-1B2B88E6BDC8}"/>
          </ac:picMkLst>
        </pc:picChg>
      </pc:sldChg>
      <pc:sldChg chg="del">
        <pc:chgData name="Tatiana Krivosheev" userId="c41c6ff2-b9bd-4765-bc53-566538058c37" providerId="ADAL" clId="{055C442A-684D-41B9-9A54-E32DFB215813}" dt="2021-12-14T14:04:33.626" v="7" actId="2696"/>
        <pc:sldMkLst>
          <pc:docMk/>
          <pc:sldMk cId="2573666538" sldId="272"/>
        </pc:sldMkLst>
      </pc:sldChg>
      <pc:sldChg chg="del">
        <pc:chgData name="Tatiana Krivosheev" userId="c41c6ff2-b9bd-4765-bc53-566538058c37" providerId="ADAL" clId="{055C442A-684D-41B9-9A54-E32DFB215813}" dt="2021-12-14T14:04:35.433" v="8" actId="2696"/>
        <pc:sldMkLst>
          <pc:docMk/>
          <pc:sldMk cId="764114552" sldId="280"/>
        </pc:sldMkLst>
      </pc:sldChg>
      <pc:sldChg chg="del">
        <pc:chgData name="Tatiana Krivosheev" userId="c41c6ff2-b9bd-4765-bc53-566538058c37" providerId="ADAL" clId="{055C442A-684D-41B9-9A54-E32DFB215813}" dt="2021-12-14T14:04:31.295" v="4" actId="2696"/>
        <pc:sldMkLst>
          <pc:docMk/>
          <pc:sldMk cId="1433118322" sldId="281"/>
        </pc:sldMkLst>
      </pc:sldChg>
      <pc:sldChg chg="del">
        <pc:chgData name="Tatiana Krivosheev" userId="c41c6ff2-b9bd-4765-bc53-566538058c37" providerId="ADAL" clId="{055C442A-684D-41B9-9A54-E32DFB215813}" dt="2021-12-14T14:04:31.988" v="5" actId="2696"/>
        <pc:sldMkLst>
          <pc:docMk/>
          <pc:sldMk cId="2459521586" sldId="282"/>
        </pc:sldMkLst>
      </pc:sldChg>
      <pc:sldChg chg="del">
        <pc:chgData name="Tatiana Krivosheev" userId="c41c6ff2-b9bd-4765-bc53-566538058c37" providerId="ADAL" clId="{055C442A-684D-41B9-9A54-E32DFB215813}" dt="2021-12-14T14:04:32.893" v="6" actId="2696"/>
        <pc:sldMkLst>
          <pc:docMk/>
          <pc:sldMk cId="2831199920" sldId="283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A27DD2-65D0-4D66-B43A-3AE3C8D7A849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A24C76-2916-4450-B152-FA81F261A7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4342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A24C76-2916-4450-B152-FA81F261A7C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94093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FBF5F4CE-F130-984F-9206-D40A4DD53910}" type="slidenum">
              <a:rPr lang="en-US" sz="1200">
                <a:latin typeface="Times New Roman" charset="0"/>
              </a:rPr>
              <a:pPr/>
              <a:t>2</a:t>
            </a:fld>
            <a:endParaRPr lang="en-US" sz="1200">
              <a:latin typeface="Times New Roman" charset="0"/>
            </a:endParaRPr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72721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B53DA760-BC4B-E146-9EF4-9FD61AEFE6D3}" type="slidenum">
              <a:rPr lang="en-US" sz="1200">
                <a:latin typeface="Times New Roman" charset="0"/>
              </a:rPr>
              <a:pPr/>
              <a:t>3</a:t>
            </a:fld>
            <a:endParaRPr lang="en-US" sz="1200">
              <a:latin typeface="Times New Roman" charset="0"/>
            </a:endParaRPr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31683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88B1C851-42EA-B147-A382-5298B1119DCF}" type="slidenum">
              <a:rPr lang="en-US" sz="1200">
                <a:latin typeface="Times New Roman" charset="0"/>
              </a:rPr>
              <a:pPr/>
              <a:t>4</a:t>
            </a:fld>
            <a:endParaRPr lang="en-US" sz="1200">
              <a:latin typeface="Times New Roman" charset="0"/>
            </a:endParaRPr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97598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94676539-3B71-AA45-8BBB-27B2B0193B08}" type="slidenum">
              <a:rPr lang="en-US" sz="1200">
                <a:latin typeface="Times New Roman" charset="0"/>
              </a:rPr>
              <a:pPr/>
              <a:t>5</a:t>
            </a:fld>
            <a:endParaRPr lang="en-US" sz="1200">
              <a:latin typeface="Times New Roman" charset="0"/>
            </a:endParaRPr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79046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82E00-9C35-4AF0-88DB-478D143718E2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191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82E00-9C35-4AF0-88DB-478D143718E2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82982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82E00-9C35-4AF0-88DB-478D143718E2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2073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82E00-9C35-4AF0-88DB-478D143718E2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81179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82E00-9C35-4AF0-88DB-478D143718E2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752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82E00-9C35-4AF0-88DB-478D143718E2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774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82E00-9C35-4AF0-88DB-478D143718E2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7640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82E00-9C35-4AF0-88DB-478D143718E2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22552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82E00-9C35-4AF0-88DB-478D143718E2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3542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82E00-9C35-4AF0-88DB-478D143718E2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3269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82E00-9C35-4AF0-88DB-478D143718E2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200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382E00-9C35-4AF0-88DB-478D143718E2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023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  <p:sldLayoutId id="2147483822" r:id="rId10"/>
    <p:sldLayoutId id="214748382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5.jpe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pn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70126" y="0"/>
            <a:ext cx="8521874" cy="5077285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70126" y="5207519"/>
            <a:ext cx="8521874" cy="1646302"/>
          </a:xfrm>
          <a:solidFill>
            <a:schemeClr val="bg1">
              <a:lumMod val="65000"/>
            </a:schemeClr>
          </a:solidFill>
        </p:spPr>
        <p:txBody>
          <a:bodyPr>
            <a:normAutofit fontScale="90000"/>
          </a:bodyPr>
          <a:lstStyle/>
          <a:p>
            <a:pPr algn="r"/>
            <a:r>
              <a:rPr lang="en-US" dirty="0"/>
              <a:t>			</a:t>
            </a:r>
            <a:br>
              <a:rPr lang="en-US" dirty="0"/>
            </a:br>
            <a:r>
              <a:rPr lang="en-US" dirty="0"/>
              <a:t>CIRCULAR MOTION	</a:t>
            </a:r>
            <a:r>
              <a:rPr lang="en-US" cap="all" dirty="0"/>
              <a:t>   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3865" y="5394753"/>
            <a:ext cx="1913763" cy="130180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DF59ABE-E3DB-490B-AC96-1B2B88E6BDC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1804" y="493028"/>
            <a:ext cx="2888095" cy="614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40375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677334" y="235974"/>
            <a:ext cx="8596668" cy="1320800"/>
          </a:xfrm>
        </p:spPr>
        <p:txBody>
          <a:bodyPr/>
          <a:lstStyle/>
          <a:p>
            <a:r>
              <a:rPr lang="en-US" dirty="0"/>
              <a:t>Motion in a Circle - Uniform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CA" b="1" dirty="0"/>
              <a:t>Uniform</a:t>
            </a:r>
            <a:r>
              <a:rPr lang="en-CA" dirty="0"/>
              <a:t> </a:t>
            </a:r>
            <a:r>
              <a:rPr lang="en-CA" b="1" dirty="0"/>
              <a:t>circular</a:t>
            </a:r>
            <a:r>
              <a:rPr lang="en-CA" dirty="0"/>
              <a:t> </a:t>
            </a:r>
            <a:r>
              <a:rPr lang="en-CA" b="1" dirty="0"/>
              <a:t>motion</a:t>
            </a:r>
            <a:r>
              <a:rPr lang="en-CA" dirty="0"/>
              <a:t> is motion with constant speed along a circular path.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dirty="0"/>
              <a:t>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53897" y="2980608"/>
            <a:ext cx="5438103" cy="387739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793072" y="4375162"/>
                <a:ext cx="5137212" cy="203132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indent="-342900">
                  <a:buAutoNum type="alphaLcParenBoth"/>
                </a:pPr>
                <a:r>
                  <a:rPr lang="en-US" dirty="0"/>
                  <a:t>A particle is moving in a circle at a constant speed, with position and velocity vectors at times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𝑡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𝑡</m:t>
                    </m:r>
                    <m:r>
                      <a:rPr lang="en-US" i="1">
                        <a:latin typeface="Cambria Math"/>
                      </a:rPr>
                      <m:t>+ ∆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𝑡</m:t>
                    </m:r>
                  </m:oMath>
                </a14:m>
                <a:r>
                  <a:rPr lang="en-US" dirty="0"/>
                  <a:t>.</a:t>
                </a:r>
                <a:endParaRPr lang="en-US" dirty="0">
                  <a:solidFill>
                    <a:srgbClr val="6CB255"/>
                  </a:solidFill>
                </a:endParaRPr>
              </a:p>
              <a:p>
                <a:pPr marL="342900" indent="-342900">
                  <a:buAutoNum type="alphaLcParenBoth"/>
                </a:pPr>
                <a:r>
                  <a:rPr lang="en-US" dirty="0"/>
                  <a:t>Velocity vectors forming a triangle. The two triangles in the figure are similar. The vector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ea typeface="Cambria Math"/>
                      </a:rPr>
                      <m:t>∆</m:t>
                    </m:r>
                    <m:acc>
                      <m:accPr>
                        <m:chr m:val="⃗"/>
                        <m:ctrlPr>
                          <a:rPr lang="en-US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accPr>
                      <m:e>
                        <m:r>
                          <a:rPr lang="en-US" b="1" i="1">
                            <a:latin typeface="Cambria Math"/>
                            <a:ea typeface="Cambria Math"/>
                          </a:rPr>
                          <m:t>𝒗</m:t>
                        </m:r>
                      </m:e>
                    </m:acc>
                  </m:oMath>
                </a14:m>
                <a:r>
                  <a:rPr lang="en-US" dirty="0"/>
                  <a:t> points toward the center of the circle in the limit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ea typeface="Cambria Math"/>
                      </a:rPr>
                      <m:t>∆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𝑡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→0</m:t>
                    </m:r>
                  </m:oMath>
                </a14:m>
                <a:r>
                  <a:rPr lang="en-US" dirty="0"/>
                  <a:t>.</a:t>
                </a: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3072" y="4375162"/>
                <a:ext cx="5137212" cy="2031325"/>
              </a:xfrm>
              <a:prstGeom prst="rect">
                <a:avLst/>
              </a:prstGeom>
              <a:blipFill>
                <a:blip r:embed="rId4"/>
                <a:stretch>
                  <a:fillRect l="-830" t="-2102" r="-593" b="-36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463771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217852" y="144772"/>
            <a:ext cx="8596668" cy="1320800"/>
          </a:xfrm>
        </p:spPr>
        <p:txBody>
          <a:bodyPr/>
          <a:lstStyle/>
          <a:p>
            <a:r>
              <a:rPr lang="en-US" dirty="0"/>
              <a:t>Acceleration for Uniform Circular Motion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2370" y="1674663"/>
            <a:ext cx="4480911" cy="93724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6389" y="2902557"/>
            <a:ext cx="2877505" cy="83368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2370" y="4110310"/>
            <a:ext cx="3913524" cy="747641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40412" y="972006"/>
            <a:ext cx="5438103" cy="387739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5766520" y="5280681"/>
                <a:ext cx="6096000" cy="1477328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marL="342900" indent="-342900">
                  <a:buAutoNum type="alphaLcParenBoth"/>
                </a:pPr>
                <a:r>
                  <a:rPr lang="en-US" dirty="0"/>
                  <a:t>A particle is moving in a circle at a constant speed, with position and velocity vectors at times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𝑡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𝑡</m:t>
                    </m:r>
                    <m:r>
                      <a:rPr lang="en-US" i="1">
                        <a:latin typeface="Cambria Math"/>
                      </a:rPr>
                      <m:t>+ ∆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𝑡</m:t>
                    </m:r>
                  </m:oMath>
                </a14:m>
                <a:r>
                  <a:rPr lang="en-US" dirty="0"/>
                  <a:t>.</a:t>
                </a:r>
                <a:endParaRPr lang="en-US" dirty="0">
                  <a:solidFill>
                    <a:srgbClr val="6CB255"/>
                  </a:solidFill>
                </a:endParaRPr>
              </a:p>
              <a:p>
                <a:pPr marL="342900" indent="-342900">
                  <a:buAutoNum type="alphaLcParenBoth"/>
                </a:pPr>
                <a:r>
                  <a:rPr lang="en-US" dirty="0"/>
                  <a:t>Velocity vectors forming a triangle. The two triangles in the figure are similar. The vector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ea typeface="Cambria Math"/>
                      </a:rPr>
                      <m:t>∆</m:t>
                    </m:r>
                    <m:acc>
                      <m:accPr>
                        <m:chr m:val="⃗"/>
                        <m:ctrlPr>
                          <a:rPr lang="en-US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accPr>
                      <m:e>
                        <m:r>
                          <a:rPr lang="en-US" b="1" i="1">
                            <a:latin typeface="Cambria Math"/>
                            <a:ea typeface="Cambria Math"/>
                          </a:rPr>
                          <m:t>𝒗</m:t>
                        </m:r>
                      </m:e>
                    </m:acc>
                  </m:oMath>
                </a14:m>
                <a:r>
                  <a:rPr lang="en-US" dirty="0"/>
                  <a:t> points toward the center of the circle in the limit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ea typeface="Cambria Math"/>
                      </a:rPr>
                      <m:t>∆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𝑡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→0</m:t>
                    </m:r>
                  </m:oMath>
                </a14:m>
                <a:r>
                  <a:rPr lang="en-US" dirty="0"/>
                  <a:t>.</a:t>
                </a: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6520" y="5280681"/>
                <a:ext cx="6096000" cy="1477328"/>
              </a:xfrm>
              <a:prstGeom prst="rect">
                <a:avLst/>
              </a:prstGeom>
              <a:blipFill>
                <a:blip r:embed="rId7"/>
                <a:stretch>
                  <a:fillRect l="-900" t="-2058" r="-1500" b="-53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1007606" y="5191620"/>
                <a:ext cx="4000500" cy="8310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𝑐𝑝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7606" y="5191620"/>
                <a:ext cx="4000500" cy="831061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297868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470857" y="157315"/>
            <a:ext cx="8596668" cy="1320800"/>
          </a:xfrm>
        </p:spPr>
        <p:txBody>
          <a:bodyPr/>
          <a:lstStyle/>
          <a:p>
            <a:r>
              <a:rPr lang="en-US" dirty="0"/>
              <a:t>Acceleration for Uniform Circular Motion, Continued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>
          <a:xfrm>
            <a:off x="470857" y="1737801"/>
            <a:ext cx="8596668" cy="4771154"/>
          </a:xfrm>
        </p:spPr>
        <p:txBody>
          <a:bodyPr>
            <a:noAutofit/>
          </a:bodyPr>
          <a:lstStyle/>
          <a:p>
            <a:r>
              <a:rPr lang="en-US" sz="2400" dirty="0"/>
              <a:t>For uniform circular motion, </a:t>
            </a:r>
            <a:br>
              <a:rPr lang="en-US" sz="2400" dirty="0"/>
            </a:br>
            <a:r>
              <a:rPr lang="en-US" sz="2400" dirty="0"/>
              <a:t>the instantaneous acceleration </a:t>
            </a:r>
            <a:br>
              <a:rPr lang="en-US" sz="2400" dirty="0"/>
            </a:br>
            <a:r>
              <a:rPr lang="en-US" sz="2400" dirty="0"/>
              <a:t>always points toward the </a:t>
            </a:r>
            <a:br>
              <a:rPr lang="en-US" sz="2400" dirty="0"/>
            </a:br>
            <a:r>
              <a:rPr lang="en-US" sz="2400" dirty="0"/>
              <a:t>center of the circle and is </a:t>
            </a:r>
            <a:br>
              <a:rPr lang="en-US" sz="2400" dirty="0"/>
            </a:br>
            <a:r>
              <a:rPr lang="en-US" sz="2400" dirty="0"/>
              <a:t>called the </a:t>
            </a:r>
            <a:r>
              <a:rPr lang="en-US" sz="2400" b="1" dirty="0"/>
              <a:t>centripetal</a:t>
            </a:r>
            <a:r>
              <a:rPr lang="en-US" sz="2400" dirty="0"/>
              <a:t> </a:t>
            </a:r>
            <a:br>
              <a:rPr lang="en-US" sz="2400" dirty="0"/>
            </a:br>
            <a:r>
              <a:rPr lang="en-US" sz="2400" b="1" dirty="0"/>
              <a:t>acceleration</a:t>
            </a:r>
            <a:r>
              <a:rPr lang="en-US" sz="2400" dirty="0"/>
              <a:t>.</a:t>
            </a:r>
          </a:p>
          <a:p>
            <a:r>
              <a:rPr lang="en-US" sz="2400" dirty="0"/>
              <a:t>The magnitude of the </a:t>
            </a:r>
            <a:br>
              <a:rPr lang="en-US" sz="2400" dirty="0"/>
            </a:br>
            <a:r>
              <a:rPr lang="en-US" sz="2400" dirty="0"/>
              <a:t>acceleration is </a:t>
            </a:r>
            <a:r>
              <a:rPr lang="en-US" sz="2400" i="1" dirty="0"/>
              <a:t>a</a:t>
            </a:r>
            <a:r>
              <a:rPr lang="en-US" sz="2400" baseline="-25000" dirty="0"/>
              <a:t>c</a:t>
            </a:r>
            <a:r>
              <a:rPr lang="en-US" sz="2400" dirty="0"/>
              <a:t> = </a:t>
            </a:r>
            <a:r>
              <a:rPr lang="en-US" sz="2400" i="1" dirty="0"/>
              <a:t>v</a:t>
            </a:r>
            <a:r>
              <a:rPr lang="en-US" sz="2400" baseline="30000" dirty="0"/>
              <a:t>2</a:t>
            </a:r>
            <a:r>
              <a:rPr lang="en-US" sz="2400" dirty="0"/>
              <a:t>/</a:t>
            </a:r>
            <a:r>
              <a:rPr lang="en-US" sz="2400" i="1" dirty="0"/>
              <a:t>R</a:t>
            </a:r>
            <a:r>
              <a:rPr lang="en-US" sz="2400" dirty="0"/>
              <a:t>.</a:t>
            </a:r>
          </a:p>
          <a:p>
            <a:r>
              <a:rPr lang="en-US" sz="2400" dirty="0"/>
              <a:t>The </a:t>
            </a:r>
            <a:r>
              <a:rPr lang="en-US" sz="2400" i="1" dirty="0"/>
              <a:t>period</a:t>
            </a:r>
            <a:r>
              <a:rPr lang="en-US" sz="2400" dirty="0"/>
              <a:t> </a:t>
            </a:r>
            <a:r>
              <a:rPr lang="en-US" sz="2400" i="1" dirty="0"/>
              <a:t>T</a:t>
            </a:r>
            <a:r>
              <a:rPr lang="en-US" sz="2400" dirty="0"/>
              <a:t> is the time for one revolution, and </a:t>
            </a:r>
            <a:br>
              <a:rPr lang="en-US" sz="2400" dirty="0"/>
            </a:br>
            <a:r>
              <a:rPr lang="en-US" sz="2400" i="1" dirty="0"/>
              <a:t>a</a:t>
            </a:r>
            <a:r>
              <a:rPr lang="en-US" sz="2400" baseline="-25000" dirty="0"/>
              <a:t>c</a:t>
            </a:r>
            <a:r>
              <a:rPr lang="en-US" sz="2400" dirty="0"/>
              <a:t> = 4π</a:t>
            </a:r>
            <a:r>
              <a:rPr lang="en-US" sz="2400" baseline="30000" dirty="0"/>
              <a:t>2</a:t>
            </a:r>
            <a:r>
              <a:rPr lang="en-US" sz="2400" i="1" dirty="0"/>
              <a:t>R</a:t>
            </a:r>
            <a:r>
              <a:rPr lang="en-US" sz="2400" dirty="0"/>
              <a:t>/</a:t>
            </a:r>
            <a:r>
              <a:rPr lang="en-US" sz="2400" i="1" dirty="0"/>
              <a:t>T</a:t>
            </a:r>
            <a:r>
              <a:rPr lang="en-US" sz="2400" i="1" baseline="30000" dirty="0"/>
              <a:t> </a:t>
            </a:r>
            <a:r>
              <a:rPr lang="en-US" sz="2400" baseline="30000" dirty="0"/>
              <a:t>2</a:t>
            </a:r>
            <a:r>
              <a:rPr lang="en-US" sz="2400" dirty="0"/>
              <a:t>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67098" y="707194"/>
            <a:ext cx="4035902" cy="5255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62177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Non-uniform Circular Motion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If the speed varies, the motion is </a:t>
            </a:r>
            <a:r>
              <a:rPr lang="en-US" i="1" dirty="0" err="1"/>
              <a:t>nonuniform</a:t>
            </a:r>
            <a:r>
              <a:rPr lang="en-US" dirty="0"/>
              <a:t> </a:t>
            </a:r>
            <a:r>
              <a:rPr lang="en-US" i="1" dirty="0"/>
              <a:t>circular</a:t>
            </a:r>
            <a:r>
              <a:rPr lang="en-US" dirty="0"/>
              <a:t> </a:t>
            </a:r>
            <a:r>
              <a:rPr lang="en-US" i="1" dirty="0"/>
              <a:t>motion</a:t>
            </a:r>
            <a:r>
              <a:rPr lang="en-US" dirty="0"/>
              <a:t>.</a:t>
            </a:r>
          </a:p>
          <a:p>
            <a:r>
              <a:rPr lang="en-US" dirty="0"/>
              <a:t>The radial acceleration component is still </a:t>
            </a:r>
            <a:r>
              <a:rPr lang="en-US" i="1" dirty="0"/>
              <a:t>a</a:t>
            </a:r>
            <a:r>
              <a:rPr lang="en-US" baseline="-25000" dirty="0"/>
              <a:t>c</a:t>
            </a:r>
            <a:r>
              <a:rPr lang="en-US" dirty="0"/>
              <a:t> = </a:t>
            </a:r>
            <a:r>
              <a:rPr lang="en-US" i="1" dirty="0"/>
              <a:t>v</a:t>
            </a:r>
            <a:r>
              <a:rPr lang="en-US" baseline="30000" dirty="0"/>
              <a:t>2</a:t>
            </a:r>
            <a:r>
              <a:rPr lang="en-US" dirty="0"/>
              <a:t>/</a:t>
            </a:r>
            <a:r>
              <a:rPr lang="en-US" i="1" dirty="0"/>
              <a:t>R</a:t>
            </a:r>
            <a:r>
              <a:rPr lang="en-US" dirty="0"/>
              <a:t>, but there is also a tangential acceleration component </a:t>
            </a:r>
            <a:r>
              <a:rPr lang="en-US" i="1" dirty="0"/>
              <a:t>a</a:t>
            </a:r>
            <a:r>
              <a:rPr lang="en-US" baseline="-25000" dirty="0"/>
              <a:t>t</a:t>
            </a:r>
            <a:r>
              <a:rPr lang="en-US" dirty="0"/>
              <a:t> that is </a:t>
            </a:r>
            <a:r>
              <a:rPr lang="en-US" i="1" dirty="0"/>
              <a:t>parallel</a:t>
            </a:r>
            <a:r>
              <a:rPr lang="en-US" dirty="0"/>
              <a:t> to the instantaneous velocity.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dirty="0"/>
              <a:t>© 2016 Pearson Education Inc.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95849" y="3198014"/>
            <a:ext cx="4651651" cy="334089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806450" y="5711606"/>
                <a:ext cx="6096000" cy="646331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r>
                  <a:rPr lang="en-US" dirty="0"/>
                  <a:t>The tangential and centripetal acceleration vectors. The net acceleration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1">
                            <a:latin typeface="Cambria Math"/>
                          </a:rPr>
                          <m:t>𝐚</m:t>
                        </m:r>
                      </m:e>
                    </m:acc>
                  </m:oMath>
                </a14:m>
                <a:r>
                  <a:rPr lang="en-US" dirty="0"/>
                  <a:t> is the vector sum of the two accelerations.</a:t>
                </a:r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6450" y="5711606"/>
                <a:ext cx="6096000" cy="646331"/>
              </a:xfrm>
              <a:prstGeom prst="rect">
                <a:avLst/>
              </a:prstGeom>
              <a:blipFill>
                <a:blip r:embed="rId4"/>
                <a:stretch>
                  <a:fillRect l="-800" t="-5660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562890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3643</TotalTime>
  <Words>298</Words>
  <Application>Microsoft Office PowerPoint</Application>
  <PresentationFormat>Widescreen</PresentationFormat>
  <Paragraphs>24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Cambria Math</vt:lpstr>
      <vt:lpstr>Times New Roman</vt:lpstr>
      <vt:lpstr>Office Theme</vt:lpstr>
      <vt:lpstr>    CIRCULAR MOTION     </vt:lpstr>
      <vt:lpstr>Motion in a Circle - Uniform</vt:lpstr>
      <vt:lpstr>Acceleration for Uniform Circular Motion</vt:lpstr>
      <vt:lpstr>Acceleration for Uniform Circular Motion, Continued</vt:lpstr>
      <vt:lpstr>Non-uniform Circular Motion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Tatiana Krivosheev</dc:creator>
  <cp:lastModifiedBy>Tatiana Krivosheev</cp:lastModifiedBy>
  <cp:revision>184</cp:revision>
  <dcterms:created xsi:type="dcterms:W3CDTF">2020-03-17T19:17:10Z</dcterms:created>
  <dcterms:modified xsi:type="dcterms:W3CDTF">2021-12-14T14:04:41Z</dcterms:modified>
</cp:coreProperties>
</file>