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10"/>
  </p:notesMasterIdLst>
  <p:sldIdLst>
    <p:sldId id="256" r:id="rId2"/>
    <p:sldId id="273" r:id="rId3"/>
    <p:sldId id="274" r:id="rId4"/>
    <p:sldId id="275" r:id="rId5"/>
    <p:sldId id="276" r:id="rId6"/>
    <p:sldId id="277" r:id="rId7"/>
    <p:sldId id="280" r:id="rId8"/>
    <p:sldId id="27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6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2F3EC0-ED21-447A-922B-66D5AB79D096}" v="2" dt="2021-12-14T14:08:08.3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0" autoAdjust="0"/>
    <p:restoredTop sz="94660"/>
  </p:normalViewPr>
  <p:slideViewPr>
    <p:cSldViewPr snapToGrid="0">
      <p:cViewPr varScale="1">
        <p:scale>
          <a:sx n="76" d="100"/>
          <a:sy n="76" d="100"/>
        </p:scale>
        <p:origin x="88" y="14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Krivosheev" userId="c41c6ff2-b9bd-4765-bc53-566538058c37" providerId="ADAL" clId="{CF2F3EC0-ED21-447A-922B-66D5AB79D096}"/>
    <pc:docChg chg="modSld">
      <pc:chgData name="Tatiana Krivosheev" userId="c41c6ff2-b9bd-4765-bc53-566538058c37" providerId="ADAL" clId="{CF2F3EC0-ED21-447A-922B-66D5AB79D096}" dt="2021-12-14T14:08:22.241" v="8" actId="14100"/>
      <pc:docMkLst>
        <pc:docMk/>
      </pc:docMkLst>
      <pc:sldChg chg="addSp modSp mod">
        <pc:chgData name="Tatiana Krivosheev" userId="c41c6ff2-b9bd-4765-bc53-566538058c37" providerId="ADAL" clId="{CF2F3EC0-ED21-447A-922B-66D5AB79D096}" dt="2021-12-14T14:08:22.241" v="8" actId="14100"/>
        <pc:sldMkLst>
          <pc:docMk/>
          <pc:sldMk cId="2464037572" sldId="256"/>
        </pc:sldMkLst>
        <pc:spChg chg="mod">
          <ac:chgData name="Tatiana Krivosheev" userId="c41c6ff2-b9bd-4765-bc53-566538058c37" providerId="ADAL" clId="{CF2F3EC0-ED21-447A-922B-66D5AB79D096}" dt="2021-12-14T14:08:11.272" v="3" actId="14100"/>
          <ac:spMkLst>
            <pc:docMk/>
            <pc:sldMk cId="2464037572" sldId="256"/>
            <ac:spMk id="2" creationId="{00000000-0000-0000-0000-000000000000}"/>
          </ac:spMkLst>
        </pc:spChg>
        <pc:picChg chg="mod">
          <ac:chgData name="Tatiana Krivosheev" userId="c41c6ff2-b9bd-4765-bc53-566538058c37" providerId="ADAL" clId="{CF2F3EC0-ED21-447A-922B-66D5AB79D096}" dt="2021-12-14T14:08:15.454" v="5" actId="1076"/>
          <ac:picMkLst>
            <pc:docMk/>
            <pc:sldMk cId="2464037572" sldId="256"/>
            <ac:picMk id="3" creationId="{00000000-0000-0000-0000-000000000000}"/>
          </ac:picMkLst>
        </pc:picChg>
        <pc:picChg chg="add mod">
          <ac:chgData name="Tatiana Krivosheev" userId="c41c6ff2-b9bd-4765-bc53-566538058c37" providerId="ADAL" clId="{CF2F3EC0-ED21-447A-922B-66D5AB79D096}" dt="2021-12-14T14:08:22.241" v="8" actId="14100"/>
          <ac:picMkLst>
            <pc:docMk/>
            <pc:sldMk cId="2464037572" sldId="256"/>
            <ac:picMk id="4" creationId="{2D980640-9040-4427-A9F9-50F85A6974B8}"/>
          </ac:picMkLst>
        </pc:picChg>
        <pc:picChg chg="mod">
          <ac:chgData name="Tatiana Krivosheev" userId="c41c6ff2-b9bd-4765-bc53-566538058c37" providerId="ADAL" clId="{CF2F3EC0-ED21-447A-922B-66D5AB79D096}" dt="2021-12-14T14:08:08.328" v="2" actId="14100"/>
          <ac:picMkLst>
            <pc:docMk/>
            <pc:sldMk cId="2464037572" sldId="256"/>
            <ac:picMk id="5122"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DD2-65D0-4D66-B43A-3AE3C8D7A849}" type="datetimeFigureOut">
              <a:rPr lang="en-US" smtClean="0"/>
              <a:t>12/14/2021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24C76-2916-4450-B152-FA81F261A7C7}" type="slidenum">
              <a:rPr lang="en-US" smtClean="0"/>
              <a:t>‹#›</a:t>
            </a:fld>
            <a:endParaRPr lang="en-US"/>
          </a:p>
        </p:txBody>
      </p:sp>
    </p:spTree>
    <p:extLst>
      <p:ext uri="{BB962C8B-B14F-4D97-AF65-F5344CB8AC3E}">
        <p14:creationId xmlns:p14="http://schemas.microsoft.com/office/powerpoint/2010/main" val="323943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a:t>
            </a:fld>
            <a:endParaRPr lang="en-US"/>
          </a:p>
        </p:txBody>
      </p:sp>
    </p:spTree>
    <p:extLst>
      <p:ext uri="{BB962C8B-B14F-4D97-AF65-F5344CB8AC3E}">
        <p14:creationId xmlns:p14="http://schemas.microsoft.com/office/powerpoint/2010/main" val="899409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369214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273060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223759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0"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1278769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Two Content, Link">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12192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3"/>
          </p:nvPr>
        </p:nvSpPr>
        <p:spPr>
          <a:xfrm>
            <a:off x="609600" y="2895600"/>
            <a:ext cx="10972800" cy="11430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
        <p:nvSpPr>
          <p:cNvPr id="5" name="Text Placeholder 4"/>
          <p:cNvSpPr>
            <a:spLocks noGrp="1"/>
          </p:cNvSpPr>
          <p:nvPr>
            <p:ph type="body" sz="quarter" idx="14"/>
          </p:nvPr>
        </p:nvSpPr>
        <p:spPr>
          <a:xfrm>
            <a:off x="609600" y="4114800"/>
            <a:ext cx="10972800" cy="1295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47863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989649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054997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373393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382E00-9C35-4AF0-88DB-478D143718E2}" type="datetimeFigureOut">
              <a:rPr lang="en-US" smtClean="0"/>
              <a:t>12/14/2021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851356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382E00-9C35-4AF0-88DB-478D143718E2}" type="datetimeFigureOut">
              <a:rPr lang="en-US" smtClean="0"/>
              <a:t>12/14/2021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158206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82E00-9C35-4AF0-88DB-478D143718E2}" type="datetimeFigureOut">
              <a:rPr lang="en-US" smtClean="0"/>
              <a:t>12/14/2021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8110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72709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441323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82E00-9C35-4AF0-88DB-478D143718E2}" type="datetimeFigureOut">
              <a:rPr lang="en-US" smtClean="0"/>
              <a:t>12/14/2021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3639-6358-4F19-BA78-8C7E28F0A523}" type="slidenum">
              <a:rPr lang="en-US" smtClean="0"/>
              <a:t>‹#›</a:t>
            </a:fld>
            <a:endParaRPr lang="en-US"/>
          </a:p>
        </p:txBody>
      </p:sp>
    </p:spTree>
    <p:extLst>
      <p:ext uri="{BB962C8B-B14F-4D97-AF65-F5344CB8AC3E}">
        <p14:creationId xmlns:p14="http://schemas.microsoft.com/office/powerpoint/2010/main" val="4308020"/>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p0002-y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3927" y="47113"/>
            <a:ext cx="9088073" cy="51645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103927" y="5299586"/>
            <a:ext cx="9088073" cy="1558413"/>
          </a:xfrm>
          <a:solidFill>
            <a:schemeClr val="tx1">
              <a:alpha val="44000"/>
            </a:schemeClr>
          </a:solidFill>
        </p:spPr>
        <p:txBody>
          <a:bodyPr/>
          <a:lstStyle/>
          <a:p>
            <a:r>
              <a:rPr lang="en-US" dirty="0"/>
              <a:t>	PROJECTILE MOTION</a:t>
            </a:r>
            <a:r>
              <a:rPr lang="en-US" cap="all" dirty="0"/>
              <a:t>    </a:t>
            </a:r>
          </a:p>
        </p:txBody>
      </p:sp>
      <p:pic>
        <p:nvPicPr>
          <p:cNvPr id="3" name="Picture 2"/>
          <p:cNvPicPr>
            <a:picLocks noChangeAspect="1"/>
          </p:cNvPicPr>
          <p:nvPr/>
        </p:nvPicPr>
        <p:blipFill>
          <a:blip r:embed="rId4"/>
          <a:stretch>
            <a:fillRect/>
          </a:stretch>
        </p:blipFill>
        <p:spPr>
          <a:xfrm>
            <a:off x="653047" y="5537151"/>
            <a:ext cx="1804927" cy="1227770"/>
          </a:xfrm>
          <a:prstGeom prst="rect">
            <a:avLst/>
          </a:prstGeom>
        </p:spPr>
      </p:pic>
      <p:pic>
        <p:nvPicPr>
          <p:cNvPr id="4" name="Picture 3">
            <a:extLst>
              <a:ext uri="{FF2B5EF4-FFF2-40B4-BE49-F238E27FC236}">
                <a16:creationId xmlns:a16="http://schemas.microsoft.com/office/drawing/2014/main" id="{2D980640-9040-4427-A9F9-50F85A6974B8}"/>
              </a:ext>
            </a:extLst>
          </p:cNvPr>
          <p:cNvPicPr>
            <a:picLocks noChangeAspect="1"/>
          </p:cNvPicPr>
          <p:nvPr/>
        </p:nvPicPr>
        <p:blipFill>
          <a:blip r:embed="rId5"/>
          <a:stretch>
            <a:fillRect/>
          </a:stretch>
        </p:blipFill>
        <p:spPr>
          <a:xfrm>
            <a:off x="110136" y="493028"/>
            <a:ext cx="2809233" cy="597544"/>
          </a:xfrm>
          <a:prstGeom prst="rect">
            <a:avLst/>
          </a:prstGeom>
        </p:spPr>
      </p:pic>
    </p:spTree>
    <p:extLst>
      <p:ext uri="{BB962C8B-B14F-4D97-AF65-F5344CB8AC3E}">
        <p14:creationId xmlns:p14="http://schemas.microsoft.com/office/powerpoint/2010/main" val="246403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Projectile Motion </a:t>
            </a:r>
            <a:endParaRPr lang="en-US" sz="2000" dirty="0"/>
          </a:p>
        </p:txBody>
      </p:sp>
      <p:sp>
        <p:nvSpPr>
          <p:cNvPr id="3" name="Content Placeholder 2"/>
          <p:cNvSpPr>
            <a:spLocks noGrp="1"/>
          </p:cNvSpPr>
          <p:nvPr>
            <p:ph idx="1"/>
          </p:nvPr>
        </p:nvSpPr>
        <p:spPr>
          <a:xfrm>
            <a:off x="677334" y="1509986"/>
            <a:ext cx="8229600" cy="2057399"/>
          </a:xfrm>
        </p:spPr>
        <p:txBody>
          <a:bodyPr/>
          <a:lstStyle/>
          <a:p>
            <a:pPr marL="256032" indent="-256032">
              <a:buSzPct val="100000"/>
            </a:pPr>
            <a:r>
              <a:rPr lang="en-US" sz="2400" dirty="0"/>
              <a:t>A </a:t>
            </a:r>
            <a:r>
              <a:rPr lang="en-US" sz="2400" b="1" dirty="0"/>
              <a:t>projectile</a:t>
            </a:r>
            <a:r>
              <a:rPr lang="en-US" sz="2400" dirty="0"/>
              <a:t> is any object given an initial velocity that then follows a path determined by the effects of gravity and air resistance.</a:t>
            </a:r>
          </a:p>
          <a:p>
            <a:pPr marL="256032" indent="-256032">
              <a:buSzPct val="100000"/>
            </a:pPr>
            <a:r>
              <a:rPr lang="en-US" sz="2400" dirty="0"/>
              <a:t>Begin by neglecting resistance and the curvature and rotation of the earth.</a:t>
            </a:r>
          </a:p>
        </p:txBody>
      </p:sp>
      <p:pic>
        <p:nvPicPr>
          <p:cNvPr id="6" name="Picture 5"/>
          <p:cNvPicPr>
            <a:picLocks noChangeAspect="1"/>
          </p:cNvPicPr>
          <p:nvPr/>
        </p:nvPicPr>
        <p:blipFill>
          <a:blip r:embed="rId2"/>
          <a:stretch>
            <a:fillRect/>
          </a:stretch>
        </p:blipFill>
        <p:spPr>
          <a:xfrm>
            <a:off x="766111" y="3567385"/>
            <a:ext cx="7321447" cy="3176501"/>
          </a:xfrm>
          <a:prstGeom prst="rect">
            <a:avLst/>
          </a:prstGeom>
        </p:spPr>
      </p:pic>
    </p:spTree>
    <p:extLst>
      <p:ext uri="{BB962C8B-B14F-4D97-AF65-F5344CB8AC3E}">
        <p14:creationId xmlns:p14="http://schemas.microsoft.com/office/powerpoint/2010/main" val="3685263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i="1" dirty="0"/>
              <a:t>X</a:t>
            </a:r>
            <a:r>
              <a:rPr lang="en-US" dirty="0"/>
              <a:t>- and </a:t>
            </a:r>
            <a:r>
              <a:rPr lang="en-US" i="1" dirty="0"/>
              <a:t>Y</a:t>
            </a:r>
            <a:r>
              <a:rPr lang="en-US" dirty="0"/>
              <a:t>-Motion Are Separable</a:t>
            </a:r>
          </a:p>
        </p:txBody>
      </p:sp>
      <p:sp>
        <p:nvSpPr>
          <p:cNvPr id="3" name="Content Placeholder 2"/>
          <p:cNvSpPr>
            <a:spLocks noGrp="1"/>
          </p:cNvSpPr>
          <p:nvPr>
            <p:ph idx="1"/>
          </p:nvPr>
        </p:nvSpPr>
        <p:spPr>
          <a:xfrm>
            <a:off x="804041" y="1539476"/>
            <a:ext cx="5105400" cy="3115986"/>
          </a:xfrm>
        </p:spPr>
        <p:txBody>
          <a:bodyPr>
            <a:normAutofit/>
          </a:bodyPr>
          <a:lstStyle/>
          <a:p>
            <a:pPr marL="256032" indent="-256032">
              <a:buSzPct val="100000"/>
            </a:pPr>
            <a:r>
              <a:rPr lang="en-US" sz="2200" dirty="0"/>
              <a:t>The red ball is dropped at the same time that the blue ball is fired horizontally.  </a:t>
            </a:r>
          </a:p>
          <a:p>
            <a:pPr marL="256032" indent="-256032">
              <a:buSzPct val="100000"/>
            </a:pPr>
            <a:r>
              <a:rPr lang="en-US" sz="2200" dirty="0"/>
              <a:t>We can analyze projectile motion as horizontal motion with constant velocity and vertical motion with constant acceleration:</a:t>
            </a:r>
          </a:p>
        </p:txBody>
      </p:sp>
      <p:pic>
        <p:nvPicPr>
          <p:cNvPr id="4" name="Picture 3"/>
          <p:cNvPicPr>
            <a:picLocks noChangeAspect="1"/>
          </p:cNvPicPr>
          <p:nvPr/>
        </p:nvPicPr>
        <p:blipFill>
          <a:blip r:embed="rId2"/>
          <a:stretch>
            <a:fillRect/>
          </a:stretch>
        </p:blipFill>
        <p:spPr>
          <a:xfrm>
            <a:off x="5794488" y="1602793"/>
            <a:ext cx="4029805" cy="5255207"/>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1331838" y="4098258"/>
                <a:ext cx="3903406" cy="5572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𝑎</m:t>
                          </m:r>
                        </m:e>
                        <m:sub>
                          <m:r>
                            <a:rPr lang="en-US" sz="2800" b="0" i="1" smtClean="0">
                              <a:latin typeface="Cambria Math" panose="02040503050406030204" pitchFamily="18" charset="0"/>
                            </a:rPr>
                            <m:t>𝑥</m:t>
                          </m:r>
                        </m:sub>
                      </m:sSub>
                      <m:r>
                        <a:rPr lang="en-US" sz="2800" b="0" i="1" smtClean="0">
                          <a:latin typeface="Cambria Math" panose="02040503050406030204" pitchFamily="18" charset="0"/>
                        </a:rPr>
                        <m:t>=0,  </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𝑎</m:t>
                          </m:r>
                        </m:e>
                        <m:sub>
                          <m:r>
                            <a:rPr lang="en-US" sz="2800" b="0" i="1" smtClean="0">
                              <a:latin typeface="Cambria Math" panose="02040503050406030204" pitchFamily="18" charset="0"/>
                            </a:rPr>
                            <m:t>𝑦</m:t>
                          </m:r>
                        </m:sub>
                      </m:sSub>
                      <m:r>
                        <a:rPr lang="en-US" sz="2800" b="0" i="1" smtClean="0">
                          <a:latin typeface="Cambria Math" panose="02040503050406030204" pitchFamily="18" charset="0"/>
                        </a:rPr>
                        <m:t>=−</m:t>
                      </m:r>
                      <m:r>
                        <a:rPr lang="en-US" sz="2800" b="0" i="1" smtClean="0">
                          <a:latin typeface="Cambria Math" panose="02040503050406030204" pitchFamily="18" charset="0"/>
                        </a:rPr>
                        <m:t>𝑔</m:t>
                      </m:r>
                    </m:oMath>
                  </m:oMathPara>
                </a14:m>
                <a:endParaRPr lang="en-US"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1331838" y="4098258"/>
                <a:ext cx="3903406" cy="557204"/>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13465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Projectile Motion: Superposition </a:t>
            </a:r>
            <a:endParaRPr lang="en-US" sz="2000" dirty="0"/>
          </a:p>
        </p:txBody>
      </p:sp>
      <p:sp>
        <p:nvSpPr>
          <p:cNvPr id="3" name="Content Placeholder 2"/>
          <p:cNvSpPr>
            <a:spLocks noGrp="1"/>
          </p:cNvSpPr>
          <p:nvPr>
            <p:ph idx="1"/>
          </p:nvPr>
        </p:nvSpPr>
        <p:spPr/>
        <p:txBody>
          <a:bodyPr/>
          <a:lstStyle/>
          <a:p>
            <a:pPr marL="256032" indent="-256032">
              <a:buSzPct val="100000"/>
            </a:pPr>
            <a:r>
              <a:rPr lang="en-CA" sz="2400" dirty="0"/>
              <a:t>If air resistance is negligible, the trajectory of a projectile is a combination of horizontal motion with constant velocity and vertical motion with constant acceleration.</a:t>
            </a:r>
            <a:endParaRPr lang="en-US" sz="2400" dirty="0"/>
          </a:p>
        </p:txBody>
      </p:sp>
      <p:pic>
        <p:nvPicPr>
          <p:cNvPr id="4" name="Picture 3"/>
          <p:cNvPicPr>
            <a:picLocks noChangeAspect="1"/>
          </p:cNvPicPr>
          <p:nvPr/>
        </p:nvPicPr>
        <p:blipFill>
          <a:blip r:embed="rId2"/>
          <a:stretch>
            <a:fillRect/>
          </a:stretch>
        </p:blipFill>
        <p:spPr>
          <a:xfrm>
            <a:off x="6253981" y="2614816"/>
            <a:ext cx="5938019" cy="4243184"/>
          </a:xfrm>
          <a:prstGeom prst="rect">
            <a:avLst/>
          </a:prstGeom>
        </p:spPr>
      </p:pic>
      <p:sp>
        <p:nvSpPr>
          <p:cNvPr id="6" name="Rectangle 5"/>
          <p:cNvSpPr/>
          <p:nvPr/>
        </p:nvSpPr>
        <p:spPr>
          <a:xfrm>
            <a:off x="609600" y="2921001"/>
            <a:ext cx="5592024" cy="3693319"/>
          </a:xfrm>
          <a:prstGeom prst="rect">
            <a:avLst/>
          </a:prstGeom>
        </p:spPr>
        <p:txBody>
          <a:bodyPr wrap="square">
            <a:spAutoFit/>
          </a:bodyPr>
          <a:lstStyle/>
          <a:p>
            <a:pPr marL="228600" indent="-228600">
              <a:buAutoNum type="alphaLcParenBoth"/>
            </a:pPr>
            <a:r>
              <a:rPr lang="en-US" dirty="0"/>
              <a:t>We analyze two-dimensional projectile motion by breaking it into two independent one-dimensional motions along the vertical and horizontal axes.</a:t>
            </a:r>
          </a:p>
          <a:p>
            <a:pPr marL="228600" indent="-228600">
              <a:buAutoNum type="alphaLcParenBoth"/>
            </a:pPr>
            <a:r>
              <a:rPr lang="en-US" dirty="0"/>
              <a:t>The horizontal motion is simple, because </a:t>
            </a:r>
            <a:r>
              <a:rPr lang="en-US" i="1" dirty="0"/>
              <a:t>a</a:t>
            </a:r>
            <a:r>
              <a:rPr lang="en-US" i="1" baseline="-25000" dirty="0"/>
              <a:t>x</a:t>
            </a:r>
            <a:r>
              <a:rPr lang="en-US" dirty="0"/>
              <a:t> = 0 and </a:t>
            </a:r>
            <a:r>
              <a:rPr lang="en-US" i="1" dirty="0" err="1"/>
              <a:t>v</a:t>
            </a:r>
            <a:r>
              <a:rPr lang="en-US" i="1" baseline="-25000" dirty="0" err="1"/>
              <a:t>x</a:t>
            </a:r>
            <a:r>
              <a:rPr lang="en-US" i="1" dirty="0"/>
              <a:t> </a:t>
            </a:r>
            <a:r>
              <a:rPr lang="en-US" dirty="0"/>
              <a:t>is a constant.</a:t>
            </a:r>
          </a:p>
          <a:p>
            <a:pPr marL="228600" indent="-228600">
              <a:buAutoNum type="alphaLcParenBoth"/>
            </a:pPr>
            <a:r>
              <a:rPr lang="en-US" dirty="0"/>
              <a:t>The velocity in the vertical direction begins to decrease as the object rises. At its highest point, the vertical velocity is zero. As the object falls toward Earth again, the vertical velocity increases again in magnitude but points in the opposite direction to the initial vertical velocity.</a:t>
            </a:r>
          </a:p>
          <a:p>
            <a:pPr marL="228600" indent="-228600">
              <a:buAutoNum type="alphaLcParenBoth"/>
            </a:pPr>
            <a:r>
              <a:rPr lang="en-US" dirty="0"/>
              <a:t>The </a:t>
            </a:r>
            <a:r>
              <a:rPr lang="en-US" i="1" dirty="0"/>
              <a:t>x</a:t>
            </a:r>
            <a:r>
              <a:rPr lang="en-US" dirty="0"/>
              <a:t> and </a:t>
            </a:r>
            <a:r>
              <a:rPr lang="en-US" i="1" dirty="0"/>
              <a:t>y</a:t>
            </a:r>
            <a:r>
              <a:rPr lang="en-US" dirty="0"/>
              <a:t> motions are recombined to give the total velocity at any given point on the trajectory.</a:t>
            </a:r>
          </a:p>
        </p:txBody>
      </p:sp>
    </p:spTree>
    <p:extLst>
      <p:ext uri="{BB962C8B-B14F-4D97-AF65-F5344CB8AC3E}">
        <p14:creationId xmlns:p14="http://schemas.microsoft.com/office/powerpoint/2010/main" val="142887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Projectile Motion – Initial Velocity</a:t>
            </a:r>
          </a:p>
        </p:txBody>
      </p:sp>
      <p:sp>
        <p:nvSpPr>
          <p:cNvPr id="3" name="Content Placeholder 2"/>
          <p:cNvSpPr>
            <a:spLocks noGrp="1"/>
          </p:cNvSpPr>
          <p:nvPr>
            <p:ph idx="1"/>
          </p:nvPr>
        </p:nvSpPr>
        <p:spPr>
          <a:xfrm>
            <a:off x="1013268" y="1462549"/>
            <a:ext cx="3962400" cy="2895600"/>
          </a:xfrm>
        </p:spPr>
        <p:txBody>
          <a:bodyPr/>
          <a:lstStyle/>
          <a:p>
            <a:pPr marL="0" indent="0">
              <a:buSzPct val="100000"/>
              <a:buNone/>
            </a:pPr>
            <a:r>
              <a:rPr lang="en-CA" sz="2600" dirty="0"/>
              <a:t>The initial velocity components of a projectile (such as fireworks shell) are related to the initial speed and initial angle.</a:t>
            </a:r>
            <a:endParaRPr lang="en-US" altLang="en-US" sz="2600" dirty="0"/>
          </a:p>
        </p:txBody>
      </p:sp>
      <p:pic>
        <p:nvPicPr>
          <p:cNvPr id="5" name="Picture 4"/>
          <p:cNvPicPr>
            <a:picLocks noChangeAspect="1"/>
          </p:cNvPicPr>
          <p:nvPr/>
        </p:nvPicPr>
        <p:blipFill>
          <a:blip r:embed="rId2"/>
          <a:stretch>
            <a:fillRect/>
          </a:stretch>
        </p:blipFill>
        <p:spPr>
          <a:xfrm>
            <a:off x="5378461" y="1178464"/>
            <a:ext cx="4029805" cy="5255207"/>
          </a:xfrm>
          <a:prstGeom prst="rect">
            <a:avLst/>
          </a:prstGeom>
        </p:spPr>
      </p:pic>
      <p:sp>
        <p:nvSpPr>
          <p:cNvPr id="6" name="Rectangle 5"/>
          <p:cNvSpPr/>
          <p:nvPr/>
        </p:nvSpPr>
        <p:spPr>
          <a:xfrm>
            <a:off x="429087" y="5162470"/>
            <a:ext cx="6096000" cy="1200329"/>
          </a:xfrm>
          <a:prstGeom prst="rect">
            <a:avLst/>
          </a:prstGeom>
        </p:spPr>
        <p:txBody>
          <a:bodyPr>
            <a:spAutoFit/>
          </a:bodyPr>
          <a:lstStyle/>
          <a:p>
            <a:r>
              <a:rPr lang="en-US"/>
              <a:t>The trajectory of a fireworks shell. </a:t>
            </a:r>
            <a:r>
              <a:rPr lang="en-US" dirty="0"/>
              <a:t>The fuse is set to explode the shell at the highest point in its trajectory, which is found to be at a height of 233 m and   125 m away horizontally.</a:t>
            </a:r>
          </a:p>
        </p:txBody>
      </p:sp>
    </p:spTree>
    <p:extLst>
      <p:ext uri="{BB962C8B-B14F-4D97-AF65-F5344CB8AC3E}">
        <p14:creationId xmlns:p14="http://schemas.microsoft.com/office/powerpoint/2010/main" val="3221589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Equations for Projectile Motion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44402" y="1473200"/>
                <a:ext cx="8229600" cy="914400"/>
              </a:xfrm>
            </p:spPr>
            <p:txBody>
              <a:bodyPr/>
              <a:lstStyle/>
              <a:p>
                <a:pPr marL="0" indent="0">
                  <a:buSzPct val="100000"/>
                  <a:buNone/>
                </a:pPr>
                <a:r>
                  <a:rPr lang="en-US" sz="2600" dirty="0"/>
                  <a:t>If we set </a:t>
                </a:r>
                <a14:m>
                  <m:oMath xmlns:m="http://schemas.openxmlformats.org/officeDocument/2006/math">
                    <m:sSub>
                      <m:sSubPr>
                        <m:ctrlPr>
                          <a:rPr lang="en-US" sz="2600" i="1" smtClean="0">
                            <a:latin typeface="Cambria Math" panose="02040503050406030204" pitchFamily="18" charset="0"/>
                          </a:rPr>
                        </m:ctrlPr>
                      </m:sSubPr>
                      <m:e>
                        <m:r>
                          <a:rPr lang="en-US" sz="2600" b="0" i="1" smtClean="0">
                            <a:latin typeface="Cambria Math" panose="02040503050406030204" pitchFamily="18" charset="0"/>
                          </a:rPr>
                          <m:t>𝑥</m:t>
                        </m:r>
                      </m:e>
                      <m:sub>
                        <m:r>
                          <a:rPr lang="en-US" sz="2600" b="0" i="1" smtClean="0">
                            <a:latin typeface="Cambria Math" panose="02040503050406030204" pitchFamily="18" charset="0"/>
                          </a:rPr>
                          <m:t>0 </m:t>
                        </m:r>
                      </m:sub>
                    </m:sSub>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𝑦</m:t>
                        </m:r>
                      </m:e>
                      <m:sub>
                        <m:r>
                          <a:rPr lang="en-US" sz="2600" b="0" i="1" smtClean="0">
                            <a:latin typeface="Cambria Math" panose="02040503050406030204" pitchFamily="18" charset="0"/>
                          </a:rPr>
                          <m:t>0 </m:t>
                        </m:r>
                      </m:sub>
                    </m:sSub>
                    <m:r>
                      <a:rPr lang="en-US" sz="2600" b="0" i="1" smtClean="0">
                        <a:latin typeface="Cambria Math" panose="02040503050406030204" pitchFamily="18" charset="0"/>
                      </a:rPr>
                      <m:t>=0</m:t>
                    </m:r>
                  </m:oMath>
                </a14:m>
                <a:r>
                  <a:rPr lang="en-US" sz="2600" dirty="0"/>
                  <a:t>, the equations describing projectile motion are shown below:</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44402" y="1473200"/>
                <a:ext cx="8229600" cy="914400"/>
              </a:xfrm>
              <a:blipFill>
                <a:blip r:embed="rId2"/>
                <a:stretch>
                  <a:fillRect l="-1333" t="-10667" b="-5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317524" y="2733368"/>
                <a:ext cx="8150942" cy="25026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𝑥</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𝑥</m:t>
                          </m:r>
                          <m:r>
                            <a:rPr lang="en-US" sz="2800" b="0" i="1" smtClean="0">
                              <a:latin typeface="Cambria Math" panose="02040503050406030204" pitchFamily="18" charset="0"/>
                            </a:rPr>
                            <m:t>0</m:t>
                          </m:r>
                        </m:sub>
                      </m:sSub>
                      <m:r>
                        <a:rPr lang="en-US" sz="2800" b="0" i="1" smtClean="0">
                          <a:latin typeface="Cambria Math" panose="02040503050406030204" pitchFamily="18" charset="0"/>
                        </a:rPr>
                        <m:t>𝑡</m:t>
                      </m:r>
                    </m:oMath>
                  </m:oMathPara>
                </a14:m>
                <a:endParaRPr lang="en-US" sz="2800" dirty="0"/>
              </a:p>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𝑦</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𝑦</m:t>
                          </m:r>
                          <m:r>
                            <a:rPr lang="en-US" sz="2800" b="0" i="1" smtClean="0">
                              <a:latin typeface="Cambria Math" panose="02040503050406030204" pitchFamily="18" charset="0"/>
                            </a:rPr>
                            <m:t>0</m:t>
                          </m:r>
                        </m:sub>
                      </m:sSub>
                      <m:r>
                        <a:rPr lang="en-US" sz="2800" b="0" i="1" smtClean="0">
                          <a:latin typeface="Cambria Math" panose="02040503050406030204" pitchFamily="18" charset="0"/>
                        </a:rPr>
                        <m:t>𝑡</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2</m:t>
                          </m:r>
                        </m:den>
                      </m:f>
                      <m:r>
                        <a:rPr lang="en-US" sz="2800" b="0" i="1" smtClean="0">
                          <a:latin typeface="Cambria Math" panose="02040503050406030204" pitchFamily="18" charset="0"/>
                        </a:rPr>
                        <m:t>𝑔</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𝑡</m:t>
                          </m:r>
                        </m:e>
                        <m:sup>
                          <m:r>
                            <a:rPr lang="en-US" sz="2800" b="0" i="1" smtClean="0">
                              <a:latin typeface="Cambria Math" panose="02040503050406030204" pitchFamily="18" charset="0"/>
                            </a:rPr>
                            <m:t>2</m:t>
                          </m:r>
                        </m:sup>
                      </m:sSup>
                    </m:oMath>
                  </m:oMathPara>
                </a14:m>
                <a:endParaRPr lang="en-US" sz="2800" dirty="0"/>
              </a:p>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𝑥</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𝑥</m:t>
                          </m:r>
                          <m:r>
                            <a:rPr lang="en-US" sz="2800" b="0" i="1" smtClean="0">
                              <a:latin typeface="Cambria Math" panose="02040503050406030204" pitchFamily="18" charset="0"/>
                            </a:rPr>
                            <m:t>0</m:t>
                          </m:r>
                        </m:sub>
                      </m:sSub>
                    </m:oMath>
                  </m:oMathPara>
                </a14:m>
                <a:endParaRPr lang="en-US" sz="2800" b="0" dirty="0"/>
              </a:p>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𝑦</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𝑦</m:t>
                          </m:r>
                          <m:r>
                            <a:rPr lang="en-US" sz="2800" b="0" i="1" smtClean="0">
                              <a:latin typeface="Cambria Math" panose="02040503050406030204" pitchFamily="18" charset="0"/>
                            </a:rPr>
                            <m:t>0</m:t>
                          </m:r>
                        </m:sub>
                      </m:sSub>
                      <m:r>
                        <a:rPr lang="en-US" sz="2800" b="0" i="1" smtClean="0">
                          <a:latin typeface="Cambria Math" panose="02040503050406030204" pitchFamily="18" charset="0"/>
                        </a:rPr>
                        <m:t>−</m:t>
                      </m:r>
                      <m:r>
                        <a:rPr lang="en-US" sz="2800" b="0" i="1" smtClean="0">
                          <a:latin typeface="Cambria Math" panose="02040503050406030204" pitchFamily="18" charset="0"/>
                        </a:rPr>
                        <m:t>𝑔𝑡</m:t>
                      </m:r>
                    </m:oMath>
                  </m:oMathPara>
                </a14:m>
                <a:endParaRPr lang="en-US" sz="2800" b="0" dirty="0"/>
              </a:p>
              <a:p>
                <a:r>
                  <a:rPr lang="en-US" dirty="0"/>
                  <a:t>=</a:t>
                </a:r>
              </a:p>
            </p:txBody>
          </p:sp>
        </mc:Choice>
        <mc:Fallback xmlns="">
          <p:sp>
            <p:nvSpPr>
              <p:cNvPr id="5" name="TextBox 4"/>
              <p:cNvSpPr txBox="1">
                <a:spLocks noRot="1" noChangeAspect="1" noMove="1" noResize="1" noEditPoints="1" noAdjustHandles="1" noChangeArrowheads="1" noChangeShapeType="1" noTextEdit="1"/>
              </p:cNvSpPr>
              <p:nvPr/>
            </p:nvSpPr>
            <p:spPr>
              <a:xfrm>
                <a:off x="1317524" y="2733368"/>
                <a:ext cx="8150942" cy="2502608"/>
              </a:xfrm>
              <a:prstGeom prst="rect">
                <a:avLst/>
              </a:prstGeom>
              <a:blipFill>
                <a:blip r:embed="rId3"/>
                <a:stretch>
                  <a:fillRect l="-598" b="-2920"/>
                </a:stretch>
              </a:blipFill>
            </p:spPr>
            <p:txBody>
              <a:bodyPr/>
              <a:lstStyle/>
              <a:p>
                <a:r>
                  <a:rPr lang="en-US">
                    <a:noFill/>
                  </a:rPr>
                  <a:t> </a:t>
                </a:r>
              </a:p>
            </p:txBody>
          </p:sp>
        </mc:Fallback>
      </mc:AlternateContent>
    </p:spTree>
    <p:extLst>
      <p:ext uri="{BB962C8B-B14F-4D97-AF65-F5344CB8AC3E}">
        <p14:creationId xmlns:p14="http://schemas.microsoft.com/office/powerpoint/2010/main" val="2731689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ure a shows the trajectories of projectiles launched at the same initial 45 degree angle above the horizontal and different initial velocities. The trajectories are shown from launch to landing back at the initial elevation. In orange is the trajectory for 30 meters per second, giving a range R (distance from launch to landing) of 91.8 m. In purple is the trajectory for 40 meters per second, giving a range R of 163 m. In blue is the trajectory for 50 meters per second, giving a range R of 255 m. The maximum height of the projectile increases with initial speed. Figure b shows the trajectories of projectiles launched at the same initial speed of 50 meters per second and different launch angles. The trajectories are shown from launch to landing back at the initial elevation. In orange is the trajectory for an angle of 15 degrees above the horizontal, giving a range R of 128 m. In purple is the trajectory for an angle of 45 degrees above the horizontal, giving a range R of 255 m. In blue is the trajectory for an angle of 75 degrees above the horizontal, giving a range R of 128 m, the same as for the 15 degree trajectory. The maximum height increases with launch angle."/>
          <p:cNvPicPr>
            <a:picLocks noGrp="1" noChangeAspect="1"/>
          </p:cNvPicPr>
          <p:nvPr/>
        </p:nvPicPr>
        <p:blipFill>
          <a:blip r:embed="rId2" cstate="email">
            <a:extLst>
              <a:ext uri="{28A0092B-C50C-407E-A947-70E740481C1C}">
                <a14:useLocalDpi xmlns:a14="http://schemas.microsoft.com/office/drawing/2010/main" val="0"/>
              </a:ext>
            </a:extLst>
          </a:blip>
          <a:srcRect t="-1917" b="-1917"/>
          <a:stretch>
            <a:fillRect/>
          </a:stretch>
        </p:blipFill>
        <p:spPr>
          <a:xfrm>
            <a:off x="5376810" y="1708319"/>
            <a:ext cx="4030663" cy="5256213"/>
          </a:xfrm>
          <a:prstGeom prst="rect">
            <a:avLst/>
          </a:prstGeom>
        </p:spPr>
      </p:pic>
      <mc:AlternateContent xmlns:mc="http://schemas.openxmlformats.org/markup-compatibility/2006" xmlns:a14="http://schemas.microsoft.com/office/drawing/2010/main">
        <mc:Choice Requires="a14">
          <p:sp>
            <p:nvSpPr>
              <p:cNvPr id="3" name="Rectangle 2"/>
              <p:cNvSpPr/>
              <p:nvPr/>
            </p:nvSpPr>
            <p:spPr>
              <a:xfrm>
                <a:off x="686541" y="3771622"/>
                <a:ext cx="4391487" cy="2585323"/>
              </a:xfrm>
              <a:prstGeom prst="rect">
                <a:avLst/>
              </a:prstGeom>
            </p:spPr>
            <p:txBody>
              <a:bodyPr wrap="square">
                <a:spAutoFit/>
              </a:bodyPr>
              <a:lstStyle/>
              <a:p>
                <a:pPr marL="342900" indent="-342900">
                  <a:buAutoNum type="alphaLcParenBoth"/>
                </a:pPr>
                <a:r>
                  <a:rPr lang="en-US" dirty="0"/>
                  <a:t>The greater the initial speed </a:t>
                </a:r>
                <a:r>
                  <a:rPr lang="en-US" i="1" dirty="0"/>
                  <a:t>v</a:t>
                </a:r>
                <a:r>
                  <a:rPr lang="en-US" baseline="-25000" dirty="0"/>
                  <a:t>0</a:t>
                </a:r>
                <a:r>
                  <a:rPr lang="en-US" b="1" dirty="0"/>
                  <a:t>, </a:t>
                </a:r>
                <a:r>
                  <a:rPr lang="en-US" dirty="0"/>
                  <a:t>the greater the range for a given initial angle.</a:t>
                </a:r>
              </a:p>
              <a:p>
                <a:pPr marL="342900" indent="-342900">
                  <a:buAutoNum type="alphaLcParenBoth"/>
                </a:pPr>
                <a:r>
                  <a:rPr lang="en-US" dirty="0"/>
                  <a:t>The effect of initial angle </a:t>
                </a:r>
                <a14:m>
                  <m:oMath xmlns:m="http://schemas.openxmlformats.org/officeDocument/2006/math">
                    <m:r>
                      <a:rPr lang="en-US" i="1" dirty="0">
                        <a:latin typeface="Cambria Math"/>
                      </a:rPr>
                      <m:t>𝜃</m:t>
                    </m:r>
                  </m:oMath>
                </a14:m>
                <a:r>
                  <a:rPr lang="en-US" baseline="-25000" dirty="0"/>
                  <a:t>0</a:t>
                </a:r>
                <a:r>
                  <a:rPr lang="en-US" b="1" dirty="0"/>
                  <a:t> </a:t>
                </a:r>
                <a:r>
                  <a:rPr lang="en-US" dirty="0"/>
                  <a:t>on the range of a projectile with a given initial speed. Note that the range is the same for initial angles of 15°</a:t>
                </a:r>
                <a:r>
                  <a:rPr lang="en-US" b="1" dirty="0"/>
                  <a:t> </a:t>
                </a:r>
                <a:r>
                  <a:rPr lang="en-US" dirty="0"/>
                  <a:t>and 75°</a:t>
                </a:r>
                <a:r>
                  <a:rPr lang="en-US" b="1" dirty="0"/>
                  <a:t>, </a:t>
                </a:r>
                <a:r>
                  <a:rPr lang="en-US" dirty="0"/>
                  <a:t>although the maximum heights of those paths are different.</a:t>
                </a:r>
              </a:p>
            </p:txBody>
          </p:sp>
        </mc:Choice>
        <mc:Fallback xmlns="">
          <p:sp>
            <p:nvSpPr>
              <p:cNvPr id="3" name="Rectangle 2"/>
              <p:cNvSpPr>
                <a:spLocks noRot="1" noChangeAspect="1" noMove="1" noResize="1" noEditPoints="1" noAdjustHandles="1" noChangeArrowheads="1" noChangeShapeType="1" noTextEdit="1"/>
              </p:cNvSpPr>
              <p:nvPr/>
            </p:nvSpPr>
            <p:spPr>
              <a:xfrm>
                <a:off x="686541" y="3771622"/>
                <a:ext cx="4391487" cy="2585323"/>
              </a:xfrm>
              <a:prstGeom prst="rect">
                <a:avLst/>
              </a:prstGeom>
              <a:blipFill>
                <a:blip r:embed="rId3"/>
                <a:stretch>
                  <a:fillRect l="-1111" t="-1651" r="-1806" b="-2594"/>
                </a:stretch>
              </a:blipFill>
            </p:spPr>
            <p:txBody>
              <a:bodyPr/>
              <a:lstStyle/>
              <a:p>
                <a:r>
                  <a:rPr lang="en-US">
                    <a:noFill/>
                  </a:rPr>
                  <a:t> </a:t>
                </a:r>
              </a:p>
            </p:txBody>
          </p:sp>
        </mc:Fallback>
      </mc:AlternateContent>
      <p:sp>
        <p:nvSpPr>
          <p:cNvPr id="5" name="Title 1"/>
          <p:cNvSpPr txBox="1">
            <a:spLocks/>
          </p:cNvSpPr>
          <p:nvPr/>
        </p:nvSpPr>
        <p:spPr>
          <a:xfrm>
            <a:off x="677334" y="609600"/>
            <a:ext cx="8596668" cy="132080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Trajectories of Projectiles on Level Ground</a:t>
            </a:r>
          </a:p>
        </p:txBody>
      </p:sp>
    </p:spTree>
    <p:extLst>
      <p:ext uri="{BB962C8B-B14F-4D97-AF65-F5344CB8AC3E}">
        <p14:creationId xmlns:p14="http://schemas.microsoft.com/office/powerpoint/2010/main" val="4264296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Effects of Air Resistance</a:t>
            </a:r>
          </a:p>
        </p:txBody>
      </p:sp>
      <p:sp>
        <p:nvSpPr>
          <p:cNvPr id="3" name="Content Placeholder 2"/>
          <p:cNvSpPr>
            <a:spLocks noGrp="1"/>
          </p:cNvSpPr>
          <p:nvPr>
            <p:ph idx="1"/>
          </p:nvPr>
        </p:nvSpPr>
        <p:spPr>
          <a:xfrm>
            <a:off x="879987" y="1698524"/>
            <a:ext cx="4648200" cy="4648199"/>
          </a:xfrm>
        </p:spPr>
        <p:txBody>
          <a:bodyPr/>
          <a:lstStyle/>
          <a:p>
            <a:pPr marL="256032" indent="-256032">
              <a:buSzPct val="100000"/>
            </a:pPr>
            <a:r>
              <a:rPr lang="en-US" sz="2600" dirty="0"/>
              <a:t>Calculations become more complicated.</a:t>
            </a:r>
          </a:p>
          <a:p>
            <a:pPr marL="256032" indent="-256032">
              <a:buSzPct val="100000"/>
            </a:pPr>
            <a:r>
              <a:rPr lang="en-US" sz="2600" dirty="0"/>
              <a:t>Acceleration is not constant.</a:t>
            </a:r>
          </a:p>
          <a:p>
            <a:pPr marL="256032" indent="-256032">
              <a:buSzPct val="100000"/>
            </a:pPr>
            <a:r>
              <a:rPr lang="en-US" sz="2600" dirty="0"/>
              <a:t>Effects can be very large.</a:t>
            </a:r>
          </a:p>
          <a:p>
            <a:pPr marL="256032" indent="-256032">
              <a:buSzPct val="100000"/>
            </a:pPr>
            <a:r>
              <a:rPr lang="en-US" sz="2600" dirty="0"/>
              <a:t>Maximum height and range decrease.</a:t>
            </a:r>
          </a:p>
          <a:p>
            <a:pPr marL="256032" indent="-256032">
              <a:buSzPct val="100000"/>
            </a:pPr>
            <a:r>
              <a:rPr lang="en-US" sz="2600" dirty="0"/>
              <a:t>Trajectory is no longer a parabola.</a:t>
            </a:r>
          </a:p>
        </p:txBody>
      </p:sp>
      <p:pic>
        <p:nvPicPr>
          <p:cNvPr id="4" name="Picture 3" descr="A graph plots the paths of two baseballs on the x y plane, with distances in meters. The baseball initially leaves the origin with v sub 0 = 50 meters per second, and alpha sub 0 = 53.1 degrees. The base ball follows a parabolic path. With air resistance, the path peaks at (70, 50) and falls through (125, 0). Without air resistance, the path peaks at (125, 75) and falls through (240, 0). All values estimate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544037" y="2064774"/>
            <a:ext cx="5315623" cy="3802193"/>
          </a:xfrm>
          <a:prstGeom prst="rect">
            <a:avLst/>
          </a:prstGeom>
        </p:spPr>
      </p:pic>
    </p:spTree>
    <p:extLst>
      <p:ext uri="{BB962C8B-B14F-4D97-AF65-F5344CB8AC3E}">
        <p14:creationId xmlns:p14="http://schemas.microsoft.com/office/powerpoint/2010/main" val="36781008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2230</TotalTime>
  <Words>445</Words>
  <Application>Microsoft Office PowerPoint</Application>
  <PresentationFormat>Widescreen</PresentationFormat>
  <Paragraphs>34</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Cambria Math</vt:lpstr>
      <vt:lpstr>Office Theme</vt:lpstr>
      <vt:lpstr> PROJECTILE MOTION    </vt:lpstr>
      <vt:lpstr>Projectile Motion </vt:lpstr>
      <vt:lpstr>The X- and Y-Motion Are Separable</vt:lpstr>
      <vt:lpstr>Projectile Motion: Superposition </vt:lpstr>
      <vt:lpstr>Projectile Motion – Initial Velocity</vt:lpstr>
      <vt:lpstr>The Equations for Projectile Motion</vt:lpstr>
      <vt:lpstr>PowerPoint Presentation</vt:lpstr>
      <vt:lpstr>The Effects of Air Resistance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 Krivosheev</dc:creator>
  <cp:lastModifiedBy>Tatiana Krivosheev</cp:lastModifiedBy>
  <cp:revision>184</cp:revision>
  <dcterms:created xsi:type="dcterms:W3CDTF">2020-03-17T19:17:10Z</dcterms:created>
  <dcterms:modified xsi:type="dcterms:W3CDTF">2021-12-14T14:08:24Z</dcterms:modified>
</cp:coreProperties>
</file>