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7"/>
  </p:notesMasterIdLst>
  <p:sldIdLst>
    <p:sldId id="256" r:id="rId2"/>
    <p:sldId id="280" r:id="rId3"/>
    <p:sldId id="281" r:id="rId4"/>
    <p:sldId id="282" r:id="rId5"/>
    <p:sldId id="28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05AE40-83D7-4468-9679-28761474BDB4}" v="1" dt="2021-12-14T14:08:51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>
        <p:scale>
          <a:sx n="94" d="100"/>
          <a:sy n="94" d="100"/>
        </p:scale>
        <p:origin x="44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0A05AE40-83D7-4468-9679-28761474BDB4}"/>
    <pc:docChg chg="modSld">
      <pc:chgData name="Tatiana Krivosheev" userId="c41c6ff2-b9bd-4765-bc53-566538058c37" providerId="ADAL" clId="{0A05AE40-83D7-4468-9679-28761474BDB4}" dt="2021-12-14T14:08:56.558" v="1" actId="1076"/>
      <pc:docMkLst>
        <pc:docMk/>
      </pc:docMkLst>
      <pc:sldChg chg="addSp modSp mod">
        <pc:chgData name="Tatiana Krivosheev" userId="c41c6ff2-b9bd-4765-bc53-566538058c37" providerId="ADAL" clId="{0A05AE40-83D7-4468-9679-28761474BDB4}" dt="2021-12-14T14:08:56.558" v="1" actId="1076"/>
        <pc:sldMkLst>
          <pc:docMk/>
          <pc:sldMk cId="2464037572" sldId="256"/>
        </pc:sldMkLst>
        <pc:picChg chg="add mod">
          <ac:chgData name="Tatiana Krivosheev" userId="c41c6ff2-b9bd-4765-bc53-566538058c37" providerId="ADAL" clId="{0A05AE40-83D7-4468-9679-28761474BDB4}" dt="2021-12-14T14:08:56.558" v="1" actId="1076"/>
          <ac:picMkLst>
            <pc:docMk/>
            <pc:sldMk cId="2464037572" sldId="256"/>
            <ac:picMk id="4" creationId="{4C613DD0-64B9-45B3-8F39-22553AFB508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54A3090-D440-D142-92D2-497574497A4A}" type="slidenum">
              <a:rPr lang="en-US" sz="1200">
                <a:latin typeface="Times New Roman" charset="0"/>
              </a:rPr>
              <a:pPr/>
              <a:t>2</a:t>
            </a:fld>
            <a:endParaRPr lang="en-US" sz="1200">
              <a:latin typeface="Times New Roman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73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04358E1-9B16-5244-8722-4A36BA032034}" type="slidenum">
              <a:rPr lang="en-US" sz="1200">
                <a:latin typeface="Times New Roman" charset="0"/>
              </a:rPr>
              <a:pPr/>
              <a:t>3</a:t>
            </a:fld>
            <a:endParaRPr lang="en-US" sz="1200">
              <a:latin typeface="Times New Roman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77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378A2D4-D459-E44F-99E4-C13C6B579680}" type="slidenum">
              <a:rPr lang="en-US" sz="1200">
                <a:latin typeface="Times New Roman" charset="0"/>
              </a:rPr>
              <a:pPr/>
              <a:t>4</a:t>
            </a:fld>
            <a:endParaRPr lang="en-US" sz="1200">
              <a:latin typeface="Times New Roman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98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E7485E8-81A4-544A-8717-59D1960178AF}" type="slidenum">
              <a:rPr lang="en-US" sz="1200">
                <a:latin typeface="Times New Roman" charset="0"/>
              </a:rPr>
              <a:pPr/>
              <a:t>5</a:t>
            </a:fld>
            <a:endParaRPr lang="en-US" sz="1200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523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9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9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0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1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5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5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5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2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0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2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0126" y="5207519"/>
            <a:ext cx="8521874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			</a:t>
            </a:r>
            <a:br>
              <a:rPr lang="en-US" dirty="0"/>
            </a:br>
            <a:r>
              <a:rPr lang="en-US" dirty="0"/>
              <a:t>RELATIVE VELOCITY	</a:t>
            </a:r>
            <a:r>
              <a:rPr lang="en-US" cap="all" dirty="0"/>
              <a:t>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65" y="5394753"/>
            <a:ext cx="1913763" cy="1301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412" y="0"/>
            <a:ext cx="8623301" cy="50855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613DD0-64B9-45B3-8F39-22553AFB5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865" y="600096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Velocity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677334" y="1462498"/>
            <a:ext cx="7069666" cy="3880773"/>
          </a:xfrm>
        </p:spPr>
        <p:txBody>
          <a:bodyPr>
            <a:normAutofit/>
          </a:bodyPr>
          <a:lstStyle/>
          <a:p>
            <a:r>
              <a:rPr lang="en-US" altLang="en-US" sz="2000" dirty="0"/>
              <a:t>The velocity of a moving body seen by a particular observer is </a:t>
            </a:r>
          </a:p>
          <a:p>
            <a:pPr marL="0" indent="0">
              <a:buNone/>
            </a:pPr>
            <a:r>
              <a:rPr lang="en-US" altLang="en-US" sz="2000" dirty="0"/>
              <a:t>    called the velocity </a:t>
            </a:r>
            <a:r>
              <a:rPr lang="en-US" altLang="en-US" sz="2000" i="1" dirty="0"/>
              <a:t>relative</a:t>
            </a:r>
            <a:r>
              <a:rPr lang="en-US" altLang="en-US" sz="2000" dirty="0"/>
              <a:t> to that observer, or simply </a:t>
            </a:r>
            <a:r>
              <a:rPr lang="en-US" altLang="en-US" sz="2000"/>
              <a:t>the        </a:t>
            </a:r>
            <a:r>
              <a:rPr lang="en-US" altLang="en-US" sz="2000" b="1"/>
              <a:t>relative</a:t>
            </a:r>
            <a:r>
              <a:rPr lang="en-US" altLang="en-US" sz="2000"/>
              <a:t> </a:t>
            </a:r>
            <a:r>
              <a:rPr lang="en-US" altLang="en-US" sz="2000" b="1" dirty="0"/>
              <a:t>velocity</a:t>
            </a:r>
            <a:r>
              <a:rPr lang="en-US" altLang="en-US" sz="2000" dirty="0"/>
              <a:t>.  </a:t>
            </a:r>
          </a:p>
          <a:p>
            <a:r>
              <a:rPr lang="en-US" altLang="en-US" sz="2000" dirty="0"/>
              <a:t>A </a:t>
            </a:r>
            <a:r>
              <a:rPr lang="en-US" altLang="en-US" sz="2000" b="1" dirty="0"/>
              <a:t>frame</a:t>
            </a:r>
            <a:r>
              <a:rPr lang="en-US" altLang="en-US" sz="2000" dirty="0"/>
              <a:t> </a:t>
            </a:r>
            <a:r>
              <a:rPr lang="en-US" altLang="en-US" sz="2000" b="1" dirty="0"/>
              <a:t>of</a:t>
            </a:r>
            <a:r>
              <a:rPr lang="en-US" altLang="en-US" sz="2000" dirty="0"/>
              <a:t> </a:t>
            </a:r>
            <a:r>
              <a:rPr lang="en-US" altLang="en-US" sz="2000" b="1" dirty="0"/>
              <a:t>reference</a:t>
            </a:r>
            <a:r>
              <a:rPr lang="en-US" altLang="en-US" sz="2000" dirty="0"/>
              <a:t> is a coordinate system plus a time scale.</a:t>
            </a:r>
          </a:p>
          <a:p>
            <a:r>
              <a:rPr lang="en-CA" sz="2000" dirty="0"/>
              <a:t>In many situations relative velocity is extremely important.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5049" y="889376"/>
            <a:ext cx="4035902" cy="5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14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Velocity in One Dimension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77334" y="1607882"/>
            <a:ext cx="8596668" cy="3880773"/>
          </a:xfrm>
        </p:spPr>
        <p:txBody>
          <a:bodyPr/>
          <a:lstStyle/>
          <a:p>
            <a:r>
              <a:rPr lang="en-US" dirty="0"/>
              <a:t>If point </a:t>
            </a:r>
            <a:r>
              <a:rPr lang="en-US" i="1" dirty="0"/>
              <a:t>P</a:t>
            </a:r>
            <a:r>
              <a:rPr lang="en-US" dirty="0"/>
              <a:t> is moving relative to reference frame </a:t>
            </a:r>
            <a:r>
              <a:rPr lang="en-US" i="1" dirty="0"/>
              <a:t>A</a:t>
            </a:r>
            <a:r>
              <a:rPr lang="en-US" dirty="0"/>
              <a:t>, we denote the velocity of </a:t>
            </a:r>
            <a:r>
              <a:rPr lang="en-US" i="1" dirty="0"/>
              <a:t>P</a:t>
            </a:r>
            <a:r>
              <a:rPr lang="en-US" dirty="0"/>
              <a:t> relative to frame </a:t>
            </a:r>
            <a:r>
              <a:rPr lang="en-US" i="1" dirty="0"/>
              <a:t>A</a:t>
            </a:r>
            <a:r>
              <a:rPr lang="en-US" dirty="0"/>
              <a:t> as </a:t>
            </a:r>
            <a:r>
              <a:rPr lang="en-US" i="1" dirty="0" err="1"/>
              <a:t>v</a:t>
            </a:r>
            <a:r>
              <a:rPr lang="en-US" i="1" baseline="-25000" dirty="0" err="1"/>
              <a:t>P</a:t>
            </a:r>
            <a:r>
              <a:rPr lang="en-US" baseline="-25000" dirty="0"/>
              <a:t>/</a:t>
            </a:r>
            <a:r>
              <a:rPr lang="en-US" i="1" baseline="-25000" dirty="0"/>
              <a:t>A</a:t>
            </a:r>
            <a:r>
              <a:rPr lang="en-US" dirty="0"/>
              <a:t>.  </a:t>
            </a:r>
          </a:p>
          <a:p>
            <a:r>
              <a:rPr lang="en-US" dirty="0"/>
              <a:t>If </a:t>
            </a:r>
            <a:r>
              <a:rPr lang="en-US" i="1" dirty="0"/>
              <a:t>P</a:t>
            </a:r>
            <a:r>
              <a:rPr lang="en-US" dirty="0"/>
              <a:t> is moving relative to frame </a:t>
            </a:r>
            <a:r>
              <a:rPr lang="en-US" i="1" dirty="0"/>
              <a:t>B</a:t>
            </a:r>
            <a:r>
              <a:rPr lang="en-US" dirty="0"/>
              <a:t> and frame </a:t>
            </a:r>
            <a:r>
              <a:rPr lang="en-US" i="1" dirty="0"/>
              <a:t>B</a:t>
            </a:r>
            <a:r>
              <a:rPr lang="en-US" dirty="0"/>
              <a:t> is moving relative to frame </a:t>
            </a:r>
            <a:r>
              <a:rPr lang="en-US" i="1" dirty="0"/>
              <a:t>A</a:t>
            </a:r>
            <a:r>
              <a:rPr lang="en-US" dirty="0"/>
              <a:t>, then the </a:t>
            </a:r>
            <a:r>
              <a:rPr lang="en-US" i="1" dirty="0"/>
              <a:t>x</a:t>
            </a:r>
            <a:r>
              <a:rPr lang="en-US" dirty="0"/>
              <a:t>-velocity of </a:t>
            </a:r>
            <a:r>
              <a:rPr lang="en-US" i="1" dirty="0"/>
              <a:t>P</a:t>
            </a:r>
            <a:r>
              <a:rPr lang="en-US" dirty="0"/>
              <a:t> relative to frame </a:t>
            </a:r>
            <a:r>
              <a:rPr lang="en-US" i="1" dirty="0"/>
              <a:t>A</a:t>
            </a:r>
            <a:r>
              <a:rPr lang="en-US" dirty="0"/>
              <a:t> is </a:t>
            </a:r>
            <a:r>
              <a:rPr lang="en-US" i="1" dirty="0" err="1"/>
              <a:t>v</a:t>
            </a:r>
            <a:r>
              <a:rPr lang="en-US" i="1" baseline="-25000" dirty="0" err="1"/>
              <a:t>P</a:t>
            </a:r>
            <a:r>
              <a:rPr lang="en-US" baseline="-25000" dirty="0"/>
              <a:t>/</a:t>
            </a:r>
            <a:r>
              <a:rPr lang="en-US" i="1" baseline="-25000" dirty="0"/>
              <a:t>A</a:t>
            </a:r>
            <a:r>
              <a:rPr lang="en-US" baseline="-25000" dirty="0">
                <a:sym typeface="Symbol" panose="05050102010706020507" pitchFamily="18" charset="2"/>
              </a:rPr>
              <a:t>-</a:t>
            </a:r>
            <a:r>
              <a:rPr lang="en-US" i="1" baseline="-25000" dirty="0"/>
              <a:t>x</a:t>
            </a:r>
            <a:r>
              <a:rPr lang="en-US" dirty="0"/>
              <a:t> = </a:t>
            </a:r>
            <a:r>
              <a:rPr lang="en-US" i="1" dirty="0" err="1"/>
              <a:t>v</a:t>
            </a:r>
            <a:r>
              <a:rPr lang="en-US" i="1" baseline="-25000" dirty="0" err="1"/>
              <a:t>P</a:t>
            </a:r>
            <a:r>
              <a:rPr lang="en-US" baseline="-25000" dirty="0"/>
              <a:t>/</a:t>
            </a:r>
            <a:r>
              <a:rPr lang="en-US" i="1" baseline="-25000" dirty="0"/>
              <a:t>B</a:t>
            </a:r>
            <a:r>
              <a:rPr lang="en-US" baseline="-25000" dirty="0">
                <a:sym typeface="Symbol" panose="05050102010706020507" pitchFamily="18" charset="2"/>
              </a:rPr>
              <a:t>-</a:t>
            </a:r>
            <a:r>
              <a:rPr lang="en-US" i="1" baseline="-25000" dirty="0"/>
              <a:t>x</a:t>
            </a:r>
            <a:r>
              <a:rPr lang="en-US" dirty="0"/>
              <a:t> + </a:t>
            </a:r>
            <a:r>
              <a:rPr lang="en-US" i="1" dirty="0" err="1"/>
              <a:t>v</a:t>
            </a:r>
            <a:r>
              <a:rPr lang="en-US" i="1" baseline="-25000" dirty="0" err="1"/>
              <a:t>B</a:t>
            </a:r>
            <a:r>
              <a:rPr lang="en-US" baseline="-25000" dirty="0"/>
              <a:t>/</a:t>
            </a:r>
            <a:r>
              <a:rPr lang="en-US" i="1" baseline="-25000" dirty="0"/>
              <a:t>A</a:t>
            </a:r>
            <a:r>
              <a:rPr lang="en-US" baseline="-25000" dirty="0">
                <a:sym typeface="Symbol" panose="05050102010706020507" pitchFamily="18" charset="2"/>
              </a:rPr>
              <a:t>-</a:t>
            </a:r>
            <a:r>
              <a:rPr lang="en-US" i="1" baseline="-25000" dirty="0"/>
              <a:t>x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812" y="4267641"/>
            <a:ext cx="8096190" cy="15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18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4" y="327553"/>
            <a:ext cx="8596668" cy="1320800"/>
          </a:xfrm>
        </p:spPr>
        <p:txBody>
          <a:bodyPr/>
          <a:lstStyle/>
          <a:p>
            <a:r>
              <a:rPr lang="en-US" dirty="0"/>
              <a:t>Relative Velocity in Two or Three Dimensions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5715000" cy="4351338"/>
          </a:xfrm>
        </p:spPr>
        <p:txBody>
          <a:bodyPr/>
          <a:lstStyle/>
          <a:p>
            <a:r>
              <a:rPr lang="en-US" dirty="0"/>
              <a:t>We extend relative velocity to two or three dimensions by using vector    addition to combine velocities.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898" y="1347999"/>
            <a:ext cx="4035902" cy="5255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287849" y="6071617"/>
                <a:ext cx="6096000" cy="6498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The positions of particle </a:t>
                </a:r>
                <a:r>
                  <a:rPr lang="en-US" i="1" dirty="0">
                    <a:solidFill>
                      <a:srgbClr val="000000"/>
                    </a:solidFill>
                  </a:rPr>
                  <a:t>P</a:t>
                </a:r>
                <a:r>
                  <a:rPr lang="en-US" dirty="0">
                    <a:solidFill>
                      <a:srgbClr val="000000"/>
                    </a:solidFill>
                  </a:rPr>
                  <a:t> relative to frames </a:t>
                </a:r>
                <a:r>
                  <a:rPr lang="en-US" i="1" dirty="0">
                    <a:solidFill>
                      <a:srgbClr val="000000"/>
                    </a:solidFill>
                  </a:rPr>
                  <a:t>S </a:t>
                </a:r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:r>
                  <a:rPr lang="en-US" i="1" dirty="0">
                    <a:solidFill>
                      <a:srgbClr val="000000"/>
                    </a:solidFill>
                  </a:rPr>
                  <a:t>S</a:t>
                </a:r>
                <a:r>
                  <a:rPr lang="en-US" dirty="0">
                    <a:solidFill>
                      <a:srgbClr val="000000"/>
                    </a:solidFill>
                  </a:rPr>
                  <a:t>′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𝐫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𝑃𝑆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𝐫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𝑃𝑆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, respectively.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7849" y="6071617"/>
                <a:ext cx="6096000" cy="649858"/>
              </a:xfrm>
              <a:prstGeom prst="rect">
                <a:avLst/>
              </a:prstGeom>
              <a:blipFill>
                <a:blip r:embed="rId4"/>
                <a:stretch>
                  <a:fillRect l="-800" t="-13084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9521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98" y="137338"/>
            <a:ext cx="8596668" cy="1320800"/>
          </a:xfrm>
        </p:spPr>
        <p:txBody>
          <a:bodyPr/>
          <a:lstStyle/>
          <a:p>
            <a:r>
              <a:rPr lang="en-US" dirty="0"/>
              <a:t>Relative Velocity in Two or Three Dimensions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45807" y="1852061"/>
            <a:ext cx="8065707" cy="34994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6049" y="58925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car travels east toward an intersection while a truck travels south toward the same intersection.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300" y="1682861"/>
            <a:ext cx="4712616" cy="32982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432049" y="5892581"/>
                <a:ext cx="57232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Vector diagram of the vector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latin typeface="Cambria Math"/>
                              </a:rPr>
                              <m:t>𝐯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CT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latin typeface="Cambria Math"/>
                              </a:rPr>
                              <m:t>𝐯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CE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+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latin typeface="Cambria Math"/>
                              </a:rPr>
                              <m:t>𝐯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ET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2049" y="5892581"/>
                <a:ext cx="5723233" cy="369332"/>
              </a:xfrm>
              <a:prstGeom prst="rect">
                <a:avLst/>
              </a:prstGeom>
              <a:blipFill>
                <a:blip r:embed="rId5"/>
                <a:stretch>
                  <a:fillRect l="-85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119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3653</TotalTime>
  <Words>214</Words>
  <Application>Microsoft Office PowerPoint</Application>
  <PresentationFormat>Widescreen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Office Theme</vt:lpstr>
      <vt:lpstr>    RELATIVE VELOCITY     </vt:lpstr>
      <vt:lpstr>Relative Velocity</vt:lpstr>
      <vt:lpstr>Relative Velocity in One Dimension</vt:lpstr>
      <vt:lpstr>Relative Velocity in Two or Three Dimensions</vt:lpstr>
      <vt:lpstr>Relative Velocity in Two or Three Dimensions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186</cp:revision>
  <dcterms:created xsi:type="dcterms:W3CDTF">2020-03-17T19:17:10Z</dcterms:created>
  <dcterms:modified xsi:type="dcterms:W3CDTF">2021-12-14T14:09:01Z</dcterms:modified>
</cp:coreProperties>
</file>