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5" r:id="rId1"/>
  </p:sldMasterIdLst>
  <p:notesMasterIdLst>
    <p:notesMasterId r:id="rId21"/>
  </p:notesMasterIdLst>
  <p:sldIdLst>
    <p:sldId id="256" r:id="rId2"/>
    <p:sldId id="312" r:id="rId3"/>
    <p:sldId id="273" r:id="rId4"/>
    <p:sldId id="274" r:id="rId5"/>
    <p:sldId id="275" r:id="rId6"/>
    <p:sldId id="280" r:id="rId7"/>
    <p:sldId id="311" r:id="rId8"/>
    <p:sldId id="281" r:id="rId9"/>
    <p:sldId id="285" r:id="rId10"/>
    <p:sldId id="287" r:id="rId11"/>
    <p:sldId id="288" r:id="rId12"/>
    <p:sldId id="313" r:id="rId13"/>
    <p:sldId id="290" r:id="rId14"/>
    <p:sldId id="294" r:id="rId15"/>
    <p:sldId id="296" r:id="rId16"/>
    <p:sldId id="299" r:id="rId17"/>
    <p:sldId id="300" r:id="rId18"/>
    <p:sldId id="303" r:id="rId19"/>
    <p:sldId id="30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E61E"/>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927F08-79AD-402D-B7E4-CADCE8553D9A}" v="1" dt="2021-12-14T14:09:15.1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0" autoAdjust="0"/>
    <p:restoredTop sz="94660"/>
  </p:normalViewPr>
  <p:slideViewPr>
    <p:cSldViewPr snapToGrid="0">
      <p:cViewPr varScale="1">
        <p:scale>
          <a:sx n="76" d="100"/>
          <a:sy n="76" d="100"/>
        </p:scale>
        <p:origin x="36" y="14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tiana Krivosheev" userId="c41c6ff2-b9bd-4765-bc53-566538058c37" providerId="ADAL" clId="{78927F08-79AD-402D-B7E4-CADCE8553D9A}"/>
    <pc:docChg chg="modSld">
      <pc:chgData name="Tatiana Krivosheev" userId="c41c6ff2-b9bd-4765-bc53-566538058c37" providerId="ADAL" clId="{78927F08-79AD-402D-B7E4-CADCE8553D9A}" dt="2021-12-14T14:09:24.546" v="2" actId="1076"/>
      <pc:docMkLst>
        <pc:docMk/>
      </pc:docMkLst>
      <pc:sldChg chg="addSp modSp mod">
        <pc:chgData name="Tatiana Krivosheev" userId="c41c6ff2-b9bd-4765-bc53-566538058c37" providerId="ADAL" clId="{78927F08-79AD-402D-B7E4-CADCE8553D9A}" dt="2021-12-14T14:09:24.546" v="2" actId="1076"/>
        <pc:sldMkLst>
          <pc:docMk/>
          <pc:sldMk cId="2464037572" sldId="256"/>
        </pc:sldMkLst>
        <pc:picChg chg="add mod">
          <ac:chgData name="Tatiana Krivosheev" userId="c41c6ff2-b9bd-4765-bc53-566538058c37" providerId="ADAL" clId="{78927F08-79AD-402D-B7E4-CADCE8553D9A}" dt="2021-12-14T14:09:24.546" v="2" actId="1076"/>
          <ac:picMkLst>
            <pc:docMk/>
            <pc:sldMk cId="2464037572" sldId="256"/>
            <ac:picMk id="5" creationId="{730D068E-A888-4C3B-98DE-0413309A3D3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27DD2-65D0-4D66-B43A-3AE3C8D7A849}" type="datetimeFigureOut">
              <a:rPr lang="en-US" smtClean="0"/>
              <a:t>12/14/2021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24C76-2916-4450-B152-FA81F261A7C7}" type="slidenum">
              <a:rPr lang="en-US" smtClean="0"/>
              <a:t>‹#›</a:t>
            </a:fld>
            <a:endParaRPr lang="en-US"/>
          </a:p>
        </p:txBody>
      </p:sp>
    </p:spTree>
    <p:extLst>
      <p:ext uri="{BB962C8B-B14F-4D97-AF65-F5344CB8AC3E}">
        <p14:creationId xmlns:p14="http://schemas.microsoft.com/office/powerpoint/2010/main" val="323943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24C76-2916-4450-B152-FA81F261A7C7}" type="slidenum">
              <a:rPr lang="en-US" smtClean="0"/>
              <a:t>1</a:t>
            </a:fld>
            <a:endParaRPr lang="en-US"/>
          </a:p>
        </p:txBody>
      </p:sp>
    </p:spTree>
    <p:extLst>
      <p:ext uri="{BB962C8B-B14F-4D97-AF65-F5344CB8AC3E}">
        <p14:creationId xmlns:p14="http://schemas.microsoft.com/office/powerpoint/2010/main" val="899409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613366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4221215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0001842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earning Objective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600" y="1600201"/>
            <a:ext cx="10972800" cy="4505036"/>
          </a:xfrm>
        </p:spPr>
        <p:txBody>
          <a:bodyPr/>
          <a:lstStyle>
            <a:lvl1pPr marL="118872" indent="-118872">
              <a:buClr>
                <a:srgbClr val="007FA3"/>
              </a:buClr>
              <a:buSzPct val="25000"/>
              <a:defRPr sz="1600"/>
            </a:lvl1pPr>
            <a:lvl2pPr marL="569913" indent="-285750">
              <a:buClr>
                <a:srgbClr val="007FA3"/>
              </a:buClr>
              <a:defRPr sz="1600"/>
            </a:lvl2pPr>
            <a:lvl3pPr>
              <a:buClr>
                <a:srgbClr val="007FA3"/>
              </a:buClr>
              <a:defRPr sz="1600"/>
            </a:lvl3pPr>
            <a:lvl4pPr>
              <a:buClr>
                <a:srgbClr val="007FA3"/>
              </a:buClr>
              <a:defRPr sz="1600"/>
            </a:lvl4pPr>
            <a:lvl5pPr>
              <a:buClr>
                <a:srgbClr val="007FA3"/>
              </a:buClr>
              <a:defRPr sz="1600"/>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10" name="Footer Placeholder 4"/>
          <p:cNvSpPr>
            <a:spLocks noGrp="1"/>
          </p:cNvSpPr>
          <p:nvPr>
            <p:ph type="ftr" sz="quarter" idx="11"/>
          </p:nvPr>
        </p:nvSpPr>
        <p:spPr>
          <a:xfrm>
            <a:off x="125292" y="6172201"/>
            <a:ext cx="1146048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t>12/14/2021</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Tree>
    <p:extLst>
      <p:ext uri="{BB962C8B-B14F-4D97-AF65-F5344CB8AC3E}">
        <p14:creationId xmlns:p14="http://schemas.microsoft.com/office/powerpoint/2010/main" val="3032699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600" y="1600201"/>
            <a:ext cx="10972800" cy="11430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4"/>
          </p:nvPr>
        </p:nvSpPr>
        <p:spPr>
          <a:xfrm>
            <a:off x="609600" y="2819400"/>
            <a:ext cx="10972800" cy="15240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idx="13"/>
          </p:nvPr>
        </p:nvSpPr>
        <p:spPr>
          <a:xfrm>
            <a:off x="609600" y="4495801"/>
            <a:ext cx="10972800" cy="16303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4"/>
          <p:cNvSpPr>
            <a:spLocks noGrp="1"/>
          </p:cNvSpPr>
          <p:nvPr>
            <p:ph type="ftr" sz="quarter" idx="11"/>
          </p:nvPr>
        </p:nvSpPr>
        <p:spPr>
          <a:xfrm>
            <a:off x="125292" y="6172201"/>
            <a:ext cx="1146048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t>12/14/2021</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Tree>
    <p:extLst>
      <p:ext uri="{BB962C8B-B14F-4D97-AF65-F5344CB8AC3E}">
        <p14:creationId xmlns:p14="http://schemas.microsoft.com/office/powerpoint/2010/main" val="2601308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and Link 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600" y="1600201"/>
            <a:ext cx="10972800" cy="11430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idx="13"/>
          </p:nvPr>
        </p:nvSpPr>
        <p:spPr>
          <a:xfrm>
            <a:off x="609600" y="2895601"/>
            <a:ext cx="10972800" cy="9144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4"/>
          <p:cNvSpPr>
            <a:spLocks noGrp="1"/>
          </p:cNvSpPr>
          <p:nvPr>
            <p:ph type="ftr" sz="quarter" idx="11"/>
          </p:nvPr>
        </p:nvSpPr>
        <p:spPr>
          <a:xfrm>
            <a:off x="125292" y="6172201"/>
            <a:ext cx="1146048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t>12/14/2021</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
        <p:nvSpPr>
          <p:cNvPr id="5" name="Text Placeholder 4"/>
          <p:cNvSpPr>
            <a:spLocks noGrp="1"/>
          </p:cNvSpPr>
          <p:nvPr>
            <p:ph type="body" sz="quarter" idx="14"/>
          </p:nvPr>
        </p:nvSpPr>
        <p:spPr>
          <a:xfrm>
            <a:off x="609600" y="3962400"/>
            <a:ext cx="10972800" cy="144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1865067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239277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382E00-9C35-4AF0-88DB-478D143718E2}"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38666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D382E00-9C35-4AF0-88DB-478D143718E2}" type="datetimeFigureOut">
              <a:rPr lang="en-US" smtClean="0"/>
              <a:t>12/14/2021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993154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382E00-9C35-4AF0-88DB-478D143718E2}" type="datetimeFigureOut">
              <a:rPr lang="en-US" smtClean="0"/>
              <a:t>12/14/2021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942690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D382E00-9C35-4AF0-88DB-478D143718E2}" type="datetimeFigureOut">
              <a:rPr lang="en-US" smtClean="0"/>
              <a:t>12/14/2021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3625546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382E00-9C35-4AF0-88DB-478D143718E2}" type="datetimeFigureOut">
              <a:rPr lang="en-US" smtClean="0"/>
              <a:t>12/14/2021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404784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D382E00-9C35-4AF0-88DB-478D143718E2}" type="datetimeFigureOut">
              <a:rPr lang="en-US" smtClean="0"/>
              <a:t>12/14/2021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178214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D382E00-9C35-4AF0-88DB-478D143718E2}" type="datetimeFigureOut">
              <a:rPr lang="en-US" smtClean="0"/>
              <a:t>12/14/2021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7A3639-6358-4F19-BA78-8C7E28F0A523}" type="slidenum">
              <a:rPr lang="en-US" smtClean="0"/>
              <a:t>‹#›</a:t>
            </a:fld>
            <a:endParaRPr lang="en-US"/>
          </a:p>
        </p:txBody>
      </p:sp>
    </p:spTree>
    <p:extLst>
      <p:ext uri="{BB962C8B-B14F-4D97-AF65-F5344CB8AC3E}">
        <p14:creationId xmlns:p14="http://schemas.microsoft.com/office/powerpoint/2010/main" val="2462706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382E00-9C35-4AF0-88DB-478D143718E2}" type="datetimeFigureOut">
              <a:rPr lang="en-US" smtClean="0"/>
              <a:t>12/14/2021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7A3639-6358-4F19-BA78-8C7E28F0A523}" type="slidenum">
              <a:rPr lang="en-US" smtClean="0"/>
              <a:t>‹#›</a:t>
            </a:fld>
            <a:endParaRPr lang="en-US"/>
          </a:p>
        </p:txBody>
      </p:sp>
    </p:spTree>
    <p:extLst>
      <p:ext uri="{BB962C8B-B14F-4D97-AF65-F5344CB8AC3E}">
        <p14:creationId xmlns:p14="http://schemas.microsoft.com/office/powerpoint/2010/main" val="2008630088"/>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oleObject" Target="../embeddings/oleObject12.bin"/><Relationship Id="rId1" Type="http://schemas.openxmlformats.org/officeDocument/2006/relationships/slideLayout" Target="../slideLayouts/slideLayout14.xml"/><Relationship Id="rId5"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5.wmf"/><Relationship Id="rId7" Type="http://schemas.openxmlformats.org/officeDocument/2006/relationships/image" Target="../media/image27.wmf"/><Relationship Id="rId2" Type="http://schemas.openxmlformats.org/officeDocument/2006/relationships/oleObject" Target="../embeddings/oleObject13.bin"/><Relationship Id="rId1" Type="http://schemas.openxmlformats.org/officeDocument/2006/relationships/slideLayout" Target="../slideLayouts/slideLayout12.xml"/><Relationship Id="rId6" Type="http://schemas.openxmlformats.org/officeDocument/2006/relationships/oleObject" Target="../embeddings/oleObject15.bin"/><Relationship Id="rId5" Type="http://schemas.openxmlformats.org/officeDocument/2006/relationships/image" Target="../media/image26.wmf"/><Relationship Id="rId4" Type="http://schemas.openxmlformats.org/officeDocument/2006/relationships/oleObject" Target="../embeddings/oleObject14.bin"/></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9.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12.wmf"/><Relationship Id="rId18" Type="http://schemas.openxmlformats.org/officeDocument/2006/relationships/oleObject" Target="../embeddings/oleObject9.bin"/><Relationship Id="rId3" Type="http://schemas.openxmlformats.org/officeDocument/2006/relationships/image" Target="../media/image7.wmf"/><Relationship Id="rId21" Type="http://schemas.openxmlformats.org/officeDocument/2006/relationships/image" Target="../media/image16.wmf"/><Relationship Id="rId7" Type="http://schemas.openxmlformats.org/officeDocument/2006/relationships/image" Target="../media/image9.wmf"/><Relationship Id="rId12" Type="http://schemas.openxmlformats.org/officeDocument/2006/relationships/oleObject" Target="../embeddings/oleObject6.bin"/><Relationship Id="rId17" Type="http://schemas.openxmlformats.org/officeDocument/2006/relationships/image" Target="../media/image14.wmf"/><Relationship Id="rId2" Type="http://schemas.openxmlformats.org/officeDocument/2006/relationships/oleObject" Target="../embeddings/oleObject1.bin"/><Relationship Id="rId16" Type="http://schemas.openxmlformats.org/officeDocument/2006/relationships/oleObject" Target="../embeddings/oleObject8.bin"/><Relationship Id="rId20" Type="http://schemas.openxmlformats.org/officeDocument/2006/relationships/oleObject" Target="../embeddings/oleObject10.bin"/><Relationship Id="rId1" Type="http://schemas.openxmlformats.org/officeDocument/2006/relationships/slideLayout" Target="../slideLayouts/slideLayout12.xml"/><Relationship Id="rId6" Type="http://schemas.openxmlformats.org/officeDocument/2006/relationships/oleObject" Target="../embeddings/oleObject3.bin"/><Relationship Id="rId11" Type="http://schemas.openxmlformats.org/officeDocument/2006/relationships/image" Target="../media/image11.wmf"/><Relationship Id="rId5" Type="http://schemas.openxmlformats.org/officeDocument/2006/relationships/image" Target="../media/image8.wmf"/><Relationship Id="rId15" Type="http://schemas.openxmlformats.org/officeDocument/2006/relationships/image" Target="../media/image13.wmf"/><Relationship Id="rId10" Type="http://schemas.openxmlformats.org/officeDocument/2006/relationships/oleObject" Target="../embeddings/oleObject5.bin"/><Relationship Id="rId19" Type="http://schemas.openxmlformats.org/officeDocument/2006/relationships/image" Target="../media/image15.wmf"/><Relationship Id="rId4" Type="http://schemas.openxmlformats.org/officeDocument/2006/relationships/oleObject" Target="../embeddings/oleObject2.bin"/><Relationship Id="rId9" Type="http://schemas.openxmlformats.org/officeDocument/2006/relationships/image" Target="../media/image10.wmf"/><Relationship Id="rId14"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oleObject" Target="../embeddings/oleObject11.bin"/><Relationship Id="rId1" Type="http://schemas.openxmlformats.org/officeDocument/2006/relationships/slideLayout" Target="../slideLayouts/slideLayout1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7323" y="5211698"/>
            <a:ext cx="9554677" cy="1646302"/>
          </a:xfrm>
          <a:solidFill>
            <a:schemeClr val="bg1">
              <a:lumMod val="65000"/>
            </a:schemeClr>
          </a:solidFill>
        </p:spPr>
        <p:txBody>
          <a:bodyPr>
            <a:normAutofit fontScale="90000"/>
          </a:bodyPr>
          <a:lstStyle/>
          <a:p>
            <a:r>
              <a:rPr lang="en-US" dirty="0"/>
              <a:t>	NEWTON’S LAWS OF MOTION</a:t>
            </a:r>
            <a:r>
              <a:rPr lang="en-US" cap="all" dirty="0"/>
              <a:t>    </a:t>
            </a:r>
          </a:p>
        </p:txBody>
      </p:sp>
      <p:pic>
        <p:nvPicPr>
          <p:cNvPr id="3" name="Picture 2"/>
          <p:cNvPicPr>
            <a:picLocks noChangeAspect="1"/>
          </p:cNvPicPr>
          <p:nvPr/>
        </p:nvPicPr>
        <p:blipFill>
          <a:blip r:embed="rId3"/>
          <a:stretch>
            <a:fillRect/>
          </a:stretch>
        </p:blipFill>
        <p:spPr>
          <a:xfrm>
            <a:off x="359069" y="5442758"/>
            <a:ext cx="1937817" cy="1310548"/>
          </a:xfrm>
          <a:prstGeom prst="rect">
            <a:avLst/>
          </a:prstGeom>
        </p:spPr>
      </p:pic>
      <p:pic>
        <p:nvPicPr>
          <p:cNvPr id="4" name="Picture 3"/>
          <p:cNvPicPr>
            <a:picLocks noChangeAspect="1"/>
          </p:cNvPicPr>
          <p:nvPr/>
        </p:nvPicPr>
        <p:blipFill>
          <a:blip r:embed="rId4"/>
          <a:stretch>
            <a:fillRect/>
          </a:stretch>
        </p:blipFill>
        <p:spPr>
          <a:xfrm>
            <a:off x="2296885" y="0"/>
            <a:ext cx="10194167" cy="4948277"/>
          </a:xfrm>
          <a:prstGeom prst="rect">
            <a:avLst/>
          </a:prstGeom>
        </p:spPr>
      </p:pic>
      <p:pic>
        <p:nvPicPr>
          <p:cNvPr id="5" name="Picture 4">
            <a:extLst>
              <a:ext uri="{FF2B5EF4-FFF2-40B4-BE49-F238E27FC236}">
                <a16:creationId xmlns:a16="http://schemas.microsoft.com/office/drawing/2014/main" id="{730D068E-A888-4C3B-98DE-0413309A3D35}"/>
              </a:ext>
            </a:extLst>
          </p:cNvPr>
          <p:cNvPicPr>
            <a:picLocks noChangeAspect="1"/>
          </p:cNvPicPr>
          <p:nvPr/>
        </p:nvPicPr>
        <p:blipFill>
          <a:blip r:embed="rId5"/>
          <a:stretch>
            <a:fillRect/>
          </a:stretch>
        </p:blipFill>
        <p:spPr>
          <a:xfrm>
            <a:off x="291617" y="518935"/>
            <a:ext cx="2206943" cy="469433"/>
          </a:xfrm>
          <a:prstGeom prst="rect">
            <a:avLst/>
          </a:prstGeom>
        </p:spPr>
      </p:pic>
    </p:spTree>
    <p:extLst>
      <p:ext uri="{BB962C8B-B14F-4D97-AF65-F5344CB8AC3E}">
        <p14:creationId xmlns:p14="http://schemas.microsoft.com/office/powerpoint/2010/main" val="2464037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Net Force Causes Acceleration</a:t>
            </a:r>
            <a:endParaRPr lang="en-US" dirty="0"/>
          </a:p>
        </p:txBody>
      </p:sp>
      <p:sp>
        <p:nvSpPr>
          <p:cNvPr id="3" name="Content Placeholder 2"/>
          <p:cNvSpPr>
            <a:spLocks noGrp="1"/>
          </p:cNvSpPr>
          <p:nvPr>
            <p:ph idx="1"/>
          </p:nvPr>
        </p:nvSpPr>
        <p:spPr>
          <a:xfrm>
            <a:off x="781663" y="1531375"/>
            <a:ext cx="8655299" cy="1752600"/>
          </a:xfrm>
        </p:spPr>
        <p:txBody>
          <a:bodyPr>
            <a:normAutofit fontScale="92500"/>
          </a:bodyPr>
          <a:lstStyle/>
          <a:p>
            <a:pPr marL="0" indent="0">
              <a:buSzPct val="100000"/>
              <a:buNone/>
            </a:pPr>
            <a:r>
              <a:rPr lang="en-US" sz="2800" dirty="0"/>
              <a:t>An air hockey table is useful in illustrating Newton’s laws. When the air is off, friction quickly slows the puck; but when the air is on, it minimizes contact between the puck and the hockey table, and the puck glides far down the table.</a:t>
            </a:r>
          </a:p>
          <a:p>
            <a:pPr marL="0" indent="0">
              <a:buSzPct val="100000"/>
              <a:buNone/>
            </a:pPr>
            <a:endParaRPr lang="en-US" altLang="en-US" sz="2600" dirty="0"/>
          </a:p>
        </p:txBody>
      </p:sp>
      <p:pic>
        <p:nvPicPr>
          <p:cNvPr id="5" name="Picture 4"/>
          <p:cNvPicPr>
            <a:picLocks noChangeAspect="1"/>
          </p:cNvPicPr>
          <p:nvPr/>
        </p:nvPicPr>
        <p:blipFill>
          <a:blip r:embed="rId2"/>
          <a:stretch>
            <a:fillRect/>
          </a:stretch>
        </p:blipFill>
        <p:spPr>
          <a:xfrm>
            <a:off x="942814" y="3179623"/>
            <a:ext cx="8065707" cy="3499407"/>
          </a:xfrm>
          <a:prstGeom prst="rect">
            <a:avLst/>
          </a:prstGeom>
        </p:spPr>
      </p:pic>
    </p:spTree>
    <p:extLst>
      <p:ext uri="{BB962C8B-B14F-4D97-AF65-F5344CB8AC3E}">
        <p14:creationId xmlns:p14="http://schemas.microsoft.com/office/powerpoint/2010/main" val="1540248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Newton's First Law </a:t>
            </a:r>
            <a:endParaRPr lang="en-US" sz="2000" dirty="0"/>
          </a:p>
        </p:txBody>
      </p:sp>
      <p:sp>
        <p:nvSpPr>
          <p:cNvPr id="7" name="Content Placeholder 6"/>
          <p:cNvSpPr>
            <a:spLocks noGrp="1"/>
          </p:cNvSpPr>
          <p:nvPr>
            <p:ph idx="1"/>
          </p:nvPr>
        </p:nvSpPr>
        <p:spPr/>
        <p:txBody>
          <a:bodyPr>
            <a:normAutofit/>
          </a:bodyPr>
          <a:lstStyle/>
          <a:p>
            <a:pPr marL="0" indent="0">
              <a:buNone/>
            </a:pPr>
            <a:r>
              <a:rPr lang="en-US" sz="2400" dirty="0"/>
              <a:t>A body at rest remains at rest, or, if in motion, remains in motion </a:t>
            </a:r>
          </a:p>
          <a:p>
            <a:pPr marL="0" indent="0">
              <a:buNone/>
            </a:pPr>
            <a:r>
              <a:rPr lang="en-US" sz="2400" dirty="0"/>
              <a:t>at a constant velocity unless acted on by a net external force.</a:t>
            </a:r>
          </a:p>
        </p:txBody>
      </p:sp>
      <p:pic>
        <p:nvPicPr>
          <p:cNvPr id="4" name="Picture 3"/>
          <p:cNvPicPr>
            <a:picLocks noChangeAspect="1"/>
          </p:cNvPicPr>
          <p:nvPr/>
        </p:nvPicPr>
        <p:blipFill>
          <a:blip r:embed="rId2"/>
          <a:stretch>
            <a:fillRect/>
          </a:stretch>
        </p:blipFill>
        <p:spPr>
          <a:xfrm>
            <a:off x="5188731" y="3365771"/>
            <a:ext cx="7435315" cy="3225904"/>
          </a:xfrm>
          <a:prstGeom prst="rect">
            <a:avLst/>
          </a:prstGeom>
        </p:spPr>
      </p:pic>
      <p:sp>
        <p:nvSpPr>
          <p:cNvPr id="5" name="Rectangle 4"/>
          <p:cNvSpPr/>
          <p:nvPr/>
        </p:nvSpPr>
        <p:spPr>
          <a:xfrm>
            <a:off x="677334" y="3452353"/>
            <a:ext cx="4203842" cy="3139321"/>
          </a:xfrm>
          <a:prstGeom prst="rect">
            <a:avLst/>
          </a:prstGeom>
        </p:spPr>
        <p:txBody>
          <a:bodyPr wrap="square">
            <a:spAutoFit/>
          </a:bodyPr>
          <a:lstStyle/>
          <a:p>
            <a:pPr marL="342900" indent="-342900">
              <a:buAutoNum type="alphaLcParenBoth"/>
            </a:pPr>
            <a:r>
              <a:rPr lang="en-US" dirty="0"/>
              <a:t>A hockey puck is shown at rest; it remains at rest until an outside force such as a hockey stick changes its state of rest;</a:t>
            </a:r>
          </a:p>
          <a:p>
            <a:pPr marL="342900" indent="-342900">
              <a:buAutoNum type="alphaLcParenBoth"/>
            </a:pPr>
            <a:r>
              <a:rPr lang="en-US" dirty="0"/>
              <a:t>a hockey puck is shown in motion; it continues in motion in a straight line until an outside force causes it to change its state of motion. Although it is slick, an ice surface provides some friction that slows the puck.</a:t>
            </a:r>
          </a:p>
        </p:txBody>
      </p:sp>
      <mc:AlternateContent xmlns:mc="http://schemas.openxmlformats.org/markup-compatibility/2006" xmlns:a14="http://schemas.microsoft.com/office/drawing/2010/main">
        <mc:Choice Requires="a14">
          <p:sp>
            <p:nvSpPr>
              <p:cNvPr id="9" name="TextBox 8"/>
              <p:cNvSpPr txBox="1"/>
              <p:nvPr/>
            </p:nvSpPr>
            <p:spPr>
              <a:xfrm>
                <a:off x="2550876" y="2478590"/>
                <a:ext cx="2484078" cy="8943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grow m:val="on"/>
                          <m:subHide m:val="on"/>
                          <m:supHide m:val="on"/>
                          <m:ctrlPr>
                            <a:rPr lang="en-US" sz="2400" i="1" smtClean="0">
                              <a:latin typeface="Cambria Math" panose="02040503050406030204" pitchFamily="18" charset="0"/>
                            </a:rPr>
                          </m:ctrlPr>
                        </m:naryPr>
                        <m:sub/>
                        <m:sup/>
                        <m:e>
                          <m:acc>
                            <m:accPr>
                              <m:chr m:val="⃗"/>
                              <m:ctrlPr>
                                <a:rPr lang="en-US" sz="2400" i="1">
                                  <a:latin typeface="Cambria Math" panose="02040503050406030204" pitchFamily="18" charset="0"/>
                                </a:rPr>
                              </m:ctrlPr>
                            </m:accPr>
                            <m:e>
                              <m:r>
                                <a:rPr lang="en-US" sz="2400" i="1">
                                  <a:latin typeface="Cambria Math" panose="02040503050406030204" pitchFamily="18" charset="0"/>
                                </a:rPr>
                                <m:t>𝐹</m:t>
                              </m:r>
                            </m:e>
                          </m:acc>
                        </m:e>
                      </m:nary>
                      <m:r>
                        <a:rPr lang="en-US" sz="2400" i="0">
                          <a:latin typeface="Cambria Math" panose="02040503050406030204" pitchFamily="18" charset="0"/>
                        </a:rPr>
                        <m:t>=0⇒</m:t>
                      </m:r>
                      <m:acc>
                        <m:accPr>
                          <m:chr m:val="⃗"/>
                          <m:ctrlPr>
                            <a:rPr lang="en-US" sz="2400" i="1">
                              <a:latin typeface="Cambria Math" panose="02040503050406030204" pitchFamily="18" charset="0"/>
                            </a:rPr>
                          </m:ctrlPr>
                        </m:accPr>
                        <m:e>
                          <m:r>
                            <a:rPr lang="en-US" sz="2400" i="1">
                              <a:latin typeface="Cambria Math" panose="02040503050406030204" pitchFamily="18" charset="0"/>
                            </a:rPr>
                            <m:t>𝑎</m:t>
                          </m:r>
                        </m:e>
                      </m:acc>
                      <m:r>
                        <a:rPr lang="en-US" sz="2400" i="0">
                          <a:latin typeface="Cambria Math" panose="02040503050406030204" pitchFamily="18" charset="0"/>
                        </a:rPr>
                        <m:t>=0</m:t>
                      </m:r>
                    </m:oMath>
                  </m:oMathPara>
                </a14:m>
                <a:endParaRPr lang="en-US" sz="2400" dirty="0"/>
              </a:p>
            </p:txBody>
          </p:sp>
        </mc:Choice>
        <mc:Fallback xmlns="">
          <p:sp>
            <p:nvSpPr>
              <p:cNvPr id="9" name="TextBox 8"/>
              <p:cNvSpPr txBox="1">
                <a:spLocks noRot="1" noChangeAspect="1" noMove="1" noResize="1" noEditPoints="1" noAdjustHandles="1" noChangeArrowheads="1" noChangeShapeType="1" noTextEdit="1"/>
              </p:cNvSpPr>
              <p:nvPr/>
            </p:nvSpPr>
            <p:spPr>
              <a:xfrm>
                <a:off x="2550876" y="2478590"/>
                <a:ext cx="2484078" cy="894347"/>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88287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Inertia</a:t>
            </a:r>
          </a:p>
        </p:txBody>
      </p:sp>
      <p:sp>
        <p:nvSpPr>
          <p:cNvPr id="3" name="Content Placeholder 2"/>
          <p:cNvSpPr>
            <a:spLocks noGrp="1"/>
          </p:cNvSpPr>
          <p:nvPr>
            <p:ph idx="1"/>
          </p:nvPr>
        </p:nvSpPr>
        <p:spPr/>
        <p:txBody>
          <a:bodyPr>
            <a:normAutofit/>
          </a:bodyPr>
          <a:lstStyle/>
          <a:p>
            <a:r>
              <a:rPr lang="en-US" sz="2400" dirty="0"/>
              <a:t>Newton’s First Law is often called “the Law of Inertia”.</a:t>
            </a:r>
          </a:p>
          <a:p>
            <a:r>
              <a:rPr lang="en-US" sz="2400" dirty="0"/>
              <a:t>Inertia is a tendency of a body to resist acceleration.</a:t>
            </a:r>
          </a:p>
          <a:p>
            <a:r>
              <a:rPr lang="en-US" sz="2400" dirty="0"/>
              <a:t>Mass is a quantitative measure of inertia.</a:t>
            </a:r>
          </a:p>
        </p:txBody>
      </p:sp>
      <p:sp>
        <p:nvSpPr>
          <p:cNvPr id="6" name="Rectangle 5"/>
          <p:cNvSpPr/>
          <p:nvPr/>
        </p:nvSpPr>
        <p:spPr>
          <a:xfrm>
            <a:off x="0" y="6027003"/>
            <a:ext cx="9188068" cy="830997"/>
          </a:xfrm>
          <a:prstGeom prst="rect">
            <a:avLst/>
          </a:prstGeom>
          <a:solidFill>
            <a:schemeClr val="bg1">
              <a:lumMod val="65000"/>
            </a:schemeClr>
          </a:solidFill>
        </p:spPr>
        <p:txBody>
          <a:bodyPr wrap="square">
            <a:spAutoFit/>
          </a:bodyPr>
          <a:lstStyle/>
          <a:p>
            <a:pPr>
              <a:buSzPct val="100000"/>
            </a:pPr>
            <a:r>
              <a:rPr lang="en-US" altLang="en-US" sz="2400" dirty="0"/>
              <a:t>Note: when the two objects are fastened together, the experiments show that their composite mass is the sum of their individual masses.</a:t>
            </a:r>
          </a:p>
        </p:txBody>
      </p:sp>
    </p:spTree>
    <p:extLst>
      <p:ext uri="{BB962C8B-B14F-4D97-AF65-F5344CB8AC3E}">
        <p14:creationId xmlns:p14="http://schemas.microsoft.com/office/powerpoint/2010/main" val="500167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When Is Newton's First Law Valid?</a:t>
            </a:r>
            <a:endParaRPr lang="en-US" dirty="0"/>
          </a:p>
        </p:txBody>
      </p:sp>
      <p:sp>
        <p:nvSpPr>
          <p:cNvPr id="3" name="Content Placeholder 2"/>
          <p:cNvSpPr>
            <a:spLocks noGrp="1"/>
          </p:cNvSpPr>
          <p:nvPr>
            <p:ph idx="1"/>
          </p:nvPr>
        </p:nvSpPr>
        <p:spPr>
          <a:xfrm>
            <a:off x="677334" y="1669026"/>
            <a:ext cx="8382000" cy="4800600"/>
          </a:xfrm>
        </p:spPr>
        <p:txBody>
          <a:bodyPr/>
          <a:lstStyle/>
          <a:p>
            <a:pPr marL="256032" indent="-256032">
              <a:buSzPct val="100000"/>
            </a:pPr>
            <a:r>
              <a:rPr lang="en-CA" altLang="en-US" sz="2400" dirty="0"/>
              <a:t>Suppose you are in a bus that is traveling on a straight road and speeding up. </a:t>
            </a:r>
          </a:p>
          <a:p>
            <a:pPr marL="256032" indent="-256032">
              <a:buSzPct val="100000"/>
            </a:pPr>
            <a:r>
              <a:rPr lang="en-CA" altLang="en-US" sz="2400" dirty="0"/>
              <a:t>If you could stand in the aisle on roller skates, you would start moving </a:t>
            </a:r>
            <a:r>
              <a:rPr lang="en-CA" altLang="en-US" sz="2400" b="1" dirty="0"/>
              <a:t>backward</a:t>
            </a:r>
            <a:r>
              <a:rPr lang="en-CA" altLang="en-US" sz="2400" dirty="0"/>
              <a:t> relative to the bus as the bus gains speed. </a:t>
            </a:r>
          </a:p>
          <a:p>
            <a:pPr marL="256032" indent="-256032">
              <a:buSzPct val="100000"/>
            </a:pPr>
            <a:r>
              <a:rPr lang="en-CA" altLang="en-US" sz="2400" dirty="0"/>
              <a:t>It looks as though Newton’s first law is not obeyed; there is no net force acting on you, yet your velocity changes.</a:t>
            </a:r>
          </a:p>
          <a:p>
            <a:pPr marL="256032" indent="-256032">
              <a:buSzPct val="100000"/>
            </a:pPr>
            <a:r>
              <a:rPr lang="en-CA" altLang="en-US" sz="2400" dirty="0"/>
              <a:t>The bus is accelerating with respect to the earth and is not a suitable frame of reference for Newton’s first law. </a:t>
            </a:r>
          </a:p>
          <a:p>
            <a:pPr marL="256032" indent="-256032">
              <a:buSzPct val="100000"/>
            </a:pPr>
            <a:r>
              <a:rPr lang="en-CA" altLang="en-US" sz="2400" dirty="0"/>
              <a:t>A frame of reference in which Newton’s first law is valid is called an </a:t>
            </a:r>
            <a:r>
              <a:rPr lang="en-CA" altLang="en-US" sz="2400" b="1" dirty="0"/>
              <a:t>inertial</a:t>
            </a:r>
            <a:r>
              <a:rPr lang="en-CA" altLang="en-US" sz="2400" dirty="0"/>
              <a:t> </a:t>
            </a:r>
            <a:r>
              <a:rPr lang="en-CA" altLang="en-US" sz="2400" b="1" dirty="0"/>
              <a:t>frame</a:t>
            </a:r>
            <a:r>
              <a:rPr lang="en-CA" altLang="en-US" sz="2400" dirty="0"/>
              <a:t> </a:t>
            </a:r>
            <a:r>
              <a:rPr lang="en-CA" altLang="en-US" sz="2400" b="1" dirty="0"/>
              <a:t>of</a:t>
            </a:r>
            <a:r>
              <a:rPr lang="en-CA" altLang="en-US" sz="2400" dirty="0"/>
              <a:t> </a:t>
            </a:r>
            <a:r>
              <a:rPr lang="en-CA" altLang="en-US" sz="2400" b="1" dirty="0"/>
              <a:t>reference</a:t>
            </a:r>
            <a:r>
              <a:rPr lang="en-US" altLang="en-US" sz="2400" dirty="0"/>
              <a:t>.</a:t>
            </a:r>
          </a:p>
        </p:txBody>
      </p:sp>
    </p:spTree>
    <p:extLst>
      <p:ext uri="{BB962C8B-B14F-4D97-AF65-F5344CB8AC3E}">
        <p14:creationId xmlns:p14="http://schemas.microsoft.com/office/powerpoint/2010/main" val="3761796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Force and Acceleration</a:t>
            </a:r>
            <a:br>
              <a:rPr lang="en-US" altLang="en-US" dirty="0"/>
            </a:br>
            <a:endParaRPr lang="en-US" sz="2000" dirty="0"/>
          </a:p>
        </p:txBody>
      </p:sp>
      <p:pic>
        <p:nvPicPr>
          <p:cNvPr id="11" name="Picture 10" descr="Figure a shows two people pushing a car with forces F1 and F2 in the right direction. Acceleration a is also in the same direction. Frictional force f is shown near the tire in the opposite direction, left. Upward force N and downward force W are equal in magnitude and are shown near the ground. Figure b puts all the forces of figure a together and shows a net force F net. These forces are also shown in a free body diagram. Figure c shows the car being towed by a tow-truck. Here, the forces N, W and f are the same as those in figure a. F subscript tow truck has a greater magnitude than F1 or F2. Acceleration a prime has a greater magnitude than a. All forces of this system are also shown in a free body diagram."/>
          <p:cNvPicPr>
            <a:picLocks noGrp="1" noChangeAspect="1"/>
          </p:cNvPicPr>
          <p:nvPr/>
        </p:nvPicPr>
        <p:blipFill>
          <a:blip r:embed="rId2" cstate="email">
            <a:extLst>
              <a:ext uri="{28A0092B-C50C-407E-A947-70E740481C1C}">
                <a14:useLocalDpi xmlns:a14="http://schemas.microsoft.com/office/drawing/2010/main" val="0"/>
              </a:ext>
            </a:extLst>
          </a:blip>
          <a:srcRect l="-53412" r="-53412"/>
          <a:stretch>
            <a:fillRect/>
          </a:stretch>
        </p:blipFill>
        <p:spPr>
          <a:xfrm>
            <a:off x="-1114688" y="3245822"/>
            <a:ext cx="8062913" cy="3500071"/>
          </a:xfrm>
          <a:prstGeom prst="rect">
            <a:avLst/>
          </a:prstGeom>
        </p:spPr>
      </p:pic>
      <p:sp>
        <p:nvSpPr>
          <p:cNvPr id="3" name="Rectangle 2"/>
          <p:cNvSpPr/>
          <p:nvPr/>
        </p:nvSpPr>
        <p:spPr>
          <a:xfrm>
            <a:off x="5184356" y="3132516"/>
            <a:ext cx="4089646" cy="3416320"/>
          </a:xfrm>
          <a:prstGeom prst="rect">
            <a:avLst/>
          </a:prstGeom>
        </p:spPr>
        <p:txBody>
          <a:bodyPr wrap="square">
            <a:spAutoFit/>
          </a:bodyPr>
          <a:lstStyle/>
          <a:p>
            <a:r>
              <a:rPr lang="en-US" dirty="0"/>
              <a:t>Different forces exerted on the same mass produce different accelerations.</a:t>
            </a:r>
          </a:p>
          <a:p>
            <a:pPr marL="228600" indent="-228600">
              <a:buAutoNum type="alphaLcParenBoth"/>
            </a:pPr>
            <a:r>
              <a:rPr lang="en-US" dirty="0"/>
              <a:t>Two students push a stalled car. All external forces acting on the car are shown.</a:t>
            </a:r>
          </a:p>
          <a:p>
            <a:pPr marL="228600" indent="-228600">
              <a:buAutoNum type="alphaLcParenBoth"/>
            </a:pPr>
            <a:r>
              <a:rPr lang="en-US" dirty="0"/>
              <a:t>The forces acting on the car are transferred to a coordinate plane (free-body diagram) for simpler analysis.</a:t>
            </a:r>
          </a:p>
          <a:p>
            <a:pPr marL="228600" indent="-228600">
              <a:buAutoNum type="alphaLcParenBoth"/>
            </a:pPr>
            <a:r>
              <a:rPr lang="en-US" dirty="0"/>
              <a:t>The tow truck can produce greater external force on the same mass, and thus greater acceleration.</a:t>
            </a:r>
          </a:p>
        </p:txBody>
      </p:sp>
      <p:sp>
        <p:nvSpPr>
          <p:cNvPr id="9" name="Content Placeholder 8"/>
          <p:cNvSpPr>
            <a:spLocks noGrp="1"/>
          </p:cNvSpPr>
          <p:nvPr>
            <p:ph idx="1"/>
          </p:nvPr>
        </p:nvSpPr>
        <p:spPr/>
        <p:txBody>
          <a:bodyPr>
            <a:normAutofit/>
          </a:bodyPr>
          <a:lstStyle/>
          <a:p>
            <a:r>
              <a:rPr lang="en-US" sz="2400" dirty="0"/>
              <a:t>The acceleration of an object is directly proportional to the net external force acting on the object.</a:t>
            </a:r>
          </a:p>
        </p:txBody>
      </p:sp>
      <p:sp>
        <p:nvSpPr>
          <p:cNvPr id="10" name="Content Placeholder 9"/>
          <p:cNvSpPr>
            <a:spLocks noGrp="1"/>
          </p:cNvSpPr>
          <p:nvPr>
            <p:ph idx="13"/>
          </p:nvPr>
        </p:nvSpPr>
        <p:spPr/>
        <p:txBody>
          <a:bodyPr/>
          <a:lstStyle/>
          <a:p>
            <a:endParaRPr lang="en-US"/>
          </a:p>
        </p:txBody>
      </p:sp>
      <p:sp>
        <p:nvSpPr>
          <p:cNvPr id="12" name="Content Placeholder 11"/>
          <p:cNvSpPr>
            <a:spLocks noGrp="1"/>
          </p:cNvSpPr>
          <p:nvPr>
            <p:ph idx="14"/>
          </p:nvPr>
        </p:nvSpPr>
        <p:spPr/>
        <p:txBody>
          <a:bodyPr/>
          <a:lstStyle/>
          <a:p>
            <a:endParaRPr lang="en-US" dirty="0"/>
          </a:p>
        </p:txBody>
      </p:sp>
    </p:spTree>
    <p:extLst>
      <p:ext uri="{BB962C8B-B14F-4D97-AF65-F5344CB8AC3E}">
        <p14:creationId xmlns:p14="http://schemas.microsoft.com/office/powerpoint/2010/main" val="37872596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7032" y="166821"/>
            <a:ext cx="10515600" cy="1325563"/>
          </a:xfrm>
        </p:spPr>
        <p:txBody>
          <a:bodyPr/>
          <a:lstStyle/>
          <a:p>
            <a:r>
              <a:rPr lang="en-US" altLang="en-US" dirty="0"/>
              <a:t>Mass and Acceleration  </a:t>
            </a:r>
            <a:endParaRPr lang="en-US" dirty="0"/>
          </a:p>
        </p:txBody>
      </p:sp>
      <p:sp>
        <p:nvSpPr>
          <p:cNvPr id="7" name="Content Placeholder 6"/>
          <p:cNvSpPr>
            <a:spLocks noGrp="1"/>
          </p:cNvSpPr>
          <p:nvPr>
            <p:ph idx="1"/>
          </p:nvPr>
        </p:nvSpPr>
        <p:spPr>
          <a:xfrm>
            <a:off x="467032" y="1338903"/>
            <a:ext cx="11420168" cy="1295399"/>
          </a:xfrm>
        </p:spPr>
        <p:txBody>
          <a:bodyPr/>
          <a:lstStyle/>
          <a:p>
            <a:pPr marL="0" indent="0">
              <a:buSzPct val="100000"/>
              <a:buNone/>
            </a:pPr>
            <a:r>
              <a:rPr lang="en-US" altLang="en-US" sz="2600" dirty="0"/>
              <a:t>The acceleration of an object is inversely proportional to the object’s mass if the net external force remains fixed.</a:t>
            </a:r>
          </a:p>
        </p:txBody>
      </p:sp>
      <p:pic>
        <p:nvPicPr>
          <p:cNvPr id="3" name="Picture 2"/>
          <p:cNvPicPr>
            <a:picLocks noChangeAspect="1"/>
          </p:cNvPicPr>
          <p:nvPr/>
        </p:nvPicPr>
        <p:blipFill>
          <a:blip r:embed="rId2"/>
          <a:stretch>
            <a:fillRect/>
          </a:stretch>
        </p:blipFill>
        <p:spPr>
          <a:xfrm>
            <a:off x="467032" y="2634302"/>
            <a:ext cx="5840881" cy="2534139"/>
          </a:xfrm>
          <a:prstGeom prst="rect">
            <a:avLst/>
          </a:prstGeom>
        </p:spPr>
      </p:pic>
      <p:sp>
        <p:nvSpPr>
          <p:cNvPr id="4" name="Rectangle 3"/>
          <p:cNvSpPr/>
          <p:nvPr/>
        </p:nvSpPr>
        <p:spPr>
          <a:xfrm>
            <a:off x="378255" y="5087513"/>
            <a:ext cx="10552917" cy="1569660"/>
          </a:xfrm>
          <a:prstGeom prst="rect">
            <a:avLst/>
          </a:prstGeom>
        </p:spPr>
        <p:txBody>
          <a:bodyPr wrap="square">
            <a:spAutoFit/>
          </a:bodyPr>
          <a:lstStyle/>
          <a:p>
            <a:r>
              <a:rPr lang="en-US" sz="1600" dirty="0"/>
              <a:t>The same force exerted on systems of different masses produces different accelerations.</a:t>
            </a:r>
          </a:p>
          <a:p>
            <a:pPr marL="228600" indent="-228600">
              <a:buAutoNum type="alphaLcParenBoth"/>
            </a:pPr>
            <a:r>
              <a:rPr lang="en-US" sz="1600" dirty="0"/>
              <a:t>A basketball player pushes on a basketball to make a pass. (Ignore the effect of gravity on the ball.)</a:t>
            </a:r>
          </a:p>
          <a:p>
            <a:pPr marL="228600" indent="-228600">
              <a:buAutoNum type="alphaLcParenBoth"/>
            </a:pPr>
            <a:r>
              <a:rPr lang="en-US" sz="1600" dirty="0"/>
              <a:t>The same player exerts an identical force on a stalled SUV and produces far less acceleration.</a:t>
            </a:r>
          </a:p>
          <a:p>
            <a:pPr marL="228600" indent="-228600">
              <a:buAutoNum type="alphaLcParenBoth"/>
            </a:pPr>
            <a:r>
              <a:rPr lang="en-US" sz="1600" dirty="0"/>
              <a:t>The free-body diagrams are identical, permitting direct comparison of the two situations. A series of patterns for free-body diagrams will emerge as you do more problems and learn how to draw them in </a:t>
            </a:r>
            <a:r>
              <a:rPr lang="en-US" sz="1600" b="1" dirty="0"/>
              <a:t>Drawing Free-Body Diagrams</a:t>
            </a:r>
            <a:r>
              <a:rPr lang="en-US" sz="1600" dirty="0"/>
              <a:t>.</a:t>
            </a:r>
          </a:p>
        </p:txBody>
      </p:sp>
    </p:spTree>
    <p:extLst>
      <p:ext uri="{BB962C8B-B14F-4D97-AF65-F5344CB8AC3E}">
        <p14:creationId xmlns:p14="http://schemas.microsoft.com/office/powerpoint/2010/main" val="1412575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Newton's Second Law of Motion</a:t>
            </a:r>
            <a:endParaRPr lang="en-US" dirty="0"/>
          </a:p>
        </p:txBody>
      </p:sp>
      <p:sp>
        <p:nvSpPr>
          <p:cNvPr id="4" name="Content Placeholder 3"/>
          <p:cNvSpPr>
            <a:spLocks noGrp="1"/>
          </p:cNvSpPr>
          <p:nvPr>
            <p:ph idx="1"/>
          </p:nvPr>
        </p:nvSpPr>
        <p:spPr>
          <a:xfrm>
            <a:off x="677334" y="1519519"/>
            <a:ext cx="8229600" cy="1263072"/>
          </a:xfrm>
        </p:spPr>
        <p:txBody>
          <a:bodyPr>
            <a:normAutofit/>
          </a:bodyPr>
          <a:lstStyle/>
          <a:p>
            <a:pPr marL="0" indent="0">
              <a:buNone/>
            </a:pPr>
            <a:r>
              <a:rPr lang="en-US" altLang="en-US" sz="2600" dirty="0"/>
              <a:t>The acceleration of an object is directly proportional to the net external force acting on it, and inversely proportional to the mass of the object.</a:t>
            </a:r>
          </a:p>
        </p:txBody>
      </p:sp>
      <p:sp>
        <p:nvSpPr>
          <p:cNvPr id="5" name="Content Placeholder 4"/>
          <p:cNvSpPr>
            <a:spLocks noGrp="1"/>
          </p:cNvSpPr>
          <p:nvPr>
            <p:ph idx="13"/>
          </p:nvPr>
        </p:nvSpPr>
        <p:spPr>
          <a:xfrm>
            <a:off x="677334" y="4268350"/>
            <a:ext cx="6553200" cy="504556"/>
          </a:xfrm>
        </p:spPr>
        <p:txBody>
          <a:bodyPr>
            <a:normAutofit/>
          </a:bodyPr>
          <a:lstStyle/>
          <a:p>
            <a:pPr marL="0" indent="0">
              <a:buNone/>
            </a:pPr>
            <a:r>
              <a:rPr lang="en-US" altLang="en-US" sz="2600" dirty="0"/>
              <a:t>Note: The S</a:t>
            </a:r>
            <a:r>
              <a:rPr lang="en-US" altLang="en-US" sz="100" dirty="0"/>
              <a:t> </a:t>
            </a:r>
            <a:r>
              <a:rPr lang="en-US" altLang="en-US" sz="2600" dirty="0"/>
              <a:t>I unit for force is the newton (N).</a:t>
            </a:r>
          </a:p>
        </p:txBody>
      </p:sp>
      <p:graphicFrame>
        <p:nvGraphicFramePr>
          <p:cNvPr id="8" name="Object 7" descr="1 Newton = 1 kilogram meter per second squared&#10;"/>
          <p:cNvGraphicFramePr>
            <a:graphicFrameLocks noChangeAspect="1"/>
          </p:cNvGraphicFramePr>
          <p:nvPr>
            <p:extLst>
              <p:ext uri="{D42A27DB-BD31-4B8C-83A1-F6EECF244321}">
                <p14:modId xmlns:p14="http://schemas.microsoft.com/office/powerpoint/2010/main" val="2348723498"/>
              </p:ext>
            </p:extLst>
          </p:nvPr>
        </p:nvGraphicFramePr>
        <p:xfrm>
          <a:off x="3069157" y="5178269"/>
          <a:ext cx="2136487" cy="463335"/>
        </p:xfrm>
        <a:graphic>
          <a:graphicData uri="http://schemas.openxmlformats.org/presentationml/2006/ole">
            <mc:AlternateContent xmlns:mc="http://schemas.openxmlformats.org/markup-compatibility/2006">
              <mc:Choice xmlns:v="urn:schemas-microsoft-com:vml" Requires="v">
                <p:oleObj name="Equation" r:id="rId2" imgW="1054080" imgH="228600" progId="Equation.DSMT4">
                  <p:embed/>
                </p:oleObj>
              </mc:Choice>
              <mc:Fallback>
                <p:oleObj name="Equation" r:id="rId2" imgW="1054080" imgH="228600" progId="Equation.DSMT4">
                  <p:embed/>
                  <p:pic>
                    <p:nvPicPr>
                      <p:cNvPr id="8" name="Object 7" descr="1 Newton = 1 kilogram meter per second squared&#10;"/>
                      <p:cNvPicPr/>
                      <p:nvPr/>
                    </p:nvPicPr>
                    <p:blipFill>
                      <a:blip r:embed="rId3"/>
                      <a:stretch>
                        <a:fillRect/>
                      </a:stretch>
                    </p:blipFill>
                    <p:spPr>
                      <a:xfrm>
                        <a:off x="3069157" y="5178269"/>
                        <a:ext cx="2136487" cy="46333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2750551" y="3021749"/>
                <a:ext cx="2185434" cy="89434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nary>
                        <m:naryPr>
                          <m:chr m:val="∑"/>
                          <m:grow m:val="on"/>
                          <m:subHide m:val="on"/>
                          <m:supHide m:val="on"/>
                          <m:ctrlPr>
                            <a:rPr lang="en-US" sz="2400" i="1" smtClean="0">
                              <a:latin typeface="Cambria Math" panose="02040503050406030204" pitchFamily="18" charset="0"/>
                            </a:rPr>
                          </m:ctrlPr>
                        </m:naryPr>
                        <m:sub/>
                        <m:sup/>
                        <m:e>
                          <m:acc>
                            <m:accPr>
                              <m:chr m:val="⃗"/>
                              <m:ctrlPr>
                                <a:rPr lang="en-US" sz="2400" i="1">
                                  <a:latin typeface="Cambria Math" panose="02040503050406030204" pitchFamily="18" charset="0"/>
                                </a:rPr>
                              </m:ctrlPr>
                            </m:accPr>
                            <m:e>
                              <m:r>
                                <a:rPr lang="en-US" sz="2400" i="1">
                                  <a:latin typeface="Cambria Math" panose="02040503050406030204" pitchFamily="18" charset="0"/>
                                </a:rPr>
                                <m:t>𝐹</m:t>
                              </m:r>
                            </m:e>
                          </m:acc>
                        </m:e>
                      </m:nary>
                      <m:r>
                        <a:rPr lang="en-US" sz="2400" i="0">
                          <a:latin typeface="Cambria Math" panose="02040503050406030204" pitchFamily="18" charset="0"/>
                        </a:rPr>
                        <m:t>=</m:t>
                      </m:r>
                      <m:r>
                        <a:rPr lang="en-US" sz="2400" i="1">
                          <a:latin typeface="Cambria Math" panose="02040503050406030204" pitchFamily="18" charset="0"/>
                        </a:rPr>
                        <m:t>𝑚</m:t>
                      </m:r>
                      <m:r>
                        <a:rPr lang="en-US" sz="2400" i="0">
                          <a:latin typeface="Cambria Math" panose="02040503050406030204" pitchFamily="18" charset="0"/>
                        </a:rPr>
                        <m:t>⋅</m:t>
                      </m:r>
                      <m:acc>
                        <m:accPr>
                          <m:chr m:val="⃗"/>
                          <m:ctrlPr>
                            <a:rPr lang="en-US" sz="2400" i="1">
                              <a:latin typeface="Cambria Math" panose="02040503050406030204" pitchFamily="18" charset="0"/>
                            </a:rPr>
                          </m:ctrlPr>
                        </m:accPr>
                        <m:e>
                          <m:r>
                            <a:rPr lang="en-US" sz="2400" i="1">
                              <a:latin typeface="Cambria Math" panose="02040503050406030204" pitchFamily="18" charset="0"/>
                            </a:rPr>
                            <m:t>𝑎</m:t>
                          </m:r>
                        </m:e>
                      </m:acc>
                    </m:oMath>
                  </m:oMathPara>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2750551" y="3021749"/>
                <a:ext cx="2185434" cy="894347"/>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19289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ltLang="en-US" dirty="0"/>
              <a:t>Systems of Units</a:t>
            </a:r>
            <a:endParaRPr lang="en-US" dirty="0"/>
          </a:p>
        </p:txBody>
      </p:sp>
      <p:sp>
        <p:nvSpPr>
          <p:cNvPr id="6" name="Content Placeholder 5"/>
          <p:cNvSpPr>
            <a:spLocks noGrp="1"/>
          </p:cNvSpPr>
          <p:nvPr>
            <p:ph idx="1"/>
          </p:nvPr>
        </p:nvSpPr>
        <p:spPr>
          <a:xfrm>
            <a:off x="579270" y="1523507"/>
            <a:ext cx="8229600" cy="2438399"/>
          </a:xfrm>
        </p:spPr>
        <p:txBody>
          <a:bodyPr/>
          <a:lstStyle/>
          <a:p>
            <a:pPr marL="256032" indent="-256032">
              <a:buSzPct val="100000"/>
            </a:pPr>
            <a:r>
              <a:rPr lang="en-US" altLang="en-US" sz="2600" dirty="0"/>
              <a:t>We will use the SI system. </a:t>
            </a:r>
          </a:p>
          <a:p>
            <a:pPr marL="256032" indent="-256032">
              <a:buSzPct val="100000"/>
            </a:pPr>
            <a:r>
              <a:rPr lang="en-US" altLang="en-US" sz="2600" dirty="0"/>
              <a:t>In the British system, force is measured in </a:t>
            </a:r>
            <a:r>
              <a:rPr lang="en-US" altLang="en-US" sz="2600" b="1" dirty="0"/>
              <a:t>pounds</a:t>
            </a:r>
            <a:r>
              <a:rPr lang="en-US" altLang="en-US" sz="2600" dirty="0"/>
              <a:t>, distance in feet, and mass in </a:t>
            </a:r>
            <a:r>
              <a:rPr lang="en-US" altLang="en-US" sz="2600" b="1" dirty="0"/>
              <a:t>slugs</a:t>
            </a:r>
            <a:r>
              <a:rPr lang="en-US" altLang="en-US" sz="2600" dirty="0"/>
              <a:t>.</a:t>
            </a:r>
          </a:p>
          <a:p>
            <a:pPr marL="256032" indent="-256032">
              <a:buSzPct val="100000"/>
            </a:pPr>
            <a:r>
              <a:rPr lang="en-US" altLang="en-US" sz="2600" dirty="0"/>
              <a:t>In the cgs system, mass is in grams, distance in centimeters, and force in </a:t>
            </a:r>
            <a:r>
              <a:rPr lang="en-US" altLang="en-US" sz="2600" b="1" dirty="0"/>
              <a:t>dynes</a:t>
            </a:r>
            <a:r>
              <a:rPr lang="en-US" altLang="en-US" sz="2600" dirty="0"/>
              <a:t>.</a:t>
            </a:r>
          </a:p>
        </p:txBody>
      </p:sp>
      <p:graphicFrame>
        <p:nvGraphicFramePr>
          <p:cNvPr id="7" name="Table 6" descr="A table. The columns have the following headings from left to right: system of units, force, mass, acceleration. The row entries are as follows. Row 1, S I, newton N,, kilogram k g, meters per second squared. Row 2, cg s, dyne d y n, gram g, centimeters per second squared. Row 3, British, pound l b, slug, feet per second squared.&#10;"/>
          <p:cNvGraphicFramePr>
            <a:graphicFrameLocks noGrp="1"/>
          </p:cNvGraphicFramePr>
          <p:nvPr>
            <p:extLst>
              <p:ext uri="{D42A27DB-BD31-4B8C-83A1-F6EECF244321}">
                <p14:modId xmlns:p14="http://schemas.microsoft.com/office/powerpoint/2010/main" val="4110817953"/>
              </p:ext>
            </p:extLst>
          </p:nvPr>
        </p:nvGraphicFramePr>
        <p:xfrm>
          <a:off x="1868654" y="4269990"/>
          <a:ext cx="7782660" cy="2088004"/>
        </p:xfrm>
        <a:graphic>
          <a:graphicData uri="http://schemas.openxmlformats.org/drawingml/2006/table">
            <a:tbl>
              <a:tblPr firstRow="1" bandRow="1">
                <a:tableStyleId>{3B4B98B0-60AC-42C2-AFA5-B58CD77FA1E5}</a:tableStyleId>
              </a:tblPr>
              <a:tblGrid>
                <a:gridCol w="1618177">
                  <a:extLst>
                    <a:ext uri="{9D8B030D-6E8A-4147-A177-3AD203B41FA5}">
                      <a16:colId xmlns:a16="http://schemas.microsoft.com/office/drawing/2014/main" val="20000"/>
                    </a:ext>
                  </a:extLst>
                </a:gridCol>
                <a:gridCol w="2273153">
                  <a:extLst>
                    <a:ext uri="{9D8B030D-6E8A-4147-A177-3AD203B41FA5}">
                      <a16:colId xmlns:a16="http://schemas.microsoft.com/office/drawing/2014/main" val="20001"/>
                    </a:ext>
                  </a:extLst>
                </a:gridCol>
                <a:gridCol w="1945665">
                  <a:extLst>
                    <a:ext uri="{9D8B030D-6E8A-4147-A177-3AD203B41FA5}">
                      <a16:colId xmlns:a16="http://schemas.microsoft.com/office/drawing/2014/main" val="20002"/>
                    </a:ext>
                  </a:extLst>
                </a:gridCol>
                <a:gridCol w="1945665">
                  <a:extLst>
                    <a:ext uri="{9D8B030D-6E8A-4147-A177-3AD203B41FA5}">
                      <a16:colId xmlns:a16="http://schemas.microsoft.com/office/drawing/2014/main" val="20003"/>
                    </a:ext>
                  </a:extLst>
                </a:gridCol>
              </a:tblGrid>
              <a:tr h="617313">
                <a:tc>
                  <a:txBody>
                    <a:bodyPr/>
                    <a:lstStyle/>
                    <a:p>
                      <a:r>
                        <a:rPr lang="en-US" sz="2000" b="1" i="0" u="none" strike="noStrike" kern="1200" baseline="0" dirty="0">
                          <a:solidFill>
                            <a:schemeClr val="tx1"/>
                          </a:solidFill>
                          <a:latin typeface="+mn-lt"/>
                          <a:ea typeface="+mn-ea"/>
                          <a:cs typeface="+mn-cs"/>
                        </a:rPr>
                        <a:t>System</a:t>
                      </a:r>
                    </a:p>
                    <a:p>
                      <a:r>
                        <a:rPr lang="en-US" sz="2000" b="1" i="0" u="none" strike="noStrike" kern="1200" baseline="0" dirty="0">
                          <a:solidFill>
                            <a:schemeClr val="tx1"/>
                          </a:solidFill>
                          <a:latin typeface="+mn-lt"/>
                          <a:ea typeface="+mn-ea"/>
                          <a:cs typeface="+mn-cs"/>
                        </a:rPr>
                        <a:t>of Units</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2000" b="1" i="0" u="none" strike="noStrike" kern="1200" baseline="0" dirty="0">
                        <a:solidFill>
                          <a:schemeClr val="tx1"/>
                        </a:solidFill>
                        <a:latin typeface="+mn-lt"/>
                        <a:ea typeface="+mn-ea"/>
                        <a:cs typeface="+mn-cs"/>
                      </a:endParaRPr>
                    </a:p>
                    <a:p>
                      <a:r>
                        <a:rPr lang="en-US" sz="2000" b="1" i="0" u="none" strike="noStrike" kern="1200" baseline="0" dirty="0">
                          <a:solidFill>
                            <a:schemeClr val="tx1"/>
                          </a:solidFill>
                          <a:latin typeface="+mn-lt"/>
                          <a:ea typeface="+mn-ea"/>
                          <a:cs typeface="+mn-cs"/>
                        </a:rPr>
                        <a:t>Force</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2000" b="1" i="0" u="none" strike="noStrike" kern="1200" baseline="0" dirty="0">
                        <a:solidFill>
                          <a:schemeClr val="tx1"/>
                        </a:solidFill>
                        <a:latin typeface="+mn-lt"/>
                        <a:ea typeface="+mn-ea"/>
                        <a:cs typeface="+mn-cs"/>
                      </a:endParaRPr>
                    </a:p>
                    <a:p>
                      <a:r>
                        <a:rPr lang="en-US" sz="2000" b="1" i="0" u="none" strike="noStrike" kern="1200" baseline="0" dirty="0">
                          <a:solidFill>
                            <a:schemeClr val="tx1"/>
                          </a:solidFill>
                          <a:latin typeface="+mn-lt"/>
                          <a:ea typeface="+mn-ea"/>
                          <a:cs typeface="+mn-cs"/>
                        </a:rPr>
                        <a:t>Mass</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2000" b="1" i="0" u="none" strike="noStrike" kern="1200" baseline="0" dirty="0">
                        <a:solidFill>
                          <a:schemeClr val="tx1"/>
                        </a:solidFill>
                        <a:latin typeface="+mn-lt"/>
                        <a:ea typeface="+mn-ea"/>
                        <a:cs typeface="+mn-cs"/>
                      </a:endParaRPr>
                    </a:p>
                    <a:p>
                      <a:r>
                        <a:rPr lang="en-US" sz="2000" b="1" i="0" u="none" strike="noStrike" kern="1200" baseline="0" dirty="0">
                          <a:solidFill>
                            <a:schemeClr val="tx1"/>
                          </a:solidFill>
                          <a:latin typeface="+mn-lt"/>
                          <a:ea typeface="+mn-ea"/>
                          <a:cs typeface="+mn-cs"/>
                        </a:rPr>
                        <a:t>Acceleration</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98112">
                <a:tc>
                  <a:txBody>
                    <a:bodyPr/>
                    <a:lstStyle/>
                    <a:p>
                      <a:r>
                        <a:rPr lang="en-US" sz="2000" b="0" i="0" u="none" strike="noStrike" kern="1200" baseline="0" dirty="0">
                          <a:solidFill>
                            <a:schemeClr val="tx1"/>
                          </a:solidFill>
                          <a:latin typeface="+mn-lt"/>
                          <a:ea typeface="+mn-ea"/>
                          <a:cs typeface="+mn-cs"/>
                        </a:rPr>
                        <a:t>SI</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000" b="0" i="0" u="none" strike="noStrike" kern="1200" baseline="0" dirty="0">
                          <a:solidFill>
                            <a:schemeClr val="tx1"/>
                          </a:solidFill>
                          <a:latin typeface="+mn-lt"/>
                          <a:ea typeface="+mn-ea"/>
                          <a:cs typeface="+mn-cs"/>
                        </a:rPr>
                        <a:t>newton (N)</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000" b="0" i="0" u="none" strike="noStrike" kern="1200" baseline="0" dirty="0">
                          <a:solidFill>
                            <a:schemeClr val="tx1"/>
                          </a:solidFill>
                          <a:latin typeface="+mn-lt"/>
                          <a:ea typeface="+mn-ea"/>
                          <a:cs typeface="+mn-cs"/>
                        </a:rPr>
                        <a:t>kilogram (kg)</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000" dirty="0">
                          <a:solidFill>
                            <a:schemeClr val="bg1"/>
                          </a:solidFill>
                        </a:rPr>
                        <a:t>meters per second squared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44426">
                <a:tc>
                  <a:txBody>
                    <a:bodyPr/>
                    <a:lstStyle/>
                    <a:p>
                      <a:r>
                        <a:rPr lang="en-US" sz="2000" b="0" i="0" u="none" strike="noStrike" kern="1200" baseline="0" dirty="0">
                          <a:solidFill>
                            <a:schemeClr val="tx1"/>
                          </a:solidFill>
                          <a:latin typeface="+mn-lt"/>
                          <a:ea typeface="+mn-ea"/>
                          <a:cs typeface="+mn-cs"/>
                        </a:rPr>
                        <a:t>cgs</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000" b="0" i="0" u="none" strike="noStrike" kern="1200" baseline="0" dirty="0">
                          <a:solidFill>
                            <a:schemeClr val="tx1"/>
                          </a:solidFill>
                          <a:latin typeface="+mn-lt"/>
                          <a:ea typeface="+mn-ea"/>
                          <a:cs typeface="+mn-cs"/>
                        </a:rPr>
                        <a:t>dyne (dyn)</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000" b="0" i="0" u="none" strike="noStrike" kern="1200" baseline="0" dirty="0">
                          <a:solidFill>
                            <a:schemeClr val="tx1"/>
                          </a:solidFill>
                          <a:latin typeface="+mn-lt"/>
                          <a:ea typeface="+mn-ea"/>
                          <a:cs typeface="+mn-cs"/>
                        </a:rPr>
                        <a:t>gram (g)</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000" dirty="0">
                          <a:solidFill>
                            <a:schemeClr val="bg1"/>
                          </a:solidFill>
                        </a:rPr>
                        <a:t>centimeters per second squared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44426">
                <a:tc>
                  <a:txBody>
                    <a:bodyPr/>
                    <a:lstStyle/>
                    <a:p>
                      <a:r>
                        <a:rPr lang="en-US" sz="2000" b="0" i="0" u="none" strike="noStrike" kern="1200" baseline="0" dirty="0">
                          <a:solidFill>
                            <a:schemeClr val="tx1"/>
                          </a:solidFill>
                          <a:latin typeface="+mn-lt"/>
                          <a:ea typeface="+mn-ea"/>
                          <a:cs typeface="+mn-cs"/>
                        </a:rPr>
                        <a:t>British</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000" b="0" i="0" u="none" strike="noStrike" kern="1200" baseline="0" dirty="0">
                          <a:solidFill>
                            <a:schemeClr val="tx1"/>
                          </a:solidFill>
                          <a:latin typeface="+mn-lt"/>
                          <a:ea typeface="+mn-ea"/>
                          <a:cs typeface="+mn-cs"/>
                        </a:rPr>
                        <a:t>pound (lb)</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000" b="0" i="0" u="none" strike="noStrike" kern="1200" baseline="0" dirty="0">
                          <a:solidFill>
                            <a:schemeClr val="tx1"/>
                          </a:solidFill>
                          <a:latin typeface="+mn-lt"/>
                          <a:ea typeface="+mn-ea"/>
                          <a:cs typeface="+mn-cs"/>
                        </a:rPr>
                        <a:t>slug </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000" dirty="0">
                          <a:solidFill>
                            <a:schemeClr val="bg1"/>
                          </a:solidFill>
                        </a:rPr>
                        <a:t>feet per second squared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graphicFrame>
        <p:nvGraphicFramePr>
          <p:cNvPr id="9" name="Object 8"/>
          <p:cNvGraphicFramePr>
            <a:graphicFrameLocks noChangeAspect="1"/>
          </p:cNvGraphicFramePr>
          <p:nvPr/>
        </p:nvGraphicFramePr>
        <p:xfrm>
          <a:off x="8112791" y="4959240"/>
          <a:ext cx="598640" cy="354752"/>
        </p:xfrm>
        <a:graphic>
          <a:graphicData uri="http://schemas.openxmlformats.org/presentationml/2006/ole">
            <mc:AlternateContent xmlns:mc="http://schemas.openxmlformats.org/markup-compatibility/2006">
              <mc:Choice xmlns:v="urn:schemas-microsoft-com:vml" Requires="v">
                <p:oleObj name="Equation" r:id="rId2" imgW="342720" imgH="203040" progId="Equation.DSMT4">
                  <p:embed/>
                </p:oleObj>
              </mc:Choice>
              <mc:Fallback>
                <p:oleObj name="Equation" r:id="rId2" imgW="342720" imgH="203040" progId="Equation.DSMT4">
                  <p:embed/>
                  <p:pic>
                    <p:nvPicPr>
                      <p:cNvPr id="9" name="Object 8"/>
                      <p:cNvPicPr/>
                      <p:nvPr/>
                    </p:nvPicPr>
                    <p:blipFill>
                      <a:blip r:embed="rId3"/>
                      <a:stretch>
                        <a:fillRect/>
                      </a:stretch>
                    </p:blipFill>
                    <p:spPr>
                      <a:xfrm>
                        <a:off x="8112791" y="4959240"/>
                        <a:ext cx="598640" cy="354752"/>
                      </a:xfrm>
                      <a:prstGeom prst="rect">
                        <a:avLst/>
                      </a:prstGeom>
                    </p:spPr>
                  </p:pic>
                </p:oleObj>
              </mc:Fallback>
            </mc:AlternateContent>
          </a:graphicData>
        </a:graphic>
      </p:graphicFrame>
      <p:graphicFrame>
        <p:nvGraphicFramePr>
          <p:cNvPr id="10" name="Object 9"/>
          <p:cNvGraphicFramePr>
            <a:graphicFrameLocks noChangeAspect="1"/>
          </p:cNvGraphicFramePr>
          <p:nvPr/>
        </p:nvGraphicFramePr>
        <p:xfrm>
          <a:off x="8077201" y="5431379"/>
          <a:ext cx="731669" cy="354752"/>
        </p:xfrm>
        <a:graphic>
          <a:graphicData uri="http://schemas.openxmlformats.org/presentationml/2006/ole">
            <mc:AlternateContent xmlns:mc="http://schemas.openxmlformats.org/markup-compatibility/2006">
              <mc:Choice xmlns:v="urn:schemas-microsoft-com:vml" Requires="v">
                <p:oleObj name="Equation" r:id="rId4" imgW="419040" imgH="203040" progId="Equation.DSMT4">
                  <p:embed/>
                </p:oleObj>
              </mc:Choice>
              <mc:Fallback>
                <p:oleObj name="Equation" r:id="rId4" imgW="419040" imgH="203040" progId="Equation.DSMT4">
                  <p:embed/>
                  <p:pic>
                    <p:nvPicPr>
                      <p:cNvPr id="10" name="Object 9"/>
                      <p:cNvPicPr/>
                      <p:nvPr/>
                    </p:nvPicPr>
                    <p:blipFill>
                      <a:blip r:embed="rId5"/>
                      <a:stretch>
                        <a:fillRect/>
                      </a:stretch>
                    </p:blipFill>
                    <p:spPr>
                      <a:xfrm>
                        <a:off x="8077201" y="5431379"/>
                        <a:ext cx="731669" cy="354752"/>
                      </a:xfrm>
                      <a:prstGeom prst="rect">
                        <a:avLst/>
                      </a:prstGeom>
                    </p:spPr>
                  </p:pic>
                </p:oleObj>
              </mc:Fallback>
            </mc:AlternateContent>
          </a:graphicData>
        </a:graphic>
      </p:graphicFrame>
      <p:graphicFrame>
        <p:nvGraphicFramePr>
          <p:cNvPr id="11" name="Object 10"/>
          <p:cNvGraphicFramePr>
            <a:graphicFrameLocks noChangeAspect="1"/>
          </p:cNvGraphicFramePr>
          <p:nvPr/>
        </p:nvGraphicFramePr>
        <p:xfrm>
          <a:off x="8089845" y="5857419"/>
          <a:ext cx="570509" cy="380343"/>
        </p:xfrm>
        <a:graphic>
          <a:graphicData uri="http://schemas.openxmlformats.org/presentationml/2006/ole">
            <mc:AlternateContent xmlns:mc="http://schemas.openxmlformats.org/markup-compatibility/2006">
              <mc:Choice xmlns:v="urn:schemas-microsoft-com:vml" Requires="v">
                <p:oleObj name="Equation" r:id="rId6" imgW="304560" imgH="203040" progId="Equation.DSMT4">
                  <p:embed/>
                </p:oleObj>
              </mc:Choice>
              <mc:Fallback>
                <p:oleObj name="Equation" r:id="rId6" imgW="304560" imgH="203040" progId="Equation.DSMT4">
                  <p:embed/>
                  <p:pic>
                    <p:nvPicPr>
                      <p:cNvPr id="11" name="Object 10"/>
                      <p:cNvPicPr/>
                      <p:nvPr/>
                    </p:nvPicPr>
                    <p:blipFill>
                      <a:blip r:embed="rId7"/>
                      <a:stretch>
                        <a:fillRect/>
                      </a:stretch>
                    </p:blipFill>
                    <p:spPr>
                      <a:xfrm>
                        <a:off x="8089845" y="5857419"/>
                        <a:ext cx="570509" cy="380343"/>
                      </a:xfrm>
                      <a:prstGeom prst="rect">
                        <a:avLst/>
                      </a:prstGeom>
                    </p:spPr>
                  </p:pic>
                </p:oleObj>
              </mc:Fallback>
            </mc:AlternateContent>
          </a:graphicData>
        </a:graphic>
      </p:graphicFrame>
    </p:spTree>
    <p:extLst>
      <p:ext uri="{BB962C8B-B14F-4D97-AF65-F5344CB8AC3E}">
        <p14:creationId xmlns:p14="http://schemas.microsoft.com/office/powerpoint/2010/main" val="33045784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Newton's Third Law</a:t>
            </a:r>
            <a:endParaRPr lang="en-US" sz="2000" dirty="0"/>
          </a:p>
        </p:txBody>
      </p:sp>
      <p:pic>
        <p:nvPicPr>
          <p:cNvPr id="4" name="Picture 3"/>
          <p:cNvPicPr>
            <a:picLocks noChangeAspect="1"/>
          </p:cNvPicPr>
          <p:nvPr/>
        </p:nvPicPr>
        <p:blipFill>
          <a:blip r:embed="rId2"/>
          <a:stretch>
            <a:fillRect/>
          </a:stretch>
        </p:blipFill>
        <p:spPr>
          <a:xfrm>
            <a:off x="-440355" y="2780077"/>
            <a:ext cx="8065707" cy="3499407"/>
          </a:xfrm>
          <a:prstGeom prst="rect">
            <a:avLst/>
          </a:prstGeom>
        </p:spPr>
      </p:pic>
      <p:sp>
        <p:nvSpPr>
          <p:cNvPr id="6" name="Rectangle 5"/>
          <p:cNvSpPr/>
          <p:nvPr/>
        </p:nvSpPr>
        <p:spPr>
          <a:xfrm>
            <a:off x="6382762" y="4068115"/>
            <a:ext cx="4358936" cy="923330"/>
          </a:xfrm>
          <a:prstGeom prst="rect">
            <a:avLst/>
          </a:prstGeom>
        </p:spPr>
        <p:txBody>
          <a:bodyPr wrap="square">
            <a:spAutoFit/>
          </a:bodyPr>
          <a:lstStyle/>
          <a:p>
            <a:r>
              <a:rPr lang="en-US" dirty="0"/>
              <a:t>When the mountain climber pulls down on the rope, the rope pulls up on the mountain climber.</a:t>
            </a:r>
          </a:p>
        </p:txBody>
      </p:sp>
      <p:sp>
        <p:nvSpPr>
          <p:cNvPr id="7" name="Rectangle 6"/>
          <p:cNvSpPr/>
          <p:nvPr/>
        </p:nvSpPr>
        <p:spPr>
          <a:xfrm>
            <a:off x="580007" y="1579748"/>
            <a:ext cx="8919100" cy="1200329"/>
          </a:xfrm>
          <a:prstGeom prst="rect">
            <a:avLst/>
          </a:prstGeom>
        </p:spPr>
        <p:txBody>
          <a:bodyPr wrap="square">
            <a:spAutoFit/>
          </a:bodyPr>
          <a:lstStyle/>
          <a:p>
            <a:r>
              <a:rPr lang="en-US" sz="2400" dirty="0">
                <a:latin typeface="Neue Helvetica W01"/>
              </a:rPr>
              <a:t>Whenever one body exerts a force on a second body, the first body experiences a force that is equal in magnitude and opposite in direction to the force that it exerts.</a:t>
            </a:r>
            <a:endParaRPr lang="en-US" sz="2400" dirty="0"/>
          </a:p>
        </p:txBody>
      </p:sp>
    </p:spTree>
    <p:extLst>
      <p:ext uri="{BB962C8B-B14F-4D97-AF65-F5344CB8AC3E}">
        <p14:creationId xmlns:p14="http://schemas.microsoft.com/office/powerpoint/2010/main" val="2840344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Newton’s Third Law – another example</a:t>
            </a:r>
            <a:endParaRPr lang="en-US" dirty="0"/>
          </a:p>
        </p:txBody>
      </p:sp>
      <p:pic>
        <p:nvPicPr>
          <p:cNvPr id="5" name="Picture 4" descr="Figure a shows a package on a weighing scale on earth. The three objects are separated and the force vectors are shown. Force w acts downwards on the package and force s acts upwards on it. Force minus s acts downwards on the scale. Force minus w acts upwards from the earth. The pair w and s and the pair minus s and minus w are both labeled Newton’s first law pair. The pair s and minus s and the pair w and minus w are both labeled Newton’s third law pair. Figure b show two systems in isolation: the package scale system and the package earth system. The former has force s acting upwards and minus s acting downwards. The latter has force w acting downwards and force minus w acting upwards."/>
          <p:cNvPicPr>
            <a:picLocks noGrp="1" noChangeAspect="1"/>
          </p:cNvPicPr>
          <p:nvPr/>
        </p:nvPicPr>
        <p:blipFill>
          <a:blip r:embed="rId2" cstate="email">
            <a:extLst>
              <a:ext uri="{28A0092B-C50C-407E-A947-70E740481C1C}">
                <a14:useLocalDpi xmlns:a14="http://schemas.microsoft.com/office/drawing/2010/main" val="0"/>
              </a:ext>
            </a:extLst>
          </a:blip>
          <a:srcRect l="-31011" r="-31011"/>
          <a:stretch>
            <a:fillRect/>
          </a:stretch>
        </p:blipFill>
        <p:spPr>
          <a:xfrm>
            <a:off x="1409604" y="1567543"/>
            <a:ext cx="8062913" cy="3500071"/>
          </a:xfrm>
          <a:prstGeom prst="rect">
            <a:avLst/>
          </a:prstGeom>
        </p:spPr>
      </p:pic>
      <mc:AlternateContent xmlns:mc="http://schemas.openxmlformats.org/markup-compatibility/2006" xmlns:a14="http://schemas.microsoft.com/office/drawing/2010/main">
        <mc:Choice Requires="a14">
          <p:sp>
            <p:nvSpPr>
              <p:cNvPr id="7" name="Rectangle 6"/>
              <p:cNvSpPr/>
              <p:nvPr/>
            </p:nvSpPr>
            <p:spPr>
              <a:xfrm>
                <a:off x="484318" y="5227585"/>
                <a:ext cx="8789684" cy="1512786"/>
              </a:xfrm>
              <a:prstGeom prst="rect">
                <a:avLst/>
              </a:prstGeom>
            </p:spPr>
            <p:txBody>
              <a:bodyPr wrap="square">
                <a:spAutoFit/>
              </a:bodyPr>
              <a:lstStyle/>
              <a:p>
                <a:pPr marL="342900" indent="-342900">
                  <a:buAutoNum type="alphaLcParenBoth"/>
                </a:pPr>
                <a:r>
                  <a:rPr lang="en-US" dirty="0"/>
                  <a:t>The forces on a package sitting on a </a:t>
                </a:r>
                <a:r>
                  <a:rPr lang="en-US" u="sng" dirty="0"/>
                  <a:t>scale, along with their reaction forces. The force </a:t>
                </a:r>
                <a14:m>
                  <m:oMath xmlns:m="http://schemas.openxmlformats.org/officeDocument/2006/math">
                    <m:acc>
                      <m:accPr>
                        <m:chr m:val="⃗"/>
                        <m:ctrlPr>
                          <a:rPr lang="en-US" b="1" i="1" u="sng">
                            <a:latin typeface="Cambria Math" panose="02040503050406030204" pitchFamily="18" charset="0"/>
                          </a:rPr>
                        </m:ctrlPr>
                      </m:accPr>
                      <m:e>
                        <m:r>
                          <a:rPr lang="en-US" b="1" u="sng">
                            <a:latin typeface="Cambria Math"/>
                          </a:rPr>
                          <m:t>𝐰</m:t>
                        </m:r>
                      </m:e>
                    </m:acc>
                  </m:oMath>
                </a14:m>
                <a:r>
                  <a:rPr lang="en-US" u="sng" dirty="0"/>
                  <a:t> is the weight of the package (the force due to Earth’s gravity) and </a:t>
                </a:r>
                <a14:m>
                  <m:oMath xmlns:m="http://schemas.openxmlformats.org/officeDocument/2006/math">
                    <m:acc>
                      <m:accPr>
                        <m:chr m:val="⃗"/>
                        <m:ctrlPr>
                          <a:rPr lang="en-US" b="1" i="1" u="sng">
                            <a:latin typeface="Cambria Math" panose="02040503050406030204" pitchFamily="18" charset="0"/>
                          </a:rPr>
                        </m:ctrlPr>
                      </m:accPr>
                      <m:e>
                        <m:r>
                          <a:rPr lang="en-US" b="1" u="sng">
                            <a:latin typeface="Cambria Math"/>
                          </a:rPr>
                          <m:t>𝐒</m:t>
                        </m:r>
                      </m:e>
                    </m:acc>
                  </m:oMath>
                </a14:m>
                <a:r>
                  <a:rPr lang="en-US" u="sng" dirty="0"/>
                  <a:t> is the force of the scale on the package.</a:t>
                </a:r>
              </a:p>
              <a:p>
                <a:pPr marL="342900" indent="-342900">
                  <a:buAutoNum type="alphaLcParenBoth"/>
                </a:pPr>
                <a:r>
                  <a:rPr lang="en-US" u="sng" dirty="0"/>
                  <a:t>Isolation of the package-scale system and the package-Earth system makes the action and reaction pairs clear.</a:t>
                </a:r>
              </a:p>
            </p:txBody>
          </p:sp>
        </mc:Choice>
        <mc:Fallback xmlns="">
          <p:sp>
            <p:nvSpPr>
              <p:cNvPr id="7" name="Rectangle 6"/>
              <p:cNvSpPr>
                <a:spLocks noRot="1" noChangeAspect="1" noMove="1" noResize="1" noEditPoints="1" noAdjustHandles="1" noChangeArrowheads="1" noChangeShapeType="1" noTextEdit="1"/>
              </p:cNvSpPr>
              <p:nvPr/>
            </p:nvSpPr>
            <p:spPr>
              <a:xfrm>
                <a:off x="484318" y="5227585"/>
                <a:ext cx="8789684" cy="1512786"/>
              </a:xfrm>
              <a:prstGeom prst="rect">
                <a:avLst/>
              </a:prstGeom>
              <a:blipFill>
                <a:blip r:embed="rId3"/>
                <a:stretch>
                  <a:fillRect l="-485" t="-2823" r="-832" b="-5242"/>
                </a:stretch>
              </a:blipFill>
            </p:spPr>
            <p:txBody>
              <a:bodyPr/>
              <a:lstStyle/>
              <a:p>
                <a:r>
                  <a:rPr lang="en-US">
                    <a:noFill/>
                  </a:rPr>
                  <a:t> </a:t>
                </a:r>
              </a:p>
            </p:txBody>
          </p:sp>
        </mc:Fallback>
      </mc:AlternateContent>
    </p:spTree>
    <p:extLst>
      <p:ext uri="{BB962C8B-B14F-4D97-AF65-F5344CB8AC3E}">
        <p14:creationId xmlns:p14="http://schemas.microsoft.com/office/powerpoint/2010/main" val="3792305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Newton’s Laws of Motion</a:t>
            </a:r>
          </a:p>
        </p:txBody>
      </p:sp>
      <p:pic>
        <p:nvPicPr>
          <p:cNvPr id="4" name="Content Placeholder 3" descr="A portrait of Isaac Newton."/>
          <p:cNvPicPr>
            <a:picLocks noGrp="1" noChangeAspect="1"/>
          </p:cNvPicPr>
          <p:nvPr>
            <p:ph idx="1"/>
          </p:nvPr>
        </p:nvPicPr>
        <p:blipFill>
          <a:blip r:embed="rId2">
            <a:extLst>
              <a:ext uri="{28A0092B-C50C-407E-A947-70E740481C1C}">
                <a14:useLocalDpi xmlns:a14="http://schemas.microsoft.com/office/drawing/2010/main" val="0"/>
              </a:ext>
            </a:extLst>
          </a:blip>
          <a:srcRect t="-3327" b="-3327"/>
          <a:stretch>
            <a:fillRect/>
          </a:stretch>
        </p:blipFill>
        <p:spPr>
          <a:xfrm>
            <a:off x="971248" y="2042483"/>
            <a:ext cx="3486293" cy="4544553"/>
          </a:xfrm>
          <a:prstGeom prst="rect">
            <a:avLst/>
          </a:prstGeom>
        </p:spPr>
      </p:pic>
      <p:sp>
        <p:nvSpPr>
          <p:cNvPr id="5" name="Rectangle 4"/>
          <p:cNvSpPr/>
          <p:nvPr/>
        </p:nvSpPr>
        <p:spPr>
          <a:xfrm>
            <a:off x="5811387" y="2042483"/>
            <a:ext cx="4036381" cy="4524315"/>
          </a:xfrm>
          <a:prstGeom prst="rect">
            <a:avLst/>
          </a:prstGeom>
        </p:spPr>
        <p:txBody>
          <a:bodyPr wrap="square">
            <a:spAutoFit/>
          </a:bodyPr>
          <a:lstStyle/>
          <a:p>
            <a:r>
              <a:rPr lang="en-US" sz="2400" dirty="0"/>
              <a:t>Isaac Newton (1642–1727) published his amazing work, </a:t>
            </a:r>
            <a:r>
              <a:rPr lang="en-US" sz="2400" i="1" dirty="0" err="1"/>
              <a:t>Philosophiae</a:t>
            </a:r>
            <a:r>
              <a:rPr lang="en-US" sz="2400" i="1" dirty="0"/>
              <a:t> </a:t>
            </a:r>
            <a:r>
              <a:rPr lang="en-US" sz="2400" i="1" dirty="0" err="1"/>
              <a:t>Naturalis</a:t>
            </a:r>
            <a:r>
              <a:rPr lang="en-US" sz="2400" i="1" dirty="0"/>
              <a:t> Principia Mathematica</a:t>
            </a:r>
            <a:r>
              <a:rPr lang="en-US" sz="2400" dirty="0"/>
              <a:t>, in 1687. It proposed scientific laws that still apply today to describe the motion of objects (the laws of motion). Newton also discovered the law of gravity, invented calculus, and made great contributions to the theories of light and color.</a:t>
            </a:r>
          </a:p>
        </p:txBody>
      </p:sp>
    </p:spTree>
    <p:extLst>
      <p:ext uri="{BB962C8B-B14F-4D97-AF65-F5344CB8AC3E}">
        <p14:creationId xmlns:p14="http://schemas.microsoft.com/office/powerpoint/2010/main" val="1479247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Introduction</a:t>
            </a:r>
            <a:endParaRPr lang="en-US" dirty="0"/>
          </a:p>
        </p:txBody>
      </p:sp>
      <p:sp>
        <p:nvSpPr>
          <p:cNvPr id="3" name="Content Placeholder 2"/>
          <p:cNvSpPr>
            <a:spLocks noGrp="1"/>
          </p:cNvSpPr>
          <p:nvPr>
            <p:ph idx="1"/>
          </p:nvPr>
        </p:nvSpPr>
        <p:spPr>
          <a:xfrm>
            <a:off x="752167" y="1678858"/>
            <a:ext cx="8229600" cy="4800600"/>
          </a:xfrm>
        </p:spPr>
        <p:txBody>
          <a:bodyPr/>
          <a:lstStyle/>
          <a:p>
            <a:pPr marL="256032" indent="-256032">
              <a:buSzPct val="100000"/>
            </a:pPr>
            <a:r>
              <a:rPr lang="en-CA" altLang="en-US" sz="2400" dirty="0"/>
              <a:t>We’ve seen how to use </a:t>
            </a:r>
            <a:r>
              <a:rPr lang="en-CA" altLang="en-US" sz="2400" b="1" dirty="0"/>
              <a:t>kinematics</a:t>
            </a:r>
            <a:r>
              <a:rPr lang="en-CA" altLang="en-US" sz="2400" dirty="0"/>
              <a:t> to describe motion in one, two, or three dimensions. </a:t>
            </a:r>
          </a:p>
          <a:p>
            <a:pPr marL="256032" indent="-256032">
              <a:buSzPct val="100000"/>
            </a:pPr>
            <a:r>
              <a:rPr lang="en-CA" altLang="en-US" sz="2400" dirty="0"/>
              <a:t>But what </a:t>
            </a:r>
            <a:r>
              <a:rPr lang="en-CA" altLang="en-US" sz="2400" b="1" dirty="0"/>
              <a:t>causes</a:t>
            </a:r>
            <a:r>
              <a:rPr lang="en-CA" altLang="en-US" sz="2400" dirty="0"/>
              <a:t> objects to move the way that they do?</a:t>
            </a:r>
          </a:p>
          <a:p>
            <a:pPr marL="256032" indent="-256032">
              <a:buSzPct val="100000"/>
            </a:pPr>
            <a:r>
              <a:rPr lang="en-CA" altLang="en-US" sz="2400" dirty="0"/>
              <a:t>The answer takes us into the subject of </a:t>
            </a:r>
            <a:r>
              <a:rPr lang="en-CA" altLang="en-US" sz="2400" b="1" dirty="0"/>
              <a:t>dynamics</a:t>
            </a:r>
            <a:r>
              <a:rPr lang="en-CA" altLang="en-US" sz="2400" dirty="0"/>
              <a:t>, the relationship of motion to the forces that cause it.</a:t>
            </a:r>
          </a:p>
          <a:p>
            <a:pPr marL="256032" indent="-256032">
              <a:buSzPct val="100000"/>
            </a:pPr>
            <a:r>
              <a:rPr lang="en-CA" altLang="en-US" sz="2400" dirty="0"/>
              <a:t>The principles of dynamics were clearly stated for the first time by Sir Isaac Newton; today we call them Newton’s laws of motion. </a:t>
            </a:r>
          </a:p>
          <a:p>
            <a:pPr marL="256032" indent="-256032">
              <a:buSzPct val="100000"/>
            </a:pPr>
            <a:r>
              <a:rPr lang="en-CA" altLang="en-US" sz="2400" dirty="0"/>
              <a:t>Newton did not </a:t>
            </a:r>
            <a:r>
              <a:rPr lang="en-CA" altLang="en-US" sz="2400" b="1" dirty="0"/>
              <a:t>derive</a:t>
            </a:r>
            <a:r>
              <a:rPr lang="en-CA" altLang="en-US" sz="2400" dirty="0"/>
              <a:t> these laws, but rather deduced them from a multitude of experiments performed by other scientists.</a:t>
            </a:r>
            <a:endParaRPr lang="en-US" altLang="en-US" sz="2400" dirty="0"/>
          </a:p>
        </p:txBody>
      </p:sp>
    </p:spTree>
    <p:extLst>
      <p:ext uri="{BB962C8B-B14F-4D97-AF65-F5344CB8AC3E}">
        <p14:creationId xmlns:p14="http://schemas.microsoft.com/office/powerpoint/2010/main" val="3964900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What is a Force?</a:t>
            </a:r>
            <a:endParaRPr lang="en-US" dirty="0"/>
          </a:p>
        </p:txBody>
      </p:sp>
      <p:sp>
        <p:nvSpPr>
          <p:cNvPr id="3" name="TextBox 2"/>
          <p:cNvSpPr txBox="1"/>
          <p:nvPr/>
        </p:nvSpPr>
        <p:spPr>
          <a:xfrm>
            <a:off x="861134" y="1641101"/>
            <a:ext cx="8291744" cy="2308324"/>
          </a:xfrm>
          <a:prstGeom prst="rect">
            <a:avLst/>
          </a:prstGeom>
          <a:noFill/>
        </p:spPr>
        <p:txBody>
          <a:bodyPr wrap="square" rtlCol="0">
            <a:spAutoFit/>
          </a:bodyPr>
          <a:lstStyle/>
          <a:p>
            <a:pPr marL="342900" indent="-342900">
              <a:buFont typeface="Arial" panose="020B0604020202020204" pitchFamily="34" charset="0"/>
              <a:buChar char="•"/>
            </a:pPr>
            <a:r>
              <a:rPr lang="en-US" sz="2400" dirty="0"/>
              <a:t>A push or a pull</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 An interaction between objects or between an object and its environment</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Forces have directions – they are vectors</a:t>
            </a:r>
          </a:p>
        </p:txBody>
      </p:sp>
      <p:pic>
        <p:nvPicPr>
          <p:cNvPr id="5" name="Picture 4"/>
          <p:cNvPicPr>
            <a:picLocks noChangeAspect="1"/>
          </p:cNvPicPr>
          <p:nvPr/>
        </p:nvPicPr>
        <p:blipFill>
          <a:blip r:embed="rId2"/>
          <a:stretch>
            <a:fillRect/>
          </a:stretch>
        </p:blipFill>
        <p:spPr>
          <a:xfrm>
            <a:off x="5697969" y="3101122"/>
            <a:ext cx="7555176" cy="3277907"/>
          </a:xfrm>
          <a:prstGeom prst="rect">
            <a:avLst/>
          </a:prstGeom>
        </p:spPr>
      </p:pic>
      <p:sp>
        <p:nvSpPr>
          <p:cNvPr id="6" name="Rectangle 5"/>
          <p:cNvSpPr/>
          <p:nvPr/>
        </p:nvSpPr>
        <p:spPr>
          <a:xfrm>
            <a:off x="861134" y="4947254"/>
            <a:ext cx="5992427" cy="1754326"/>
          </a:xfrm>
          <a:prstGeom prst="rect">
            <a:avLst/>
          </a:prstGeom>
        </p:spPr>
        <p:txBody>
          <a:bodyPr wrap="square">
            <a:spAutoFit/>
          </a:bodyPr>
          <a:lstStyle/>
          <a:p>
            <a:pPr marL="342900" indent="-342900">
              <a:buFontTx/>
              <a:buAutoNum type="alphaLcParenBoth"/>
            </a:pPr>
            <a:r>
              <a:rPr lang="en-US" dirty="0"/>
              <a:t>An overhead view of two ice skaters pushing on a third skater. Forces are vectors and add like other vectors, so the total force on the third skater is in the direction shown. </a:t>
            </a:r>
          </a:p>
          <a:p>
            <a:pPr marL="342900" indent="-342900">
              <a:buFontTx/>
              <a:buAutoNum type="alphaLcParenBoth"/>
            </a:pPr>
            <a:r>
              <a:rPr lang="en-US" dirty="0"/>
              <a:t>A free-body diagram representing the forces acting on the third skater.</a:t>
            </a:r>
          </a:p>
        </p:txBody>
      </p:sp>
    </p:spTree>
    <p:extLst>
      <p:ext uri="{BB962C8B-B14F-4D97-AF65-F5344CB8AC3E}">
        <p14:creationId xmlns:p14="http://schemas.microsoft.com/office/powerpoint/2010/main" val="1357598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a:t>There Are Five Common Types of Forces: Normal, Weight, Applied, Friction, Tension</a:t>
            </a:r>
            <a:endParaRPr lang="en-US" dirty="0"/>
          </a:p>
        </p:txBody>
      </p:sp>
      <p:sp>
        <p:nvSpPr>
          <p:cNvPr id="3" name="Content Placeholder 2"/>
          <p:cNvSpPr>
            <a:spLocks noGrp="1"/>
          </p:cNvSpPr>
          <p:nvPr>
            <p:ph idx="1"/>
          </p:nvPr>
        </p:nvSpPr>
        <p:spPr>
          <a:xfrm>
            <a:off x="0" y="5954486"/>
            <a:ext cx="8175171" cy="903514"/>
          </a:xfrm>
          <a:solidFill>
            <a:schemeClr val="bg1">
              <a:lumMod val="65000"/>
            </a:schemeClr>
          </a:solidFill>
        </p:spPr>
        <p:txBody>
          <a:bodyPr>
            <a:normAutofit lnSpcReduction="10000"/>
          </a:bodyPr>
          <a:lstStyle/>
          <a:p>
            <a:pPr marL="0" indent="0">
              <a:buSzPct val="100000"/>
              <a:buNone/>
            </a:pPr>
            <a:endParaRPr lang="en-US" altLang="en-US" sz="2600" dirty="0"/>
          </a:p>
          <a:p>
            <a:pPr marL="0" indent="0">
              <a:buSzPct val="100000"/>
              <a:buNone/>
            </a:pPr>
            <a:r>
              <a:rPr lang="en-US" altLang="en-US" sz="2600" dirty="0"/>
              <a:t>Note: normal and friction forces are contact forces.</a:t>
            </a:r>
          </a:p>
        </p:txBody>
      </p:sp>
      <p:pic>
        <p:nvPicPr>
          <p:cNvPr id="5" name="Picture 4" descr="Figure a shows a box at rest on a horizontal surface. A free body diagram shows normal force vector pointing upwards and weight vector pointing downwards. Figure b shows a box on an inclined plane. Its free body diagram shows the weight vector pointing straight downwards, normal force vector pointing up, in a direction perpendicular to the plane and a friction force vector pointing up along the direction of the plane."/>
          <p:cNvPicPr>
            <a:picLocks noGrp="1" noChangeAspect="1"/>
          </p:cNvPicPr>
          <p:nvPr/>
        </p:nvPicPr>
        <p:blipFill>
          <a:blip r:embed="rId2">
            <a:extLst>
              <a:ext uri="{28A0092B-C50C-407E-A947-70E740481C1C}">
                <a14:useLocalDpi xmlns:a14="http://schemas.microsoft.com/office/drawing/2010/main" val="0"/>
              </a:ext>
            </a:extLst>
          </a:blip>
          <a:srcRect t="-46607" b="-46607"/>
          <a:stretch>
            <a:fillRect/>
          </a:stretch>
        </p:blipFill>
        <p:spPr>
          <a:xfrm>
            <a:off x="860868" y="1847639"/>
            <a:ext cx="8062913" cy="3594372"/>
          </a:xfrm>
          <a:prstGeom prst="rect">
            <a:avLst/>
          </a:prstGeom>
        </p:spPr>
      </p:pic>
      <mc:AlternateContent xmlns:mc="http://schemas.openxmlformats.org/markup-compatibility/2006" xmlns:a14="http://schemas.microsoft.com/office/drawing/2010/main">
        <mc:Choice Requires="a14">
          <p:sp>
            <p:nvSpPr>
              <p:cNvPr id="4" name="Rectangle 3"/>
              <p:cNvSpPr/>
              <p:nvPr/>
            </p:nvSpPr>
            <p:spPr>
              <a:xfrm>
                <a:off x="793071" y="4959172"/>
                <a:ext cx="8130709" cy="721544"/>
              </a:xfrm>
              <a:prstGeom prst="rect">
                <a:avLst/>
              </a:prstGeom>
            </p:spPr>
            <p:txBody>
              <a:bodyPr wrap="square">
                <a:spAutoFit/>
              </a:bodyPr>
              <a:lstStyle/>
              <a:p>
                <a:r>
                  <a:rPr lang="en-US" dirty="0"/>
                  <a:t>In these free-body diagrams, </a:t>
                </a:r>
                <a14:m>
                  <m:oMath xmlns:m="http://schemas.openxmlformats.org/officeDocument/2006/math">
                    <m:acc>
                      <m:accPr>
                        <m:chr m:val="⃗"/>
                        <m:ctrlPr>
                          <a:rPr lang="en-US" i="1">
                            <a:latin typeface="Cambria Math" panose="02040503050406030204" pitchFamily="18" charset="0"/>
                          </a:rPr>
                        </m:ctrlPr>
                      </m:accPr>
                      <m:e>
                        <m:r>
                          <a:rPr lang="en-US" b="1">
                            <a:latin typeface="Cambria Math"/>
                          </a:rPr>
                          <m:t>𝐍</m:t>
                        </m:r>
                      </m:e>
                    </m:acc>
                    <m:r>
                      <a:rPr lang="en-US" i="1">
                        <a:latin typeface="Cambria Math"/>
                      </a:rPr>
                      <m:t>  </m:t>
                    </m:r>
                  </m:oMath>
                </a14:m>
                <a:r>
                  <a:rPr lang="en-US" dirty="0"/>
                  <a:t>is the normal force, </a:t>
                </a:r>
                <a14:m>
                  <m:oMath xmlns:m="http://schemas.openxmlformats.org/officeDocument/2006/math">
                    <m:acc>
                      <m:accPr>
                        <m:chr m:val="⃗"/>
                        <m:ctrlPr>
                          <a:rPr lang="en-US" i="1">
                            <a:latin typeface="Cambria Math" panose="02040503050406030204" pitchFamily="18" charset="0"/>
                          </a:rPr>
                        </m:ctrlPr>
                      </m:accPr>
                      <m:e>
                        <m:r>
                          <a:rPr lang="en-US" b="1">
                            <a:latin typeface="Cambria Math"/>
                          </a:rPr>
                          <m:t>𝐰</m:t>
                        </m:r>
                      </m:e>
                    </m:acc>
                    <m:r>
                      <a:rPr lang="en-US" b="1" i="1">
                        <a:latin typeface="Cambria Math"/>
                      </a:rPr>
                      <m:t> </m:t>
                    </m:r>
                  </m:oMath>
                </a14:m>
                <a:r>
                  <a:rPr lang="en-US" dirty="0"/>
                  <a:t> is the weight of the object, and </a:t>
                </a:r>
                <a14:m>
                  <m:oMath xmlns:m="http://schemas.openxmlformats.org/officeDocument/2006/math">
                    <m:acc>
                      <m:accPr>
                        <m:chr m:val="⃗"/>
                        <m:ctrlPr>
                          <a:rPr lang="en-US" i="1">
                            <a:latin typeface="Cambria Math" panose="02040503050406030204" pitchFamily="18" charset="0"/>
                          </a:rPr>
                        </m:ctrlPr>
                      </m:accPr>
                      <m:e>
                        <m:r>
                          <a:rPr lang="en-US" b="1">
                            <a:latin typeface="Cambria Math"/>
                          </a:rPr>
                          <m:t>𝐟</m:t>
                        </m:r>
                      </m:e>
                    </m:acc>
                  </m:oMath>
                </a14:m>
                <a:r>
                  <a:rPr lang="en-US" dirty="0"/>
                  <a:t> is the friction.</a:t>
                </a:r>
              </a:p>
            </p:txBody>
          </p:sp>
        </mc:Choice>
        <mc:Fallback xmlns="">
          <p:sp>
            <p:nvSpPr>
              <p:cNvPr id="4" name="Rectangle 3"/>
              <p:cNvSpPr>
                <a:spLocks noRot="1" noChangeAspect="1" noMove="1" noResize="1" noEditPoints="1" noAdjustHandles="1" noChangeArrowheads="1" noChangeShapeType="1" noTextEdit="1"/>
              </p:cNvSpPr>
              <p:nvPr/>
            </p:nvSpPr>
            <p:spPr>
              <a:xfrm>
                <a:off x="793071" y="4959172"/>
                <a:ext cx="8130709" cy="721544"/>
              </a:xfrm>
              <a:prstGeom prst="rect">
                <a:avLst/>
              </a:prstGeom>
              <a:blipFill>
                <a:blip r:embed="rId3"/>
                <a:stretch>
                  <a:fillRect l="-600" t="-847" b="-12712"/>
                </a:stretch>
              </a:blipFill>
            </p:spPr>
            <p:txBody>
              <a:bodyPr/>
              <a:lstStyle/>
              <a:p>
                <a:r>
                  <a:rPr lang="en-US">
                    <a:noFill/>
                  </a:rPr>
                  <a:t> </a:t>
                </a:r>
              </a:p>
            </p:txBody>
          </p:sp>
        </mc:Fallback>
      </mc:AlternateContent>
    </p:spTree>
    <p:extLst>
      <p:ext uri="{BB962C8B-B14F-4D97-AF65-F5344CB8AC3E}">
        <p14:creationId xmlns:p14="http://schemas.microsoft.com/office/powerpoint/2010/main" val="1602155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565" y="224346"/>
            <a:ext cx="8596668" cy="1320800"/>
          </a:xfrm>
        </p:spPr>
        <p:txBody>
          <a:bodyPr/>
          <a:lstStyle/>
          <a:p>
            <a:r>
              <a:rPr lang="en-US" altLang="en-US" dirty="0"/>
              <a:t>What Are the Magnitudes of Common Forces?</a:t>
            </a:r>
            <a:endParaRPr lang="en-US" dirty="0"/>
          </a:p>
        </p:txBody>
      </p:sp>
      <p:sp>
        <p:nvSpPr>
          <p:cNvPr id="3" name="Content Placeholder 2"/>
          <p:cNvSpPr>
            <a:spLocks noGrp="1"/>
          </p:cNvSpPr>
          <p:nvPr>
            <p:ph idx="1"/>
          </p:nvPr>
        </p:nvSpPr>
        <p:spPr>
          <a:xfrm>
            <a:off x="695565" y="1523358"/>
            <a:ext cx="8229600" cy="609599"/>
          </a:xfrm>
        </p:spPr>
        <p:txBody>
          <a:bodyPr>
            <a:noAutofit/>
          </a:bodyPr>
          <a:lstStyle/>
          <a:p>
            <a:pPr marL="0" indent="0">
              <a:buSzPct val="100000"/>
              <a:buNone/>
            </a:pPr>
            <a:r>
              <a:rPr lang="en-CA" altLang="en-US" sz="2400" dirty="0"/>
              <a:t>The SI unit of the magnitude of force is the newton, abbreviated N. Some typical force magnitudes are:</a:t>
            </a:r>
          </a:p>
        </p:txBody>
      </p:sp>
      <p:graphicFrame>
        <p:nvGraphicFramePr>
          <p:cNvPr id="4" name="Table 3" descr="A table provides the forces in Newtons for various objects. Sun's gravitational force on eaarth, 3.5 times 10 to the 20 second. Weight of blue whale, 1.9 times 10 to the sixth. Maximum pulling force of a locomotive, 8.9 times 10 to the fifth. Weight of a 250 pound linebacker, 1.1 times 10 cubed. Weight of a medium apple, 1. Electric attraction between the proton and the electron in a hydrogen atom, 8.2 times 10 to the negative eighth. Gravitational attraction between the proton and the electron in a hydrogen atom, 3.6 times 10 to the negative 40 seventh."/>
          <p:cNvGraphicFramePr>
            <a:graphicFrameLocks noGrp="1"/>
          </p:cNvGraphicFramePr>
          <p:nvPr>
            <p:extLst>
              <p:ext uri="{D42A27DB-BD31-4B8C-83A1-F6EECF244321}">
                <p14:modId xmlns:p14="http://schemas.microsoft.com/office/powerpoint/2010/main" val="1459892947"/>
              </p:ext>
            </p:extLst>
          </p:nvPr>
        </p:nvGraphicFramePr>
        <p:xfrm>
          <a:off x="2135600" y="2353717"/>
          <a:ext cx="8057445" cy="4035777"/>
        </p:xfrm>
        <a:graphic>
          <a:graphicData uri="http://schemas.openxmlformats.org/drawingml/2006/table">
            <a:tbl>
              <a:tblPr firstRow="1" bandRow="1">
                <a:tableStyleId>{3B4B98B0-60AC-42C2-AFA5-B58CD77FA1E5}</a:tableStyleId>
              </a:tblPr>
              <a:tblGrid>
                <a:gridCol w="6649348">
                  <a:extLst>
                    <a:ext uri="{9D8B030D-6E8A-4147-A177-3AD203B41FA5}">
                      <a16:colId xmlns:a16="http://schemas.microsoft.com/office/drawing/2014/main" val="20000"/>
                    </a:ext>
                  </a:extLst>
                </a:gridCol>
                <a:gridCol w="1408097">
                  <a:extLst>
                    <a:ext uri="{9D8B030D-6E8A-4147-A177-3AD203B41FA5}">
                      <a16:colId xmlns:a16="http://schemas.microsoft.com/office/drawing/2014/main" val="20001"/>
                    </a:ext>
                  </a:extLst>
                </a:gridCol>
              </a:tblGrid>
              <a:tr h="370840">
                <a:tc>
                  <a:txBody>
                    <a:bodyPr/>
                    <a:lstStyle/>
                    <a:p>
                      <a:r>
                        <a:rPr lang="en-US" sz="1400" b="0" i="0" u="none" strike="noStrike" kern="1200" baseline="0" dirty="0">
                          <a:solidFill>
                            <a:schemeClr val="tx1"/>
                          </a:solidFill>
                          <a:latin typeface="+mn-lt"/>
                          <a:ea typeface="+mn-ea"/>
                          <a:cs typeface="+mn-cs"/>
                        </a:rPr>
                        <a:t>Sun’s gravitational force on the earth</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IN" sz="500" dirty="0">
                          <a:solidFill>
                            <a:schemeClr val="bg1"/>
                          </a:solidFill>
                        </a:rPr>
                        <a:t>3.5 times 10 to the 20 second newtons</a:t>
                      </a:r>
                      <a:endParaRPr lang="en-US" sz="5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r>
                        <a:rPr lang="en-US" sz="1400" b="0" i="0" u="none" strike="noStrike" kern="1200" baseline="0" dirty="0">
                          <a:solidFill>
                            <a:schemeClr val="tx1"/>
                          </a:solidFill>
                          <a:latin typeface="+mn-lt"/>
                          <a:ea typeface="+mn-ea"/>
                          <a:cs typeface="+mn-cs"/>
                        </a:rPr>
                        <a:t>Weight of a large blue whale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IN" sz="500" dirty="0">
                          <a:solidFill>
                            <a:schemeClr val="bg1"/>
                          </a:solidFill>
                        </a:rPr>
                        <a:t>1.9 times 10 to the sixth newtons</a:t>
                      </a:r>
                      <a:endParaRPr lang="en-US" sz="5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p>
                      <a:r>
                        <a:rPr lang="en-US" sz="1400" b="0" i="0" u="none" strike="noStrike" kern="1200" baseline="0" dirty="0">
                          <a:solidFill>
                            <a:schemeClr val="tx1"/>
                          </a:solidFill>
                          <a:latin typeface="+mn-lt"/>
                          <a:ea typeface="+mn-ea"/>
                          <a:cs typeface="+mn-cs"/>
                        </a:rPr>
                        <a:t>Maximum pulling force of a locomotive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IN" sz="500" dirty="0">
                          <a:solidFill>
                            <a:schemeClr val="bg1"/>
                          </a:solidFill>
                        </a:rPr>
                        <a:t>8.9 times 10 to the fifth newtons</a:t>
                      </a:r>
                      <a:endParaRPr lang="en-US" sz="5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40">
                <a:tc>
                  <a:txBody>
                    <a:bodyPr/>
                    <a:lstStyle/>
                    <a:p>
                      <a:r>
                        <a:rPr lang="en-US" sz="1400" b="0" i="0" u="none" strike="noStrike" kern="1200" baseline="0" dirty="0">
                          <a:solidFill>
                            <a:schemeClr val="tx1"/>
                          </a:solidFill>
                          <a:latin typeface="+mn-lt"/>
                          <a:ea typeface="+mn-ea"/>
                          <a:cs typeface="+mn-cs"/>
                        </a:rPr>
                        <a:t>Weight of a 250-lb linebacker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IN" sz="500" dirty="0">
                          <a:solidFill>
                            <a:schemeClr val="bg1"/>
                          </a:solidFill>
                        </a:rPr>
                        <a:t>1.1 times 10 cubed newtons</a:t>
                      </a:r>
                      <a:endParaRPr lang="en-US" sz="5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0840">
                <a:tc>
                  <a:txBody>
                    <a:bodyPr/>
                    <a:lstStyle/>
                    <a:p>
                      <a:r>
                        <a:rPr lang="en-US" sz="1400" b="0" i="0" u="none" strike="noStrike" kern="1200" baseline="0" dirty="0">
                          <a:solidFill>
                            <a:schemeClr val="tx1"/>
                          </a:solidFill>
                          <a:latin typeface="+mn-lt"/>
                          <a:ea typeface="+mn-ea"/>
                          <a:cs typeface="+mn-cs"/>
                        </a:rPr>
                        <a:t>Weight of a medium apple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5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70840">
                <a:tc>
                  <a:txBody>
                    <a:bodyPr/>
                    <a:lstStyle/>
                    <a:p>
                      <a:r>
                        <a:rPr lang="en-US" sz="1400" b="0" i="0" u="none" strike="noStrike" kern="1200" baseline="0" dirty="0">
                          <a:solidFill>
                            <a:schemeClr val="tx1"/>
                          </a:solidFill>
                          <a:latin typeface="+mn-lt"/>
                          <a:ea typeface="+mn-ea"/>
                          <a:cs typeface="+mn-cs"/>
                        </a:rPr>
                        <a:t>Weight of the smallest insect eggs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IN" sz="500" dirty="0">
                          <a:solidFill>
                            <a:schemeClr val="bg1"/>
                          </a:solidFill>
                        </a:rPr>
                        <a:t>2 times 10 to the  negative sixth newtons</a:t>
                      </a:r>
                      <a:endParaRPr lang="en-US" sz="5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70840">
                <a:tc>
                  <a:txBody>
                    <a:bodyPr/>
                    <a:lstStyle/>
                    <a:p>
                      <a:r>
                        <a:rPr lang="en-US" sz="1400" b="0" i="0" u="none" strike="noStrike" kern="1200" baseline="0" dirty="0">
                          <a:solidFill>
                            <a:schemeClr val="tx1"/>
                          </a:solidFill>
                          <a:latin typeface="+mn-lt"/>
                          <a:ea typeface="+mn-ea"/>
                          <a:cs typeface="+mn-cs"/>
                        </a:rPr>
                        <a:t>Electric attraction between the proton and the electron in a hydrogen atom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IN" sz="500" dirty="0">
                          <a:solidFill>
                            <a:schemeClr val="bg1"/>
                          </a:solidFill>
                        </a:rPr>
                        <a:t>8.2 times 10 to the negative eighth newtons</a:t>
                      </a:r>
                      <a:endParaRPr lang="en-US" sz="5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370840">
                <a:tc>
                  <a:txBody>
                    <a:bodyPr/>
                    <a:lstStyle/>
                    <a:p>
                      <a:r>
                        <a:rPr lang="en-US" sz="1400" b="0" i="0" u="none" strike="noStrike" kern="1200" baseline="0" dirty="0">
                          <a:solidFill>
                            <a:schemeClr val="tx1"/>
                          </a:solidFill>
                          <a:latin typeface="+mn-lt"/>
                          <a:ea typeface="+mn-ea"/>
                          <a:cs typeface="+mn-cs"/>
                        </a:rPr>
                        <a:t>Weight of a very small bacterium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IN" sz="500" dirty="0">
                          <a:solidFill>
                            <a:schemeClr val="bg1"/>
                          </a:solidFill>
                        </a:rPr>
                        <a:t>1 times 10 to the eighteenth newtons</a:t>
                      </a:r>
                      <a:endParaRPr lang="en-US" sz="5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370840">
                <a:tc>
                  <a:txBody>
                    <a:bodyPr/>
                    <a:lstStyle/>
                    <a:p>
                      <a:r>
                        <a:rPr lang="en-US" sz="1400" b="0" i="0" u="none" strike="noStrike" kern="1200" baseline="0" dirty="0">
                          <a:solidFill>
                            <a:schemeClr val="tx1"/>
                          </a:solidFill>
                          <a:latin typeface="+mn-lt"/>
                          <a:ea typeface="+mn-ea"/>
                          <a:cs typeface="+mn-cs"/>
                        </a:rPr>
                        <a:t>Weight of a hydrogen atom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IN" sz="500" dirty="0">
                          <a:solidFill>
                            <a:schemeClr val="bg1"/>
                          </a:solidFill>
                        </a:rPr>
                        <a:t>1.6 times 10 to the negative 20 sixth newtons</a:t>
                      </a:r>
                      <a:endParaRPr lang="en-US" sz="5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370840">
                <a:tc>
                  <a:txBody>
                    <a:bodyPr/>
                    <a:lstStyle/>
                    <a:p>
                      <a:r>
                        <a:rPr lang="en-US" sz="1400" b="0" i="0" u="none" strike="noStrike" kern="1200" baseline="0" dirty="0">
                          <a:solidFill>
                            <a:schemeClr val="tx1"/>
                          </a:solidFill>
                          <a:latin typeface="+mn-lt"/>
                          <a:ea typeface="+mn-ea"/>
                          <a:cs typeface="+mn-cs"/>
                        </a:rPr>
                        <a:t>Weight of an electron</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IN" sz="500" dirty="0">
                          <a:solidFill>
                            <a:schemeClr val="bg1"/>
                          </a:solidFill>
                        </a:rPr>
                        <a:t>8.9 times 10 to the negative thirtieth newtons</a:t>
                      </a:r>
                      <a:endParaRPr lang="en-US" sz="5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327377">
                <a:tc>
                  <a:txBody>
                    <a:bodyPr/>
                    <a:lstStyle/>
                    <a:p>
                      <a:r>
                        <a:rPr lang="en-US" sz="1400" b="0" i="0" u="none" strike="noStrike" kern="1200" baseline="0" dirty="0">
                          <a:solidFill>
                            <a:schemeClr val="tx1"/>
                          </a:solidFill>
                          <a:latin typeface="+mn-lt"/>
                          <a:ea typeface="+mn-ea"/>
                          <a:cs typeface="+mn-cs"/>
                        </a:rPr>
                        <a:t>Gravitational attraction between the proton and the electron in a hydrogen atom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IN" sz="500" dirty="0">
                          <a:solidFill>
                            <a:schemeClr val="bg1"/>
                          </a:solidFill>
                        </a:rPr>
                        <a:t>3.6 times 10 to the negative 40 seventh newtons</a:t>
                      </a:r>
                      <a:endParaRPr lang="en-US" sz="5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bl>
          </a:graphicData>
        </a:graphic>
      </p:graphicFrame>
      <p:graphicFrame>
        <p:nvGraphicFramePr>
          <p:cNvPr id="6" name="Object 5"/>
          <p:cNvGraphicFramePr>
            <a:graphicFrameLocks noChangeAspect="1"/>
          </p:cNvGraphicFramePr>
          <p:nvPr/>
        </p:nvGraphicFramePr>
        <p:xfrm>
          <a:off x="8882415" y="2353717"/>
          <a:ext cx="1021823" cy="255090"/>
        </p:xfrm>
        <a:graphic>
          <a:graphicData uri="http://schemas.openxmlformats.org/presentationml/2006/ole">
            <mc:AlternateContent xmlns:mc="http://schemas.openxmlformats.org/markup-compatibility/2006">
              <mc:Choice xmlns:v="urn:schemas-microsoft-com:vml" Requires="v">
                <p:oleObj name="Equation" r:id="rId2" imgW="812520" imgH="203040" progId="Equation.DSMT4">
                  <p:embed/>
                </p:oleObj>
              </mc:Choice>
              <mc:Fallback>
                <p:oleObj name="Equation" r:id="rId2" imgW="812520" imgH="203040" progId="Equation.DSMT4">
                  <p:embed/>
                  <p:pic>
                    <p:nvPicPr>
                      <p:cNvPr id="6" name="Object 5"/>
                      <p:cNvPicPr/>
                      <p:nvPr/>
                    </p:nvPicPr>
                    <p:blipFill>
                      <a:blip r:embed="rId3"/>
                      <a:stretch>
                        <a:fillRect/>
                      </a:stretch>
                    </p:blipFill>
                    <p:spPr>
                      <a:xfrm>
                        <a:off x="8882415" y="2353717"/>
                        <a:ext cx="1021823" cy="255090"/>
                      </a:xfrm>
                      <a:prstGeom prst="rect">
                        <a:avLst/>
                      </a:prstGeom>
                    </p:spPr>
                  </p:pic>
                </p:oleObj>
              </mc:Fallback>
            </mc:AlternateContent>
          </a:graphicData>
        </a:graphic>
      </p:graphicFrame>
      <p:graphicFrame>
        <p:nvGraphicFramePr>
          <p:cNvPr id="7" name="Object 6"/>
          <p:cNvGraphicFramePr>
            <a:graphicFrameLocks noChangeAspect="1"/>
          </p:cNvGraphicFramePr>
          <p:nvPr/>
        </p:nvGraphicFramePr>
        <p:xfrm>
          <a:off x="8862427" y="2706932"/>
          <a:ext cx="961606" cy="260217"/>
        </p:xfrm>
        <a:graphic>
          <a:graphicData uri="http://schemas.openxmlformats.org/presentationml/2006/ole">
            <mc:AlternateContent xmlns:mc="http://schemas.openxmlformats.org/markup-compatibility/2006">
              <mc:Choice xmlns:v="urn:schemas-microsoft-com:vml" Requires="v">
                <p:oleObj name="Equation" r:id="rId4" imgW="749160" imgH="203040" progId="Equation.DSMT4">
                  <p:embed/>
                </p:oleObj>
              </mc:Choice>
              <mc:Fallback>
                <p:oleObj name="Equation" r:id="rId4" imgW="749160" imgH="203040" progId="Equation.DSMT4">
                  <p:embed/>
                  <p:pic>
                    <p:nvPicPr>
                      <p:cNvPr id="7" name="Object 6"/>
                      <p:cNvPicPr/>
                      <p:nvPr/>
                    </p:nvPicPr>
                    <p:blipFill>
                      <a:blip r:embed="rId5"/>
                      <a:stretch>
                        <a:fillRect/>
                      </a:stretch>
                    </p:blipFill>
                    <p:spPr>
                      <a:xfrm>
                        <a:off x="8862427" y="2706932"/>
                        <a:ext cx="961606" cy="260217"/>
                      </a:xfrm>
                      <a:prstGeom prst="rect">
                        <a:avLst/>
                      </a:prstGeom>
                    </p:spPr>
                  </p:pic>
                </p:oleObj>
              </mc:Fallback>
            </mc:AlternateContent>
          </a:graphicData>
        </a:graphic>
      </p:graphicFrame>
      <p:graphicFrame>
        <p:nvGraphicFramePr>
          <p:cNvPr id="8" name="Object 7"/>
          <p:cNvGraphicFramePr>
            <a:graphicFrameLocks noChangeAspect="1"/>
          </p:cNvGraphicFramePr>
          <p:nvPr/>
        </p:nvGraphicFramePr>
        <p:xfrm>
          <a:off x="8867632" y="3076206"/>
          <a:ext cx="958783" cy="255090"/>
        </p:xfrm>
        <a:graphic>
          <a:graphicData uri="http://schemas.openxmlformats.org/presentationml/2006/ole">
            <mc:AlternateContent xmlns:mc="http://schemas.openxmlformats.org/markup-compatibility/2006">
              <mc:Choice xmlns:v="urn:schemas-microsoft-com:vml" Requires="v">
                <p:oleObj name="Equation" r:id="rId6" imgW="761760" imgH="203040" progId="Equation.DSMT4">
                  <p:embed/>
                </p:oleObj>
              </mc:Choice>
              <mc:Fallback>
                <p:oleObj name="Equation" r:id="rId6" imgW="761760" imgH="203040" progId="Equation.DSMT4">
                  <p:embed/>
                  <p:pic>
                    <p:nvPicPr>
                      <p:cNvPr id="8" name="Object 7"/>
                      <p:cNvPicPr/>
                      <p:nvPr/>
                    </p:nvPicPr>
                    <p:blipFill>
                      <a:blip r:embed="rId7"/>
                      <a:stretch>
                        <a:fillRect/>
                      </a:stretch>
                    </p:blipFill>
                    <p:spPr>
                      <a:xfrm>
                        <a:off x="8867632" y="3076206"/>
                        <a:ext cx="958783" cy="255090"/>
                      </a:xfrm>
                      <a:prstGeom prst="rect">
                        <a:avLst/>
                      </a:prstGeom>
                    </p:spPr>
                  </p:pic>
                </p:oleObj>
              </mc:Fallback>
            </mc:AlternateContent>
          </a:graphicData>
        </a:graphic>
      </p:graphicFrame>
      <p:graphicFrame>
        <p:nvGraphicFramePr>
          <p:cNvPr id="9" name="Object 8"/>
          <p:cNvGraphicFramePr>
            <a:graphicFrameLocks noChangeAspect="1"/>
          </p:cNvGraphicFramePr>
          <p:nvPr/>
        </p:nvGraphicFramePr>
        <p:xfrm>
          <a:off x="8869685" y="3440180"/>
          <a:ext cx="945153" cy="260217"/>
        </p:xfrm>
        <a:graphic>
          <a:graphicData uri="http://schemas.openxmlformats.org/presentationml/2006/ole">
            <mc:AlternateContent xmlns:mc="http://schemas.openxmlformats.org/markup-compatibility/2006">
              <mc:Choice xmlns:v="urn:schemas-microsoft-com:vml" Requires="v">
                <p:oleObj name="Equation" r:id="rId8" imgW="736560" imgH="203040" progId="Equation.DSMT4">
                  <p:embed/>
                </p:oleObj>
              </mc:Choice>
              <mc:Fallback>
                <p:oleObj name="Equation" r:id="rId8" imgW="736560" imgH="203040" progId="Equation.DSMT4">
                  <p:embed/>
                  <p:pic>
                    <p:nvPicPr>
                      <p:cNvPr id="9" name="Object 8"/>
                      <p:cNvPicPr/>
                      <p:nvPr/>
                    </p:nvPicPr>
                    <p:blipFill>
                      <a:blip r:embed="rId9"/>
                      <a:stretch>
                        <a:fillRect/>
                      </a:stretch>
                    </p:blipFill>
                    <p:spPr>
                      <a:xfrm>
                        <a:off x="8869685" y="3440180"/>
                        <a:ext cx="945153" cy="260217"/>
                      </a:xfrm>
                      <a:prstGeom prst="rect">
                        <a:avLst/>
                      </a:prstGeom>
                    </p:spPr>
                  </p:pic>
                </p:oleObj>
              </mc:Fallback>
            </mc:AlternateContent>
          </a:graphicData>
        </a:graphic>
      </p:graphicFrame>
      <p:graphicFrame>
        <p:nvGraphicFramePr>
          <p:cNvPr id="10" name="Object 9"/>
          <p:cNvGraphicFramePr>
            <a:graphicFrameLocks noChangeAspect="1"/>
          </p:cNvGraphicFramePr>
          <p:nvPr/>
        </p:nvGraphicFramePr>
        <p:xfrm>
          <a:off x="8913391" y="4196145"/>
          <a:ext cx="845041" cy="250063"/>
        </p:xfrm>
        <a:graphic>
          <a:graphicData uri="http://schemas.openxmlformats.org/presentationml/2006/ole">
            <mc:AlternateContent xmlns:mc="http://schemas.openxmlformats.org/markup-compatibility/2006">
              <mc:Choice xmlns:v="urn:schemas-microsoft-com:vml" Requires="v">
                <p:oleObj name="Equation" r:id="rId10" imgW="685800" imgH="203040" progId="Equation.DSMT4">
                  <p:embed/>
                </p:oleObj>
              </mc:Choice>
              <mc:Fallback>
                <p:oleObj name="Equation" r:id="rId10" imgW="685800" imgH="203040" progId="Equation.DSMT4">
                  <p:embed/>
                  <p:pic>
                    <p:nvPicPr>
                      <p:cNvPr id="10" name="Object 9"/>
                      <p:cNvPicPr/>
                      <p:nvPr/>
                    </p:nvPicPr>
                    <p:blipFill>
                      <a:blip r:embed="rId11"/>
                      <a:stretch>
                        <a:fillRect/>
                      </a:stretch>
                    </p:blipFill>
                    <p:spPr>
                      <a:xfrm>
                        <a:off x="8913391" y="4196145"/>
                        <a:ext cx="845041" cy="250063"/>
                      </a:xfrm>
                      <a:prstGeom prst="rect">
                        <a:avLst/>
                      </a:prstGeom>
                    </p:spPr>
                  </p:pic>
                </p:oleObj>
              </mc:Fallback>
            </mc:AlternateContent>
          </a:graphicData>
        </a:graphic>
      </p:graphicFrame>
      <p:graphicFrame>
        <p:nvGraphicFramePr>
          <p:cNvPr id="11" name="Object 10"/>
          <p:cNvGraphicFramePr>
            <a:graphicFrameLocks noChangeAspect="1"/>
          </p:cNvGraphicFramePr>
          <p:nvPr/>
        </p:nvGraphicFramePr>
        <p:xfrm>
          <a:off x="8910044" y="4556321"/>
          <a:ext cx="1011706" cy="252564"/>
        </p:xfrm>
        <a:graphic>
          <a:graphicData uri="http://schemas.openxmlformats.org/presentationml/2006/ole">
            <mc:AlternateContent xmlns:mc="http://schemas.openxmlformats.org/markup-compatibility/2006">
              <mc:Choice xmlns:v="urn:schemas-microsoft-com:vml" Requires="v">
                <p:oleObj name="Equation" r:id="rId12" imgW="812520" imgH="203040" progId="Equation.DSMT4">
                  <p:embed/>
                </p:oleObj>
              </mc:Choice>
              <mc:Fallback>
                <p:oleObj name="Equation" r:id="rId12" imgW="812520" imgH="203040" progId="Equation.DSMT4">
                  <p:embed/>
                  <p:pic>
                    <p:nvPicPr>
                      <p:cNvPr id="11" name="Object 10"/>
                      <p:cNvPicPr/>
                      <p:nvPr/>
                    </p:nvPicPr>
                    <p:blipFill>
                      <a:blip r:embed="rId13"/>
                      <a:stretch>
                        <a:fillRect/>
                      </a:stretch>
                    </p:blipFill>
                    <p:spPr>
                      <a:xfrm>
                        <a:off x="8910044" y="4556321"/>
                        <a:ext cx="1011706" cy="252564"/>
                      </a:xfrm>
                      <a:prstGeom prst="rect">
                        <a:avLst/>
                      </a:prstGeom>
                    </p:spPr>
                  </p:pic>
                </p:oleObj>
              </mc:Fallback>
            </mc:AlternateContent>
          </a:graphicData>
        </a:graphic>
      </p:graphicFrame>
      <p:graphicFrame>
        <p:nvGraphicFramePr>
          <p:cNvPr id="12" name="Object 11"/>
          <p:cNvGraphicFramePr>
            <a:graphicFrameLocks noChangeAspect="1"/>
          </p:cNvGraphicFramePr>
          <p:nvPr/>
        </p:nvGraphicFramePr>
        <p:xfrm>
          <a:off x="8893060" y="4936893"/>
          <a:ext cx="886934" cy="257641"/>
        </p:xfrm>
        <a:graphic>
          <a:graphicData uri="http://schemas.openxmlformats.org/presentationml/2006/ole">
            <mc:AlternateContent xmlns:mc="http://schemas.openxmlformats.org/markup-compatibility/2006">
              <mc:Choice xmlns:v="urn:schemas-microsoft-com:vml" Requires="v">
                <p:oleObj name="Equation" r:id="rId14" imgW="698400" imgH="203040" progId="Equation.DSMT4">
                  <p:embed/>
                </p:oleObj>
              </mc:Choice>
              <mc:Fallback>
                <p:oleObj name="Equation" r:id="rId14" imgW="698400" imgH="203040" progId="Equation.DSMT4">
                  <p:embed/>
                  <p:pic>
                    <p:nvPicPr>
                      <p:cNvPr id="12" name="Object 11"/>
                      <p:cNvPicPr/>
                      <p:nvPr/>
                    </p:nvPicPr>
                    <p:blipFill>
                      <a:blip r:embed="rId15"/>
                      <a:stretch>
                        <a:fillRect/>
                      </a:stretch>
                    </p:blipFill>
                    <p:spPr>
                      <a:xfrm>
                        <a:off x="8893060" y="4936893"/>
                        <a:ext cx="886934" cy="257641"/>
                      </a:xfrm>
                      <a:prstGeom prst="rect">
                        <a:avLst/>
                      </a:prstGeom>
                    </p:spPr>
                  </p:pic>
                </p:oleObj>
              </mc:Fallback>
            </mc:AlternateContent>
          </a:graphicData>
        </a:graphic>
      </p:graphicFrame>
      <p:graphicFrame>
        <p:nvGraphicFramePr>
          <p:cNvPr id="13" name="Object 12"/>
          <p:cNvGraphicFramePr>
            <a:graphicFrameLocks noChangeAspect="1"/>
          </p:cNvGraphicFramePr>
          <p:nvPr/>
        </p:nvGraphicFramePr>
        <p:xfrm>
          <a:off x="8898470" y="5298843"/>
          <a:ext cx="1080904" cy="257641"/>
        </p:xfrm>
        <a:graphic>
          <a:graphicData uri="http://schemas.openxmlformats.org/presentationml/2006/ole">
            <mc:AlternateContent xmlns:mc="http://schemas.openxmlformats.org/markup-compatibility/2006">
              <mc:Choice xmlns:v="urn:schemas-microsoft-com:vml" Requires="v">
                <p:oleObj name="Equation" r:id="rId16" imgW="850680" imgH="203040" progId="Equation.DSMT4">
                  <p:embed/>
                </p:oleObj>
              </mc:Choice>
              <mc:Fallback>
                <p:oleObj name="Equation" r:id="rId16" imgW="850680" imgH="203040" progId="Equation.DSMT4">
                  <p:embed/>
                  <p:pic>
                    <p:nvPicPr>
                      <p:cNvPr id="13" name="Object 12"/>
                      <p:cNvPicPr/>
                      <p:nvPr/>
                    </p:nvPicPr>
                    <p:blipFill>
                      <a:blip r:embed="rId17"/>
                      <a:stretch>
                        <a:fillRect/>
                      </a:stretch>
                    </p:blipFill>
                    <p:spPr>
                      <a:xfrm>
                        <a:off x="8898470" y="5298843"/>
                        <a:ext cx="1080904" cy="257641"/>
                      </a:xfrm>
                      <a:prstGeom prst="rect">
                        <a:avLst/>
                      </a:prstGeom>
                    </p:spPr>
                  </p:pic>
                </p:oleObj>
              </mc:Fallback>
            </mc:AlternateContent>
          </a:graphicData>
        </a:graphic>
      </p:graphicFrame>
      <p:graphicFrame>
        <p:nvGraphicFramePr>
          <p:cNvPr id="14" name="Object 13"/>
          <p:cNvGraphicFramePr>
            <a:graphicFrameLocks noChangeAspect="1"/>
          </p:cNvGraphicFramePr>
          <p:nvPr/>
        </p:nvGraphicFramePr>
        <p:xfrm>
          <a:off x="8888537" y="5688045"/>
          <a:ext cx="1054380" cy="247587"/>
        </p:xfrm>
        <a:graphic>
          <a:graphicData uri="http://schemas.openxmlformats.org/presentationml/2006/ole">
            <mc:AlternateContent xmlns:mc="http://schemas.openxmlformats.org/markup-compatibility/2006">
              <mc:Choice xmlns:v="urn:schemas-microsoft-com:vml" Requires="v">
                <p:oleObj name="Equation" r:id="rId18" imgW="863280" imgH="203040" progId="Equation.DSMT4">
                  <p:embed/>
                </p:oleObj>
              </mc:Choice>
              <mc:Fallback>
                <p:oleObj name="Equation" r:id="rId18" imgW="863280" imgH="203040" progId="Equation.DSMT4">
                  <p:embed/>
                  <p:pic>
                    <p:nvPicPr>
                      <p:cNvPr id="14" name="Object 13"/>
                      <p:cNvPicPr/>
                      <p:nvPr/>
                    </p:nvPicPr>
                    <p:blipFill>
                      <a:blip r:embed="rId19"/>
                      <a:stretch>
                        <a:fillRect/>
                      </a:stretch>
                    </p:blipFill>
                    <p:spPr>
                      <a:xfrm>
                        <a:off x="8888537" y="5688045"/>
                        <a:ext cx="1054380" cy="247587"/>
                      </a:xfrm>
                      <a:prstGeom prst="rect">
                        <a:avLst/>
                      </a:prstGeom>
                    </p:spPr>
                  </p:pic>
                </p:oleObj>
              </mc:Fallback>
            </mc:AlternateContent>
          </a:graphicData>
        </a:graphic>
      </p:graphicFrame>
      <p:graphicFrame>
        <p:nvGraphicFramePr>
          <p:cNvPr id="15" name="Object 14"/>
          <p:cNvGraphicFramePr>
            <a:graphicFrameLocks noChangeAspect="1"/>
          </p:cNvGraphicFramePr>
          <p:nvPr/>
        </p:nvGraphicFramePr>
        <p:xfrm>
          <a:off x="8861889" y="6018930"/>
          <a:ext cx="1075572" cy="252564"/>
        </p:xfrm>
        <a:graphic>
          <a:graphicData uri="http://schemas.openxmlformats.org/presentationml/2006/ole">
            <mc:AlternateContent xmlns:mc="http://schemas.openxmlformats.org/markup-compatibility/2006">
              <mc:Choice xmlns:v="urn:schemas-microsoft-com:vml" Requires="v">
                <p:oleObj name="Equation" r:id="rId20" imgW="863280" imgH="203040" progId="Equation.DSMT4">
                  <p:embed/>
                </p:oleObj>
              </mc:Choice>
              <mc:Fallback>
                <p:oleObj name="Equation" r:id="rId20" imgW="863280" imgH="203040" progId="Equation.DSMT4">
                  <p:embed/>
                  <p:pic>
                    <p:nvPicPr>
                      <p:cNvPr id="15" name="Object 14"/>
                      <p:cNvPicPr/>
                      <p:nvPr/>
                    </p:nvPicPr>
                    <p:blipFill>
                      <a:blip r:embed="rId21"/>
                      <a:stretch>
                        <a:fillRect/>
                      </a:stretch>
                    </p:blipFill>
                    <p:spPr>
                      <a:xfrm>
                        <a:off x="8861889" y="6018930"/>
                        <a:ext cx="1075572" cy="252564"/>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75C408D8-8A05-1F43-9D3E-8BFC193E7CB9}"/>
              </a:ext>
            </a:extLst>
          </p:cNvPr>
          <p:cNvSpPr txBox="1"/>
          <p:nvPr/>
        </p:nvSpPr>
        <p:spPr>
          <a:xfrm>
            <a:off x="8832813" y="3807024"/>
            <a:ext cx="918841" cy="307777"/>
          </a:xfrm>
          <a:prstGeom prst="rect">
            <a:avLst/>
          </a:prstGeom>
          <a:noFill/>
        </p:spPr>
        <p:txBody>
          <a:bodyPr wrap="none" rtlCol="0">
            <a:spAutoFit/>
          </a:bodyPr>
          <a:lstStyle/>
          <a:p>
            <a:r>
              <a:rPr lang="en-US" sz="1400" dirty="0"/>
              <a:t>1 </a:t>
            </a:r>
            <a:r>
              <a:rPr lang="en-US" sz="1000" dirty="0"/>
              <a:t>✕ </a:t>
            </a:r>
            <a:r>
              <a:rPr lang="en-US" sz="1400" dirty="0"/>
              <a:t>10</a:t>
            </a:r>
            <a:r>
              <a:rPr lang="en-US" sz="1400" baseline="30000" dirty="0"/>
              <a:t>0</a:t>
            </a:r>
            <a:r>
              <a:rPr lang="en-US" sz="1400" dirty="0"/>
              <a:t> N</a:t>
            </a:r>
          </a:p>
        </p:txBody>
      </p:sp>
    </p:spTree>
    <p:extLst>
      <p:ext uri="{BB962C8B-B14F-4D97-AF65-F5344CB8AC3E}">
        <p14:creationId xmlns:p14="http://schemas.microsoft.com/office/powerpoint/2010/main" val="2662136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The Fundamental Forces of Nature</a:t>
            </a:r>
            <a:endParaRPr lang="en-US" dirty="0"/>
          </a:p>
        </p:txBody>
      </p:sp>
      <p:sp>
        <p:nvSpPr>
          <p:cNvPr id="3" name="Content Placeholder 2"/>
          <p:cNvSpPr>
            <a:spLocks noGrp="1"/>
          </p:cNvSpPr>
          <p:nvPr>
            <p:ph idx="1"/>
          </p:nvPr>
        </p:nvSpPr>
        <p:spPr>
          <a:xfrm>
            <a:off x="677334" y="1840832"/>
            <a:ext cx="8229600" cy="3733800"/>
          </a:xfrm>
        </p:spPr>
        <p:txBody>
          <a:bodyPr>
            <a:normAutofit/>
          </a:bodyPr>
          <a:lstStyle/>
          <a:p>
            <a:pPr marL="256032" indent="-256032">
              <a:buSzPct val="100000"/>
            </a:pPr>
            <a:r>
              <a:rPr lang="en-US" altLang="en-US" sz="2600" dirty="0"/>
              <a:t>According to current understanding, all forces are expressions of four distinct </a:t>
            </a:r>
            <a:r>
              <a:rPr lang="en-US" altLang="en-US" sz="2600" b="1" dirty="0"/>
              <a:t>fundamental</a:t>
            </a:r>
            <a:r>
              <a:rPr lang="en-US" altLang="en-US" sz="2600" dirty="0"/>
              <a:t> forces:</a:t>
            </a:r>
          </a:p>
          <a:p>
            <a:pPr marL="740664" lvl="1">
              <a:buFont typeface="Arial" panose="020B0604020202020204" pitchFamily="34" charset="0"/>
              <a:buChar char="‒"/>
            </a:pPr>
            <a:r>
              <a:rPr lang="en-US" altLang="en-US" sz="2400" b="1" dirty="0"/>
              <a:t>gravitational interactions</a:t>
            </a:r>
          </a:p>
          <a:p>
            <a:pPr marL="740664" lvl="1">
              <a:buFont typeface="Arial" panose="020B0604020202020204" pitchFamily="34" charset="0"/>
              <a:buChar char="‒"/>
            </a:pPr>
            <a:r>
              <a:rPr lang="en-US" altLang="en-US" sz="2400" b="1" dirty="0"/>
              <a:t>electromagnetic interactions</a:t>
            </a:r>
          </a:p>
          <a:p>
            <a:pPr marL="740664" lvl="1">
              <a:buFont typeface="Arial" panose="020B0604020202020204" pitchFamily="34" charset="0"/>
              <a:buChar char="‒"/>
            </a:pPr>
            <a:r>
              <a:rPr lang="en-US" altLang="en-US" sz="2400" dirty="0"/>
              <a:t>the </a:t>
            </a:r>
            <a:r>
              <a:rPr lang="en-US" altLang="en-US" sz="2400" b="1" dirty="0"/>
              <a:t>strong interaction</a:t>
            </a:r>
          </a:p>
          <a:p>
            <a:pPr marL="740664" lvl="1">
              <a:buFont typeface="Arial" panose="020B0604020202020204" pitchFamily="34" charset="0"/>
              <a:buChar char="‒"/>
            </a:pPr>
            <a:r>
              <a:rPr lang="en-US" altLang="en-US" sz="2400" dirty="0"/>
              <a:t>the </a:t>
            </a:r>
            <a:r>
              <a:rPr lang="en-US" altLang="en-US" sz="2400" b="1" dirty="0"/>
              <a:t>weak interaction </a:t>
            </a:r>
          </a:p>
          <a:p>
            <a:pPr marL="256032" indent="-256032">
              <a:buSzPct val="100000"/>
            </a:pPr>
            <a:r>
              <a:rPr lang="en-US" altLang="en-US" sz="2600" dirty="0"/>
              <a:t>Physicists have taken steps to unify all interactions into a </a:t>
            </a:r>
            <a:r>
              <a:rPr lang="en-US" altLang="en-US" sz="2600" b="1" dirty="0"/>
              <a:t>theory of everything</a:t>
            </a:r>
            <a:r>
              <a:rPr lang="en-US" altLang="en-US" sz="2600" dirty="0"/>
              <a:t>.</a:t>
            </a:r>
          </a:p>
        </p:txBody>
      </p:sp>
    </p:spTree>
    <p:extLst>
      <p:ext uri="{BB962C8B-B14F-4D97-AF65-F5344CB8AC3E}">
        <p14:creationId xmlns:p14="http://schemas.microsoft.com/office/powerpoint/2010/main" val="9425455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Drawing Force Vectors</a:t>
            </a:r>
            <a:endParaRPr lang="en-US" dirty="0"/>
          </a:p>
        </p:txBody>
      </p:sp>
      <p:sp>
        <p:nvSpPr>
          <p:cNvPr id="3" name="Content Placeholder 2"/>
          <p:cNvSpPr>
            <a:spLocks noGrp="1"/>
          </p:cNvSpPr>
          <p:nvPr>
            <p:ph idx="1"/>
          </p:nvPr>
        </p:nvSpPr>
        <p:spPr>
          <a:xfrm>
            <a:off x="677334" y="1688332"/>
            <a:ext cx="8229600" cy="2286000"/>
          </a:xfrm>
        </p:spPr>
        <p:txBody>
          <a:bodyPr/>
          <a:lstStyle/>
          <a:p>
            <a:pPr marL="256032" indent="-256032">
              <a:buSzPct val="100000"/>
            </a:pPr>
            <a:r>
              <a:rPr lang="en-CA" altLang="en-US" sz="2400" dirty="0"/>
              <a:t>The figure shows a spring balance being used to measure a pull that we apply to a box. </a:t>
            </a:r>
          </a:p>
          <a:p>
            <a:pPr marL="256032" indent="-256032">
              <a:buSzPct val="100000"/>
            </a:pPr>
            <a:r>
              <a:rPr lang="en-CA" altLang="en-US" sz="2400" dirty="0"/>
              <a:t>We draw a vector to represent the applied force.</a:t>
            </a:r>
          </a:p>
          <a:p>
            <a:pPr marL="256032" indent="-256032">
              <a:buSzPct val="100000"/>
            </a:pPr>
            <a:r>
              <a:rPr lang="en-CA" altLang="en-US" sz="2400" dirty="0"/>
              <a:t>The length of the vector shows the magnitude; the longer the vector, the greater the force magnitude.</a:t>
            </a:r>
          </a:p>
        </p:txBody>
      </p:sp>
      <p:pic>
        <p:nvPicPr>
          <p:cNvPr id="4" name="Picture 3" descr="A rope equipped with a spring balance is attached to the top corner of a block. The rope is pulled with a tension force of 10 Newtons at 30 degrees above horizontal.&#10;"/>
          <p:cNvPicPr>
            <a:picLocks noChangeAspect="1"/>
          </p:cNvPicPr>
          <p:nvPr/>
        </p:nvPicPr>
        <p:blipFill rotWithShape="1">
          <a:blip r:embed="rId2" cstate="print">
            <a:extLst>
              <a:ext uri="{28A0092B-C50C-407E-A947-70E740481C1C}">
                <a14:useLocalDpi xmlns:a14="http://schemas.microsoft.com/office/drawing/2010/main" val="0"/>
              </a:ext>
            </a:extLst>
          </a:blip>
          <a:srcRect t="16931"/>
          <a:stretch/>
        </p:blipFill>
        <p:spPr>
          <a:xfrm>
            <a:off x="2540843" y="4141480"/>
            <a:ext cx="2878525" cy="2338569"/>
          </a:xfrm>
          <a:prstGeom prst="rect">
            <a:avLst/>
          </a:prstGeom>
        </p:spPr>
      </p:pic>
    </p:spTree>
    <p:extLst>
      <p:ext uri="{BB962C8B-B14F-4D97-AF65-F5344CB8AC3E}">
        <p14:creationId xmlns:p14="http://schemas.microsoft.com/office/powerpoint/2010/main" val="1014586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 Force</a:t>
            </a:r>
          </a:p>
        </p:txBody>
      </p:sp>
      <p:sp>
        <p:nvSpPr>
          <p:cNvPr id="3" name="Content Placeholder 2"/>
          <p:cNvSpPr>
            <a:spLocks noGrp="1"/>
          </p:cNvSpPr>
          <p:nvPr>
            <p:ph idx="1"/>
          </p:nvPr>
        </p:nvSpPr>
        <p:spPr>
          <a:xfrm>
            <a:off x="784668" y="1521542"/>
            <a:ext cx="4191000" cy="1632526"/>
          </a:xfrm>
        </p:spPr>
        <p:txBody>
          <a:bodyPr>
            <a:normAutofit/>
          </a:bodyPr>
          <a:lstStyle/>
          <a:p>
            <a:pPr marL="0" indent="0">
              <a:buSzPct val="100000"/>
              <a:buNone/>
            </a:pPr>
            <a:r>
              <a:rPr lang="en-US" altLang="en-US" sz="2600" dirty="0"/>
              <a:t>The vector sum of all the forces on an object is called the </a:t>
            </a:r>
            <a:r>
              <a:rPr lang="en-US" altLang="en-US" sz="2600" b="1" dirty="0"/>
              <a:t>resultant</a:t>
            </a:r>
            <a:r>
              <a:rPr lang="en-US" altLang="en-US" sz="2600" dirty="0"/>
              <a:t> of the forces or the </a:t>
            </a:r>
            <a:r>
              <a:rPr lang="en-US" altLang="en-US" sz="2600" b="1" dirty="0"/>
              <a:t>net</a:t>
            </a:r>
            <a:r>
              <a:rPr lang="en-US" altLang="en-US" sz="2600" dirty="0"/>
              <a:t> </a:t>
            </a:r>
            <a:r>
              <a:rPr lang="en-US" altLang="en-US" sz="2600" b="1" dirty="0"/>
              <a:t>force</a:t>
            </a:r>
            <a:r>
              <a:rPr lang="en-US" altLang="en-US" sz="2600" dirty="0"/>
              <a:t>:</a:t>
            </a:r>
          </a:p>
        </p:txBody>
      </p:sp>
      <p:graphicFrame>
        <p:nvGraphicFramePr>
          <p:cNvPr id="6" name="Object 5" descr="Vector R = the sum of vectors F sub 1, F sub 2, F sub 3, and so on.&#10;"/>
          <p:cNvGraphicFramePr>
            <a:graphicFrameLocks noChangeAspect="1"/>
          </p:cNvGraphicFramePr>
          <p:nvPr>
            <p:extLst>
              <p:ext uri="{D42A27DB-BD31-4B8C-83A1-F6EECF244321}">
                <p14:modId xmlns:p14="http://schemas.microsoft.com/office/powerpoint/2010/main" val="204897838"/>
              </p:ext>
            </p:extLst>
          </p:nvPr>
        </p:nvGraphicFramePr>
        <p:xfrm>
          <a:off x="1311270" y="3765756"/>
          <a:ext cx="4246132" cy="643350"/>
        </p:xfrm>
        <a:graphic>
          <a:graphicData uri="http://schemas.openxmlformats.org/presentationml/2006/ole">
            <mc:AlternateContent xmlns:mc="http://schemas.openxmlformats.org/markup-compatibility/2006">
              <mc:Choice xmlns:v="urn:schemas-microsoft-com:vml" Requires="v">
                <p:oleObj name="Equation" r:id="rId2" imgW="1676160" imgH="253800" progId="Equation.DSMT4">
                  <p:embed/>
                </p:oleObj>
              </mc:Choice>
              <mc:Fallback>
                <p:oleObj name="Equation" r:id="rId2" imgW="1676160" imgH="253800" progId="Equation.DSMT4">
                  <p:embed/>
                  <p:pic>
                    <p:nvPicPr>
                      <p:cNvPr id="6" name="Object 5" descr="Vector R = the sum of vectors F sub 1, F sub 2, F sub 3, and so on.&#10;"/>
                      <p:cNvPicPr/>
                      <p:nvPr/>
                    </p:nvPicPr>
                    <p:blipFill>
                      <a:blip r:embed="rId3"/>
                      <a:stretch>
                        <a:fillRect/>
                      </a:stretch>
                    </p:blipFill>
                    <p:spPr>
                      <a:xfrm>
                        <a:off x="1311270" y="3765756"/>
                        <a:ext cx="4246132" cy="643350"/>
                      </a:xfrm>
                      <a:prstGeom prst="rect">
                        <a:avLst/>
                      </a:prstGeom>
                    </p:spPr>
                  </p:pic>
                </p:oleObj>
              </mc:Fallback>
            </mc:AlternateContent>
          </a:graphicData>
        </a:graphic>
      </p:graphicFrame>
      <p:pic>
        <p:nvPicPr>
          <p:cNvPr id="4" name="Picture 3"/>
          <p:cNvPicPr>
            <a:picLocks noChangeAspect="1"/>
          </p:cNvPicPr>
          <p:nvPr/>
        </p:nvPicPr>
        <p:blipFill>
          <a:blip r:embed="rId4"/>
          <a:stretch>
            <a:fillRect/>
          </a:stretch>
        </p:blipFill>
        <p:spPr>
          <a:xfrm>
            <a:off x="7589115" y="1027906"/>
            <a:ext cx="4035902" cy="5255207"/>
          </a:xfrm>
          <a:prstGeom prst="rect">
            <a:avLst/>
          </a:prstGeom>
        </p:spPr>
      </p:pic>
    </p:spTree>
    <p:extLst>
      <p:ext uri="{BB962C8B-B14F-4D97-AF65-F5344CB8AC3E}">
        <p14:creationId xmlns:p14="http://schemas.microsoft.com/office/powerpoint/2010/main" val="4918456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5826</TotalTime>
  <Words>1406</Words>
  <Application>Microsoft Office PowerPoint</Application>
  <PresentationFormat>Widescreen</PresentationFormat>
  <Paragraphs>124</Paragraphs>
  <Slides>19</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6" baseType="lpstr">
      <vt:lpstr>Arial</vt:lpstr>
      <vt:lpstr>Calibri</vt:lpstr>
      <vt:lpstr>Calibri Light</vt:lpstr>
      <vt:lpstr>Cambria Math</vt:lpstr>
      <vt:lpstr>Neue Helvetica W01</vt:lpstr>
      <vt:lpstr>Office Theme</vt:lpstr>
      <vt:lpstr>Equation</vt:lpstr>
      <vt:lpstr> NEWTON’S LAWS OF MOTION    </vt:lpstr>
      <vt:lpstr>Newton’s Laws of Motion</vt:lpstr>
      <vt:lpstr>Introduction</vt:lpstr>
      <vt:lpstr>What is a Force?</vt:lpstr>
      <vt:lpstr>There Are Five Common Types of Forces: Normal, Weight, Applied, Friction, Tension</vt:lpstr>
      <vt:lpstr>What Are the Magnitudes of Common Forces?</vt:lpstr>
      <vt:lpstr>The Fundamental Forces of Nature</vt:lpstr>
      <vt:lpstr>Drawing Force Vectors</vt:lpstr>
      <vt:lpstr>Net Force</vt:lpstr>
      <vt:lpstr>Net Force Causes Acceleration</vt:lpstr>
      <vt:lpstr>Newton's First Law </vt:lpstr>
      <vt:lpstr>Inertia</vt:lpstr>
      <vt:lpstr>When Is Newton's First Law Valid?</vt:lpstr>
      <vt:lpstr>Force and Acceleration </vt:lpstr>
      <vt:lpstr>Mass and Acceleration  </vt:lpstr>
      <vt:lpstr>Newton's Second Law of Motion</vt:lpstr>
      <vt:lpstr>Systems of Units</vt:lpstr>
      <vt:lpstr>Newton's Third Law</vt:lpstr>
      <vt:lpstr>Newton’s Third Law – another 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Tatiana Krivosheev</dc:creator>
  <cp:lastModifiedBy>Tatiana Krivosheev</cp:lastModifiedBy>
  <cp:revision>212</cp:revision>
  <dcterms:created xsi:type="dcterms:W3CDTF">2020-03-17T19:17:10Z</dcterms:created>
  <dcterms:modified xsi:type="dcterms:W3CDTF">2021-12-14T14:09:30Z</dcterms:modified>
</cp:coreProperties>
</file>