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256" r:id="rId2"/>
    <p:sldId id="273" r:id="rId3"/>
    <p:sldId id="277" r:id="rId4"/>
    <p:sldId id="274" r:id="rId5"/>
    <p:sldId id="278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6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04DF86-9989-49E6-BFCC-C4E8A0647F19}" v="1" dt="2021-12-14T14:10:36.0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660"/>
  </p:normalViewPr>
  <p:slideViewPr>
    <p:cSldViewPr snapToGrid="0">
      <p:cViewPr>
        <p:scale>
          <a:sx n="76" d="100"/>
          <a:sy n="76" d="100"/>
        </p:scale>
        <p:origin x="5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AB04DF86-9989-49E6-BFCC-C4E8A0647F19}"/>
    <pc:docChg chg="delSld modSld">
      <pc:chgData name="Tatiana Krivosheev" userId="c41c6ff2-b9bd-4765-bc53-566538058c37" providerId="ADAL" clId="{AB04DF86-9989-49E6-BFCC-C4E8A0647F19}" dt="2021-12-14T14:10:45.243" v="2" actId="2696"/>
      <pc:docMkLst>
        <pc:docMk/>
      </pc:docMkLst>
      <pc:sldChg chg="addSp modSp mod">
        <pc:chgData name="Tatiana Krivosheev" userId="c41c6ff2-b9bd-4765-bc53-566538058c37" providerId="ADAL" clId="{AB04DF86-9989-49E6-BFCC-C4E8A0647F19}" dt="2021-12-14T14:10:42.590" v="1" actId="1076"/>
        <pc:sldMkLst>
          <pc:docMk/>
          <pc:sldMk cId="2464037572" sldId="256"/>
        </pc:sldMkLst>
        <pc:picChg chg="add mod">
          <ac:chgData name="Tatiana Krivosheev" userId="c41c6ff2-b9bd-4765-bc53-566538058c37" providerId="ADAL" clId="{AB04DF86-9989-49E6-BFCC-C4E8A0647F19}" dt="2021-12-14T14:10:42.590" v="1" actId="1076"/>
          <ac:picMkLst>
            <pc:docMk/>
            <pc:sldMk cId="2464037572" sldId="256"/>
            <ac:picMk id="3" creationId="{1D64A342-C88D-427C-9AC9-8FBB96A9F779}"/>
          </ac:picMkLst>
        </pc:picChg>
      </pc:sldChg>
      <pc:sldChg chg="del">
        <pc:chgData name="Tatiana Krivosheev" userId="c41c6ff2-b9bd-4765-bc53-566538058c37" providerId="ADAL" clId="{AB04DF86-9989-49E6-BFCC-C4E8A0647F19}" dt="2021-12-14T14:10:45.243" v="2" actId="2696"/>
        <pc:sldMkLst>
          <pc:docMk/>
          <pc:sldMk cId="2573666538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4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2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5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8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7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5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5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9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5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4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7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8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8486" y="5211698"/>
            <a:ext cx="9473514" cy="1646302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algn="r"/>
            <a:r>
              <a:rPr lang="en-US" dirty="0"/>
              <a:t>	POWER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461" y="338756"/>
            <a:ext cx="8410832" cy="47100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07" y="5354034"/>
            <a:ext cx="1933775" cy="13114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64A342-C88D-427C-9AC9-8FBB96A9F7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22" y="476250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31035" y="1656736"/>
                <a:ext cx="8596668" cy="4790363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/>
                  <a:t>Power is the time rate at which work is done.</a:t>
                </a:r>
              </a:p>
              <a:p>
                <a:r>
                  <a:rPr lang="en-US" sz="2600" b="1" dirty="0"/>
                  <a:t>Average power</a:t>
                </a:r>
                <a:r>
                  <a:rPr lang="en-US" sz="2600" dirty="0"/>
                  <a:t> is defined as: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sz="26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6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600" dirty="0"/>
                  <a:t> </a:t>
                </a:r>
              </a:p>
              <a:p>
                <a:pPr marL="0" indent="0" algn="ctr">
                  <a:buNone/>
                </a:pPr>
                <a:endParaRPr lang="en-US" sz="2600" dirty="0"/>
              </a:p>
              <a:p>
                <a:pPr marL="0" indent="0">
                  <a:buNone/>
                </a:pPr>
                <a:r>
                  <a:rPr lang="en-US" sz="2600" dirty="0"/>
                  <a:t>    where </a:t>
                </a:r>
                <a14:m>
                  <m:oMath xmlns:m="http://schemas.openxmlformats.org/officeDocument/2006/math">
                    <m:r>
                      <a:rPr lang="en-US" sz="2600">
                        <a:latin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60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sz="2600" dirty="0"/>
                  <a:t> is the work done during the time </a:t>
                </a:r>
                <a:r>
                  <a:rPr lang="en-US" sz="2600" dirty="0">
                    <a:latin typeface="Symbol" panose="05050102010706020507" pitchFamily="18" charset="2"/>
                  </a:rPr>
                  <a:t>D</a:t>
                </a:r>
                <a:r>
                  <a:rPr lang="en-US" sz="2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altLang="en-US" sz="2600" dirty="0">
                  <a:latin typeface="Times New Roman" panose="02020603050405020304" pitchFamily="18" charset="0"/>
                </a:endParaRPr>
              </a:p>
              <a:p>
                <a:r>
                  <a:rPr lang="en-US" sz="2600" dirty="0"/>
                  <a:t>The rate at which work is done may not be constant. We can define </a:t>
                </a:r>
                <a:r>
                  <a:rPr lang="en-US" sz="2600" b="1" dirty="0"/>
                  <a:t>instantaneous power </a:t>
                </a:r>
                <a:r>
                  <a:rPr lang="en-US" sz="2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600" dirty="0"/>
                  <a:t> as </a:t>
                </a:r>
              </a:p>
              <a:p>
                <a:pPr marL="0" indent="0" algn="ctr">
                  <a:buNone/>
                </a:pPr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limLow>
                      <m:limLow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𝑙𝑖𝑚</m:t>
                        </m:r>
                      </m:e>
                      <m:lim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𝑑𝑊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2600" dirty="0"/>
              </a:p>
              <a:p>
                <a:endParaRPr lang="en-US" altLang="en-US" dirty="0">
                  <a:latin typeface="Times New Roman" panose="02020603050405020304" pitchFamily="18" charset="0"/>
                </a:endParaRPr>
              </a:p>
              <a:p>
                <a:endParaRPr lang="en-US" altLang="en-US" dirty="0">
                  <a:latin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035" y="1656736"/>
                <a:ext cx="8596668" cy="4790363"/>
              </a:xfrm>
              <a:blipFill>
                <a:blip r:embed="rId2"/>
                <a:stretch>
                  <a:fillRect l="-1135" t="-1908" r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5045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details: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416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Power is a scalar quantity</a:t>
            </a:r>
          </a:p>
          <a:p>
            <a:r>
              <a:rPr lang="en-US" sz="2400" dirty="0"/>
              <a:t>The SI unit of power is the </a:t>
            </a:r>
            <a:r>
              <a:rPr lang="en-US" sz="2400" b="1" dirty="0"/>
              <a:t>watt</a:t>
            </a:r>
            <a:r>
              <a:rPr lang="en-US" sz="2400" dirty="0"/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400" dirty="0"/>
              <a:t>): from the definition of power 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W = 1 J/s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Sometimes another unit (non-SI) , </a:t>
            </a:r>
            <a:r>
              <a:rPr lang="en-US" sz="2400" b="1" dirty="0">
                <a:cs typeface="Times New Roman" panose="02020603050405020304" pitchFamily="18" charset="0"/>
              </a:rPr>
              <a:t>horsepower</a:t>
            </a:r>
            <a:r>
              <a:rPr lang="en-US" sz="2400" dirty="0"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cs typeface="Times New Roman" panose="02020603050405020304" pitchFamily="18" charset="0"/>
              </a:rPr>
              <a:t>hp</a:t>
            </a:r>
            <a:r>
              <a:rPr lang="en-US" sz="2400" dirty="0">
                <a:cs typeface="Times New Roman" panose="02020603050405020304" pitchFamily="18" charset="0"/>
              </a:rPr>
              <a:t>) is used: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746 W  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So what does a lightbulb rating of 100-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400" dirty="0">
                <a:cs typeface="Times New Roman" panose="02020603050405020304" pitchFamily="18" charset="0"/>
              </a:rPr>
              <a:t> means?  This lightbulb will convert 100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400" dirty="0">
                <a:cs typeface="Times New Roman" panose="02020603050405020304" pitchFamily="18" charset="0"/>
              </a:rPr>
              <a:t> of electric energy into light and heat at each second!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2465" y="5288340"/>
            <a:ext cx="6929535" cy="15696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Look up a power rating of your favorite electric device, estimate the amount of time it is in operation, and estimate the amount of electrical energy (in joules) it  uses up in a month.</a:t>
            </a:r>
          </a:p>
        </p:txBody>
      </p:sp>
      <p:pic>
        <p:nvPicPr>
          <p:cNvPr id="5" name="Picture 6" descr="06_Figure26-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2"/>
          <a:stretch>
            <a:fillRect/>
          </a:stretch>
        </p:blipFill>
        <p:spPr bwMode="auto">
          <a:xfrm>
            <a:off x="9274003" y="0"/>
            <a:ext cx="2917998" cy="218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50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Power, even more details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4210" y="1283354"/>
                <a:ext cx="8596668" cy="4270145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sz="9600" dirty="0">
                    <a:cs typeface="Times New Roman" panose="02020603050405020304" pitchFamily="18" charset="0"/>
                  </a:rPr>
                  <a:t>The unit of power is often used to define a unit of energy or work. For example, the </a:t>
                </a:r>
                <a:r>
                  <a:rPr lang="en-US" sz="9600" b="1" dirty="0">
                    <a:cs typeface="Times New Roman" panose="02020603050405020304" pitchFamily="18" charset="0"/>
                  </a:rPr>
                  <a:t>kilowatt-hour</a:t>
                </a:r>
                <a:r>
                  <a:rPr lang="en-US" sz="9600" dirty="0">
                    <a:cs typeface="Times New Roman" panose="02020603050405020304" pitchFamily="18" charset="0"/>
                  </a:rPr>
                  <a:t> (kWh) is the unit of electrical energy commonly used:</a:t>
                </a:r>
              </a:p>
              <a:p>
                <a:pPr marL="0" indent="0" algn="ctr">
                  <a:buNone/>
                </a:pPr>
                <a:r>
                  <a:rPr lang="en-US" sz="9600" dirty="0">
                    <a:cs typeface="Times New Roman" panose="02020603050405020304" pitchFamily="18" charset="0"/>
                  </a:rPr>
                  <a:t>1 kWh = (10</a:t>
                </a:r>
                <a:r>
                  <a:rPr lang="en-US" sz="9600" baseline="30000" dirty="0">
                    <a:cs typeface="Times New Roman" panose="02020603050405020304" pitchFamily="18" charset="0"/>
                  </a:rPr>
                  <a:t>3 </a:t>
                </a:r>
                <a:r>
                  <a:rPr lang="en-US" sz="9600" dirty="0">
                    <a:cs typeface="Times New Roman" panose="02020603050405020304" pitchFamily="18" charset="0"/>
                  </a:rPr>
                  <a:t>J/s)(3600 s) = 3.6 x 10</a:t>
                </a:r>
                <a:r>
                  <a:rPr lang="en-US" sz="9600" baseline="30000" dirty="0">
                    <a:cs typeface="Times New Roman" panose="02020603050405020304" pitchFamily="18" charset="0"/>
                  </a:rPr>
                  <a:t>6</a:t>
                </a:r>
                <a:r>
                  <a:rPr lang="en-US" sz="9600" dirty="0">
                    <a:cs typeface="Times New Roman" panose="02020603050405020304" pitchFamily="18" charset="0"/>
                  </a:rPr>
                  <a:t> J</a:t>
                </a:r>
              </a:p>
              <a:p>
                <a:pPr marL="0" indent="0">
                  <a:buNone/>
                </a:pPr>
                <a:endParaRPr lang="en-US" sz="9600" i="1" dirty="0"/>
              </a:p>
              <a:p>
                <a:r>
                  <a:rPr lang="en-US" sz="9600" dirty="0"/>
                  <a:t>In mechanics, it is sometimes convenient to express power in terms of force and velocity.  Average power: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sz="96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9600" i="1"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9600">
                            <a:latin typeface="Cambria Math" panose="02040503050406030204" pitchFamily="18" charset="0"/>
                          </a:rPr>
                          <m:t>Δx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9600">
                            <a:latin typeface="Cambria Math" panose="02040503050406030204" pitchFamily="18" charset="0"/>
                          </a:rPr>
                          <m:t>Δt</m:t>
                        </m:r>
                      </m:den>
                    </m:f>
                    <m:r>
                      <a:rPr lang="en-US" sz="96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f>
                      <m:f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9600">
                            <a:latin typeface="Cambria Math" panose="02040503050406030204" pitchFamily="18" charset="0"/>
                          </a:rPr>
                          <m:t>Δx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9600">
                            <a:latin typeface="Cambria Math" panose="02040503050406030204" pitchFamily="18" charset="0"/>
                          </a:rPr>
                          <m:t>Δt</m:t>
                        </m:r>
                      </m:den>
                    </m:f>
                    <m:r>
                      <a:rPr lang="en-US" sz="96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sSub>
                      <m:sSub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</m:oMath>
                </a14:m>
                <a:r>
                  <a:rPr lang="en-US" sz="9600" dirty="0"/>
                  <a:t>, </a:t>
                </a:r>
              </a:p>
              <a:p>
                <a:pPr marL="0" indent="0" algn="ctr">
                  <a:buNone/>
                </a:pPr>
                <a:endParaRPr lang="en-US" sz="9600" dirty="0"/>
              </a:p>
              <a:p>
                <a:pPr marL="0" indent="0">
                  <a:buNone/>
                </a:pPr>
                <a:r>
                  <a:rPr lang="en-US" altLang="en-US" sz="96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96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altLang="en-US" sz="9600" dirty="0"/>
                  <a:t> is the component of the force parallel to the displacement.</a:t>
                </a:r>
              </a:p>
              <a:p>
                <a:endParaRPr lang="en-US" sz="8000" i="1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</m:t>
                        </m:r>
                      </m:e>
                    </m:acc>
                    <m:r>
                      <a:rPr lang="en-US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4210" y="1283354"/>
                <a:ext cx="8596668" cy="4270145"/>
              </a:xfrm>
              <a:blipFill>
                <a:blip r:embed="rId2"/>
                <a:stretch>
                  <a:fillRect l="-1135" r="-1489" b="-1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537276" y="5288340"/>
            <a:ext cx="7654724" cy="15696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Convert the estimate for the electrical energy of your device from joules to kilowatt-hours. You may also look up the Georgia Power rates and estimate how much money does it cost to operate it. </a:t>
            </a:r>
          </a:p>
        </p:txBody>
      </p:sp>
    </p:spTree>
    <p:extLst>
      <p:ext uri="{BB962C8B-B14F-4D97-AF65-F5344CB8AC3E}">
        <p14:creationId xmlns:p14="http://schemas.microsoft.com/office/powerpoint/2010/main" val="142739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Instantaneous power,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Instantaneous power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 </a:t>
                </a:r>
                <a:r>
                  <a:rPr lang="en-US" sz="2400" dirty="0"/>
                  <a:t>is the limit of the expression for average power as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400" i="1" dirty="0"/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r>
                  <a:rPr lang="en-US" sz="2400" dirty="0"/>
                  <a:t>And finally, we can express power in terms of a scalar product: </a:t>
                </a:r>
              </a:p>
              <a:p>
                <a:pPr marL="0" indent="0">
                  <a:buNone/>
                </a:pP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40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09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work out an example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15737" y="3325437"/>
            <a:ext cx="3394275" cy="35325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1425907"/>
                <a:ext cx="11353800" cy="4748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As part of a charity fund-raising drive, a Chicago marathon runner with mass 50.0 kg runs up the stairs to the top of the 443-m tall Willis Tower. To lift herself to the top in 15.0 minutes, what must be her average power output in watts? In horsepower?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amount of work she needs to do to lift herself is equal to the product of her weight and the height:</a:t>
                </a:r>
              </a:p>
              <a:p>
                <a:endParaRPr lang="en-US" sz="2400" dirty="0">
                  <a:cs typeface="Times New Roman" panose="02020603050405020304" pitchFamily="18" charset="0"/>
                </a:endParaRPr>
              </a:p>
              <a:p>
                <a:r>
                  <a:rPr lang="en-US" sz="2400" i="1" dirty="0">
                    <a:cs typeface="Times New Roman" panose="02020603050405020304" pitchFamily="18" charset="0"/>
                  </a:rPr>
                  <a:t>W</a:t>
                </a:r>
                <a:r>
                  <a:rPr lang="en-US" sz="2400" dirty="0">
                    <a:cs typeface="Times New Roman" panose="02020603050405020304" pitchFamily="18" charset="0"/>
                  </a:rPr>
                  <a:t> = </a:t>
                </a:r>
                <a:r>
                  <a:rPr lang="en-US" sz="2400" i="1" dirty="0" err="1">
                    <a:cs typeface="Times New Roman" panose="02020603050405020304" pitchFamily="18" charset="0"/>
                  </a:rPr>
                  <a:t>mgh</a:t>
                </a:r>
                <a:r>
                  <a:rPr lang="en-US" sz="2400" dirty="0">
                    <a:cs typeface="Times New Roman" panose="02020603050405020304" pitchFamily="18" charset="0"/>
                  </a:rPr>
                  <a:t> = (50.0 kg)(9.80 m/s2)(443 m) = 2.17 x 10</a:t>
                </a:r>
                <a:r>
                  <a:rPr lang="en-US" sz="2400" baseline="30000" dirty="0">
                    <a:cs typeface="Times New Roman" panose="02020603050405020304" pitchFamily="18" charset="0"/>
                  </a:rPr>
                  <a:t>5</a:t>
                </a:r>
                <a:r>
                  <a:rPr lang="en-US" sz="2400" dirty="0">
                    <a:cs typeface="Times New Roman" panose="02020603050405020304" pitchFamily="18" charset="0"/>
                  </a:rPr>
                  <a:t> J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time, in seconds is 900 s, so the average power is: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2.17×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900 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=241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=0.323 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h𝑝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25907"/>
                <a:ext cx="11353800" cy="4748288"/>
              </a:xfrm>
              <a:prstGeom prst="rect">
                <a:avLst/>
              </a:prstGeom>
              <a:blipFill>
                <a:blip r:embed="rId3"/>
                <a:stretch>
                  <a:fillRect l="-859" t="-1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51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</TotalTime>
  <Words>489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 POWER</vt:lpstr>
      <vt:lpstr>Definitions</vt:lpstr>
      <vt:lpstr>More details:</vt:lpstr>
      <vt:lpstr>Power, even more details </vt:lpstr>
      <vt:lpstr>Instantaneous power, continued</vt:lpstr>
      <vt:lpstr>Let’s work out an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72</cp:revision>
  <dcterms:created xsi:type="dcterms:W3CDTF">2020-03-17T19:17:10Z</dcterms:created>
  <dcterms:modified xsi:type="dcterms:W3CDTF">2021-12-14T14:10:49Z</dcterms:modified>
</cp:coreProperties>
</file>