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2" r:id="rId1"/>
  </p:sldMasterIdLst>
  <p:sldIdLst>
    <p:sldId id="256" r:id="rId2"/>
    <p:sldId id="262" r:id="rId3"/>
    <p:sldId id="263" r:id="rId4"/>
    <p:sldId id="264" r:id="rId5"/>
    <p:sldId id="267" r:id="rId6"/>
    <p:sldId id="265" r:id="rId7"/>
    <p:sldId id="266" r:id="rId8"/>
    <p:sldId id="269" r:id="rId9"/>
    <p:sldId id="27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E61E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F1B0CB2-802E-48F8-9B84-23C872032C72}" v="2" dt="2021-12-14T14:11:22.65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08" autoAdjust="0"/>
    <p:restoredTop sz="94660"/>
  </p:normalViewPr>
  <p:slideViewPr>
    <p:cSldViewPr snapToGrid="0">
      <p:cViewPr varScale="1">
        <p:scale>
          <a:sx n="94" d="100"/>
          <a:sy n="94" d="100"/>
        </p:scale>
        <p:origin x="44" y="8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tiana Krivosheev" userId="c41c6ff2-b9bd-4765-bc53-566538058c37" providerId="ADAL" clId="{FF1B0CB2-802E-48F8-9B84-23C872032C72}"/>
    <pc:docChg chg="custSel modSld">
      <pc:chgData name="Tatiana Krivosheev" userId="c41c6ff2-b9bd-4765-bc53-566538058c37" providerId="ADAL" clId="{FF1B0CB2-802E-48F8-9B84-23C872032C72}" dt="2021-12-14T14:11:26.253" v="3" actId="1076"/>
      <pc:docMkLst>
        <pc:docMk/>
      </pc:docMkLst>
      <pc:sldChg chg="addSp delSp modSp mod">
        <pc:chgData name="Tatiana Krivosheev" userId="c41c6ff2-b9bd-4765-bc53-566538058c37" providerId="ADAL" clId="{FF1B0CB2-802E-48F8-9B84-23C872032C72}" dt="2021-12-14T14:11:26.253" v="3" actId="1076"/>
        <pc:sldMkLst>
          <pc:docMk/>
          <pc:sldMk cId="2464037572" sldId="256"/>
        </pc:sldMkLst>
        <pc:picChg chg="add del">
          <ac:chgData name="Tatiana Krivosheev" userId="c41c6ff2-b9bd-4765-bc53-566538058c37" providerId="ADAL" clId="{FF1B0CB2-802E-48F8-9B84-23C872032C72}" dt="2021-12-14T14:11:07.336" v="1" actId="21"/>
          <ac:picMkLst>
            <pc:docMk/>
            <pc:sldMk cId="2464037572" sldId="256"/>
            <ac:picMk id="3" creationId="{9D5449C6-88B3-4E17-B0D3-37AE0B49D8FE}"/>
          </ac:picMkLst>
        </pc:picChg>
        <pc:picChg chg="add mod">
          <ac:chgData name="Tatiana Krivosheev" userId="c41c6ff2-b9bd-4765-bc53-566538058c37" providerId="ADAL" clId="{FF1B0CB2-802E-48F8-9B84-23C872032C72}" dt="2021-12-14T14:11:26.253" v="3" actId="1076"/>
          <ac:picMkLst>
            <pc:docMk/>
            <pc:sldMk cId="2464037572" sldId="256"/>
            <ac:picMk id="6" creationId="{260952F5-02E6-4F1C-90A4-A93E46C5DFB6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170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585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81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763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998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27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346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033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007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794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845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701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69920" y="5211698"/>
            <a:ext cx="9022080" cy="1646302"/>
          </a:xfrm>
          <a:solidFill>
            <a:schemeClr val="bg1">
              <a:lumMod val="65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/>
              <a:t>	</a:t>
            </a:r>
            <a:r>
              <a:rPr lang="en-US" dirty="0">
                <a:solidFill>
                  <a:schemeClr val="tx1"/>
                </a:solidFill>
              </a:rPr>
              <a:t>WORK DONE BY CONSTANT FORCE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920" y="-24382"/>
            <a:ext cx="9022080" cy="491480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44" y="5407190"/>
            <a:ext cx="2132815" cy="145081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60952F5-02E6-4F1C-90A4-A93E46C5DF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679" y="518817"/>
            <a:ext cx="2206943" cy="469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037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need for 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Free Body Diagram and the Newton’s Second Law are great tools, but things get very complicated if forces are NOT constant.</a:t>
            </a:r>
          </a:p>
          <a:p>
            <a:r>
              <a:rPr lang="en-US" sz="2400" dirty="0"/>
              <a:t>Alternative approach exists – one based on the concepts of work and energy.</a:t>
            </a:r>
          </a:p>
          <a:p>
            <a:r>
              <a:rPr lang="en-US" sz="2400" dirty="0"/>
              <a:t>Introducing these concepts allows us to formulate </a:t>
            </a:r>
            <a:r>
              <a:rPr lang="en-US" sz="2400" i="1" dirty="0"/>
              <a:t>principle of conservation of energy</a:t>
            </a:r>
            <a:r>
              <a:rPr lang="en-US" sz="2400" dirty="0"/>
              <a:t> – one of the most powerful tools in physics and beyond (chemistry, biology, etc.).</a:t>
            </a:r>
          </a:p>
          <a:p>
            <a:r>
              <a:rPr lang="en-US" sz="2400" dirty="0"/>
              <a:t>Work and energy are </a:t>
            </a:r>
            <a:r>
              <a:rPr lang="en-US" sz="2400" i="1" dirty="0"/>
              <a:t>scalar</a:t>
            </a:r>
            <a:r>
              <a:rPr lang="en-US" sz="2400" dirty="0"/>
              <a:t> quantities, easier to deal with in comparison with forces and accelerations that are </a:t>
            </a:r>
            <a:r>
              <a:rPr lang="en-US" sz="2400" i="1" dirty="0"/>
              <a:t>vectors</a:t>
            </a:r>
            <a:r>
              <a:rPr lang="en-US" sz="2400" dirty="0"/>
              <a:t>.</a:t>
            </a:r>
          </a:p>
          <a:p>
            <a:r>
              <a:rPr lang="en-US" sz="2400" dirty="0"/>
              <a:t>But there is a price to pay – we generally lose all information about direction of the motion.</a:t>
            </a:r>
          </a:p>
        </p:txBody>
      </p:sp>
    </p:spTree>
    <p:extLst>
      <p:ext uri="{BB962C8B-B14F-4D97-AF65-F5344CB8AC3E}">
        <p14:creationId xmlns:p14="http://schemas.microsoft.com/office/powerpoint/2010/main" val="32915495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 done by a constant force - definition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473866" y="1499691"/>
                <a:ext cx="8596668" cy="3880773"/>
              </a:xfrm>
              <a:noFill/>
            </p:spPr>
            <p:txBody>
              <a:bodyPr>
                <a:normAutofit fontScale="70000" lnSpcReduction="20000"/>
              </a:bodyPr>
              <a:lstStyle/>
              <a:p>
                <a:r>
                  <a:rPr lang="en-US" altLang="en-US" sz="3100" dirty="0"/>
                  <a:t>A force acting on a body does </a:t>
                </a:r>
                <a:r>
                  <a:rPr lang="en-US" altLang="en-US" sz="3100" i="1" dirty="0"/>
                  <a:t>work</a:t>
                </a:r>
                <a:r>
                  <a:rPr lang="en-US" altLang="en-US" sz="3100" dirty="0"/>
                  <a:t> if the body undergoes a displacement (though there are a few interesting exceptions which we will discuss later).</a:t>
                </a:r>
              </a:p>
              <a:p>
                <a:r>
                  <a:rPr lang="en-US" altLang="en-US" sz="3100" dirty="0"/>
                  <a:t>The simplest case is a work done by a constant force acting in the same direction as a straight – line displacement:</a:t>
                </a:r>
              </a:p>
              <a:p>
                <a:pPr marL="0" indent="0">
                  <a:buNone/>
                </a:pPr>
                <a:r>
                  <a:rPr lang="en-US" sz="3100" dirty="0"/>
                  <a:t>                                                                </a:t>
                </a:r>
                <a14:m>
                  <m:oMath xmlns:m="http://schemas.openxmlformats.org/officeDocument/2006/math">
                    <m:r>
                      <a:rPr lang="en-US" sz="3100" i="1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US" sz="31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3100" i="1">
                        <a:latin typeface="Cambria Math" panose="02040503050406030204" pitchFamily="18" charset="0"/>
                      </a:rPr>
                      <m:t>𝐹𝑑</m:t>
                    </m:r>
                  </m:oMath>
                </a14:m>
                <a:r>
                  <a:rPr lang="en-US" sz="3100" dirty="0"/>
                  <a:t>,  where </a:t>
                </a:r>
              </a:p>
              <a:p>
                <a:pPr marL="0" indent="0">
                  <a:buNone/>
                </a:pPr>
                <a:r>
                  <a:rPr lang="en-US" sz="3100" dirty="0"/>
                  <a:t>              </a:t>
                </a:r>
              </a:p>
              <a:p>
                <a:pPr marL="0" indent="0">
                  <a:buNone/>
                </a:pPr>
                <a:r>
                  <a:rPr lang="en-US" sz="3100" dirty="0"/>
                  <a:t>                                                                </a:t>
                </a:r>
                <a:r>
                  <a:rPr lang="en-US" sz="3100" i="1" dirty="0"/>
                  <a:t>W</a:t>
                </a:r>
                <a:r>
                  <a:rPr lang="en-US" sz="3100" dirty="0"/>
                  <a:t> is the work done by a force </a:t>
                </a:r>
              </a:p>
              <a:p>
                <a:pPr marL="0" indent="0">
                  <a:buNone/>
                </a:pPr>
                <a:r>
                  <a:rPr lang="en-US" sz="3100" dirty="0"/>
                  <a:t>                                                                </a:t>
                </a:r>
                <a:r>
                  <a:rPr lang="en-US" sz="3100" i="1" dirty="0"/>
                  <a:t>F</a:t>
                </a:r>
                <a:r>
                  <a:rPr lang="en-US" sz="3100" dirty="0"/>
                  <a:t> is the magnitude of the force, and</a:t>
                </a:r>
              </a:p>
              <a:p>
                <a:pPr marL="0" indent="0">
                  <a:buNone/>
                </a:pPr>
                <a:r>
                  <a:rPr lang="en-US" sz="3100" dirty="0"/>
                  <a:t>                                                                </a:t>
                </a:r>
                <a:r>
                  <a:rPr lang="en-US" sz="3100" i="1" dirty="0"/>
                  <a:t>d</a:t>
                </a:r>
                <a:r>
                  <a:rPr lang="en-US" sz="3100" dirty="0"/>
                  <a:t> is the magnitude of displacement</a:t>
                </a:r>
              </a:p>
              <a:p>
                <a:pPr marL="0" indent="0">
                  <a:buNone/>
                </a:pPr>
                <a:endParaRPr lang="en-US" altLang="en-US" dirty="0"/>
              </a:p>
              <a:p>
                <a:pPr marL="0" indent="0">
                  <a:buNone/>
                </a:pPr>
                <a:endParaRPr lang="en-US" altLang="en-US" dirty="0"/>
              </a:p>
              <a:p>
                <a:pPr marL="0" indent="0">
                  <a:buNone/>
                </a:pPr>
                <a:endParaRPr lang="en-US" alt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73866" y="1499691"/>
                <a:ext cx="8596668" cy="3880773"/>
              </a:xfrm>
              <a:blipFill>
                <a:blip r:embed="rId2"/>
                <a:stretch>
                  <a:fillRect l="-851" t="-3297" r="-1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6019800" y="5644960"/>
            <a:ext cx="6172200" cy="101566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sz="2400" dirty="0"/>
              <a:t>Note: Do not confuse </a:t>
            </a:r>
            <a:r>
              <a:rPr lang="en-US" sz="2400" i="1" dirty="0"/>
              <a:t>W</a:t>
            </a:r>
            <a:r>
              <a:rPr lang="en-US" sz="2400" dirty="0"/>
              <a:t> (work) with </a:t>
            </a:r>
            <a:r>
              <a:rPr lang="en-US" sz="2400" i="1" dirty="0"/>
              <a:t>w</a:t>
            </a:r>
            <a:r>
              <a:rPr lang="en-US" sz="2400" dirty="0"/>
              <a:t> (weight)! 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600" y="3474720"/>
            <a:ext cx="5788553" cy="3383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9239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083733"/>
          </a:xfrm>
        </p:spPr>
        <p:txBody>
          <a:bodyPr/>
          <a:lstStyle/>
          <a:p>
            <a:r>
              <a:rPr lang="en-US" dirty="0"/>
              <a:t>Details: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742613"/>
            <a:ext cx="8596668" cy="3195147"/>
          </a:xfrm>
        </p:spPr>
        <p:txBody>
          <a:bodyPr/>
          <a:lstStyle/>
          <a:p>
            <a:r>
              <a:rPr lang="en-US" sz="2400" dirty="0"/>
              <a:t>Work is a scalar quantity – does not have direction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SI Units are (looking at the definition) N-m (called Joule)</a:t>
            </a:r>
          </a:p>
          <a:p>
            <a:pPr marL="0" indent="0">
              <a:buNone/>
            </a:pPr>
            <a:r>
              <a:rPr lang="en-US" sz="2400" dirty="0"/>
              <a:t>        1 Joule = (1 Newton)(1meter)</a:t>
            </a:r>
          </a:p>
          <a:p>
            <a:pPr marL="0" indent="0">
              <a:buNone/>
            </a:pPr>
            <a:r>
              <a:rPr lang="en-US" sz="2400" dirty="0"/>
              <a:t> </a:t>
            </a:r>
          </a:p>
          <a:p>
            <a:r>
              <a:rPr lang="en-US" sz="2400" dirty="0"/>
              <a:t>Work can be positive, negative, or zero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0906" y="1340971"/>
            <a:ext cx="3583413" cy="414565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096000" y="5705107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James Prescott Joule, an English physicist who established that the various forms of energy—mechanical, electrical, and heat  can be changed one into another. </a:t>
            </a:r>
          </a:p>
        </p:txBody>
      </p:sp>
    </p:spTree>
    <p:extLst>
      <p:ext uri="{BB962C8B-B14F-4D97-AF65-F5344CB8AC3E}">
        <p14:creationId xmlns:p14="http://schemas.microsoft.com/office/powerpoint/2010/main" val="3950621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if a constant force does NOT act along the direction of single – line displacement?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77334" y="1871029"/>
                <a:ext cx="6820746" cy="40626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0" dirty="0"/>
                  <a:t>In this case we define work as: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                                  </m:t>
                      </m:r>
                    </m:oMath>
                  </m:oMathPara>
                </a14:m>
                <a:endParaRPr lang="en-US" sz="2400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                                      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𝐹𝑑</m:t>
                    </m:r>
                  </m:oMath>
                </a14:m>
                <a:r>
                  <a:rPr lang="en-US" sz="2400" dirty="0"/>
                  <a:t> cos(</a:t>
                </a:r>
                <a:r>
                  <a:rPr lang="en-US" sz="2400" i="1" dirty="0">
                    <a:latin typeface="Symbol" panose="05050102010706020507" pitchFamily="18" charset="2"/>
                  </a:rPr>
                  <a:t>q</a:t>
                </a:r>
                <a:r>
                  <a:rPr lang="en-US" sz="2400" dirty="0"/>
                  <a:t>)  </a:t>
                </a:r>
              </a:p>
              <a:p>
                <a:endParaRPr lang="en-US" sz="2400" dirty="0"/>
              </a:p>
              <a:p>
                <a:r>
                  <a:rPr lang="en-US" sz="2400" dirty="0"/>
                  <a:t>where               </a:t>
                </a:r>
              </a:p>
              <a:p>
                <a:r>
                  <a:rPr lang="en-US" sz="2400" i="1" dirty="0"/>
                  <a:t>W</a:t>
                </a:r>
                <a:r>
                  <a:rPr lang="en-US" sz="2400" dirty="0"/>
                  <a:t> is the work done by a force </a:t>
                </a:r>
              </a:p>
              <a:p>
                <a:r>
                  <a:rPr lang="en-US" sz="2400" i="1" dirty="0"/>
                  <a:t>F</a:t>
                </a:r>
                <a:r>
                  <a:rPr lang="en-US" sz="2400" dirty="0"/>
                  <a:t> is the magnitude of the force</a:t>
                </a:r>
              </a:p>
              <a:p>
                <a:r>
                  <a:rPr lang="en-US" sz="2400" i="1" dirty="0"/>
                  <a:t>d</a:t>
                </a:r>
                <a:r>
                  <a:rPr lang="en-US" sz="2400" dirty="0"/>
                  <a:t> is the magnitude of displacement, and</a:t>
                </a:r>
              </a:p>
              <a:p>
                <a:pPr marL="342900" indent="-342900">
                  <a:buFont typeface="Symbol" panose="05050102010706020507" pitchFamily="18" charset="2"/>
                  <a:buChar char="q"/>
                </a:pPr>
                <a:r>
                  <a:rPr lang="en-US" sz="2400" dirty="0"/>
                  <a:t>is the angle between direction of the force </a:t>
                </a:r>
              </a:p>
              <a:p>
                <a:r>
                  <a:rPr lang="en-US" sz="2400" dirty="0"/>
                  <a:t>and direction of the single-line displacement</a:t>
                </a:r>
                <a:endParaRPr lang="en-US" i="1" dirty="0">
                  <a:sym typeface="Symbol" panose="05050102010706020507" pitchFamily="18" charset="2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334" y="1871029"/>
                <a:ext cx="6820746" cy="4062651"/>
              </a:xfrm>
              <a:prstGeom prst="rect">
                <a:avLst/>
              </a:prstGeom>
              <a:blipFill>
                <a:blip r:embed="rId2"/>
                <a:stretch>
                  <a:fillRect l="-1430" t="-12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0240" y="3424022"/>
            <a:ext cx="7177248" cy="3113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2449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Did you notice something familiar?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77334" y="1525589"/>
                <a:ext cx="8596668" cy="5088572"/>
              </a:xfrm>
              <a:noFill/>
            </p:spPr>
            <p:txBody>
              <a:bodyPr>
                <a:normAutofit fontScale="32500" lnSpcReduction="20000"/>
              </a:bodyPr>
              <a:lstStyle/>
              <a:p>
                <a:r>
                  <a:rPr lang="en-US" sz="7400" dirty="0">
                    <a:latin typeface="+mj-lt"/>
                  </a:rPr>
                  <a:t>The definition has the form of the scalar (dot) product of two vectors!</a:t>
                </a:r>
              </a:p>
              <a:p>
                <a:r>
                  <a:rPr lang="en-US" sz="7400" dirty="0">
                    <a:latin typeface="+mj-lt"/>
                  </a:rPr>
                  <a:t>In fact, we can rewrite it as </a:t>
                </a:r>
              </a:p>
              <a:p>
                <a:pPr marL="0" indent="0">
                  <a:buNone/>
                </a:pPr>
                <a:endParaRPr lang="en-US" sz="7400" i="1" dirty="0">
                  <a:latin typeface="+mj-lt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7400" i="1"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en-US" sz="7400" i="1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sz="74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74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</m:acc>
                      <m:r>
                        <a:rPr lang="en-US" sz="7400" i="1">
                          <a:latin typeface="Cambria Math" panose="02040503050406030204" pitchFamily="18" charset="0"/>
                        </a:rPr>
                        <m:t>∙</m:t>
                      </m:r>
                      <m:acc>
                        <m:accPr>
                          <m:chr m:val="⃗"/>
                          <m:ctrlPr>
                            <a:rPr lang="en-US" sz="74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7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</m:acc>
                    </m:oMath>
                  </m:oMathPara>
                </a14:m>
                <a:endParaRPr lang="en-US" sz="7400" dirty="0">
                  <a:latin typeface="+mj-lt"/>
                </a:endParaRPr>
              </a:p>
              <a:p>
                <a:pPr marL="0" indent="0">
                  <a:buNone/>
                </a:pPr>
                <a:endParaRPr lang="en-US" sz="7400" i="1" dirty="0">
                  <a:latin typeface="+mj-lt"/>
                </a:endParaRPr>
              </a:p>
              <a:p>
                <a:r>
                  <a:rPr lang="en-US" sz="7400" dirty="0">
                    <a:latin typeface="+mj-lt"/>
                  </a:rPr>
                  <a:t>Interestingly, we combine two vector quantities to produce a scalar.</a:t>
                </a:r>
              </a:p>
              <a:p>
                <a:pPr marL="0" indent="0">
                  <a:buNone/>
                </a:pPr>
                <a:endParaRPr lang="en-US" sz="7400" dirty="0">
                  <a:latin typeface="+mj-lt"/>
                </a:endParaRPr>
              </a:p>
              <a:p>
                <a:r>
                  <a:rPr lang="en-US" sz="7400" dirty="0">
                    <a:latin typeface="+mj-lt"/>
                  </a:rPr>
                  <a:t>Note, this definition only applies to work done by a constant force along a straight-line displacement.</a:t>
                </a:r>
              </a:p>
              <a:p>
                <a:endParaRPr lang="en-US" sz="7400" dirty="0">
                  <a:latin typeface="+mj-lt"/>
                </a:endParaRPr>
              </a:p>
              <a:p>
                <a:r>
                  <a:rPr lang="en-US" sz="7400" dirty="0">
                    <a:latin typeface="+mj-lt"/>
                  </a:rPr>
                  <a:t>If the force acts along the direction of displacement (</a:t>
                </a:r>
                <a:r>
                  <a:rPr lang="en-US" sz="7400" i="1" dirty="0">
                    <a:latin typeface="Symbol" panose="05050102010706020507" pitchFamily="18" charset="2"/>
                  </a:rPr>
                  <a:t>q</a:t>
                </a:r>
                <a:r>
                  <a:rPr lang="en-US" sz="7400" dirty="0">
                    <a:latin typeface="+mj-lt"/>
                  </a:rPr>
                  <a:t> = 0), we go back to our starting point of </a:t>
                </a:r>
                <a:r>
                  <a:rPr lang="en-US" sz="7400" i="1" dirty="0">
                    <a:latin typeface="+mj-lt"/>
                  </a:rPr>
                  <a:t>W</a:t>
                </a:r>
                <a:r>
                  <a:rPr lang="en-US" sz="7400" dirty="0">
                    <a:latin typeface="+mj-lt"/>
                  </a:rPr>
                  <a:t> = </a:t>
                </a:r>
                <a:r>
                  <a:rPr lang="en-US" sz="7400" i="1" dirty="0">
                    <a:latin typeface="+mj-lt"/>
                  </a:rPr>
                  <a:t>F d</a:t>
                </a:r>
                <a:r>
                  <a:rPr lang="en-US" sz="7400" dirty="0">
                    <a:latin typeface="+mj-lt"/>
                  </a:rPr>
                  <a:t>  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4" y="1525589"/>
                <a:ext cx="8596668" cy="5088572"/>
              </a:xfrm>
              <a:blipFill>
                <a:blip r:embed="rId2"/>
                <a:stretch>
                  <a:fillRect l="-922" t="-2754" r="-1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644685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21267"/>
          </a:xfrm>
        </p:spPr>
        <p:txBody>
          <a:bodyPr/>
          <a:lstStyle/>
          <a:p>
            <a:r>
              <a:rPr lang="en-US" altLang="en-US" dirty="0"/>
              <a:t>Positive, negative, and zero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30867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en-US" sz="2400" dirty="0">
                <a:latin typeface="+mj-lt"/>
              </a:rPr>
              <a:t>A force can do positive, negative, or zero work depending on the angle between the force and the displacement.</a:t>
            </a:r>
            <a:endParaRPr lang="en-US" sz="2400" dirty="0"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8047" y="2582665"/>
            <a:ext cx="3203993" cy="417827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6110401" y="2686645"/>
                <a:ext cx="4010722" cy="39703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solidFill>
                      <a:srgbClr val="000000"/>
                    </a:solidFill>
                  </a:rPr>
                  <a:t>Work done by a constant force.</a:t>
                </a:r>
              </a:p>
              <a:p>
                <a:pPr marL="342900" indent="-342900">
                  <a:buAutoNum type="alphaLcParenBoth"/>
                </a:pPr>
                <a:r>
                  <a:rPr lang="en-US" dirty="0">
                    <a:solidFill>
                      <a:srgbClr val="000000"/>
                    </a:solidFill>
                  </a:rPr>
                  <a:t>A person pushes a lawn mower with a constant force. The component of the force parallel to the displacement is the work done, as shown in the equation in the figure.</a:t>
                </a:r>
              </a:p>
              <a:p>
                <a:pPr marL="342900" indent="-342900">
                  <a:buAutoNum type="alphaLcParenBoth"/>
                </a:pPr>
                <a:r>
                  <a:rPr lang="en-US" dirty="0">
                    <a:solidFill>
                      <a:srgbClr val="000000"/>
                    </a:solidFill>
                  </a:rPr>
                  <a:t>A person holds a briefcase. No work is done because the displacement is zero.</a:t>
                </a:r>
              </a:p>
              <a:p>
                <a:pPr marL="342900" indent="-342900">
                  <a:buAutoNum type="alphaLcParenBoth"/>
                </a:pPr>
                <a:r>
                  <a:rPr lang="en-US" dirty="0">
                    <a:solidFill>
                      <a:srgbClr val="000000"/>
                    </a:solidFill>
                  </a:rPr>
                  <a:t>The person in </a:t>
                </a:r>
                <a:r>
                  <a:rPr lang="en-US" dirty="0">
                    <a:solidFill>
                      <a:srgbClr val="6CB255"/>
                    </a:solidFill>
                  </a:rPr>
                  <a:t>(b) </a:t>
                </a:r>
                <a:r>
                  <a:rPr lang="en-US" dirty="0">
                    <a:solidFill>
                      <a:srgbClr val="000000"/>
                    </a:solidFill>
                  </a:rPr>
                  <a:t>walks horizontally while holding the briefcase. No work is done because cos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𝜃</m:t>
                    </m:r>
                  </m:oMath>
                </a14:m>
                <a:r>
                  <a:rPr lang="en-US" dirty="0">
                    <a:solidFill>
                      <a:srgbClr val="000000"/>
                    </a:solidFill>
                  </a:rPr>
                  <a:t> is zero.</a:t>
                </a: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0401" y="2686645"/>
                <a:ext cx="4010722" cy="3970318"/>
              </a:xfrm>
              <a:prstGeom prst="rect">
                <a:avLst/>
              </a:prstGeom>
              <a:blipFill>
                <a:blip r:embed="rId3"/>
                <a:stretch>
                  <a:fillRect l="-1216" t="-922" r="-4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922533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 done by several forces,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43240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Farmer Benton hitches his tractor to a sled loaded with firewood and pulls it a distance of 20 m along level ground. The total weight of the sled and load is 14,700 N. The tractor exerts a constant 5,000 N force at an angle of 36.9</a:t>
            </a:r>
            <a:r>
              <a:rPr lang="en-US" sz="2400" baseline="30000" dirty="0"/>
              <a:t>o</a:t>
            </a:r>
            <a:r>
              <a:rPr lang="en-US" sz="2400" dirty="0"/>
              <a:t> above the horizontal. There is a 3,500 N friction force opposing the sled’s motion. Find the work done by each force acting on the sled and the total work done by all forces.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0" y="3786717"/>
            <a:ext cx="4493141" cy="261541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34868" y="2529722"/>
            <a:ext cx="2555440" cy="3872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4407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46667"/>
          </a:xfrm>
        </p:spPr>
        <p:txBody>
          <a:bodyPr/>
          <a:lstStyle/>
          <a:p>
            <a:r>
              <a:rPr lang="en-US" dirty="0"/>
              <a:t>Solution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77334" y="1598506"/>
                <a:ext cx="10441093" cy="5435600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en-US" sz="2400" i="1" dirty="0"/>
                  <a:t>Work done by tension: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𝑠</m:t>
                      </m:r>
                      <m:func>
                        <m:func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</m:d>
                        </m:e>
                      </m:func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5,000 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</m:d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20 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  <m:func>
                        <m:func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36.9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𝑜</m:t>
                                  </m:r>
                                </m:sup>
                              </m:sSup>
                            </m:e>
                          </m:d>
                        </m:e>
                      </m:func>
                      <m:r>
                        <a:rPr lang="en-US" sz="2400" i="1">
                          <a:latin typeface="Cambria Math" panose="02040503050406030204" pitchFamily="18" charset="0"/>
                        </a:rPr>
                        <m:t>=80,000 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𝐽</m:t>
                      </m:r>
                    </m:oMath>
                  </m:oMathPara>
                </a14:m>
                <a:endParaRPr lang="en-US" sz="2400" i="1" dirty="0"/>
              </a:p>
              <a:p>
                <a:pPr marL="0" indent="0">
                  <a:buNone/>
                </a:pPr>
                <a:endParaRPr lang="en-US" sz="2400" i="1" dirty="0"/>
              </a:p>
              <a:p>
                <a:pPr marL="0" indent="0">
                  <a:buNone/>
                </a:pPr>
                <a:r>
                  <a:rPr lang="en-US" sz="2400" i="1" dirty="0"/>
                  <a:t>Work done by weight: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𝑤𝑠</m:t>
                      </m:r>
                      <m:func>
                        <m:func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</m:d>
                        </m:e>
                      </m:func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14,700 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</m:d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20 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  <m:func>
                        <m:func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90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𝑜</m:t>
                                  </m:r>
                                </m:sup>
                              </m:sSup>
                            </m:e>
                          </m:d>
                        </m:e>
                      </m:func>
                      <m:r>
                        <a:rPr lang="en-US" sz="2400" i="1">
                          <a:latin typeface="Cambria Math" panose="02040503050406030204" pitchFamily="18" charset="0"/>
                        </a:rPr>
                        <m:t>=0 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𝐽</m:t>
                      </m:r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Work done by normal force (notice that we do not need to know its magnitude):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𝑛𝑠</m:t>
                      </m:r>
                      <m:func>
                        <m:func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90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𝑜</m:t>
                                  </m:r>
                                </m:sup>
                              </m:sSup>
                            </m:e>
                          </m:d>
                        </m:e>
                      </m:func>
                      <m:r>
                        <a:rPr lang="en-US" sz="2400" i="1">
                          <a:latin typeface="Cambria Math" panose="02040503050406030204" pitchFamily="18" charset="0"/>
                        </a:rPr>
                        <m:t>=0 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𝐽</m:t>
                      </m:r>
                    </m:oMath>
                  </m:oMathPara>
                </a14:m>
                <a:endParaRPr lang="en-US" sz="2400" i="1" dirty="0"/>
              </a:p>
              <a:p>
                <a:pPr marL="0" indent="0">
                  <a:buNone/>
                </a:pPr>
                <a:r>
                  <a:rPr lang="en-US" sz="2400" i="1" dirty="0"/>
                  <a:t>Work done by friction: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𝑓𝑠</m:t>
                      </m:r>
                      <m:func>
                        <m:func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</m:d>
                        </m:e>
                      </m:func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3,500 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</m:d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20 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  <m:func>
                        <m:func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180</m:t>
                              </m:r>
                            </m:e>
                          </m:d>
                        </m:e>
                      </m:func>
                      <m:r>
                        <a:rPr lang="en-US" sz="2400" i="1">
                          <a:latin typeface="Cambria Math" panose="02040503050406030204" pitchFamily="18" charset="0"/>
                        </a:rPr>
                        <m:t>=−70,000 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𝐽</m:t>
                      </m:r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Total work done by all forces (note that we add scalars here):</a:t>
                </a:r>
              </a:p>
              <a:p>
                <a:pPr marL="0" indent="0">
                  <a:buNone/>
                </a:pPr>
                <a:r>
                  <a:rPr lang="en-US" sz="2400" dirty="0"/>
                  <a:t>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𝑛𝑒𝑡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=10,000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𝐽</m:t>
                    </m:r>
                  </m:oMath>
                </a14:m>
                <a:endParaRPr lang="en-US" sz="240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4" y="1598506"/>
                <a:ext cx="10441093" cy="5435600"/>
              </a:xfrm>
              <a:blipFill>
                <a:blip r:embed="rId2"/>
                <a:stretch>
                  <a:fillRect l="-876" t="-2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971792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343</TotalTime>
  <Words>763</Words>
  <Application>Microsoft Office PowerPoint</Application>
  <PresentationFormat>Widescreen</PresentationFormat>
  <Paragraphs>75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Cambria Math</vt:lpstr>
      <vt:lpstr>Symbol</vt:lpstr>
      <vt:lpstr>Office Theme</vt:lpstr>
      <vt:lpstr> WORK DONE BY CONSTANT FORCE</vt:lpstr>
      <vt:lpstr>The need for work</vt:lpstr>
      <vt:lpstr>Work done by a constant force - definition</vt:lpstr>
      <vt:lpstr>Details:</vt:lpstr>
      <vt:lpstr>What if a constant force does NOT act along the direction of single – line displacement?  </vt:lpstr>
      <vt:lpstr>Did you notice something familiar?</vt:lpstr>
      <vt:lpstr>Positive, negative, and zero work</vt:lpstr>
      <vt:lpstr>Work done by several forces, example</vt:lpstr>
      <vt:lpstr>Solution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Tatiana Krivosheev</dc:creator>
  <cp:lastModifiedBy>Tatiana Krivosheev</cp:lastModifiedBy>
  <cp:revision>49</cp:revision>
  <dcterms:created xsi:type="dcterms:W3CDTF">2020-03-17T19:17:10Z</dcterms:created>
  <dcterms:modified xsi:type="dcterms:W3CDTF">2021-12-14T14:11:28Z</dcterms:modified>
</cp:coreProperties>
</file>