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sldIdLst>
    <p:sldId id="256" r:id="rId2"/>
    <p:sldId id="273" r:id="rId3"/>
    <p:sldId id="274" r:id="rId4"/>
    <p:sldId id="275" r:id="rId5"/>
    <p:sldId id="27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61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8" autoAdjust="0"/>
    <p:restoredTop sz="94660"/>
  </p:normalViewPr>
  <p:slideViewPr>
    <p:cSldViewPr snapToGrid="0">
      <p:cViewPr>
        <p:scale>
          <a:sx n="62" d="100"/>
          <a:sy n="62" d="100"/>
        </p:scale>
        <p:origin x="652" y="-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025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911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42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85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46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68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5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785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15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83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405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2E00-9C35-4AF0-88DB-478D143718E2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50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5211698"/>
            <a:ext cx="9144000" cy="1646302"/>
          </a:xfrm>
          <a:solidFill>
            <a:schemeClr val="bg1">
              <a:lumMod val="65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	</a:t>
            </a:r>
            <a:r>
              <a:rPr lang="en-US" dirty="0" smtClean="0"/>
              <a:t>WORK AND KINETIC ENERGY THEOREM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900" y="88900"/>
            <a:ext cx="9309100" cy="50137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750" y="5435600"/>
            <a:ext cx="1804296" cy="122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03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406400"/>
            <a:ext cx="8596668" cy="1320800"/>
          </a:xfrm>
        </p:spPr>
        <p:txBody>
          <a:bodyPr/>
          <a:lstStyle/>
          <a:p>
            <a:r>
              <a:rPr lang="en-US" dirty="0" smtClean="0"/>
              <a:t>Let’s see how work done on a particle changes its speed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0334" y="1727200"/>
                <a:ext cx="8596668" cy="49657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Consider a particle  with mass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400" dirty="0" smtClean="0"/>
                  <a:t> moving along the positive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n-US" sz="2400" dirty="0" smtClean="0"/>
                  <a:t>axis. 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Suppose that the speed of the particle changes from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2400" dirty="0" smtClean="0"/>
                  <a:t> </a:t>
                </a:r>
                <a:r>
                  <a:rPr lang="en-US" sz="2400" dirty="0" smtClean="0"/>
                  <a:t>to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dirty="0" smtClean="0"/>
                  <a:t> </a:t>
                </a:r>
                <a:r>
                  <a:rPr lang="en-US" sz="2400" dirty="0" smtClean="0"/>
                  <a:t>as it goes through a displacement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</a:p>
              <a:p>
                <a:pPr marL="0" indent="0">
                  <a:buNone/>
                </a:pPr>
                <a:r>
                  <a:rPr lang="en-US" sz="2400" dirty="0" smtClean="0">
                    <a:cs typeface="Times New Roman" panose="02020603050405020304" pitchFamily="18" charset="0"/>
                  </a:rPr>
                  <a:t>Using the equations of constant acceleration motion we have:</a:t>
                </a:r>
                <a:r>
                  <a:rPr lang="en-US" sz="2400" dirty="0"/>
                  <a:t> </a:t>
                </a:r>
                <a:endParaRPr lang="en-US" sz="240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marL="0" indent="0" algn="ctr">
                  <a:buNone/>
                </a:pPr>
                <a:r>
                  <a:rPr lang="en-US" sz="2400" dirty="0"/>
                  <a:t>o</a:t>
                </a:r>
                <a:r>
                  <a:rPr lang="en-US" sz="2400" dirty="0" smtClean="0"/>
                  <a:t>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dirty="0" smtClean="0"/>
                          <m:t>solving</m:t>
                        </m:r>
                        <m:r>
                          <m:rPr>
                            <m:nor/>
                          </m:rPr>
                          <a:rPr lang="en-US" sz="240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sz="2400" dirty="0" smtClean="0"/>
                          <m:t>for</m:t>
                        </m:r>
                        <m:r>
                          <m:rPr>
                            <m:nor/>
                          </m:rPr>
                          <a:rPr lang="en-US" sz="240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sz="2400" dirty="0" smtClean="0"/>
                          <m:t>acceleration</m:t>
                        </m:r>
                        <m:r>
                          <m:rPr>
                            <m:nor/>
                          </m:rPr>
                          <a:rPr lang="en-US" sz="2400" dirty="0" smtClean="0"/>
                          <m:t>,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        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2400" dirty="0"/>
                  <a:t>   </a:t>
                </a:r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applying the Second Newton’s Law we have 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                                    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400" b="0" i="1" baseline="-25000" smtClean="0">
                        <a:latin typeface="Cambria Math" panose="02040503050406030204" pitchFamily="18" charset="0"/>
                      </a:rPr>
                      <m:t>𝑛𝑒𝑡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 marL="0" indent="0">
                  <a:buNone/>
                </a:pPr>
                <a:r>
                  <a:rPr lang="en-US" sz="2400" dirty="0"/>
                  <a:t>a</a:t>
                </a:r>
                <a:r>
                  <a:rPr lang="en-US" sz="2400" dirty="0" smtClean="0"/>
                  <a:t>nd finally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                     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𝐹𝑠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400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0334" y="1727200"/>
                <a:ext cx="8596668" cy="4965700"/>
              </a:xfrm>
              <a:blipFill>
                <a:blip r:embed="rId2"/>
                <a:stretch>
                  <a:fillRect l="-1064" t="-1840" b="-7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6532" y="3909088"/>
            <a:ext cx="5328366" cy="134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88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0100"/>
          </a:xfrm>
        </p:spPr>
        <p:txBody>
          <a:bodyPr/>
          <a:lstStyle/>
          <a:p>
            <a:r>
              <a:rPr lang="en-US" dirty="0" smtClean="0"/>
              <a:t>Kinetic </a:t>
            </a:r>
            <a:r>
              <a:rPr lang="en-US" dirty="0" smtClean="0"/>
              <a:t>energy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89089"/>
                <a:ext cx="8596668" cy="4900611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sz="2600" dirty="0" smtClean="0"/>
                  <a:t>Let’s look at the last equation again: </a:t>
                </a:r>
              </a:p>
              <a:p>
                <a:pPr marL="0" indent="0" algn="ctr">
                  <a:buNone/>
                </a:pPr>
                <a:r>
                  <a:rPr lang="en-US" sz="2600" i="1" dirty="0" err="1" smtClean="0"/>
                  <a:t>F</a:t>
                </a:r>
                <a:r>
                  <a:rPr lang="en-US" sz="2600" baseline="-25000" dirty="0" err="1" smtClean="0"/>
                  <a:t>net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600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6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60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600" i="1">
                        <a:latin typeface="Cambria Math" panose="02040503050406030204" pitchFamily="18" charset="0"/>
                      </a:rPr>
                      <m:t>𝑚</m:t>
                    </m:r>
                    <m:sSubSup>
                      <m:sSubSupPr>
                        <m:ctrlPr>
                          <a:rPr lang="en-US" sz="260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6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sz="26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6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600" i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6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60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sz="260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600" b="0" i="0" smtClean="0">
                            <a:latin typeface="Cambria Math" panose="02040503050406030204" pitchFamily="18" charset="0"/>
                          </a:rPr>
                          <m:t>mv</m:t>
                        </m:r>
                      </m:e>
                      <m:sub>
                        <m:r>
                          <a:rPr lang="en-US" sz="2600" i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6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600" dirty="0" smtClean="0"/>
              </a:p>
              <a:p>
                <a:pPr marL="0" indent="0">
                  <a:buNone/>
                </a:pPr>
                <a:r>
                  <a:rPr lang="en-US" sz="2600" dirty="0" smtClean="0"/>
                  <a:t>We already know that the term on the left is work done by the force </a:t>
                </a:r>
                <a:r>
                  <a:rPr lang="en-US" sz="26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2600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net</a:t>
                </a:r>
                <a:endParaRPr lang="en-US" sz="2600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600" dirty="0" smtClean="0"/>
                  <a:t>The quantity on the right is called kinetic energy </a:t>
                </a:r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2600" dirty="0" smtClean="0"/>
                  <a:t> of the particle:</a:t>
                </a:r>
              </a:p>
              <a:p>
                <a:pPr marL="0" indent="0">
                  <a:buNone/>
                </a:pPr>
                <a:endParaRPr lang="en-US" sz="2600" i="1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600" i="1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/>
                  <a:t> </a:t>
                </a:r>
              </a:p>
              <a:p>
                <a:pPr marL="0" indent="0" algn="ctr">
                  <a:buNone/>
                </a:pPr>
                <a:endParaRPr lang="en-US" sz="2600" dirty="0"/>
              </a:p>
              <a:p>
                <a:pPr marL="0" indent="0">
                  <a:buNone/>
                </a:pPr>
                <a:r>
                  <a:rPr lang="en-US" sz="2600" dirty="0" smtClean="0"/>
                  <a:t>Now we can rewrite the equation above as</a:t>
                </a:r>
              </a:p>
              <a:p>
                <a:pPr marL="0" indent="0" algn="ctr">
                  <a:buNone/>
                </a:pPr>
                <a:endParaRPr lang="en-US" sz="2600" dirty="0" smtClean="0"/>
              </a:p>
              <a:p>
                <a:pPr marL="0" indent="0" algn="ctr">
                  <a:buNone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  <m:r>
                      <a:rPr lang="en-US" sz="26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6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2600" dirty="0" smtClean="0"/>
              </a:p>
              <a:p>
                <a:pPr marL="0" indent="0">
                  <a:buNone/>
                </a:pPr>
                <a:r>
                  <a:rPr lang="en-US" sz="2600" dirty="0" smtClean="0"/>
                  <a:t>This result is known as the work – energy theorem.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89089"/>
                <a:ext cx="8596668" cy="4900611"/>
              </a:xfrm>
              <a:blipFill>
                <a:blip r:embed="rId2"/>
                <a:stretch>
                  <a:fillRect l="-1064" t="-2861" r="-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137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7100"/>
          </a:xfrm>
        </p:spPr>
        <p:txBody>
          <a:bodyPr/>
          <a:lstStyle/>
          <a:p>
            <a:r>
              <a:rPr lang="en-US" dirty="0" smtClean="0"/>
              <a:t>More on kinetic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36700"/>
            <a:ext cx="8596668" cy="4775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Kinetic energy is a scalar</a:t>
            </a:r>
          </a:p>
          <a:p>
            <a:r>
              <a:rPr lang="en-US" sz="2400" dirty="0" smtClean="0"/>
              <a:t>SI units are the same as of work – joules</a:t>
            </a:r>
          </a:p>
          <a:p>
            <a:r>
              <a:rPr lang="en-US" sz="2400" dirty="0" smtClean="0"/>
              <a:t>Kinetic energy is always  positive </a:t>
            </a:r>
          </a:p>
          <a:p>
            <a:r>
              <a:rPr lang="en-US" sz="2400" dirty="0" smtClean="0"/>
              <a:t>Positive work done on a particle causes the particle’s kinetic energy (and speed) to increase</a:t>
            </a:r>
          </a:p>
          <a:p>
            <a:r>
              <a:rPr lang="en-US" sz="2400" dirty="0" smtClean="0"/>
              <a:t>Negative work done on a particle causes the particle’s kinetic energy (and speed) to decrease</a:t>
            </a:r>
          </a:p>
          <a:p>
            <a:r>
              <a:rPr lang="en-US" sz="2400" dirty="0" smtClean="0"/>
              <a:t>Kinetic energy can be thought of as the amount of work a particle can do as it comes to a complete stop (imagine slamming a chair into a wall) The kinetic energy abruptly goes to zero as the chair </a:t>
            </a:r>
            <a:r>
              <a:rPr lang="en-US" sz="2400" dirty="0" smtClean="0"/>
              <a:t>does </a:t>
            </a:r>
            <a:r>
              <a:rPr lang="en-US" sz="2400" dirty="0" smtClean="0"/>
              <a:t>work (and damage) to the wall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245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37063"/>
          </a:xfrm>
        </p:spPr>
        <p:txBody>
          <a:bodyPr/>
          <a:lstStyle/>
          <a:p>
            <a:r>
              <a:rPr lang="en-US" dirty="0" smtClean="0"/>
              <a:t>Using work – kinetic energy theorem</a:t>
            </a:r>
            <a:endParaRPr lang="en-US" dirty="0"/>
          </a:p>
        </p:txBody>
      </p:sp>
      <p:pic>
        <p:nvPicPr>
          <p:cNvPr id="4" name="Picture 4" descr="06_Figure11-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79"/>
          <a:stretch>
            <a:fillRect/>
          </a:stretch>
        </p:blipFill>
        <p:spPr bwMode="auto">
          <a:xfrm>
            <a:off x="6565900" y="5318200"/>
            <a:ext cx="5330209" cy="133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805218" y="1542197"/>
                <a:ext cx="8666328" cy="40448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Let’s look at Farmer Benton’s sled again. Suppose that the initial speed of the sled was 2.0 m/s. What is the speed of the sled after it moves 20 m?</a:t>
                </a:r>
              </a:p>
              <a:p>
                <a:endParaRPr lang="en-US" sz="20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1  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algn="ctr"/>
                <a:endParaRPr lang="en-US" sz="2400" dirty="0"/>
              </a:p>
              <a:p>
                <a:pPr algn="ctr"/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+2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rad>
                  </m:oMath>
                </a14:m>
                <a:r>
                  <a:rPr lang="en-US" sz="2400" dirty="0" smtClean="0"/>
                  <a:t> =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4.2 m/s</a:t>
                </a:r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218" y="1542197"/>
                <a:ext cx="8666328" cy="4044890"/>
              </a:xfrm>
              <a:prstGeom prst="rect">
                <a:avLst/>
              </a:prstGeom>
              <a:blipFill>
                <a:blip r:embed="rId3"/>
                <a:stretch>
                  <a:fillRect l="-1055" t="-1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369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</TotalTime>
  <Words>218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Times New Roman</vt:lpstr>
      <vt:lpstr>Office Theme</vt:lpstr>
      <vt:lpstr> WORK AND KINETIC ENERGY THEOREM</vt:lpstr>
      <vt:lpstr>Let’s see how work done on a particle changes its speed</vt:lpstr>
      <vt:lpstr>Kinetic energy</vt:lpstr>
      <vt:lpstr>More on kinetic energy</vt:lpstr>
      <vt:lpstr>Using work – kinetic energy theorem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Krivosheev</dc:creator>
  <cp:lastModifiedBy>Tatiana Krivosheev</cp:lastModifiedBy>
  <cp:revision>54</cp:revision>
  <dcterms:created xsi:type="dcterms:W3CDTF">2020-03-17T19:17:10Z</dcterms:created>
  <dcterms:modified xsi:type="dcterms:W3CDTF">2021-11-14T01:08:16Z</dcterms:modified>
</cp:coreProperties>
</file>