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256" r:id="rId2"/>
    <p:sldId id="262" r:id="rId3"/>
    <p:sldId id="277" r:id="rId4"/>
    <p:sldId id="278" r:id="rId5"/>
    <p:sldId id="279" r:id="rId6"/>
    <p:sldId id="282" r:id="rId7"/>
    <p:sldId id="280" r:id="rId8"/>
    <p:sldId id="28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E7B35-C1B5-472B-9951-B7E5A5CF24BE}" v="1" dt="2021-12-14T14:10:06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 varScale="1">
        <p:scale>
          <a:sx n="76" d="100"/>
          <a:sy n="76" d="100"/>
        </p:scale>
        <p:origin x="36" y="1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4F2E7B35-C1B5-472B-9951-B7E5A5CF24BE}"/>
    <pc:docChg chg="modSld">
      <pc:chgData name="Tatiana Krivosheev" userId="c41c6ff2-b9bd-4765-bc53-566538058c37" providerId="ADAL" clId="{4F2E7B35-C1B5-472B-9951-B7E5A5CF24BE}" dt="2021-12-14T14:10:11.521" v="1" actId="1076"/>
      <pc:docMkLst>
        <pc:docMk/>
      </pc:docMkLst>
      <pc:sldChg chg="addSp modSp mod">
        <pc:chgData name="Tatiana Krivosheev" userId="c41c6ff2-b9bd-4765-bc53-566538058c37" providerId="ADAL" clId="{4F2E7B35-C1B5-472B-9951-B7E5A5CF24BE}" dt="2021-12-14T14:10:11.521" v="1" actId="1076"/>
        <pc:sldMkLst>
          <pc:docMk/>
          <pc:sldMk cId="2464037572" sldId="256"/>
        </pc:sldMkLst>
        <pc:picChg chg="add mod">
          <ac:chgData name="Tatiana Krivosheev" userId="c41c6ff2-b9bd-4765-bc53-566538058c37" providerId="ADAL" clId="{4F2E7B35-C1B5-472B-9951-B7E5A5CF24BE}" dt="2021-12-14T14:10:11.521" v="1" actId="1076"/>
          <ac:picMkLst>
            <pc:docMk/>
            <pc:sldMk cId="2464037572" sldId="256"/>
            <ac:picMk id="3" creationId="{B8FEA08D-4AF5-4E24-800E-4F9D6BDAA04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2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2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9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9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8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86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3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4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0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1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2735" y="5211698"/>
            <a:ext cx="10219265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	WORK DONE BY VARYING FORCE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41" y="467660"/>
            <a:ext cx="7216850" cy="4426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69" y="5538652"/>
            <a:ext cx="1621952" cy="10969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FEA08D-4AF5-4E24-800E-4F9D6BDAA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09" y="610474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varying 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2400" dirty="0"/>
              <a:t>Many forces, such as the force to stretch </a:t>
            </a:r>
          </a:p>
          <a:p>
            <a:pPr marL="0" indent="0">
              <a:buNone/>
            </a:pPr>
            <a:r>
              <a:rPr lang="en-US" altLang="en-US" sz="2400" dirty="0"/>
              <a:t>    a spring, are not constant.</a:t>
            </a:r>
          </a:p>
          <a:p>
            <a:r>
              <a:rPr lang="en-US" altLang="en-US" sz="2400" dirty="0"/>
              <a:t>We approximate the work by dividing </a:t>
            </a:r>
          </a:p>
          <a:p>
            <a:pPr marL="0" indent="0">
              <a:buNone/>
            </a:pPr>
            <a:r>
              <a:rPr lang="en-US" altLang="en-US" sz="2400" dirty="0"/>
              <a:t>    the total displacement into many small </a:t>
            </a:r>
          </a:p>
          <a:p>
            <a:pPr marL="0" indent="0">
              <a:buNone/>
            </a:pPr>
            <a:r>
              <a:rPr lang="en-US" altLang="en-US" sz="2400" dirty="0"/>
              <a:t>    segments. 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215" y="1467602"/>
            <a:ext cx="4035902" cy="52552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5143" y="53885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6CB255"/>
                </a:solidFill>
              </a:rPr>
              <a:t>(a) </a:t>
            </a:r>
            <a:r>
              <a:rPr lang="en-US" dirty="0">
                <a:solidFill>
                  <a:srgbClr val="000000"/>
                </a:solidFill>
              </a:rPr>
              <a:t>The spring exerts no force at its equilibrium position. The spring exerts a force in the opposite direction to </a:t>
            </a:r>
            <a:r>
              <a:rPr lang="en-US" dirty="0">
                <a:solidFill>
                  <a:srgbClr val="6CB255"/>
                </a:solidFill>
              </a:rPr>
              <a:t>(b) </a:t>
            </a:r>
            <a:r>
              <a:rPr lang="en-US" dirty="0">
                <a:solidFill>
                  <a:srgbClr val="000000"/>
                </a:solidFill>
              </a:rPr>
              <a:t>an extension or stretch, and </a:t>
            </a:r>
            <a:r>
              <a:rPr lang="en-US" dirty="0">
                <a:solidFill>
                  <a:srgbClr val="6CB255"/>
                </a:solidFill>
              </a:rPr>
              <a:t>(c)</a:t>
            </a:r>
            <a:r>
              <a:rPr lang="en-US" dirty="0">
                <a:solidFill>
                  <a:srgbClr val="000000"/>
                </a:solidFill>
              </a:rPr>
              <a:t> a compression.</a:t>
            </a:r>
          </a:p>
        </p:txBody>
      </p:sp>
    </p:spTree>
    <p:extLst>
      <p:ext uri="{BB962C8B-B14F-4D97-AF65-F5344CB8AC3E}">
        <p14:creationId xmlns:p14="http://schemas.microsoft.com/office/powerpoint/2010/main" val="329154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varying force,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Note: we are restricting this discussion to the </a:t>
                </a:r>
                <a:r>
                  <a:rPr lang="en-US" sz="2400" i="1" dirty="0"/>
                  <a:t>straight – line </a:t>
                </a:r>
                <a:r>
                  <a:rPr lang="en-US" sz="2400" dirty="0"/>
                  <a:t>motion.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We can approximate the work done by the </a:t>
                </a:r>
              </a:p>
              <a:p>
                <a:pPr marL="0" indent="0">
                  <a:buNone/>
                </a:pPr>
                <a:r>
                  <a:rPr lang="en-US" sz="2400" dirty="0"/>
                  <a:t>    force along segment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u="sng" dirty="0"/>
              </a:p>
              <a:p>
                <a:r>
                  <a:rPr lang="en-US" sz="2400" dirty="0"/>
                  <a:t>The work done by the force for the total </a:t>
                </a:r>
              </a:p>
              <a:p>
                <a:pPr marL="0" indent="0">
                  <a:buNone/>
                </a:pPr>
                <a:r>
                  <a:rPr lang="en-US" sz="2400" dirty="0"/>
                  <a:t>   displacement is:</a:t>
                </a: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≈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271" y="2423879"/>
            <a:ext cx="5432891" cy="23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93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varying force, an 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2160589"/>
                <a:ext cx="8596668" cy="4917544"/>
              </a:xfrm>
            </p:spPr>
            <p:txBody>
              <a:bodyPr/>
              <a:lstStyle/>
              <a:p>
                <a:r>
                  <a:rPr lang="en-US" sz="2400" dirty="0"/>
                  <a:t>To improve the quality of our approximation, we need to increase the number of segments</a:t>
                </a:r>
              </a:p>
              <a:p>
                <a:pPr marL="0" indent="0">
                  <a:buNone/>
                </a:pPr>
                <a:r>
                  <a:rPr lang="en-US" dirty="0"/>
                  <a:t> 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r>
                  <a:rPr lang="en-US" sz="2400" dirty="0"/>
                  <a:t>Note – the work done by the force is equal to the area under the curve between initial and final positions.</a:t>
                </a:r>
              </a:p>
              <a:p>
                <a:r>
                  <a:rPr lang="en-US" sz="2400" dirty="0"/>
                  <a:t>In case of a constant force</a:t>
                </a:r>
              </a:p>
              <a:p>
                <a:pPr marL="0" indent="0" algn="ct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2160589"/>
                <a:ext cx="8596668" cy="4917544"/>
              </a:xfrm>
              <a:blipFill>
                <a:blip r:embed="rId2"/>
                <a:stretch>
                  <a:fillRect l="-567" t="-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158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spring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4849" y="1625330"/>
                <a:ext cx="8596668" cy="1965363"/>
              </a:xfrm>
            </p:spPr>
            <p:txBody>
              <a:bodyPr>
                <a:normAutofit/>
              </a:bodyPr>
              <a:lstStyle/>
              <a:p>
                <a:pPr marL="450850" lvl="1" indent="-336550"/>
                <a:r>
                  <a:rPr lang="en-US" altLang="en-US" dirty="0"/>
                  <a:t>The force required to stretch a spring a distance </a:t>
                </a:r>
                <a:r>
                  <a:rPr lang="en-US" altLang="en-US" i="1" dirty="0"/>
                  <a:t>x</a:t>
                </a:r>
                <a:r>
                  <a:rPr lang="en-US" altLang="en-US" dirty="0"/>
                  <a:t> is proportional to </a:t>
                </a:r>
                <a:r>
                  <a:rPr lang="en-US" altLang="en-US" i="1" dirty="0"/>
                  <a:t>x</a:t>
                </a:r>
                <a:r>
                  <a:rPr lang="en-US" altLang="en-US" dirty="0"/>
                  <a:t>:     </a:t>
                </a:r>
              </a:p>
              <a:p>
                <a:pPr marL="114300" lvl="1" indent="0" algn="ctr">
                  <a:buNone/>
                </a:pPr>
                <a:r>
                  <a:rPr lang="en-US" altLang="en-US" i="1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𝑘𝑥</m:t>
                    </m:r>
                  </m:oMath>
                </a14:m>
                <a:endParaRPr lang="en-US" altLang="en-US" dirty="0"/>
              </a:p>
              <a:p>
                <a:pPr marL="450850" lvl="1" indent="-336550"/>
                <a:r>
                  <a:rPr lang="en-US" altLang="en-US" i="1" dirty="0"/>
                  <a:t>k</a:t>
                </a:r>
                <a:r>
                  <a:rPr lang="en-US" altLang="en-US" dirty="0"/>
                  <a:t> is the </a:t>
                </a:r>
                <a:r>
                  <a:rPr lang="en-US" altLang="en-US" i="1" dirty="0"/>
                  <a:t>force constant</a:t>
                </a:r>
                <a:r>
                  <a:rPr lang="en-US" altLang="en-US" dirty="0"/>
                  <a:t> (or </a:t>
                </a:r>
                <a:r>
                  <a:rPr lang="en-US" altLang="en-US" i="1" dirty="0"/>
                  <a:t>spring constant</a:t>
                </a:r>
                <a:r>
                  <a:rPr lang="en-US" altLang="en-US" dirty="0"/>
                  <a:t>) of the spring.</a:t>
                </a:r>
              </a:p>
              <a:p>
                <a:pPr marL="114300" lvl="1" indent="0">
                  <a:buNone/>
                </a:pPr>
                <a:endParaRPr lang="en-US" alt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4849" y="1625330"/>
                <a:ext cx="8596668" cy="1965363"/>
              </a:xfrm>
              <a:blipFill>
                <a:blip r:embed="rId2"/>
                <a:stretch>
                  <a:fillRect t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823805" y="399573"/>
            <a:ext cx="4368195" cy="830997"/>
          </a:xfrm>
          <a:prstGeom prst="rect">
            <a:avLst/>
          </a:prstGeom>
          <a:solidFill>
            <a:schemeClr val="bg1">
              <a:lumMod val="65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Note: the SI unit of spring constant is N/m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262" y="2480207"/>
            <a:ext cx="3243012" cy="42227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9701" y="5779650"/>
            <a:ext cx="7942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CB255"/>
                </a:solidFill>
              </a:rPr>
              <a:t>(a) </a:t>
            </a:r>
            <a:r>
              <a:rPr lang="en-US" dirty="0">
                <a:solidFill>
                  <a:srgbClr val="000000"/>
                </a:solidFill>
              </a:rPr>
              <a:t>The spring exerts no force at its equilibrium position. The spring exerts a force in the opposite direction to </a:t>
            </a:r>
            <a:r>
              <a:rPr lang="en-US" dirty="0">
                <a:solidFill>
                  <a:srgbClr val="6CB255"/>
                </a:solidFill>
              </a:rPr>
              <a:t>(b) </a:t>
            </a:r>
            <a:r>
              <a:rPr lang="en-US" dirty="0">
                <a:solidFill>
                  <a:srgbClr val="000000"/>
                </a:solidFill>
              </a:rPr>
              <a:t>an extension or stretch, and </a:t>
            </a:r>
            <a:r>
              <a:rPr lang="en-US" dirty="0">
                <a:solidFill>
                  <a:srgbClr val="6CB255"/>
                </a:solidFill>
              </a:rPr>
              <a:t>(c)</a:t>
            </a:r>
            <a:r>
              <a:rPr lang="en-US" dirty="0">
                <a:solidFill>
                  <a:srgbClr val="000000"/>
                </a:solidFill>
              </a:rPr>
              <a:t> a compression.</a:t>
            </a:r>
          </a:p>
        </p:txBody>
      </p:sp>
    </p:spTree>
    <p:extLst>
      <p:ext uri="{BB962C8B-B14F-4D97-AF65-F5344CB8AC3E}">
        <p14:creationId xmlns:p14="http://schemas.microsoft.com/office/powerpoint/2010/main" val="1420768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spring force,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4849" y="1625330"/>
                <a:ext cx="8596668" cy="3880773"/>
              </a:xfrm>
            </p:spPr>
            <p:txBody>
              <a:bodyPr>
                <a:normAutofit/>
              </a:bodyPr>
              <a:lstStyle/>
              <a:p>
                <a:pPr marL="450850" lvl="1" indent="-336550"/>
                <a:r>
                  <a:rPr lang="en-US" altLang="en-US" dirty="0"/>
                  <a:t>The area under the graph represents the work done on </a:t>
                </a:r>
              </a:p>
              <a:p>
                <a:pPr marL="114300" lvl="1" indent="0">
                  <a:buNone/>
                </a:pPr>
                <a:r>
                  <a:rPr lang="en-US" altLang="en-US" dirty="0"/>
                  <a:t>    the spring to stretch it a distance </a:t>
                </a:r>
                <a:r>
                  <a:rPr lang="en-US" altLang="en-US" i="1" dirty="0"/>
                  <a:t>x</a:t>
                </a:r>
                <a:r>
                  <a:rPr lang="en-US" altLang="en-US" dirty="0"/>
                  <a:t>: </a:t>
                </a:r>
              </a:p>
              <a:p>
                <a:pPr marL="114300" lvl="1" indent="0" algn="ctr">
                  <a:buNone/>
                </a:pPr>
                <a:r>
                  <a:rPr lang="en-US" altLang="en-US" i="1" dirty="0"/>
                  <a:t>		</a:t>
                </a:r>
              </a:p>
              <a:p>
                <a:pPr marL="1143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4849" y="1625330"/>
                <a:ext cx="8596668" cy="3880773"/>
              </a:xfrm>
              <a:blipFill>
                <a:blip r:embed="rId2"/>
                <a:stretch>
                  <a:fillRect t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823" y="2172188"/>
            <a:ext cx="4629986" cy="349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3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needed to stretch a spring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Note, if the spring is already stretched a distance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, work required to stretch it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400" dirty="0"/>
                  <a:t> is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subSu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nary>
                    <m:r>
                      <a:rPr lang="en-US" sz="2400" i="1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subSu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p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𝑘𝑥</m:t>
                        </m:r>
                      </m:e>
                    </m:nary>
                    <m:r>
                      <a:rPr lang="en-US" sz="2400" i="1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𝑘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𝑘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7" t="-1256" r="-1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270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interpretation of work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1032" y="2147087"/>
            <a:ext cx="8065707" cy="34994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2994" y="271455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Curve of the spring force </a:t>
            </a:r>
            <a:r>
              <a:rPr lang="en-US" sz="2400" i="1" dirty="0"/>
              <a:t>f 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) = −</a:t>
            </a:r>
            <a:r>
              <a:rPr lang="en-US" sz="2400" i="1" dirty="0" err="1"/>
              <a:t>kx</a:t>
            </a:r>
            <a:r>
              <a:rPr lang="en-US" sz="2400" dirty="0"/>
              <a:t> versus </a:t>
            </a:r>
            <a:r>
              <a:rPr lang="en-US" sz="2400" i="1" dirty="0"/>
              <a:t>x</a:t>
            </a:r>
            <a:r>
              <a:rPr lang="en-US" sz="2400" dirty="0"/>
              <a:t>, showing areas under the line, between 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A</a:t>
            </a:r>
            <a:r>
              <a:rPr lang="en-US" sz="2400" dirty="0"/>
              <a:t> and 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B</a:t>
            </a:r>
            <a:r>
              <a:rPr lang="en-US" sz="2400" dirty="0"/>
              <a:t> , for both positive and negative values of 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A</a:t>
            </a:r>
            <a:r>
              <a:rPr lang="en-US" sz="2400" dirty="0"/>
              <a:t> . When 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A</a:t>
            </a:r>
            <a:r>
              <a:rPr lang="en-US" sz="2400" dirty="0"/>
              <a:t> is negative, the total area under the curve for the integral in</a:t>
            </a:r>
            <a:r>
              <a:rPr lang="en-US" sz="2400" dirty="0">
                <a:solidFill>
                  <a:srgbClr val="6CB255"/>
                </a:solidFill>
              </a:rPr>
              <a:t> </a:t>
            </a:r>
            <a:r>
              <a:rPr lang="en-US" sz="2400" dirty="0"/>
              <a:t>is the sum of positive and negative triangular areas. When 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A</a:t>
            </a:r>
            <a:r>
              <a:rPr lang="en-US" sz="2400" dirty="0"/>
              <a:t> is positive, the total area under the curve is the difference between two negative triangles.</a:t>
            </a:r>
          </a:p>
        </p:txBody>
      </p:sp>
    </p:spTree>
    <p:extLst>
      <p:ext uri="{BB962C8B-B14F-4D97-AF65-F5344CB8AC3E}">
        <p14:creationId xmlns:p14="http://schemas.microsoft.com/office/powerpoint/2010/main" val="411089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</TotalTime>
  <Words>458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 WORK DONE BY VARYING FORCE</vt:lpstr>
      <vt:lpstr>Work done by varying force</vt:lpstr>
      <vt:lpstr>Work done by varying force, approximation</vt:lpstr>
      <vt:lpstr>Work done by varying force, an integral</vt:lpstr>
      <vt:lpstr>Work done by spring force</vt:lpstr>
      <vt:lpstr>Work done by spring force, continued</vt:lpstr>
      <vt:lpstr>Work needed to stretch a spring</vt:lpstr>
      <vt:lpstr>Graphical interpretation of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71</cp:revision>
  <dcterms:created xsi:type="dcterms:W3CDTF">2020-03-17T19:17:10Z</dcterms:created>
  <dcterms:modified xsi:type="dcterms:W3CDTF">2021-12-14T14:10:16Z</dcterms:modified>
</cp:coreProperties>
</file>