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Lst>
  <p:notesMasterIdLst>
    <p:notesMasterId r:id="rId8"/>
  </p:notesMasterIdLst>
  <p:sldIdLst>
    <p:sldId id="256" r:id="rId2"/>
    <p:sldId id="273" r:id="rId3"/>
    <p:sldId id="274" r:id="rId4"/>
    <p:sldId id="275" r:id="rId5"/>
    <p:sldId id="277" r:id="rId6"/>
    <p:sldId id="27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6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5F9FCE-1297-4874-A41E-93ECEC89D648}" v="3" dt="2021-12-15T14:16:41.5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8" autoAdjust="0"/>
    <p:restoredTop sz="94660"/>
  </p:normalViewPr>
  <p:slideViewPr>
    <p:cSldViewPr snapToGrid="0">
      <p:cViewPr>
        <p:scale>
          <a:sx n="76" d="100"/>
          <a:sy n="76" d="100"/>
        </p:scale>
        <p:origin x="44" y="12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Krivosheev" userId="c41c6ff2-b9bd-4765-bc53-566538058c37" providerId="ADAL" clId="{7E5F9FCE-1297-4874-A41E-93ECEC89D648}"/>
    <pc:docChg chg="custSel delSld modSld">
      <pc:chgData name="Tatiana Krivosheev" userId="c41c6ff2-b9bd-4765-bc53-566538058c37" providerId="ADAL" clId="{7E5F9FCE-1297-4874-A41E-93ECEC89D648}" dt="2021-12-15T14:17:31.040" v="57" actId="2696"/>
      <pc:docMkLst>
        <pc:docMk/>
      </pc:docMkLst>
      <pc:sldChg chg="addSp delSp modSp mod">
        <pc:chgData name="Tatiana Krivosheev" userId="c41c6ff2-b9bd-4765-bc53-566538058c37" providerId="ADAL" clId="{7E5F9FCE-1297-4874-A41E-93ECEC89D648}" dt="2021-12-15T14:15:30.545" v="21" actId="1076"/>
        <pc:sldMkLst>
          <pc:docMk/>
          <pc:sldMk cId="2464037572" sldId="256"/>
        </pc:sldMkLst>
        <pc:spChg chg="mod">
          <ac:chgData name="Tatiana Krivosheev" userId="c41c6ff2-b9bd-4765-bc53-566538058c37" providerId="ADAL" clId="{7E5F9FCE-1297-4874-A41E-93ECEC89D648}" dt="2021-12-15T14:15:19.212" v="17" actId="14100"/>
          <ac:spMkLst>
            <pc:docMk/>
            <pc:sldMk cId="2464037572" sldId="256"/>
            <ac:spMk id="2" creationId="{00000000-0000-0000-0000-000000000000}"/>
          </ac:spMkLst>
        </pc:spChg>
        <pc:spChg chg="del mod">
          <ac:chgData name="Tatiana Krivosheev" userId="c41c6ff2-b9bd-4765-bc53-566538058c37" providerId="ADAL" clId="{7E5F9FCE-1297-4874-A41E-93ECEC89D648}" dt="2021-12-15T14:14:27.184" v="7" actId="21"/>
          <ac:spMkLst>
            <pc:docMk/>
            <pc:sldMk cId="2464037572" sldId="256"/>
            <ac:spMk id="3" creationId="{00000000-0000-0000-0000-000000000000}"/>
          </ac:spMkLst>
        </pc:spChg>
        <pc:picChg chg="mod">
          <ac:chgData name="Tatiana Krivosheev" userId="c41c6ff2-b9bd-4765-bc53-566538058c37" providerId="ADAL" clId="{7E5F9FCE-1297-4874-A41E-93ECEC89D648}" dt="2021-12-15T14:15:24.478" v="19" actId="14100"/>
          <ac:picMkLst>
            <pc:docMk/>
            <pc:sldMk cId="2464037572" sldId="256"/>
            <ac:picMk id="4" creationId="{00000000-0000-0000-0000-000000000000}"/>
          </ac:picMkLst>
        </pc:picChg>
        <pc:picChg chg="mod">
          <ac:chgData name="Tatiana Krivosheev" userId="c41c6ff2-b9bd-4765-bc53-566538058c37" providerId="ADAL" clId="{7E5F9FCE-1297-4874-A41E-93ECEC89D648}" dt="2021-12-15T14:15:12.905" v="16" actId="14100"/>
          <ac:picMkLst>
            <pc:docMk/>
            <pc:sldMk cId="2464037572" sldId="256"/>
            <ac:picMk id="5" creationId="{00000000-0000-0000-0000-000000000000}"/>
          </ac:picMkLst>
        </pc:picChg>
        <pc:picChg chg="add mod">
          <ac:chgData name="Tatiana Krivosheev" userId="c41c6ff2-b9bd-4765-bc53-566538058c37" providerId="ADAL" clId="{7E5F9FCE-1297-4874-A41E-93ECEC89D648}" dt="2021-12-15T14:15:30.545" v="21" actId="1076"/>
          <ac:picMkLst>
            <pc:docMk/>
            <pc:sldMk cId="2464037572" sldId="256"/>
            <ac:picMk id="6" creationId="{7AF7A824-639F-4479-88F2-0CEFD93253A8}"/>
          </ac:picMkLst>
        </pc:picChg>
      </pc:sldChg>
      <pc:sldChg chg="modSp del">
        <pc:chgData name="Tatiana Krivosheev" userId="c41c6ff2-b9bd-4765-bc53-566538058c37" providerId="ADAL" clId="{7E5F9FCE-1297-4874-A41E-93ECEC89D648}" dt="2021-12-15T14:17:31.040" v="57" actId="2696"/>
        <pc:sldMkLst>
          <pc:docMk/>
          <pc:sldMk cId="2573666538" sldId="272"/>
        </pc:sldMkLst>
        <pc:spChg chg="mod">
          <ac:chgData name="Tatiana Krivosheev" userId="c41c6ff2-b9bd-4765-bc53-566538058c37" providerId="ADAL" clId="{7E5F9FCE-1297-4874-A41E-93ECEC89D648}" dt="2021-12-15T14:14:04.346" v="2"/>
          <ac:spMkLst>
            <pc:docMk/>
            <pc:sldMk cId="2573666538" sldId="272"/>
            <ac:spMk id="3" creationId="{00000000-0000-0000-0000-000000000000}"/>
          </ac:spMkLst>
        </pc:spChg>
      </pc:sldChg>
      <pc:sldChg chg="modSp mod">
        <pc:chgData name="Tatiana Krivosheev" userId="c41c6ff2-b9bd-4765-bc53-566538058c37" providerId="ADAL" clId="{7E5F9FCE-1297-4874-A41E-93ECEC89D648}" dt="2021-12-15T14:15:48.922" v="26" actId="20577"/>
        <pc:sldMkLst>
          <pc:docMk/>
          <pc:sldMk cId="824043609" sldId="273"/>
        </pc:sldMkLst>
        <pc:spChg chg="mod">
          <ac:chgData name="Tatiana Krivosheev" userId="c41c6ff2-b9bd-4765-bc53-566538058c37" providerId="ADAL" clId="{7E5F9FCE-1297-4874-A41E-93ECEC89D648}" dt="2021-12-15T14:15:48.922" v="26" actId="20577"/>
          <ac:spMkLst>
            <pc:docMk/>
            <pc:sldMk cId="824043609" sldId="273"/>
            <ac:spMk id="2" creationId="{00000000-0000-0000-0000-000000000000}"/>
          </ac:spMkLst>
        </pc:spChg>
        <pc:spChg chg="mod">
          <ac:chgData name="Tatiana Krivosheev" userId="c41c6ff2-b9bd-4765-bc53-566538058c37" providerId="ADAL" clId="{7E5F9FCE-1297-4874-A41E-93ECEC89D648}" dt="2021-12-15T14:14:04.346" v="2"/>
          <ac:spMkLst>
            <pc:docMk/>
            <pc:sldMk cId="824043609" sldId="273"/>
            <ac:spMk id="3" creationId="{00000000-0000-0000-0000-000000000000}"/>
          </ac:spMkLst>
        </pc:spChg>
      </pc:sldChg>
      <pc:sldChg chg="delSp modSp mod">
        <pc:chgData name="Tatiana Krivosheev" userId="c41c6ff2-b9bd-4765-bc53-566538058c37" providerId="ADAL" clId="{7E5F9FCE-1297-4874-A41E-93ECEC89D648}" dt="2021-12-15T14:16:27.831" v="36" actId="207"/>
        <pc:sldMkLst>
          <pc:docMk/>
          <pc:sldMk cId="2786681207" sldId="274"/>
        </pc:sldMkLst>
        <pc:spChg chg="mod">
          <ac:chgData name="Tatiana Krivosheev" userId="c41c6ff2-b9bd-4765-bc53-566538058c37" providerId="ADAL" clId="{7E5F9FCE-1297-4874-A41E-93ECEC89D648}" dt="2021-12-15T14:16:02.126" v="32" actId="20577"/>
          <ac:spMkLst>
            <pc:docMk/>
            <pc:sldMk cId="2786681207" sldId="274"/>
            <ac:spMk id="2" creationId="{00000000-0000-0000-0000-000000000000}"/>
          </ac:spMkLst>
        </pc:spChg>
        <pc:spChg chg="mod">
          <ac:chgData name="Tatiana Krivosheev" userId="c41c6ff2-b9bd-4765-bc53-566538058c37" providerId="ADAL" clId="{7E5F9FCE-1297-4874-A41E-93ECEC89D648}" dt="2021-12-15T14:16:08.335" v="33" actId="1076"/>
          <ac:spMkLst>
            <pc:docMk/>
            <pc:sldMk cId="2786681207" sldId="274"/>
            <ac:spMk id="3" creationId="{00000000-0000-0000-0000-000000000000}"/>
          </ac:spMkLst>
        </pc:spChg>
        <pc:spChg chg="del">
          <ac:chgData name="Tatiana Krivosheev" userId="c41c6ff2-b9bd-4765-bc53-566538058c37" providerId="ADAL" clId="{7E5F9FCE-1297-4874-A41E-93ECEC89D648}" dt="2021-12-15T14:15:41.337" v="22" actId="21"/>
          <ac:spMkLst>
            <pc:docMk/>
            <pc:sldMk cId="2786681207" sldId="274"/>
            <ac:spMk id="6" creationId="{00000000-0000-0000-0000-000000000000}"/>
          </ac:spMkLst>
        </pc:spChg>
        <pc:spChg chg="mod">
          <ac:chgData name="Tatiana Krivosheev" userId="c41c6ff2-b9bd-4765-bc53-566538058c37" providerId="ADAL" clId="{7E5F9FCE-1297-4874-A41E-93ECEC89D648}" dt="2021-12-15T14:16:27.831" v="36" actId="207"/>
          <ac:spMkLst>
            <pc:docMk/>
            <pc:sldMk cId="2786681207" sldId="274"/>
            <ac:spMk id="8" creationId="{00000000-0000-0000-0000-000000000000}"/>
          </ac:spMkLst>
        </pc:spChg>
      </pc:sldChg>
      <pc:sldChg chg="modSp mod">
        <pc:chgData name="Tatiana Krivosheev" userId="c41c6ff2-b9bd-4765-bc53-566538058c37" providerId="ADAL" clId="{7E5F9FCE-1297-4874-A41E-93ECEC89D648}" dt="2021-12-15T14:16:56.490" v="45" actId="20577"/>
        <pc:sldMkLst>
          <pc:docMk/>
          <pc:sldMk cId="4279004704" sldId="275"/>
        </pc:sldMkLst>
        <pc:spChg chg="mod">
          <ac:chgData name="Tatiana Krivosheev" userId="c41c6ff2-b9bd-4765-bc53-566538058c37" providerId="ADAL" clId="{7E5F9FCE-1297-4874-A41E-93ECEC89D648}" dt="2021-12-15T14:16:56.490" v="45" actId="20577"/>
          <ac:spMkLst>
            <pc:docMk/>
            <pc:sldMk cId="4279004704" sldId="275"/>
            <ac:spMk id="2" creationId="{00000000-0000-0000-0000-000000000000}"/>
          </ac:spMkLst>
        </pc:spChg>
        <pc:spChg chg="mod">
          <ac:chgData name="Tatiana Krivosheev" userId="c41c6ff2-b9bd-4765-bc53-566538058c37" providerId="ADAL" clId="{7E5F9FCE-1297-4874-A41E-93ECEC89D648}" dt="2021-12-15T14:16:41.576" v="38" actId="113"/>
          <ac:spMkLst>
            <pc:docMk/>
            <pc:sldMk cId="4279004704" sldId="275"/>
            <ac:spMk id="3" creationId="{00000000-0000-0000-0000-000000000000}"/>
          </ac:spMkLst>
        </pc:spChg>
        <pc:picChg chg="mod">
          <ac:chgData name="Tatiana Krivosheev" userId="c41c6ff2-b9bd-4765-bc53-566538058c37" providerId="ADAL" clId="{7E5F9FCE-1297-4874-A41E-93ECEC89D648}" dt="2021-12-15T14:16:46.797" v="39" actId="1076"/>
          <ac:picMkLst>
            <pc:docMk/>
            <pc:sldMk cId="4279004704" sldId="275"/>
            <ac:picMk id="6" creationId="{00000000-0000-0000-0000-000000000000}"/>
          </ac:picMkLst>
        </pc:picChg>
      </pc:sldChg>
      <pc:sldChg chg="modSp mod">
        <pc:chgData name="Tatiana Krivosheev" userId="c41c6ff2-b9bd-4765-bc53-566538058c37" providerId="ADAL" clId="{7E5F9FCE-1297-4874-A41E-93ECEC89D648}" dt="2021-12-15T14:17:28.663" v="56" actId="20577"/>
        <pc:sldMkLst>
          <pc:docMk/>
          <pc:sldMk cId="493660018" sldId="276"/>
        </pc:sldMkLst>
        <pc:spChg chg="mod">
          <ac:chgData name="Tatiana Krivosheev" userId="c41c6ff2-b9bd-4765-bc53-566538058c37" providerId="ADAL" clId="{7E5F9FCE-1297-4874-A41E-93ECEC89D648}" dt="2021-12-15T14:17:28.663" v="56" actId="20577"/>
          <ac:spMkLst>
            <pc:docMk/>
            <pc:sldMk cId="493660018" sldId="276"/>
            <ac:spMk id="2" creationId="{00000000-0000-0000-0000-000000000000}"/>
          </ac:spMkLst>
        </pc:spChg>
        <pc:spChg chg="mod">
          <ac:chgData name="Tatiana Krivosheev" userId="c41c6ff2-b9bd-4765-bc53-566538058c37" providerId="ADAL" clId="{7E5F9FCE-1297-4874-A41E-93ECEC89D648}" dt="2021-12-15T14:17:23.202" v="47" actId="1076"/>
          <ac:spMkLst>
            <pc:docMk/>
            <pc:sldMk cId="493660018" sldId="276"/>
            <ac:spMk id="3" creationId="{00000000-0000-0000-0000-000000000000}"/>
          </ac:spMkLst>
        </pc:spChg>
      </pc:sldChg>
      <pc:sldChg chg="modSp mod">
        <pc:chgData name="Tatiana Krivosheev" userId="c41c6ff2-b9bd-4765-bc53-566538058c37" providerId="ADAL" clId="{7E5F9FCE-1297-4874-A41E-93ECEC89D648}" dt="2021-12-15T14:17:12.646" v="46" actId="255"/>
        <pc:sldMkLst>
          <pc:docMk/>
          <pc:sldMk cId="3030395992" sldId="277"/>
        </pc:sldMkLst>
        <pc:spChg chg="mod">
          <ac:chgData name="Tatiana Krivosheev" userId="c41c6ff2-b9bd-4765-bc53-566538058c37" providerId="ADAL" clId="{7E5F9FCE-1297-4874-A41E-93ECEC89D648}" dt="2021-12-15T14:14:04.346" v="2"/>
          <ac:spMkLst>
            <pc:docMk/>
            <pc:sldMk cId="3030395992" sldId="277"/>
            <ac:spMk id="2" creationId="{00000000-0000-0000-0000-000000000000}"/>
          </ac:spMkLst>
        </pc:spChg>
        <pc:spChg chg="mod">
          <ac:chgData name="Tatiana Krivosheev" userId="c41c6ff2-b9bd-4765-bc53-566538058c37" providerId="ADAL" clId="{7E5F9FCE-1297-4874-A41E-93ECEC89D648}" dt="2021-12-15T14:17:12.646" v="46" actId="255"/>
          <ac:spMkLst>
            <pc:docMk/>
            <pc:sldMk cId="3030395992" sldId="27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DD2-65D0-4D66-B43A-3AE3C8D7A849}" type="datetimeFigureOut">
              <a:rPr lang="en-US" smtClean="0"/>
              <a:t>12/15/2021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24C76-2916-4450-B152-FA81F261A7C7}" type="slidenum">
              <a:rPr lang="en-US" smtClean="0"/>
              <a:t>‹#›</a:t>
            </a:fld>
            <a:endParaRPr lang="en-US"/>
          </a:p>
        </p:txBody>
      </p:sp>
    </p:spTree>
    <p:extLst>
      <p:ext uri="{BB962C8B-B14F-4D97-AF65-F5344CB8AC3E}">
        <p14:creationId xmlns:p14="http://schemas.microsoft.com/office/powerpoint/2010/main" val="323943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a:t>
            </a:fld>
            <a:endParaRPr lang="en-US"/>
          </a:p>
        </p:txBody>
      </p:sp>
    </p:spTree>
    <p:extLst>
      <p:ext uri="{BB962C8B-B14F-4D97-AF65-F5344CB8AC3E}">
        <p14:creationId xmlns:p14="http://schemas.microsoft.com/office/powerpoint/2010/main" val="899409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F4D1-B5D8-4F43-B1C0-35E45BE7573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E47917-ED28-4495-BCAF-E8ADCEA963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0F4612-9F14-4D03-99E8-685A2DCF11FB}"/>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2FC947CC-957F-4D9D-B0E4-37AF0B9C2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55738F-C467-4FA0-A6E3-A56FEC2F0B68}"/>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309698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536F4-254A-4EBB-B501-4B9B029C059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E00A9C-916B-4F2A-8B28-70EFDCB618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318A16-A51A-4E0E-955D-D3E5A40AE1D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56669B98-E5F3-4439-BE3C-FAFA772183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DDE076-8765-42EA-A5F6-023BFE9B4F19}"/>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958421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74B1DC-5D6B-4D76-B12C-88D238B65F0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FBFC55-536D-4EC9-9E85-A090964F3A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F4B921-122F-491A-A573-F1E61A4629DE}"/>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D496A71E-7566-49C2-9A80-698DF5199C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3E44A9-2AAF-494F-8D3E-92A7DBF9B809}"/>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7097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9558C-F246-4601-A6F9-462519FAF2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F43A71-B2B4-4886-BEA8-D6743F6AC1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23D0E4-BA67-4BCF-83C2-9D03DD4CD0B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FBB4882E-5053-4E0C-8183-CB9012156B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D51022-C841-42E5-9634-58F6F353E065}"/>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98502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1DE40-73A7-4C53-8796-D42D9DCB88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1B6F7BF-F2A2-49D9-9031-A0ED09287D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348B80-FB0E-48EE-A58E-23F3AB295A3F}"/>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864998EF-03DC-47D6-BDDE-761D1B7DFC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FD2E70-B7D5-4DF7-8DF5-5FD649AFF94A}"/>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823214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D8983-7B25-45DE-8FC8-1E4F6CF950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FDF7348-9679-41B1-A2A2-707731FC3D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2D78A2-B25E-4BF7-89DE-E8E972E983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1974CE-B639-45DB-9244-043F1DAAA9EC}"/>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7DFE63DC-96BB-4583-9530-9A5682E479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25B1FB-4AE7-4E65-8EEE-80F68DFD82D0}"/>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618251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5E2AD-953C-4EAA-8022-DB9458C2BB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3BA010-723C-4E93-BC8F-FE085A5E4B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24F79E-F5C1-4975-8E5F-9A66690ADF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DC668FA-3F01-444B-BB23-024C8F930D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9EA73-CBB8-4E89-9951-0A72F04223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D78D64-EAF5-4944-9F64-F71671ECD7F5}"/>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8" name="Footer Placeholder 7">
            <a:extLst>
              <a:ext uri="{FF2B5EF4-FFF2-40B4-BE49-F238E27FC236}">
                <a16:creationId xmlns:a16="http://schemas.microsoft.com/office/drawing/2014/main" id="{37176370-F247-4010-8043-0AC8B5FB317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14B103-1E2C-46B6-AFD2-EBADABDA59A7}"/>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443448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7936E-EFAB-4516-8B12-D7785E1A75D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A37E05-5DF9-455C-8458-8580D1FECDC4}"/>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4" name="Footer Placeholder 3">
            <a:extLst>
              <a:ext uri="{FF2B5EF4-FFF2-40B4-BE49-F238E27FC236}">
                <a16:creationId xmlns:a16="http://schemas.microsoft.com/office/drawing/2014/main" id="{8D5EB03F-1538-4B93-93B9-967C29B77B5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5A965B-231B-4874-8043-E45763F59F10}"/>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293161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FCF3CC-244F-4794-85B4-65614221A932}"/>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3" name="Footer Placeholder 2">
            <a:extLst>
              <a:ext uri="{FF2B5EF4-FFF2-40B4-BE49-F238E27FC236}">
                <a16:creationId xmlns:a16="http://schemas.microsoft.com/office/drawing/2014/main" id="{CE692EBA-EAE1-44AF-8505-052241E83CA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DCD67E-E483-44F4-B378-88B61396107F}"/>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60900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3FD2D-B01A-46EE-ADFD-9684AB9EF8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7927A1-B06C-45CA-AD68-6CCF454D63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F81F17-3DE9-4FEF-ADCA-AD467FDFE8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6EBD92-93DF-40D7-B63F-26FF4BCC7FB4}"/>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613DF8E0-7D1C-4FB9-B5F4-16CAD21C31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FCB8FA-7AA0-4B81-B2DD-41D2494671CD}"/>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107885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2DD0C-FE62-408E-805E-B6F45DCDA2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C2F449E-5FB8-4E10-8AE4-8D224D780F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EC92D22-F514-4399-B804-3975A64C70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9ADC04-81D4-4925-8390-8B5C4DBAEDC7}"/>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AC13059B-9DB3-4A56-A4D0-24E8CE2A923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DE24401-AC13-47B0-B757-E77B3EC9C588}"/>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133848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44D8C1-5DE1-47DB-9BDB-52173CFB5D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C05592-6DD5-4B6F-B9DA-FC949227BD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198B99-73A0-4C9B-B026-D3DB967427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294F83ED-F457-438C-92ED-4EB8756E36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4C0BD8D-64DC-4216-9387-1E851C25EA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3639-6358-4F19-BA78-8C7E28F0A523}" type="slidenum">
              <a:rPr lang="en-US" smtClean="0"/>
              <a:t>‹#›</a:t>
            </a:fld>
            <a:endParaRPr lang="en-US"/>
          </a:p>
        </p:txBody>
      </p:sp>
    </p:spTree>
    <p:extLst>
      <p:ext uri="{BB962C8B-B14F-4D97-AF65-F5344CB8AC3E}">
        <p14:creationId xmlns:p14="http://schemas.microsoft.com/office/powerpoint/2010/main" val="1490984019"/>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43119" y="5211698"/>
            <a:ext cx="6948881" cy="1646302"/>
          </a:xfrm>
          <a:solidFill>
            <a:schemeClr val="bg1">
              <a:lumMod val="75000"/>
            </a:schemeClr>
          </a:solidFill>
        </p:spPr>
        <p:txBody>
          <a:bodyPr>
            <a:normAutofit fontScale="90000"/>
          </a:bodyPr>
          <a:lstStyle/>
          <a:p>
            <a:pPr algn="r"/>
            <a:r>
              <a:rPr lang="en-US" dirty="0"/>
              <a:t>	</a:t>
            </a:r>
            <a:r>
              <a:rPr lang="en-US" b="1" dirty="0"/>
              <a:t>CONSERVATION OF LINEAR </a:t>
            </a:r>
            <a:r>
              <a:rPr lang="en-US" b="1" cap="all" dirty="0"/>
              <a:t>momentum    </a:t>
            </a:r>
          </a:p>
        </p:txBody>
      </p:sp>
      <p:pic>
        <p:nvPicPr>
          <p:cNvPr id="5" name="Picture 4"/>
          <p:cNvPicPr>
            <a:picLocks noChangeAspect="1"/>
          </p:cNvPicPr>
          <p:nvPr/>
        </p:nvPicPr>
        <p:blipFill>
          <a:blip r:embed="rId3"/>
          <a:stretch>
            <a:fillRect/>
          </a:stretch>
        </p:blipFill>
        <p:spPr>
          <a:xfrm>
            <a:off x="5176007" y="0"/>
            <a:ext cx="7119410" cy="5029736"/>
          </a:xfrm>
          <a:prstGeom prst="rect">
            <a:avLst/>
          </a:prstGeom>
        </p:spPr>
      </p:pic>
      <p:pic>
        <p:nvPicPr>
          <p:cNvPr id="4" name="Picture 3"/>
          <p:cNvPicPr>
            <a:picLocks noChangeAspect="1"/>
          </p:cNvPicPr>
          <p:nvPr/>
        </p:nvPicPr>
        <p:blipFill>
          <a:blip r:embed="rId4"/>
          <a:stretch>
            <a:fillRect/>
          </a:stretch>
        </p:blipFill>
        <p:spPr>
          <a:xfrm>
            <a:off x="1742768" y="5491304"/>
            <a:ext cx="1630822" cy="1102927"/>
          </a:xfrm>
          <a:prstGeom prst="rect">
            <a:avLst/>
          </a:prstGeom>
        </p:spPr>
      </p:pic>
      <p:pic>
        <p:nvPicPr>
          <p:cNvPr id="6" name="Picture 5">
            <a:extLst>
              <a:ext uri="{FF2B5EF4-FFF2-40B4-BE49-F238E27FC236}">
                <a16:creationId xmlns:a16="http://schemas.microsoft.com/office/drawing/2014/main" id="{7AF7A824-639F-4479-88F2-0CEFD93253A8}"/>
              </a:ext>
            </a:extLst>
          </p:cNvPr>
          <p:cNvPicPr>
            <a:picLocks noChangeAspect="1"/>
          </p:cNvPicPr>
          <p:nvPr/>
        </p:nvPicPr>
        <p:blipFill>
          <a:blip r:embed="rId5"/>
          <a:stretch>
            <a:fillRect/>
          </a:stretch>
        </p:blipFill>
        <p:spPr>
          <a:xfrm>
            <a:off x="1024034" y="385524"/>
            <a:ext cx="3393503" cy="721823"/>
          </a:xfrm>
          <a:prstGeom prst="rect">
            <a:avLst/>
          </a:prstGeom>
        </p:spPr>
      </p:pic>
    </p:spTree>
    <p:extLst>
      <p:ext uri="{BB962C8B-B14F-4D97-AF65-F5344CB8AC3E}">
        <p14:creationId xmlns:p14="http://schemas.microsoft.com/office/powerpoint/2010/main" val="246403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Concept of an isolated system</a:t>
            </a:r>
          </a:p>
        </p:txBody>
      </p:sp>
      <p:sp>
        <p:nvSpPr>
          <p:cNvPr id="3" name="Content Placeholder 2"/>
          <p:cNvSpPr>
            <a:spLocks noGrp="1"/>
          </p:cNvSpPr>
          <p:nvPr>
            <p:ph idx="1"/>
          </p:nvPr>
        </p:nvSpPr>
        <p:spPr/>
        <p:txBody>
          <a:bodyPr/>
          <a:lstStyle/>
          <a:p>
            <a:r>
              <a:rPr lang="en-US" sz="2000" b="1" dirty="0"/>
              <a:t>Isolated</a:t>
            </a:r>
            <a:r>
              <a:rPr lang="en-US" sz="2000" dirty="0"/>
              <a:t> system -  the one in which objects interact only </a:t>
            </a:r>
          </a:p>
          <a:p>
            <a:pPr marL="0" indent="0">
              <a:buNone/>
            </a:pPr>
            <a:r>
              <a:rPr lang="en-US" sz="2000" dirty="0"/>
              <a:t>     with each other but not with anything else.</a:t>
            </a:r>
          </a:p>
          <a:p>
            <a:r>
              <a:rPr lang="en-US" sz="2000" b="1" dirty="0"/>
              <a:t>Internal</a:t>
            </a:r>
            <a:r>
              <a:rPr lang="en-US" sz="2000" dirty="0"/>
              <a:t> forces – the forces that particles of a system </a:t>
            </a:r>
          </a:p>
          <a:p>
            <a:pPr marL="0" indent="0">
              <a:buNone/>
            </a:pPr>
            <a:r>
              <a:rPr lang="en-US" sz="2000" dirty="0"/>
              <a:t>     exert on each other. </a:t>
            </a:r>
          </a:p>
          <a:p>
            <a:r>
              <a:rPr lang="en-US" sz="2000" dirty="0"/>
              <a:t>Note that the internal forces exist in Newton’s 3</a:t>
            </a:r>
            <a:r>
              <a:rPr lang="en-US" sz="2000" baseline="30000" dirty="0"/>
              <a:t>rd</a:t>
            </a:r>
            <a:r>
              <a:rPr lang="en-US" sz="2000" dirty="0"/>
              <a:t> Law </a:t>
            </a:r>
          </a:p>
          <a:p>
            <a:pPr marL="0" indent="0">
              <a:buNone/>
            </a:pPr>
            <a:r>
              <a:rPr lang="en-US" sz="2000" dirty="0"/>
              <a:t>     pairs</a:t>
            </a:r>
          </a:p>
          <a:p>
            <a:pPr marL="0" indent="0">
              <a:buNone/>
            </a:pPr>
            <a:r>
              <a:rPr lang="en-US" dirty="0"/>
              <a:t> </a:t>
            </a:r>
          </a:p>
          <a:p>
            <a:endParaRPr lang="en-US" dirty="0"/>
          </a:p>
        </p:txBody>
      </p:sp>
    </p:spTree>
    <p:extLst>
      <p:ext uri="{BB962C8B-B14F-4D97-AF65-F5344CB8AC3E}">
        <p14:creationId xmlns:p14="http://schemas.microsoft.com/office/powerpoint/2010/main" val="824043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conservation of linear momentum</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99193" y="1690688"/>
                <a:ext cx="8596668" cy="4412739"/>
              </a:xfrm>
            </p:spPr>
            <p:txBody>
              <a:bodyPr>
                <a:normAutofit fontScale="92500" lnSpcReduction="20000"/>
              </a:bodyPr>
              <a:lstStyle/>
              <a:p>
                <a:pPr marL="0" indent="0">
                  <a:buNone/>
                </a:pPr>
                <a14:m>
                  <m:oMathPara xmlns:m="http://schemas.openxmlformats.org/officeDocument/2006/math">
                    <m:oMathParaPr>
                      <m:jc m:val="centerGroup"/>
                    </m:oMathParaPr>
                    <m:oMath xmlns:m="http://schemas.openxmlformats.org/officeDocument/2006/math">
                      <m:sSub>
                        <m:sSubPr>
                          <m:ctrlPr>
                            <a:rPr lang="en-US" sz="3300" i="1" smtClean="0">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𝐹</m:t>
                              </m:r>
                            </m:e>
                          </m:acc>
                        </m:e>
                        <m:sub>
                          <m:r>
                            <a:rPr lang="en-US" sz="3300" b="0" i="1" smtClean="0">
                              <a:latin typeface="Cambria Math" panose="02040503050406030204" pitchFamily="18" charset="0"/>
                            </a:rPr>
                            <m:t>21</m:t>
                          </m:r>
                        </m:sub>
                      </m:sSub>
                      <m:r>
                        <a:rPr lang="en-US" sz="3300" i="1">
                          <a:latin typeface="Cambria Math" panose="02040503050406030204" pitchFamily="18" charset="0"/>
                        </a:rPr>
                        <m:t>=</m:t>
                      </m:r>
                      <m:f>
                        <m:fPr>
                          <m:ctrlPr>
                            <a:rPr lang="en-US" sz="3300" i="1">
                              <a:latin typeface="Cambria Math" panose="02040503050406030204" pitchFamily="18" charset="0"/>
                            </a:rPr>
                          </m:ctrlPr>
                        </m:fPr>
                        <m:num>
                          <m:r>
                            <a:rPr lang="en-US" sz="3300" i="1">
                              <a:latin typeface="Cambria Math" panose="02040503050406030204" pitchFamily="18" charset="0"/>
                            </a:rPr>
                            <m:t>𝑑</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1</m:t>
                              </m:r>
                            </m:sub>
                          </m:sSub>
                        </m:num>
                        <m:den>
                          <m:r>
                            <a:rPr lang="en-US" sz="3300" i="1">
                              <a:latin typeface="Cambria Math" panose="02040503050406030204" pitchFamily="18" charset="0"/>
                            </a:rPr>
                            <m:t>𝑑𝑡</m:t>
                          </m:r>
                        </m:den>
                      </m:f>
                    </m:oMath>
                  </m:oMathPara>
                </a14:m>
                <a:endParaRPr lang="en-US" sz="3300" dirty="0"/>
              </a:p>
              <a:p>
                <a:pPr marL="0" indent="0">
                  <a:buNone/>
                </a:pPr>
                <a:endParaRPr lang="en-US" sz="3300" dirty="0"/>
              </a:p>
              <a:p>
                <a:pPr marL="0" indent="0">
                  <a:buNone/>
                </a:pPr>
                <a14:m>
                  <m:oMathPara xmlns:m="http://schemas.openxmlformats.org/officeDocument/2006/math">
                    <m:oMathParaPr>
                      <m:jc m:val="centerGroup"/>
                    </m:oMathParaPr>
                    <m:oMath xmlns:m="http://schemas.openxmlformats.org/officeDocument/2006/math">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𝐹</m:t>
                              </m:r>
                            </m:e>
                          </m:acc>
                        </m:e>
                        <m:sub>
                          <m:r>
                            <a:rPr lang="en-US" sz="3300" b="0" i="1" smtClean="0">
                              <a:latin typeface="Cambria Math" panose="02040503050406030204" pitchFamily="18" charset="0"/>
                            </a:rPr>
                            <m:t>12</m:t>
                          </m:r>
                        </m:sub>
                      </m:sSub>
                      <m:r>
                        <a:rPr lang="en-US" sz="3300" i="1">
                          <a:latin typeface="Cambria Math" panose="02040503050406030204" pitchFamily="18" charset="0"/>
                        </a:rPr>
                        <m:t>=</m:t>
                      </m:r>
                      <m:f>
                        <m:fPr>
                          <m:ctrlPr>
                            <a:rPr lang="en-US" sz="3300" i="1">
                              <a:latin typeface="Cambria Math" panose="02040503050406030204" pitchFamily="18" charset="0"/>
                            </a:rPr>
                          </m:ctrlPr>
                        </m:fPr>
                        <m:num>
                          <m:r>
                            <a:rPr lang="en-US" sz="3300" i="1">
                              <a:latin typeface="Cambria Math" panose="02040503050406030204" pitchFamily="18" charset="0"/>
                            </a:rPr>
                            <m:t>𝑑</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2</m:t>
                              </m:r>
                            </m:sub>
                          </m:sSub>
                        </m:num>
                        <m:den>
                          <m:r>
                            <a:rPr lang="en-US" sz="3300" i="1">
                              <a:latin typeface="Cambria Math" panose="02040503050406030204" pitchFamily="18" charset="0"/>
                            </a:rPr>
                            <m:t>𝑑𝑡</m:t>
                          </m:r>
                        </m:den>
                      </m:f>
                    </m:oMath>
                  </m:oMathPara>
                </a14:m>
                <a:endParaRPr lang="en-US" sz="3300" dirty="0"/>
              </a:p>
              <a:p>
                <a:pPr marL="0" indent="0">
                  <a:buNone/>
                </a:pPr>
                <a:endParaRPr lang="en-US" sz="3300" dirty="0"/>
              </a:p>
              <a:p>
                <a:pPr marL="0" indent="0">
                  <a:buNone/>
                </a:pPr>
                <a14:m>
                  <m:oMathPara xmlns:m="http://schemas.openxmlformats.org/officeDocument/2006/math">
                    <m:oMathParaPr>
                      <m:jc m:val="centerGroup"/>
                    </m:oMathParaPr>
                    <m:oMath xmlns:m="http://schemas.openxmlformats.org/officeDocument/2006/math">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𝐹</m:t>
                              </m:r>
                            </m:e>
                          </m:acc>
                        </m:e>
                        <m:sub>
                          <m:r>
                            <a:rPr lang="en-US" sz="3300" b="0" i="1" smtClean="0">
                              <a:latin typeface="Cambria Math" panose="02040503050406030204" pitchFamily="18" charset="0"/>
                            </a:rPr>
                            <m:t>12</m:t>
                          </m:r>
                        </m:sub>
                      </m:sSub>
                      <m:r>
                        <a:rPr lang="en-US" sz="3300" i="1">
                          <a:latin typeface="Cambria Math" panose="02040503050406030204" pitchFamily="18" charset="0"/>
                        </a:rPr>
                        <m:t>+ </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𝐹</m:t>
                              </m:r>
                            </m:e>
                          </m:acc>
                        </m:e>
                        <m:sub>
                          <m:r>
                            <a:rPr lang="en-US" sz="3300" b="0" i="1" smtClean="0">
                              <a:latin typeface="Cambria Math" panose="02040503050406030204" pitchFamily="18" charset="0"/>
                            </a:rPr>
                            <m:t>21</m:t>
                          </m:r>
                        </m:sub>
                      </m:sSub>
                      <m:r>
                        <a:rPr lang="en-US" sz="3300" i="1">
                          <a:latin typeface="Cambria Math" panose="02040503050406030204" pitchFamily="18" charset="0"/>
                        </a:rPr>
                        <m:t>=</m:t>
                      </m:r>
                      <m:f>
                        <m:fPr>
                          <m:ctrlPr>
                            <a:rPr lang="en-US" sz="3300" i="1">
                              <a:latin typeface="Cambria Math" panose="02040503050406030204" pitchFamily="18" charset="0"/>
                            </a:rPr>
                          </m:ctrlPr>
                        </m:fPr>
                        <m:num>
                          <m:r>
                            <a:rPr lang="en-US" sz="3300" i="1">
                              <a:latin typeface="Cambria Math" panose="02040503050406030204" pitchFamily="18" charset="0"/>
                            </a:rPr>
                            <m:t>𝑑</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2</m:t>
                              </m:r>
                            </m:sub>
                          </m:sSub>
                        </m:num>
                        <m:den>
                          <m:r>
                            <a:rPr lang="en-US" sz="3300" i="1">
                              <a:latin typeface="Cambria Math" panose="02040503050406030204" pitchFamily="18" charset="0"/>
                            </a:rPr>
                            <m:t>𝑑𝑡</m:t>
                          </m:r>
                        </m:den>
                      </m:f>
                      <m:r>
                        <a:rPr lang="en-US" sz="3300" i="1">
                          <a:latin typeface="Cambria Math" panose="02040503050406030204" pitchFamily="18" charset="0"/>
                        </a:rPr>
                        <m:t>+ </m:t>
                      </m:r>
                      <m:f>
                        <m:fPr>
                          <m:ctrlPr>
                            <a:rPr lang="en-US" sz="3300" i="1">
                              <a:latin typeface="Cambria Math" panose="02040503050406030204" pitchFamily="18" charset="0"/>
                            </a:rPr>
                          </m:ctrlPr>
                        </m:fPr>
                        <m:num>
                          <m:r>
                            <a:rPr lang="en-US" sz="3300" i="1">
                              <a:latin typeface="Cambria Math" panose="02040503050406030204" pitchFamily="18" charset="0"/>
                            </a:rPr>
                            <m:t>𝑑</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1</m:t>
                              </m:r>
                            </m:sub>
                          </m:sSub>
                        </m:num>
                        <m:den>
                          <m:r>
                            <a:rPr lang="en-US" sz="3300" i="1">
                              <a:latin typeface="Cambria Math" panose="02040503050406030204" pitchFamily="18" charset="0"/>
                            </a:rPr>
                            <m:t>𝑑𝑡</m:t>
                          </m:r>
                        </m:den>
                      </m:f>
                      <m:r>
                        <a:rPr lang="en-US" sz="3300" i="1">
                          <a:latin typeface="Cambria Math" panose="02040503050406030204" pitchFamily="18" charset="0"/>
                        </a:rPr>
                        <m:t>=</m:t>
                      </m:r>
                      <m:f>
                        <m:fPr>
                          <m:ctrlPr>
                            <a:rPr lang="en-US" sz="3300" i="1">
                              <a:latin typeface="Cambria Math" panose="02040503050406030204" pitchFamily="18" charset="0"/>
                            </a:rPr>
                          </m:ctrlPr>
                        </m:fPr>
                        <m:num>
                          <m:r>
                            <a:rPr lang="en-US" sz="3300" i="1">
                              <a:latin typeface="Cambria Math" panose="02040503050406030204" pitchFamily="18" charset="0"/>
                            </a:rPr>
                            <m:t>𝑑</m:t>
                          </m:r>
                          <m:sSub>
                            <m:sSubPr>
                              <m:ctrlPr>
                                <a:rPr lang="en-US" sz="3300" i="1">
                                  <a:latin typeface="Cambria Math" panose="02040503050406030204" pitchFamily="18" charset="0"/>
                                </a:rPr>
                              </m:ctrlPr>
                            </m:sSubPr>
                            <m:e>
                              <m:r>
                                <a:rPr lang="en-US" sz="3300" i="1">
                                  <a:latin typeface="Cambria Math" panose="02040503050406030204" pitchFamily="18" charset="0"/>
                                </a:rPr>
                                <m:t>(</m:t>
                              </m:r>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2</m:t>
                              </m:r>
                            </m:sub>
                          </m:sSub>
                          <m:r>
                            <a:rPr lang="en-US" sz="3300" i="1">
                              <a:latin typeface="Cambria Math" panose="02040503050406030204" pitchFamily="18" charset="0"/>
                            </a:rPr>
                            <m:t>+</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1</m:t>
                              </m:r>
                            </m:sub>
                          </m:sSub>
                          <m:r>
                            <a:rPr lang="en-US" sz="3300" i="1">
                              <a:latin typeface="Cambria Math" panose="02040503050406030204" pitchFamily="18" charset="0"/>
                            </a:rPr>
                            <m:t>) </m:t>
                          </m:r>
                        </m:num>
                        <m:den>
                          <m:r>
                            <a:rPr lang="en-US" sz="3300" i="1">
                              <a:latin typeface="Cambria Math" panose="02040503050406030204" pitchFamily="18" charset="0"/>
                            </a:rPr>
                            <m:t>𝑑𝑡</m:t>
                          </m:r>
                        </m:den>
                      </m:f>
                      <m:r>
                        <a:rPr lang="en-US" sz="3300" i="1">
                          <a:latin typeface="Cambria Math" panose="02040503050406030204" pitchFamily="18" charset="0"/>
                        </a:rPr>
                        <m:t>= 0 </m:t>
                      </m:r>
                    </m:oMath>
                  </m:oMathPara>
                </a14:m>
                <a:endParaRPr lang="en-US" sz="3300" dirty="0"/>
              </a:p>
              <a:p>
                <a:pPr marL="0" indent="0">
                  <a:buNone/>
                </a:pPr>
                <a:endParaRPr lang="en-US" sz="3300" dirty="0"/>
              </a:p>
              <a:p>
                <a:pPr marL="0" indent="0">
                  <a:buNone/>
                </a:pPr>
                <a14:m>
                  <m:oMathPara xmlns:m="http://schemas.openxmlformats.org/officeDocument/2006/math">
                    <m:oMathParaPr>
                      <m:jc m:val="centerGroup"/>
                    </m:oMathParaPr>
                    <m:oMath xmlns:m="http://schemas.openxmlformats.org/officeDocument/2006/math">
                      <m:sSub>
                        <m:sSubPr>
                          <m:ctrlPr>
                            <a:rPr lang="en-US" sz="3300" i="1" smtClean="0">
                              <a:latin typeface="Cambria Math" panose="02040503050406030204" pitchFamily="18" charset="0"/>
                            </a:rPr>
                          </m:ctrlPr>
                        </m:sSubPr>
                        <m:e>
                          <m:acc>
                            <m:accPr>
                              <m:chr m:val="⃗"/>
                              <m:ctrlPr>
                                <a:rPr lang="en-US" sz="3300" i="1" smtClean="0">
                                  <a:latin typeface="Cambria Math" panose="02040503050406030204" pitchFamily="18" charset="0"/>
                                </a:rPr>
                              </m:ctrlPr>
                            </m:accPr>
                            <m:e>
                              <m:r>
                                <a:rPr lang="en-US" sz="3300" b="0" i="1" smtClean="0">
                                  <a:latin typeface="Cambria Math" panose="02040503050406030204" pitchFamily="18" charset="0"/>
                                </a:rPr>
                                <m:t>𝑝</m:t>
                              </m:r>
                            </m:e>
                          </m:acc>
                        </m:e>
                        <m:sub>
                          <m:r>
                            <a:rPr lang="en-US" sz="3300" b="0" i="1" smtClean="0">
                              <a:latin typeface="Cambria Math" panose="02040503050406030204" pitchFamily="18" charset="0"/>
                            </a:rPr>
                            <m:t>𝑡𝑜𝑡𝑎𝑙</m:t>
                          </m:r>
                        </m:sub>
                      </m:sSub>
                      <m:r>
                        <a:rPr lang="en-US" sz="3300" i="1">
                          <a:latin typeface="Cambria Math" panose="02040503050406030204" pitchFamily="18" charset="0"/>
                        </a:rPr>
                        <m:t>= </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1</m:t>
                          </m:r>
                        </m:sub>
                      </m:sSub>
                      <m:r>
                        <a:rPr lang="en-US" sz="3300" i="1">
                          <a:latin typeface="Cambria Math" panose="02040503050406030204" pitchFamily="18" charset="0"/>
                        </a:rPr>
                        <m:t>+</m:t>
                      </m:r>
                      <m:sSub>
                        <m:sSubPr>
                          <m:ctrlPr>
                            <a:rPr lang="en-US" sz="3300" i="1">
                              <a:latin typeface="Cambria Math" panose="02040503050406030204" pitchFamily="18" charset="0"/>
                            </a:rPr>
                          </m:ctrlPr>
                        </m:sSubPr>
                        <m:e>
                          <m:acc>
                            <m:accPr>
                              <m:chr m:val="⃗"/>
                              <m:ctrlPr>
                                <a:rPr lang="en-US" sz="3300" i="1">
                                  <a:latin typeface="Cambria Math" panose="02040503050406030204" pitchFamily="18" charset="0"/>
                                </a:rPr>
                              </m:ctrlPr>
                            </m:accPr>
                            <m:e>
                              <m:r>
                                <a:rPr lang="en-US" sz="3300" i="1">
                                  <a:latin typeface="Cambria Math" panose="02040503050406030204" pitchFamily="18" charset="0"/>
                                </a:rPr>
                                <m:t>𝑝</m:t>
                              </m:r>
                            </m:e>
                          </m:acc>
                        </m:e>
                        <m:sub>
                          <m:r>
                            <a:rPr lang="en-US" sz="3300" b="0" i="1" smtClean="0">
                              <a:latin typeface="Cambria Math" panose="02040503050406030204" pitchFamily="18" charset="0"/>
                            </a:rPr>
                            <m:t>2</m:t>
                          </m:r>
                        </m:sub>
                      </m:sSub>
                    </m:oMath>
                  </m:oMathPara>
                </a14:m>
                <a:endParaRPr lang="en-US" sz="3300" dirty="0"/>
              </a:p>
              <a:p>
                <a:pPr marL="0" indent="0">
                  <a:buNone/>
                </a:pPr>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99193" y="1690688"/>
                <a:ext cx="8596668" cy="4412739"/>
              </a:xfrm>
              <a:blipFill>
                <a:blip r:embed="rId2"/>
                <a:stretch>
                  <a:fillRect/>
                </a:stretch>
              </a:blipFill>
            </p:spPr>
            <p:txBody>
              <a:bodyPr/>
              <a:lstStyle/>
              <a:p>
                <a:r>
                  <a:rPr lang="en-US">
                    <a:noFill/>
                  </a:rPr>
                  <a:t> </a:t>
                </a:r>
              </a:p>
            </p:txBody>
          </p:sp>
        </mc:Fallback>
      </mc:AlternateContent>
      <p:pic>
        <p:nvPicPr>
          <p:cNvPr id="7" name="Picture 6"/>
          <p:cNvPicPr>
            <a:picLocks noChangeAspect="1"/>
          </p:cNvPicPr>
          <p:nvPr/>
        </p:nvPicPr>
        <p:blipFill>
          <a:blip r:embed="rId3"/>
          <a:stretch>
            <a:fillRect/>
          </a:stretch>
        </p:blipFill>
        <p:spPr>
          <a:xfrm>
            <a:off x="6335574" y="1345921"/>
            <a:ext cx="7019016" cy="3045287"/>
          </a:xfrm>
          <a:prstGeom prst="rect">
            <a:avLst/>
          </a:prstGeom>
        </p:spPr>
      </p:pic>
      <p:sp>
        <p:nvSpPr>
          <p:cNvPr id="8" name="Rectangle 7"/>
          <p:cNvSpPr/>
          <p:nvPr/>
        </p:nvSpPr>
        <p:spPr>
          <a:xfrm>
            <a:off x="6908509" y="5364763"/>
            <a:ext cx="5283491" cy="1477328"/>
          </a:xfrm>
          <a:prstGeom prst="rect">
            <a:avLst/>
          </a:prstGeom>
          <a:solidFill>
            <a:schemeClr val="bg1">
              <a:lumMod val="65000"/>
              <a:alpha val="96000"/>
            </a:schemeClr>
          </a:solidFill>
        </p:spPr>
        <p:txBody>
          <a:bodyPr wrap="square">
            <a:spAutoFit/>
          </a:bodyPr>
          <a:lstStyle/>
          <a:p>
            <a:r>
              <a:rPr lang="en-US" dirty="0"/>
              <a:t>The two cars together form the system that is to be analyzed. It is important to remember that the contents (the mass) of the system do not change before, during, or after the objects in the system interact.</a:t>
            </a:r>
          </a:p>
        </p:txBody>
      </p:sp>
    </p:spTree>
    <p:extLst>
      <p:ext uri="{BB962C8B-B14F-4D97-AF65-F5344CB8AC3E}">
        <p14:creationId xmlns:p14="http://schemas.microsoft.com/office/powerpoint/2010/main" val="2786681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conservation of momentum, continued</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50971" y="1800458"/>
                <a:ext cx="10515600" cy="4351338"/>
              </a:xfrm>
            </p:spPr>
            <p:txBody>
              <a:bodyPr/>
              <a:lstStyle/>
              <a:p>
                <a:endParaRPr lang="en-US" altLang="en-US" i="1" dirty="0"/>
              </a:p>
              <a:p>
                <a:r>
                  <a:rPr lang="en-US" altLang="en-US" b="1" dirty="0"/>
                  <a:t>Note</a:t>
                </a:r>
                <a:r>
                  <a:rPr lang="en-US" altLang="en-US" dirty="0"/>
                  <a:t>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𝑃</m:t>
                        </m:r>
                      </m:e>
                    </m:acc>
                  </m:oMath>
                </a14:m>
                <a:r>
                  <a:rPr lang="en-US" altLang="en-US" i="1" dirty="0"/>
                  <a:t> </a:t>
                </a:r>
                <a:r>
                  <a:rPr lang="en-US" altLang="en-US" dirty="0"/>
                  <a:t>is the </a:t>
                </a:r>
                <a:r>
                  <a:rPr lang="en-US" altLang="en-US" b="1" dirty="0"/>
                  <a:t>total linear momentum </a:t>
                </a:r>
                <a:r>
                  <a:rPr lang="en-US" altLang="en-US" dirty="0"/>
                  <a:t>of the system.</a:t>
                </a:r>
              </a:p>
              <a:p>
                <a:pPr marL="0" indent="0">
                  <a:buNone/>
                </a:pPr>
                <a:endParaRPr lang="en-US" altLang="en-US" dirty="0"/>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𝐹</m:t>
                              </m:r>
                            </m:e>
                          </m:acc>
                        </m:e>
                        <m:sub>
                          <m:r>
                            <a:rPr lang="en-US" b="0" i="1" smtClean="0">
                              <a:latin typeface="Cambria Math" panose="02040503050406030204" pitchFamily="18" charset="0"/>
                            </a:rPr>
                            <m:t>12</m:t>
                          </m:r>
                        </m:sub>
                      </m:sSub>
                      <m:r>
                        <a:rPr lang="en-US" i="1">
                          <a:latin typeface="Cambria Math" panose="02040503050406030204" pitchFamily="18" charset="0"/>
                        </a:rPr>
                        <m:t>+ </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𝐹</m:t>
                              </m:r>
                            </m:e>
                          </m:acc>
                        </m:e>
                        <m:sub>
                          <m:r>
                            <a:rPr lang="en-US" b="0" i="1" smtClean="0">
                              <a:latin typeface="Cambria Math" panose="02040503050406030204" pitchFamily="18" charset="0"/>
                            </a:rPr>
                            <m:t>21</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b="0" i="1" smtClean="0">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b="0" i="1" smtClean="0">
                                  <a:latin typeface="Cambria Math" panose="02040503050406030204" pitchFamily="18" charset="0"/>
                                </a:rPr>
                                <m:t>2</m:t>
                              </m:r>
                            </m:sub>
                          </m:sSub>
                          <m:r>
                            <a:rPr lang="en-US" i="1">
                              <a:latin typeface="Cambria Math" panose="02040503050406030204" pitchFamily="18" charset="0"/>
                            </a:rPr>
                            <m:t>) </m:t>
                          </m:r>
                        </m:num>
                        <m:den>
                          <m:r>
                            <a:rPr lang="en-US" i="1">
                              <a:latin typeface="Cambria Math" panose="02040503050406030204" pitchFamily="18" charset="0"/>
                            </a:rPr>
                            <m:t>𝑑𝑡</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𝑝</m:t>
                                  </m:r>
                                </m:e>
                              </m:acc>
                            </m:e>
                            <m:sub>
                              <m:r>
                                <a:rPr lang="en-US" b="0" i="1" smtClean="0">
                                  <a:latin typeface="Cambria Math" panose="02040503050406030204" pitchFamily="18" charset="0"/>
                                </a:rPr>
                                <m:t>𝑡𝑜𝑡𝑎𝑙</m:t>
                              </m:r>
                            </m:sub>
                          </m:sSub>
                        </m:num>
                        <m:den>
                          <m:r>
                            <a:rPr lang="en-US" i="1">
                              <a:latin typeface="Cambria Math" panose="02040503050406030204" pitchFamily="18" charset="0"/>
                            </a:rPr>
                            <m:t>𝑑𝑡</m:t>
                          </m:r>
                        </m:den>
                      </m:f>
                      <m:r>
                        <a:rPr lang="en-US" b="0" i="1" smtClean="0">
                          <a:latin typeface="Cambria Math" panose="02040503050406030204" pitchFamily="18" charset="0"/>
                        </a:rPr>
                        <m:t>=</m:t>
                      </m:r>
                      <m:r>
                        <a:rPr lang="en-US" i="1">
                          <a:latin typeface="Cambria Math" panose="02040503050406030204" pitchFamily="18" charset="0"/>
                        </a:rPr>
                        <m:t>0 </m:t>
                      </m:r>
                    </m:oMath>
                  </m:oMathPara>
                </a14:m>
                <a:endParaRPr lang="en-US" altLang="en-US" dirty="0"/>
              </a:p>
              <a:p>
                <a:pPr marL="0" indent="0">
                  <a:buNone/>
                </a:pPr>
                <a:endParaRPr lang="en-US" altLang="en-US" i="1" dirty="0"/>
              </a:p>
              <a:p>
                <a:r>
                  <a:rPr lang="en-US" altLang="en-US" i="1" dirty="0"/>
                  <a:t>Conservation of momentum</a:t>
                </a:r>
                <a:r>
                  <a:rPr lang="en-US" altLang="en-US" dirty="0"/>
                  <a:t>: If the vector sum of the external forces on a system is zero, the total momentum of the system is constant.</a:t>
                </a:r>
                <a:endParaRPr lang="en-US" altLang="en-US" sz="1600"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50971" y="1800458"/>
                <a:ext cx="10515600" cy="4351338"/>
              </a:xfrm>
              <a:blipFill>
                <a:blip r:embed="rId2"/>
                <a:stretch>
                  <a:fillRect l="-1043"/>
                </a:stretch>
              </a:blipFill>
            </p:spPr>
            <p:txBody>
              <a:bodyPr/>
              <a:lstStyle/>
              <a:p>
                <a:r>
                  <a:rPr lang="en-US">
                    <a:noFill/>
                  </a:rPr>
                  <a:t> </a:t>
                </a:r>
              </a:p>
            </p:txBody>
          </p:sp>
        </mc:Fallback>
      </mc:AlternateContent>
      <p:pic>
        <p:nvPicPr>
          <p:cNvPr id="6" name="Picture 5"/>
          <p:cNvPicPr>
            <a:picLocks noChangeAspect="1"/>
          </p:cNvPicPr>
          <p:nvPr/>
        </p:nvPicPr>
        <p:blipFill>
          <a:blip r:embed="rId3"/>
          <a:stretch>
            <a:fillRect/>
          </a:stretch>
        </p:blipFill>
        <p:spPr>
          <a:xfrm>
            <a:off x="8373798" y="1283354"/>
            <a:ext cx="3818202" cy="2876178"/>
          </a:xfrm>
          <a:prstGeom prst="rect">
            <a:avLst/>
          </a:prstGeom>
        </p:spPr>
      </p:pic>
    </p:spTree>
    <p:extLst>
      <p:ext uri="{BB962C8B-B14F-4D97-AF65-F5344CB8AC3E}">
        <p14:creationId xmlns:p14="http://schemas.microsoft.com/office/powerpoint/2010/main" val="4279004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Notes on the Conservation of Momentum</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altLang="en-US" dirty="0"/>
                  <a:t>When applying conservation of momentum, remember that </a:t>
                </a:r>
              </a:p>
              <a:p>
                <a:pPr marL="0" indent="0">
                  <a:buNone/>
                </a:pPr>
                <a:r>
                  <a:rPr lang="en-US" altLang="en-US" dirty="0"/>
                  <a:t>     momentum is a vector quantity!</a:t>
                </a:r>
              </a:p>
              <a:p>
                <a:r>
                  <a:rPr lang="en-US" altLang="en-US" dirty="0"/>
                  <a:t>Use vector addition to add momenta, as shown in Figure on </a:t>
                </a:r>
              </a:p>
              <a:p>
                <a:pPr marL="0" indent="0">
                  <a:buNone/>
                </a:pPr>
                <a:r>
                  <a:rPr lang="en-US" altLang="en-US" dirty="0"/>
                  <a:t>     the right.</a:t>
                </a:r>
              </a:p>
              <a:p>
                <a:r>
                  <a:rPr lang="en-US" altLang="en-US" dirty="0"/>
                  <a:t>For a system of particles </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𝑝</m:t>
                                  </m:r>
                                </m:e>
                              </m:acc>
                            </m:e>
                            <m:sub>
                              <m:r>
                                <a:rPr lang="en-US" b="0" i="1" smtClean="0">
                                  <a:latin typeface="Cambria Math" panose="02040503050406030204" pitchFamily="18" charset="0"/>
                                </a:rPr>
                                <m:t>𝑡𝑜𝑡𝑎𝑙</m:t>
                              </m:r>
                            </m:sub>
                          </m:sSub>
                          <m:r>
                            <a:rPr lang="en-US" b="0" i="1" smtClean="0">
                              <a:latin typeface="Cambria Math" panose="02040503050406030204" pitchFamily="18" charset="0"/>
                            </a:rPr>
                            <m:t>= </m:t>
                          </m:r>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3</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b="0" i="1" smtClean="0">
                              <a:latin typeface="Cambria Math" panose="02040503050406030204" pitchFamily="18" charset="0"/>
                            </a:rPr>
                            <m:t>3</m:t>
                          </m:r>
                        </m:sub>
                      </m:sSub>
                      <m:r>
                        <a:rPr lang="en-US" i="1">
                          <a:latin typeface="Cambria Math" panose="02040503050406030204" pitchFamily="18" charset="0"/>
                        </a:rPr>
                        <m:t>+</m:t>
                      </m:r>
                      <m:r>
                        <a:rPr lang="en-US" b="0" i="1" smtClean="0">
                          <a:latin typeface="Cambria Math" panose="02040503050406030204" pitchFamily="18" charset="0"/>
                        </a:rPr>
                        <m:t>…</m:t>
                      </m:r>
                      <m:r>
                        <a:rPr lang="en-US" i="1">
                          <a:latin typeface="Cambria Math" panose="02040503050406030204" pitchFamily="18" charset="0"/>
                        </a:rPr>
                        <m:t> </m:t>
                      </m:r>
                    </m:oMath>
                  </m:oMathPara>
                </a14:m>
                <a:endParaRPr lang="en-US" altLang="en-US" dirty="0"/>
              </a:p>
              <a:p>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3030395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Recoil of a rifle, example</a:t>
            </a:r>
            <a:endParaRPr lang="en-US" dirty="0"/>
          </a:p>
        </p:txBody>
      </p:sp>
      <p:sp>
        <p:nvSpPr>
          <p:cNvPr id="3" name="Content Placeholder 2"/>
          <p:cNvSpPr>
            <a:spLocks noGrp="1"/>
          </p:cNvSpPr>
          <p:nvPr>
            <p:ph idx="1"/>
          </p:nvPr>
        </p:nvSpPr>
        <p:spPr>
          <a:xfrm>
            <a:off x="736057" y="1555225"/>
            <a:ext cx="8596668" cy="3880773"/>
          </a:xfrm>
        </p:spPr>
        <p:txBody>
          <a:bodyPr/>
          <a:lstStyle/>
          <a:p>
            <a:pPr marL="0" indent="0">
              <a:buNone/>
            </a:pPr>
            <a:r>
              <a:rPr lang="en-US" dirty="0"/>
              <a:t>A marksman holds a rifle of mass </a:t>
            </a:r>
            <a:r>
              <a:rPr lang="en-US" i="1" dirty="0" err="1"/>
              <a:t>m</a:t>
            </a:r>
            <a:r>
              <a:rPr lang="en-US" baseline="-25000" dirty="0" err="1"/>
              <a:t>R</a:t>
            </a:r>
            <a:r>
              <a:rPr lang="en-US" dirty="0"/>
              <a:t> = 3.00 kg loosely in his hands, so as to let it recoil freely when fired. He fires a bullet of mass </a:t>
            </a:r>
            <a:r>
              <a:rPr lang="en-US" i="1" dirty="0" err="1"/>
              <a:t>m</a:t>
            </a:r>
            <a:r>
              <a:rPr lang="en-US" baseline="-25000" dirty="0" err="1"/>
              <a:t>B</a:t>
            </a:r>
            <a:r>
              <a:rPr lang="en-US" dirty="0"/>
              <a:t> = 5.00 g horizontally with a velocity relative to the ground of </a:t>
            </a:r>
            <a:r>
              <a:rPr lang="en-US" i="1" dirty="0" err="1"/>
              <a:t>v</a:t>
            </a:r>
            <a:r>
              <a:rPr lang="en-US" baseline="-25000" dirty="0" err="1"/>
              <a:t>B</a:t>
            </a:r>
            <a:r>
              <a:rPr lang="en-US" dirty="0"/>
              <a:t> = 300 m/s. What is the recoil velocity of a rifle? What are the final kinetic energy and momentum of the bullet? Of the rifle?  </a:t>
            </a:r>
          </a:p>
          <a:p>
            <a:endParaRPr lang="en-US" dirty="0"/>
          </a:p>
        </p:txBody>
      </p:sp>
      <p:pic>
        <p:nvPicPr>
          <p:cNvPr id="4" name="Picture 3"/>
          <p:cNvPicPr>
            <a:picLocks noChangeAspect="1"/>
          </p:cNvPicPr>
          <p:nvPr/>
        </p:nvPicPr>
        <p:blipFill>
          <a:blip r:embed="rId2"/>
          <a:stretch>
            <a:fillRect/>
          </a:stretch>
        </p:blipFill>
        <p:spPr>
          <a:xfrm>
            <a:off x="891659" y="4616617"/>
            <a:ext cx="3962743" cy="1993565"/>
          </a:xfrm>
          <a:prstGeom prst="rect">
            <a:avLst/>
          </a:prstGeom>
        </p:spPr>
      </p:pic>
    </p:spTree>
    <p:extLst>
      <p:ext uri="{BB962C8B-B14F-4D97-AF65-F5344CB8AC3E}">
        <p14:creationId xmlns:p14="http://schemas.microsoft.com/office/powerpoint/2010/main" val="4936600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1231</TotalTime>
  <Words>320</Words>
  <Application>Microsoft Office PowerPoint</Application>
  <PresentationFormat>Widescreen</PresentationFormat>
  <Paragraphs>35</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Cambria Math</vt:lpstr>
      <vt:lpstr>Office Theme</vt:lpstr>
      <vt:lpstr> CONSERVATION OF LINEAR momentum    </vt:lpstr>
      <vt:lpstr>Concept of an isolated system</vt:lpstr>
      <vt:lpstr>Principle of conservation of linear momentum</vt:lpstr>
      <vt:lpstr>Principle of conservation of momentum, continued</vt:lpstr>
      <vt:lpstr>Notes on the Conservation of Momentum</vt:lpstr>
      <vt:lpstr>Recoil of a rifle,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 Krivosheev</dc:creator>
  <cp:lastModifiedBy>Tatiana Krivosheev</cp:lastModifiedBy>
  <cp:revision>109</cp:revision>
  <dcterms:created xsi:type="dcterms:W3CDTF">2020-03-17T19:17:10Z</dcterms:created>
  <dcterms:modified xsi:type="dcterms:W3CDTF">2021-12-15T14:17:34Z</dcterms:modified>
</cp:coreProperties>
</file>