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1"/>
  </p:sldMasterIdLst>
  <p:notesMasterIdLst>
    <p:notesMasterId r:id="rId10"/>
  </p:notesMasterIdLst>
  <p:sldIdLst>
    <p:sldId id="256" r:id="rId2"/>
    <p:sldId id="294" r:id="rId3"/>
    <p:sldId id="297" r:id="rId4"/>
    <p:sldId id="305" r:id="rId5"/>
    <p:sldId id="296" r:id="rId6"/>
    <p:sldId id="306" r:id="rId7"/>
    <p:sldId id="295" r:id="rId8"/>
    <p:sldId id="30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E61E"/>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9445EF-BCB3-4971-AB6A-0DBA68C40796}" v="2" dt="2021-12-15T14:18:03.5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8" autoAdjust="0"/>
    <p:restoredTop sz="94660"/>
  </p:normalViewPr>
  <p:slideViewPr>
    <p:cSldViewPr snapToGrid="0">
      <p:cViewPr varScale="1">
        <p:scale>
          <a:sx n="94" d="100"/>
          <a:sy n="94" d="100"/>
        </p:scale>
        <p:origin x="68" y="8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tiana Krivosheev" userId="c41c6ff2-b9bd-4765-bc53-566538058c37" providerId="ADAL" clId="{119445EF-BCB3-4971-AB6A-0DBA68C40796}"/>
    <pc:docChg chg="custSel delSld modSld">
      <pc:chgData name="Tatiana Krivosheev" userId="c41c6ff2-b9bd-4765-bc53-566538058c37" providerId="ADAL" clId="{119445EF-BCB3-4971-AB6A-0DBA68C40796}" dt="2021-12-15T14:20:14.941" v="33" actId="2696"/>
      <pc:docMkLst>
        <pc:docMk/>
      </pc:docMkLst>
      <pc:sldChg chg="addSp delSp modSp mod">
        <pc:chgData name="Tatiana Krivosheev" userId="c41c6ff2-b9bd-4765-bc53-566538058c37" providerId="ADAL" clId="{119445EF-BCB3-4971-AB6A-0DBA68C40796}" dt="2021-12-15T14:19:40.568" v="29" actId="1076"/>
        <pc:sldMkLst>
          <pc:docMk/>
          <pc:sldMk cId="2464037572" sldId="256"/>
        </pc:sldMkLst>
        <pc:spChg chg="mod">
          <ac:chgData name="Tatiana Krivosheev" userId="c41c6ff2-b9bd-4765-bc53-566538058c37" providerId="ADAL" clId="{119445EF-BCB3-4971-AB6A-0DBA68C40796}" dt="2021-12-15T14:19:34.657" v="27" actId="14100"/>
          <ac:spMkLst>
            <pc:docMk/>
            <pc:sldMk cId="2464037572" sldId="256"/>
            <ac:spMk id="2" creationId="{00000000-0000-0000-0000-000000000000}"/>
          </ac:spMkLst>
        </pc:spChg>
        <pc:spChg chg="del mod">
          <ac:chgData name="Tatiana Krivosheev" userId="c41c6ff2-b9bd-4765-bc53-566538058c37" providerId="ADAL" clId="{119445EF-BCB3-4971-AB6A-0DBA68C40796}" dt="2021-12-15T14:18:21.969" v="9" actId="21"/>
          <ac:spMkLst>
            <pc:docMk/>
            <pc:sldMk cId="2464037572" sldId="256"/>
            <ac:spMk id="3" creationId="{00000000-0000-0000-0000-000000000000}"/>
          </ac:spMkLst>
        </pc:spChg>
        <pc:picChg chg="mod">
          <ac:chgData name="Tatiana Krivosheev" userId="c41c6ff2-b9bd-4765-bc53-566538058c37" providerId="ADAL" clId="{119445EF-BCB3-4971-AB6A-0DBA68C40796}" dt="2021-12-15T14:18:59.764" v="16" actId="14100"/>
          <ac:picMkLst>
            <pc:docMk/>
            <pc:sldMk cId="2464037572" sldId="256"/>
            <ac:picMk id="4" creationId="{00000000-0000-0000-0000-000000000000}"/>
          </ac:picMkLst>
        </pc:picChg>
        <pc:picChg chg="mod">
          <ac:chgData name="Tatiana Krivosheev" userId="c41c6ff2-b9bd-4765-bc53-566538058c37" providerId="ADAL" clId="{119445EF-BCB3-4971-AB6A-0DBA68C40796}" dt="2021-12-15T14:19:32.275" v="26" actId="1076"/>
          <ac:picMkLst>
            <pc:docMk/>
            <pc:sldMk cId="2464037572" sldId="256"/>
            <ac:picMk id="5" creationId="{00000000-0000-0000-0000-000000000000}"/>
          </ac:picMkLst>
        </pc:picChg>
        <pc:picChg chg="add mod">
          <ac:chgData name="Tatiana Krivosheev" userId="c41c6ff2-b9bd-4765-bc53-566538058c37" providerId="ADAL" clId="{119445EF-BCB3-4971-AB6A-0DBA68C40796}" dt="2021-12-15T14:19:40.568" v="29" actId="1076"/>
          <ac:picMkLst>
            <pc:docMk/>
            <pc:sldMk cId="2464037572" sldId="256"/>
            <ac:picMk id="6" creationId="{CDC6E7B1-DF49-4AAD-ABBC-4362BF5C749C}"/>
          </ac:picMkLst>
        </pc:picChg>
      </pc:sldChg>
      <pc:sldChg chg="modSp del">
        <pc:chgData name="Tatiana Krivosheev" userId="c41c6ff2-b9bd-4765-bc53-566538058c37" providerId="ADAL" clId="{119445EF-BCB3-4971-AB6A-0DBA68C40796}" dt="2021-12-15T14:20:14.941" v="33" actId="2696"/>
        <pc:sldMkLst>
          <pc:docMk/>
          <pc:sldMk cId="2573666538" sldId="272"/>
        </pc:sldMkLst>
        <pc:spChg chg="mod">
          <ac:chgData name="Tatiana Krivosheev" userId="c41c6ff2-b9bd-4765-bc53-566538058c37" providerId="ADAL" clId="{119445EF-BCB3-4971-AB6A-0DBA68C40796}" dt="2021-12-15T14:18:03.582" v="2"/>
          <ac:spMkLst>
            <pc:docMk/>
            <pc:sldMk cId="2573666538" sldId="272"/>
            <ac:spMk id="3" creationId="{00000000-0000-0000-0000-000000000000}"/>
          </ac:spMkLst>
        </pc:spChg>
      </pc:sldChg>
      <pc:sldChg chg="modSp">
        <pc:chgData name="Tatiana Krivosheev" userId="c41c6ff2-b9bd-4765-bc53-566538058c37" providerId="ADAL" clId="{119445EF-BCB3-4971-AB6A-0DBA68C40796}" dt="2021-12-15T14:18:03.582" v="2"/>
        <pc:sldMkLst>
          <pc:docMk/>
          <pc:sldMk cId="573840511" sldId="294"/>
        </pc:sldMkLst>
        <pc:spChg chg="mod">
          <ac:chgData name="Tatiana Krivosheev" userId="c41c6ff2-b9bd-4765-bc53-566538058c37" providerId="ADAL" clId="{119445EF-BCB3-4971-AB6A-0DBA68C40796}" dt="2021-12-15T14:18:03.582" v="2"/>
          <ac:spMkLst>
            <pc:docMk/>
            <pc:sldMk cId="573840511" sldId="294"/>
            <ac:spMk id="2" creationId="{00000000-0000-0000-0000-000000000000}"/>
          </ac:spMkLst>
        </pc:spChg>
      </pc:sldChg>
      <pc:sldChg chg="modSp mod">
        <pc:chgData name="Tatiana Krivosheev" userId="c41c6ff2-b9bd-4765-bc53-566538058c37" providerId="ADAL" clId="{119445EF-BCB3-4971-AB6A-0DBA68C40796}" dt="2021-12-15T14:18:06.133" v="7" actId="27636"/>
        <pc:sldMkLst>
          <pc:docMk/>
          <pc:sldMk cId="322624153" sldId="295"/>
        </pc:sldMkLst>
        <pc:spChg chg="mod">
          <ac:chgData name="Tatiana Krivosheev" userId="c41c6ff2-b9bd-4765-bc53-566538058c37" providerId="ADAL" clId="{119445EF-BCB3-4971-AB6A-0DBA68C40796}" dt="2021-12-15T14:18:03.582" v="2"/>
          <ac:spMkLst>
            <pc:docMk/>
            <pc:sldMk cId="322624153" sldId="295"/>
            <ac:spMk id="2" creationId="{00000000-0000-0000-0000-000000000000}"/>
          </ac:spMkLst>
        </pc:spChg>
        <pc:spChg chg="mod">
          <ac:chgData name="Tatiana Krivosheev" userId="c41c6ff2-b9bd-4765-bc53-566538058c37" providerId="ADAL" clId="{119445EF-BCB3-4971-AB6A-0DBA68C40796}" dt="2021-12-15T14:18:06.133" v="7" actId="27636"/>
          <ac:spMkLst>
            <pc:docMk/>
            <pc:sldMk cId="322624153" sldId="295"/>
            <ac:spMk id="3" creationId="{00000000-0000-0000-0000-000000000000}"/>
          </ac:spMkLst>
        </pc:spChg>
      </pc:sldChg>
      <pc:sldChg chg="delSp modSp mod">
        <pc:chgData name="Tatiana Krivosheev" userId="c41c6ff2-b9bd-4765-bc53-566538058c37" providerId="ADAL" clId="{119445EF-BCB3-4971-AB6A-0DBA68C40796}" dt="2021-12-15T14:20:05.140" v="32" actId="21"/>
        <pc:sldMkLst>
          <pc:docMk/>
          <pc:sldMk cId="1266334633" sldId="296"/>
        </pc:sldMkLst>
        <pc:spChg chg="mod">
          <ac:chgData name="Tatiana Krivosheev" userId="c41c6ff2-b9bd-4765-bc53-566538058c37" providerId="ADAL" clId="{119445EF-BCB3-4971-AB6A-0DBA68C40796}" dt="2021-12-15T14:18:03.582" v="2"/>
          <ac:spMkLst>
            <pc:docMk/>
            <pc:sldMk cId="1266334633" sldId="296"/>
            <ac:spMk id="2" creationId="{00000000-0000-0000-0000-000000000000}"/>
          </ac:spMkLst>
        </pc:spChg>
        <pc:spChg chg="mod">
          <ac:chgData name="Tatiana Krivosheev" userId="c41c6ff2-b9bd-4765-bc53-566538058c37" providerId="ADAL" clId="{119445EF-BCB3-4971-AB6A-0DBA68C40796}" dt="2021-12-15T14:18:04.547" v="5" actId="27636"/>
          <ac:spMkLst>
            <pc:docMk/>
            <pc:sldMk cId="1266334633" sldId="296"/>
            <ac:spMk id="3" creationId="{00000000-0000-0000-0000-000000000000}"/>
          </ac:spMkLst>
        </pc:spChg>
        <pc:spChg chg="del">
          <ac:chgData name="Tatiana Krivosheev" userId="c41c6ff2-b9bd-4765-bc53-566538058c37" providerId="ADAL" clId="{119445EF-BCB3-4971-AB6A-0DBA68C40796}" dt="2021-12-15T14:20:01.451" v="31" actId="21"/>
          <ac:spMkLst>
            <pc:docMk/>
            <pc:sldMk cId="1266334633" sldId="296"/>
            <ac:spMk id="5" creationId="{00000000-0000-0000-0000-000000000000}"/>
          </ac:spMkLst>
        </pc:spChg>
        <pc:spChg chg="del">
          <ac:chgData name="Tatiana Krivosheev" userId="c41c6ff2-b9bd-4765-bc53-566538058c37" providerId="ADAL" clId="{119445EF-BCB3-4971-AB6A-0DBA68C40796}" dt="2021-12-15T14:20:05.140" v="32" actId="21"/>
          <ac:spMkLst>
            <pc:docMk/>
            <pc:sldMk cId="1266334633" sldId="296"/>
            <ac:spMk id="7" creationId="{00000000-0000-0000-0000-000000000000}"/>
          </ac:spMkLst>
        </pc:spChg>
      </pc:sldChg>
      <pc:sldChg chg="delSp modSp mod">
        <pc:chgData name="Tatiana Krivosheev" userId="c41c6ff2-b9bd-4765-bc53-566538058c37" providerId="ADAL" clId="{119445EF-BCB3-4971-AB6A-0DBA68C40796}" dt="2021-12-15T14:19:55.258" v="30" actId="21"/>
        <pc:sldMkLst>
          <pc:docMk/>
          <pc:sldMk cId="2663222275" sldId="297"/>
        </pc:sldMkLst>
        <pc:spChg chg="mod">
          <ac:chgData name="Tatiana Krivosheev" userId="c41c6ff2-b9bd-4765-bc53-566538058c37" providerId="ADAL" clId="{119445EF-BCB3-4971-AB6A-0DBA68C40796}" dt="2021-12-15T14:18:03.582" v="2"/>
          <ac:spMkLst>
            <pc:docMk/>
            <pc:sldMk cId="2663222275" sldId="297"/>
            <ac:spMk id="2" creationId="{00000000-0000-0000-0000-000000000000}"/>
          </ac:spMkLst>
        </pc:spChg>
        <pc:spChg chg="del">
          <ac:chgData name="Tatiana Krivosheev" userId="c41c6ff2-b9bd-4765-bc53-566538058c37" providerId="ADAL" clId="{119445EF-BCB3-4971-AB6A-0DBA68C40796}" dt="2021-12-15T14:19:55.258" v="30" actId="21"/>
          <ac:spMkLst>
            <pc:docMk/>
            <pc:sldMk cId="2663222275" sldId="297"/>
            <ac:spMk id="4" creationId="{00000000-0000-0000-0000-000000000000}"/>
          </ac:spMkLst>
        </pc:spChg>
      </pc:sldChg>
      <pc:sldChg chg="modSp mod">
        <pc:chgData name="Tatiana Krivosheev" userId="c41c6ff2-b9bd-4765-bc53-566538058c37" providerId="ADAL" clId="{119445EF-BCB3-4971-AB6A-0DBA68C40796}" dt="2021-12-15T14:18:04.049" v="4" actId="27636"/>
        <pc:sldMkLst>
          <pc:docMk/>
          <pc:sldMk cId="3794054058" sldId="305"/>
        </pc:sldMkLst>
        <pc:spChg chg="mod">
          <ac:chgData name="Tatiana Krivosheev" userId="c41c6ff2-b9bd-4765-bc53-566538058c37" providerId="ADAL" clId="{119445EF-BCB3-4971-AB6A-0DBA68C40796}" dt="2021-12-15T14:18:03.582" v="2"/>
          <ac:spMkLst>
            <pc:docMk/>
            <pc:sldMk cId="3794054058" sldId="305"/>
            <ac:spMk id="2" creationId="{00000000-0000-0000-0000-000000000000}"/>
          </ac:spMkLst>
        </pc:spChg>
        <pc:spChg chg="mod">
          <ac:chgData name="Tatiana Krivosheev" userId="c41c6ff2-b9bd-4765-bc53-566538058c37" providerId="ADAL" clId="{119445EF-BCB3-4971-AB6A-0DBA68C40796}" dt="2021-12-15T14:18:04.049" v="4" actId="27636"/>
          <ac:spMkLst>
            <pc:docMk/>
            <pc:sldMk cId="3794054058" sldId="305"/>
            <ac:spMk id="3" creationId="{00000000-0000-0000-0000-000000000000}"/>
          </ac:spMkLst>
        </pc:spChg>
      </pc:sldChg>
      <pc:sldChg chg="modSp mod">
        <pc:chgData name="Tatiana Krivosheev" userId="c41c6ff2-b9bd-4765-bc53-566538058c37" providerId="ADAL" clId="{119445EF-BCB3-4971-AB6A-0DBA68C40796}" dt="2021-12-15T14:18:04.968" v="6" actId="27636"/>
        <pc:sldMkLst>
          <pc:docMk/>
          <pc:sldMk cId="3627654013" sldId="306"/>
        </pc:sldMkLst>
        <pc:spChg chg="mod">
          <ac:chgData name="Tatiana Krivosheev" userId="c41c6ff2-b9bd-4765-bc53-566538058c37" providerId="ADAL" clId="{119445EF-BCB3-4971-AB6A-0DBA68C40796}" dt="2021-12-15T14:18:03.582" v="2"/>
          <ac:spMkLst>
            <pc:docMk/>
            <pc:sldMk cId="3627654013" sldId="306"/>
            <ac:spMk id="2" creationId="{00000000-0000-0000-0000-000000000000}"/>
          </ac:spMkLst>
        </pc:spChg>
        <pc:spChg chg="mod">
          <ac:chgData name="Tatiana Krivosheev" userId="c41c6ff2-b9bd-4765-bc53-566538058c37" providerId="ADAL" clId="{119445EF-BCB3-4971-AB6A-0DBA68C40796}" dt="2021-12-15T14:18:04.968" v="6" actId="27636"/>
          <ac:spMkLst>
            <pc:docMk/>
            <pc:sldMk cId="3627654013" sldId="306"/>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27DD2-65D0-4D66-B43A-3AE3C8D7A849}" type="datetimeFigureOut">
              <a:rPr lang="en-US" smtClean="0"/>
              <a:t>12/15/2021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A24C76-2916-4450-B152-FA81F261A7C7}" type="slidenum">
              <a:rPr lang="en-US" smtClean="0"/>
              <a:t>‹#›</a:t>
            </a:fld>
            <a:endParaRPr lang="en-US"/>
          </a:p>
        </p:txBody>
      </p:sp>
    </p:spTree>
    <p:extLst>
      <p:ext uri="{BB962C8B-B14F-4D97-AF65-F5344CB8AC3E}">
        <p14:creationId xmlns:p14="http://schemas.microsoft.com/office/powerpoint/2010/main" val="323943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24C76-2916-4450-B152-FA81F261A7C7}" type="slidenum">
              <a:rPr lang="en-US" smtClean="0"/>
              <a:t>1</a:t>
            </a:fld>
            <a:endParaRPr lang="en-US"/>
          </a:p>
        </p:txBody>
      </p:sp>
    </p:spTree>
    <p:extLst>
      <p:ext uri="{BB962C8B-B14F-4D97-AF65-F5344CB8AC3E}">
        <p14:creationId xmlns:p14="http://schemas.microsoft.com/office/powerpoint/2010/main" val="899409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531A5-EFE6-44F8-9467-9A24EFE6557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908A837-6EB7-4813-86B6-D5A7502767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B1DACE5-D0C6-4D41-B580-6CF8837503DB}"/>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FA8D9F32-A21A-41F8-BDFE-0FC7C1A46E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86BD1C-180F-4E72-B15A-06DA8B4FD33D}"/>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444370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79121-9478-4661-B1FD-0D72872249E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FD2644-4B78-4F0F-A10F-39ED328C86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8739E8-CD67-48D9-9A44-D2EC4DA3F918}"/>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B3DFB458-F3B5-421C-A0D8-C36E1CE899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FE2716-92F5-4011-9B47-2CD80B4E271C}"/>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786101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D4B3B5-272E-482E-A92B-91D2766E2F1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4E0EFC9-EC63-41B4-86F0-8824FA2902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41A643-E15B-43F1-8AC1-99992DFE9351}"/>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C7178AC6-CF45-41A8-8B1D-888460BD1C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D9EE78-B71F-41C5-8346-FCB3976E9BB4}"/>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694052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6787C-12CD-4CD7-BBDE-69CB6C8B08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1F7D10-7D34-4180-93C1-6F66DBAB709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0F7998-1ECC-435D-9E60-923377B726FE}"/>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80D75CD6-8783-4CC7-8057-84FDB51E64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C4987C-ADEC-4E01-87C5-8BF5F6CBFC8A}"/>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660816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B42D6-2A9D-45C6-96FB-A7FA45335F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F480F05-817E-4651-8989-6C33A2A1BD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F6B521-F97B-4D8B-84E6-15B76889035C}"/>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51F3CA2C-01CF-4D59-8AD7-0710D87319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D32AA5-8A4B-4CA0-A112-92AEFB6DE6E1}"/>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084878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5C281-3947-4BDB-8CD5-72FEFD2F9A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54E591D-51C2-4CF6-A392-BBDDE778058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D148E29-683D-4BD6-8E10-88807EE2827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EF636E-0492-4C5A-A8A6-88B8D4829FC1}"/>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6" name="Footer Placeholder 5">
            <a:extLst>
              <a:ext uri="{FF2B5EF4-FFF2-40B4-BE49-F238E27FC236}">
                <a16:creationId xmlns:a16="http://schemas.microsoft.com/office/drawing/2014/main" id="{1986210B-44A2-46AE-AF7A-22D4F0B142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A5FDA5-5A48-42D6-94AA-9160F363DBB1}"/>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866660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04F04-2BCB-4DDD-B776-C538C70EDDD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98F649B-30CF-4714-A7F0-8006AEBDFA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32BCA38-19C1-4E1E-8996-CF4BBD8003F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B1385FA-DF24-48ED-A70F-2A06239E83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E7B4A86-04CA-4978-A85C-856CF45CCE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21EC9C3-55C4-4488-898E-C165FD97B25C}"/>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8" name="Footer Placeholder 7">
            <a:extLst>
              <a:ext uri="{FF2B5EF4-FFF2-40B4-BE49-F238E27FC236}">
                <a16:creationId xmlns:a16="http://schemas.microsoft.com/office/drawing/2014/main" id="{9A5D55E3-8765-44F7-97F6-2850303D27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AF38B90-9313-44C4-BA7A-6AD79C53CC1F}"/>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704299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90061-B137-4812-9B67-DA31F92BB5F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BD7516-C6B6-40AE-9DB2-3018E65BDFDF}"/>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4" name="Footer Placeholder 3">
            <a:extLst>
              <a:ext uri="{FF2B5EF4-FFF2-40B4-BE49-F238E27FC236}">
                <a16:creationId xmlns:a16="http://schemas.microsoft.com/office/drawing/2014/main" id="{2C8E7B78-74B9-4E90-ABE3-BDA9A50D05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212A14C-3BBD-4EC0-94E1-1934A87874AB}"/>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690219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2E91FF-E5BF-467A-A5B9-013820C495CE}"/>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3" name="Footer Placeholder 2">
            <a:extLst>
              <a:ext uri="{FF2B5EF4-FFF2-40B4-BE49-F238E27FC236}">
                <a16:creationId xmlns:a16="http://schemas.microsoft.com/office/drawing/2014/main" id="{7BEBB97C-C837-4300-B556-EF09C81B5AA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2E097D6-51B1-4449-A1E9-40C1EA995FF5}"/>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566163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2652A-15ED-4750-8BD6-B6C1D51BED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4107C68-A1AA-43A9-BDC3-D1E7773EBF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788BC6F-138F-49CB-AE26-B33656747D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CCD26F-ADD4-4C1E-B024-63A8C8B86B11}"/>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6" name="Footer Placeholder 5">
            <a:extLst>
              <a:ext uri="{FF2B5EF4-FFF2-40B4-BE49-F238E27FC236}">
                <a16:creationId xmlns:a16="http://schemas.microsoft.com/office/drawing/2014/main" id="{27E0D64A-57D1-47BB-9F0D-396C43C551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CB82A92-3551-4941-831C-868ED83D939F}"/>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696173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BF1FF-BCD4-4E2C-83E9-69DB455352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463DF4F-64CE-4471-BC98-74758F5D04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B88D3DA-1BE1-4429-8EB9-F18F36294E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A92F6E-42E0-430F-8672-ED3F75D3FB23}"/>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6" name="Footer Placeholder 5">
            <a:extLst>
              <a:ext uri="{FF2B5EF4-FFF2-40B4-BE49-F238E27FC236}">
                <a16:creationId xmlns:a16="http://schemas.microsoft.com/office/drawing/2014/main" id="{F1679092-B1DF-4D1C-8AA9-56A0E384409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77362CE-AAB7-4D50-961B-D4F1086899DB}"/>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651881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635D55-2770-497E-B4DF-93D50AA8904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11F2C6-50BF-4D7D-91A0-E4DE96D7B3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4C0C47-FF12-4855-AECE-DA0A12E99B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5EB2D7C8-6627-4686-9004-C0301CBDA7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2D6725-3BF4-48F2-AD5B-FD409E565A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7A3639-6358-4F19-BA78-8C7E28F0A523}" type="slidenum">
              <a:rPr lang="en-US" smtClean="0"/>
              <a:t>‹#›</a:t>
            </a:fld>
            <a:endParaRPr lang="en-US"/>
          </a:p>
        </p:txBody>
      </p:sp>
    </p:spTree>
    <p:extLst>
      <p:ext uri="{BB962C8B-B14F-4D97-AF65-F5344CB8AC3E}">
        <p14:creationId xmlns:p14="http://schemas.microsoft.com/office/powerpoint/2010/main" val="3822457803"/>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61267" y="5221189"/>
            <a:ext cx="8830733" cy="1646302"/>
          </a:xfrm>
          <a:solidFill>
            <a:schemeClr val="bg1">
              <a:lumMod val="65000"/>
            </a:schemeClr>
          </a:solidFill>
        </p:spPr>
        <p:txBody>
          <a:bodyPr>
            <a:normAutofit fontScale="90000"/>
          </a:bodyPr>
          <a:lstStyle/>
          <a:p>
            <a:pPr algn="r"/>
            <a:r>
              <a:rPr lang="en-US" dirty="0"/>
              <a:t>	</a:t>
            </a:r>
            <a:r>
              <a:rPr lang="en-US" b="1" dirty="0"/>
              <a:t>LINEAR </a:t>
            </a:r>
            <a:r>
              <a:rPr lang="en-US" b="1" cap="all" dirty="0"/>
              <a:t>momentum and impulse</a:t>
            </a:r>
          </a:p>
        </p:txBody>
      </p:sp>
      <p:pic>
        <p:nvPicPr>
          <p:cNvPr id="4" name="Picture 3"/>
          <p:cNvPicPr>
            <a:picLocks noChangeAspect="1"/>
          </p:cNvPicPr>
          <p:nvPr/>
        </p:nvPicPr>
        <p:blipFill>
          <a:blip r:embed="rId3"/>
          <a:stretch>
            <a:fillRect/>
          </a:stretch>
        </p:blipFill>
        <p:spPr>
          <a:xfrm>
            <a:off x="4768427" y="129971"/>
            <a:ext cx="7264701" cy="5103453"/>
          </a:xfrm>
          <a:prstGeom prst="rect">
            <a:avLst/>
          </a:prstGeom>
        </p:spPr>
      </p:pic>
      <p:pic>
        <p:nvPicPr>
          <p:cNvPr id="5" name="Picture 4"/>
          <p:cNvPicPr>
            <a:picLocks noChangeAspect="1"/>
          </p:cNvPicPr>
          <p:nvPr/>
        </p:nvPicPr>
        <p:blipFill>
          <a:blip r:embed="rId4"/>
          <a:stretch>
            <a:fillRect/>
          </a:stretch>
        </p:blipFill>
        <p:spPr>
          <a:xfrm>
            <a:off x="749423" y="5317067"/>
            <a:ext cx="2040559" cy="1380032"/>
          </a:xfrm>
          <a:prstGeom prst="rect">
            <a:avLst/>
          </a:prstGeom>
        </p:spPr>
      </p:pic>
      <p:pic>
        <p:nvPicPr>
          <p:cNvPr id="6" name="Picture 5">
            <a:extLst>
              <a:ext uri="{FF2B5EF4-FFF2-40B4-BE49-F238E27FC236}">
                <a16:creationId xmlns:a16="http://schemas.microsoft.com/office/drawing/2014/main" id="{CDC6E7B1-DF49-4AAD-ABBC-4362BF5C749C}"/>
              </a:ext>
            </a:extLst>
          </p:cNvPr>
          <p:cNvPicPr>
            <a:picLocks noChangeAspect="1"/>
          </p:cNvPicPr>
          <p:nvPr/>
        </p:nvPicPr>
        <p:blipFill>
          <a:blip r:embed="rId5"/>
          <a:stretch>
            <a:fillRect/>
          </a:stretch>
        </p:blipFill>
        <p:spPr>
          <a:xfrm>
            <a:off x="364067" y="623803"/>
            <a:ext cx="2728489" cy="580370"/>
          </a:xfrm>
          <a:prstGeom prst="rect">
            <a:avLst/>
          </a:prstGeom>
        </p:spPr>
      </p:pic>
    </p:spTree>
    <p:extLst>
      <p:ext uri="{BB962C8B-B14F-4D97-AF65-F5344CB8AC3E}">
        <p14:creationId xmlns:p14="http://schemas.microsoft.com/office/powerpoint/2010/main" val="2464037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need for linear momentum and impulse</a:t>
            </a:r>
          </a:p>
        </p:txBody>
      </p:sp>
      <p:sp>
        <p:nvSpPr>
          <p:cNvPr id="3" name="Content Placeholder 2"/>
          <p:cNvSpPr>
            <a:spLocks noGrp="1"/>
          </p:cNvSpPr>
          <p:nvPr>
            <p:ph idx="1"/>
          </p:nvPr>
        </p:nvSpPr>
        <p:spPr>
          <a:xfrm>
            <a:off x="581082" y="1930400"/>
            <a:ext cx="8596668" cy="3880773"/>
          </a:xfrm>
        </p:spPr>
        <p:txBody>
          <a:bodyPr/>
          <a:lstStyle/>
          <a:p>
            <a:r>
              <a:rPr lang="en-US" altLang="en-US" sz="2000" dirty="0"/>
              <a:t>In many situations, such as a bat hitting a ball, we cannot use Newton’s second law to solve problems because we know very little about the complicated forces involved.</a:t>
            </a:r>
          </a:p>
          <a:p>
            <a:r>
              <a:rPr lang="en-US" altLang="en-US" sz="2000" dirty="0"/>
              <a:t>Let’s introduce </a:t>
            </a:r>
            <a:r>
              <a:rPr lang="en-US" altLang="en-US" sz="2000" i="1" dirty="0"/>
              <a:t>momentum</a:t>
            </a:r>
            <a:r>
              <a:rPr lang="en-US" altLang="en-US" sz="2000" dirty="0"/>
              <a:t> and </a:t>
            </a:r>
            <a:r>
              <a:rPr lang="en-US" altLang="en-US" sz="2000" i="1" dirty="0"/>
              <a:t>impulse</a:t>
            </a:r>
            <a:r>
              <a:rPr lang="en-US" altLang="en-US" sz="2000" dirty="0"/>
              <a:t>, and the </a:t>
            </a:r>
            <a:r>
              <a:rPr lang="en-US" altLang="en-US" sz="2000" i="1" dirty="0"/>
              <a:t>conservation of momentum</a:t>
            </a:r>
            <a:r>
              <a:rPr lang="en-US" altLang="en-US" sz="2000" dirty="0"/>
              <a:t>, to solve such problems.</a:t>
            </a:r>
          </a:p>
          <a:p>
            <a:r>
              <a:rPr lang="en-US" altLang="en-US" sz="2000" dirty="0"/>
              <a:t>The law of conservation of momentum is valid even in </a:t>
            </a:r>
          </a:p>
          <a:p>
            <a:pPr marL="0" indent="0">
              <a:spcBef>
                <a:spcPts val="0"/>
              </a:spcBef>
              <a:buNone/>
            </a:pPr>
            <a:r>
              <a:rPr lang="en-US" altLang="en-US" sz="2000" dirty="0"/>
              <a:t>      situations when Newton’s second law is not applicable,</a:t>
            </a:r>
          </a:p>
          <a:p>
            <a:pPr marL="0" indent="0">
              <a:spcBef>
                <a:spcPts val="0"/>
              </a:spcBef>
              <a:buNone/>
            </a:pPr>
            <a:r>
              <a:rPr lang="en-US" altLang="en-US" sz="2000" dirty="0"/>
              <a:t>      such as bodies moving at high speeds  or objects on a </a:t>
            </a:r>
          </a:p>
          <a:p>
            <a:pPr marL="0" indent="0">
              <a:spcBef>
                <a:spcPts val="0"/>
              </a:spcBef>
              <a:buNone/>
            </a:pPr>
            <a:r>
              <a:rPr lang="en-US" altLang="en-US" sz="2000" dirty="0"/>
              <a:t>      very small scale</a:t>
            </a:r>
            <a:r>
              <a:rPr lang="en-US" altLang="en-US" dirty="0"/>
              <a:t>  </a:t>
            </a:r>
            <a:endParaRPr lang="en-US" altLang="en-US" sz="2000" dirty="0"/>
          </a:p>
        </p:txBody>
      </p:sp>
      <p:pic>
        <p:nvPicPr>
          <p:cNvPr id="4" name="Picture 3"/>
          <p:cNvPicPr>
            <a:picLocks noChangeAspect="1"/>
          </p:cNvPicPr>
          <p:nvPr/>
        </p:nvPicPr>
        <p:blipFill>
          <a:blip r:embed="rId2"/>
          <a:stretch>
            <a:fillRect/>
          </a:stretch>
        </p:blipFill>
        <p:spPr>
          <a:xfrm>
            <a:off x="7330852" y="4698124"/>
            <a:ext cx="4978250" cy="2159876"/>
          </a:xfrm>
          <a:prstGeom prst="rect">
            <a:avLst/>
          </a:prstGeom>
        </p:spPr>
      </p:pic>
    </p:spTree>
    <p:extLst>
      <p:ext uri="{BB962C8B-B14F-4D97-AF65-F5344CB8AC3E}">
        <p14:creationId xmlns:p14="http://schemas.microsoft.com/office/powerpoint/2010/main" val="573840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Linear momentum, definition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45789" y="1659657"/>
                <a:ext cx="8596668" cy="3880773"/>
              </a:xfrm>
            </p:spPr>
            <p:txBody>
              <a:bodyPr>
                <a:normAutofit fontScale="25000" lnSpcReduction="20000"/>
              </a:bodyPr>
              <a:lstStyle/>
              <a:p>
                <a:r>
                  <a:rPr lang="en-US" altLang="en-US" sz="7200" dirty="0"/>
                  <a:t>The </a:t>
                </a:r>
                <a:r>
                  <a:rPr lang="en-US" altLang="en-US" sz="7200" i="1" dirty="0"/>
                  <a:t>linear</a:t>
                </a:r>
                <a:r>
                  <a:rPr lang="en-US" altLang="en-US" sz="7200" dirty="0"/>
                  <a:t> </a:t>
                </a:r>
                <a:r>
                  <a:rPr lang="en-US" altLang="en-US" sz="7200" i="1" dirty="0"/>
                  <a:t>momentum</a:t>
                </a:r>
                <a:r>
                  <a:rPr lang="en-US" altLang="en-US" sz="7200" dirty="0"/>
                  <a:t> of a particle is the product of its mass and its velocity:</a:t>
                </a:r>
              </a:p>
              <a:p>
                <a:endParaRPr lang="en-US" altLang="en-US" sz="7200" dirty="0"/>
              </a:p>
              <a:p>
                <a:r>
                  <a:rPr lang="en-US" altLang="en-US" sz="7200" dirty="0"/>
                  <a:t>Note: </a:t>
                </a:r>
              </a:p>
              <a:p>
                <a:pPr lvl="1">
                  <a:buFont typeface="Wingdings" panose="05000000000000000000" pitchFamily="2" charset="2"/>
                  <a:buChar char="§"/>
                </a:pPr>
                <a:r>
                  <a:rPr lang="en-US" altLang="en-US" sz="7200" dirty="0"/>
                  <a:t>	Linear momentum is a vector quantity</a:t>
                </a:r>
              </a:p>
              <a:p>
                <a:pPr lvl="1">
                  <a:buFont typeface="Wingdings" panose="05000000000000000000" pitchFamily="2" charset="2"/>
                  <a:buChar char="§"/>
                </a:pPr>
                <a:r>
                  <a:rPr lang="en-US" altLang="en-US" sz="7200" dirty="0"/>
                  <a:t>  Direction of linear momentum is the same as the particle’s </a:t>
                </a:r>
              </a:p>
              <a:p>
                <a:pPr marL="457200" lvl="1" indent="0">
                  <a:buNone/>
                </a:pPr>
                <a:r>
                  <a:rPr lang="en-US" altLang="en-US" sz="7200" dirty="0"/>
                  <a:t>      velocity</a:t>
                </a:r>
              </a:p>
              <a:p>
                <a:pPr lvl="1">
                  <a:buFont typeface="Wingdings" panose="05000000000000000000" pitchFamily="2" charset="2"/>
                  <a:buChar char="§"/>
                </a:pPr>
                <a:r>
                  <a:rPr lang="en-US" altLang="en-US" sz="7200" dirty="0"/>
                  <a:t>  SI units – kg-m/s</a:t>
                </a:r>
              </a:p>
              <a:p>
                <a:pPr lvl="1">
                  <a:buFont typeface="Wingdings" panose="05000000000000000000" pitchFamily="2" charset="2"/>
                  <a:buChar char="§"/>
                </a:pPr>
                <a:r>
                  <a:rPr lang="en-US" altLang="en-US" sz="7200" dirty="0"/>
                  <a:t>  Most of the time we will work with momentum in terms of </a:t>
                </a:r>
              </a:p>
              <a:p>
                <a:pPr marL="0" indent="0">
                  <a:buNone/>
                </a:pPr>
                <a:r>
                  <a:rPr lang="en-US" altLang="en-US" sz="7200" dirty="0"/>
                  <a:t>                its components </a:t>
                </a:r>
              </a:p>
              <a:p>
                <a:pPr marL="0" indent="0" algn="ctr">
                  <a:buNone/>
                </a:pPr>
                <a:endParaRPr lang="en-US" sz="4500" dirty="0"/>
              </a:p>
              <a:p>
                <a:pPr marL="0" indent="0" algn="ctr">
                  <a:buNone/>
                </a:pPr>
                <a14:m>
                  <m:oMath xmlns:m="http://schemas.openxmlformats.org/officeDocument/2006/math">
                    <m:sSub>
                      <m:sSubPr>
                        <m:ctrlPr>
                          <a:rPr lang="en-US" sz="8000" i="1">
                            <a:latin typeface="Cambria Math" panose="02040503050406030204" pitchFamily="18" charset="0"/>
                          </a:rPr>
                        </m:ctrlPr>
                      </m:sSubPr>
                      <m:e>
                        <m:r>
                          <a:rPr lang="en-US" sz="8000" i="1">
                            <a:latin typeface="Cambria Math" panose="02040503050406030204" pitchFamily="18" charset="0"/>
                          </a:rPr>
                          <m:t>𝑝</m:t>
                        </m:r>
                      </m:e>
                      <m:sub>
                        <m:r>
                          <a:rPr lang="en-US" sz="8000" i="1">
                            <a:latin typeface="Cambria Math" panose="02040503050406030204" pitchFamily="18" charset="0"/>
                          </a:rPr>
                          <m:t>𝑥</m:t>
                        </m:r>
                      </m:sub>
                    </m:sSub>
                    <m:r>
                      <a:rPr lang="en-US" sz="8000" i="1">
                        <a:latin typeface="Cambria Math" panose="02040503050406030204" pitchFamily="18" charset="0"/>
                      </a:rPr>
                      <m:t>=</m:t>
                    </m:r>
                    <m:r>
                      <a:rPr lang="en-US" sz="8000" i="1">
                        <a:latin typeface="Cambria Math" panose="02040503050406030204" pitchFamily="18" charset="0"/>
                      </a:rPr>
                      <m:t>𝑚</m:t>
                    </m:r>
                    <m:sSub>
                      <m:sSubPr>
                        <m:ctrlPr>
                          <a:rPr lang="en-US" sz="8000" i="1">
                            <a:latin typeface="Cambria Math" panose="02040503050406030204" pitchFamily="18" charset="0"/>
                          </a:rPr>
                        </m:ctrlPr>
                      </m:sSubPr>
                      <m:e>
                        <m:r>
                          <a:rPr lang="en-US" sz="8000" i="1">
                            <a:latin typeface="Cambria Math" panose="02040503050406030204" pitchFamily="18" charset="0"/>
                          </a:rPr>
                          <m:t>𝑣</m:t>
                        </m:r>
                      </m:e>
                      <m:sub>
                        <m:r>
                          <a:rPr lang="en-US" sz="8000" i="1">
                            <a:latin typeface="Cambria Math" panose="02040503050406030204" pitchFamily="18" charset="0"/>
                          </a:rPr>
                          <m:t>𝑥</m:t>
                        </m:r>
                      </m:sub>
                    </m:sSub>
                  </m:oMath>
                </a14:m>
                <a:r>
                  <a:rPr lang="en-US" sz="8000" dirty="0"/>
                  <a:t> </a:t>
                </a:r>
              </a:p>
              <a:p>
                <a:pPr marL="0" indent="0">
                  <a:buNone/>
                </a:pPr>
                <a14:m>
                  <m:oMathPara xmlns:m="http://schemas.openxmlformats.org/officeDocument/2006/math">
                    <m:oMathParaPr>
                      <m:jc m:val="centerGroup"/>
                    </m:oMathParaPr>
                    <m:oMath xmlns:m="http://schemas.openxmlformats.org/officeDocument/2006/math">
                      <m:sSub>
                        <m:sSubPr>
                          <m:ctrlPr>
                            <a:rPr lang="en-US" sz="8000" i="1">
                              <a:latin typeface="Cambria Math" panose="02040503050406030204" pitchFamily="18" charset="0"/>
                            </a:rPr>
                          </m:ctrlPr>
                        </m:sSubPr>
                        <m:e>
                          <m:r>
                            <a:rPr lang="en-US" sz="8000" i="1">
                              <a:latin typeface="Cambria Math" panose="02040503050406030204" pitchFamily="18" charset="0"/>
                            </a:rPr>
                            <m:t>𝑝</m:t>
                          </m:r>
                        </m:e>
                        <m:sub>
                          <m:r>
                            <a:rPr lang="en-US" sz="8000" i="1">
                              <a:latin typeface="Cambria Math" panose="02040503050406030204" pitchFamily="18" charset="0"/>
                            </a:rPr>
                            <m:t>𝑦</m:t>
                          </m:r>
                        </m:sub>
                      </m:sSub>
                      <m:r>
                        <a:rPr lang="en-US" sz="8000" i="1">
                          <a:latin typeface="Cambria Math" panose="02040503050406030204" pitchFamily="18" charset="0"/>
                        </a:rPr>
                        <m:t>=</m:t>
                      </m:r>
                      <m:r>
                        <a:rPr lang="en-US" sz="8000" i="1">
                          <a:latin typeface="Cambria Math" panose="02040503050406030204" pitchFamily="18" charset="0"/>
                        </a:rPr>
                        <m:t>𝑚</m:t>
                      </m:r>
                      <m:sSub>
                        <m:sSubPr>
                          <m:ctrlPr>
                            <a:rPr lang="en-US" sz="8000" i="1">
                              <a:latin typeface="Cambria Math" panose="02040503050406030204" pitchFamily="18" charset="0"/>
                            </a:rPr>
                          </m:ctrlPr>
                        </m:sSubPr>
                        <m:e>
                          <m:r>
                            <a:rPr lang="en-US" sz="8000" i="1">
                              <a:latin typeface="Cambria Math" panose="02040503050406030204" pitchFamily="18" charset="0"/>
                            </a:rPr>
                            <m:t>𝑣</m:t>
                          </m:r>
                        </m:e>
                        <m:sub>
                          <m:r>
                            <a:rPr lang="en-US" sz="8000" i="1">
                              <a:latin typeface="Cambria Math" panose="02040503050406030204" pitchFamily="18" charset="0"/>
                            </a:rPr>
                            <m:t>𝑦</m:t>
                          </m:r>
                        </m:sub>
                      </m:sSub>
                    </m:oMath>
                  </m:oMathPara>
                </a14:m>
                <a:endParaRPr lang="en-US" sz="8000" dirty="0"/>
              </a:p>
              <a:p>
                <a:pPr marL="0" indent="0">
                  <a:buNone/>
                </a:pPr>
                <a14:m>
                  <m:oMathPara xmlns:m="http://schemas.openxmlformats.org/officeDocument/2006/math">
                    <m:oMathParaPr>
                      <m:jc m:val="centerGroup"/>
                    </m:oMathParaPr>
                    <m:oMath xmlns:m="http://schemas.openxmlformats.org/officeDocument/2006/math">
                      <m:sSub>
                        <m:sSubPr>
                          <m:ctrlPr>
                            <a:rPr lang="en-US" sz="8000" i="1">
                              <a:latin typeface="Cambria Math" panose="02040503050406030204" pitchFamily="18" charset="0"/>
                            </a:rPr>
                          </m:ctrlPr>
                        </m:sSubPr>
                        <m:e>
                          <m:r>
                            <a:rPr lang="en-US" sz="8000" i="1">
                              <a:latin typeface="Cambria Math" panose="02040503050406030204" pitchFamily="18" charset="0"/>
                            </a:rPr>
                            <m:t>𝑝</m:t>
                          </m:r>
                        </m:e>
                        <m:sub>
                          <m:r>
                            <a:rPr lang="en-US" sz="8000" i="1">
                              <a:latin typeface="Cambria Math" panose="02040503050406030204" pitchFamily="18" charset="0"/>
                            </a:rPr>
                            <m:t>𝑧</m:t>
                          </m:r>
                        </m:sub>
                      </m:sSub>
                      <m:r>
                        <a:rPr lang="en-US" sz="8000" i="1">
                          <a:latin typeface="Cambria Math" panose="02040503050406030204" pitchFamily="18" charset="0"/>
                        </a:rPr>
                        <m:t>=</m:t>
                      </m:r>
                      <m:r>
                        <a:rPr lang="en-US" sz="8000" i="1">
                          <a:latin typeface="Cambria Math" panose="02040503050406030204" pitchFamily="18" charset="0"/>
                        </a:rPr>
                        <m:t>𝑚</m:t>
                      </m:r>
                      <m:sSub>
                        <m:sSubPr>
                          <m:ctrlPr>
                            <a:rPr lang="en-US" sz="8000" i="1">
                              <a:latin typeface="Cambria Math" panose="02040503050406030204" pitchFamily="18" charset="0"/>
                            </a:rPr>
                          </m:ctrlPr>
                        </m:sSubPr>
                        <m:e>
                          <m:r>
                            <a:rPr lang="en-US" sz="8000" i="1">
                              <a:latin typeface="Cambria Math" panose="02040503050406030204" pitchFamily="18" charset="0"/>
                            </a:rPr>
                            <m:t>𝑣</m:t>
                          </m:r>
                        </m:e>
                        <m:sub>
                          <m:r>
                            <a:rPr lang="en-US" sz="8000" i="1">
                              <a:latin typeface="Cambria Math" panose="02040503050406030204" pitchFamily="18" charset="0"/>
                            </a:rPr>
                            <m:t>𝑧</m:t>
                          </m:r>
                        </m:sub>
                      </m:sSub>
                    </m:oMath>
                  </m:oMathPara>
                </a14:m>
                <a:endParaRPr lang="en-US" altLang="en-US" sz="8000"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45789" y="1659657"/>
                <a:ext cx="8596668" cy="3880773"/>
              </a:xfrm>
              <a:blipFill>
                <a:blip r:embed="rId2"/>
                <a:stretch>
                  <a:fillRect l="-142" t="-2355" b="-13187"/>
                </a:stretch>
              </a:blipFill>
            </p:spPr>
            <p:txBody>
              <a:bodyPr/>
              <a:lstStyle/>
              <a:p>
                <a:r>
                  <a:rPr lang="en-US">
                    <a:noFill/>
                  </a:rPr>
                  <a:t> </a:t>
                </a:r>
              </a:p>
            </p:txBody>
          </p:sp>
        </mc:Fallback>
      </mc:AlternateContent>
      <p:pic>
        <p:nvPicPr>
          <p:cNvPr id="6" name="Picture 5"/>
          <p:cNvPicPr>
            <a:picLocks noChangeAspect="1"/>
          </p:cNvPicPr>
          <p:nvPr/>
        </p:nvPicPr>
        <p:blipFill>
          <a:blip r:embed="rId3"/>
          <a:stretch>
            <a:fillRect/>
          </a:stretch>
        </p:blipFill>
        <p:spPr>
          <a:xfrm>
            <a:off x="4262497" y="2167728"/>
            <a:ext cx="963251" cy="377985"/>
          </a:xfrm>
          <a:prstGeom prst="rect">
            <a:avLst/>
          </a:prstGeom>
        </p:spPr>
      </p:pic>
      <p:pic>
        <p:nvPicPr>
          <p:cNvPr id="5" name="Picture 4"/>
          <p:cNvPicPr>
            <a:picLocks noChangeAspect="1"/>
          </p:cNvPicPr>
          <p:nvPr/>
        </p:nvPicPr>
        <p:blipFill>
          <a:blip r:embed="rId4"/>
          <a:stretch>
            <a:fillRect/>
          </a:stretch>
        </p:blipFill>
        <p:spPr>
          <a:xfrm>
            <a:off x="8740395" y="2068945"/>
            <a:ext cx="3672350" cy="4789055"/>
          </a:xfrm>
          <a:prstGeom prst="rect">
            <a:avLst/>
          </a:prstGeom>
        </p:spPr>
      </p:pic>
    </p:spTree>
    <p:extLst>
      <p:ext uri="{BB962C8B-B14F-4D97-AF65-F5344CB8AC3E}">
        <p14:creationId xmlns:p14="http://schemas.microsoft.com/office/powerpoint/2010/main" val="2663222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Newton’s second law and linear momentum</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85000" lnSpcReduction="10000"/>
              </a:bodyPr>
              <a:lstStyle/>
              <a:p>
                <a:r>
                  <a:rPr lang="en-US" altLang="en-US" dirty="0"/>
                  <a:t>Newton’s second law can be written in terms of momentum as</a:t>
                </a:r>
              </a:p>
              <a:p>
                <a:pPr marL="0" indent="0">
                  <a:buNone/>
                </a:pPr>
                <a:r>
                  <a:rPr lang="en-US" altLang="en-US" dirty="0"/>
                  <a:t> </a:t>
                </a:r>
              </a:p>
              <a:p>
                <a:pPr marL="0" indent="0">
                  <a:buNone/>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US" i="1">
                                  <a:latin typeface="Cambria Math" panose="02040503050406030204" pitchFamily="18" charset="0"/>
                                </a:rPr>
                                <m:t>𝐹</m:t>
                              </m:r>
                            </m:e>
                          </m:acc>
                        </m:e>
                      </m:nary>
                      <m:r>
                        <a:rPr lang="en-US" i="1">
                          <a:latin typeface="Cambria Math" panose="02040503050406030204" pitchFamily="18" charset="0"/>
                        </a:rPr>
                        <m:t>=</m:t>
                      </m:r>
                      <m:r>
                        <a:rPr lang="en-US" i="1">
                          <a:latin typeface="Cambria Math" panose="02040503050406030204" pitchFamily="18" charset="0"/>
                        </a:rPr>
                        <m:t>𝑚</m:t>
                      </m:r>
                      <m:acc>
                        <m:accPr>
                          <m:chr m:val="⃗"/>
                          <m:ctrlPr>
                            <a:rPr lang="en-US" i="1">
                              <a:latin typeface="Cambria Math" panose="02040503050406030204" pitchFamily="18" charset="0"/>
                            </a:rPr>
                          </m:ctrlPr>
                        </m:accPr>
                        <m:e>
                          <m:r>
                            <a:rPr lang="en-US" i="1">
                              <a:latin typeface="Cambria Math" panose="02040503050406030204" pitchFamily="18" charset="0"/>
                            </a:rPr>
                            <m:t>𝑎</m:t>
                          </m:r>
                        </m:e>
                      </m:acc>
                      <m:r>
                        <a:rPr lang="en-US" i="1">
                          <a:latin typeface="Cambria Math" panose="02040503050406030204" pitchFamily="18" charset="0"/>
                        </a:rPr>
                        <m:t>=</m:t>
                      </m:r>
                      <m:r>
                        <a:rPr lang="en-US" i="1">
                          <a:latin typeface="Cambria Math" panose="02040503050406030204" pitchFamily="18" charset="0"/>
                        </a:rPr>
                        <m:t>𝑚</m:t>
                      </m:r>
                      <m:f>
                        <m:fPr>
                          <m:ctrlPr>
                            <a:rPr lang="en-US" i="1">
                              <a:latin typeface="Cambria Math" panose="02040503050406030204" pitchFamily="18" charset="0"/>
                            </a:rPr>
                          </m:ctrlPr>
                        </m:fPr>
                        <m:num>
                          <m:r>
                            <a:rPr lang="en-US" i="1">
                              <a:latin typeface="Cambria Math" panose="02040503050406030204" pitchFamily="18" charset="0"/>
                            </a:rPr>
                            <m:t>𝑑</m:t>
                          </m:r>
                          <m:acc>
                            <m:accPr>
                              <m:chr m:val="⃗"/>
                              <m:ctrlPr>
                                <a:rPr lang="en-US" i="1">
                                  <a:latin typeface="Cambria Math" panose="02040503050406030204" pitchFamily="18" charset="0"/>
                                </a:rPr>
                              </m:ctrlPr>
                            </m:accPr>
                            <m:e>
                              <m:r>
                                <a:rPr lang="en-US" i="1">
                                  <a:latin typeface="Cambria Math" panose="02040503050406030204" pitchFamily="18" charset="0"/>
                                </a:rPr>
                                <m:t>𝑣</m:t>
                              </m:r>
                            </m:e>
                          </m:acc>
                        </m:num>
                        <m:den>
                          <m:r>
                            <a:rPr lang="en-US" i="1">
                              <a:latin typeface="Cambria Math" panose="02040503050406030204" pitchFamily="18" charset="0"/>
                            </a:rPr>
                            <m:t>𝑑𝑡</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m:t>
                          </m:r>
                          <m:r>
                            <a:rPr lang="en-US" i="1">
                              <a:latin typeface="Cambria Math" panose="02040503050406030204" pitchFamily="18" charset="0"/>
                            </a:rPr>
                            <m:t>𝑚</m:t>
                          </m:r>
                          <m:acc>
                            <m:accPr>
                              <m:chr m:val="⃗"/>
                              <m:ctrlPr>
                                <a:rPr lang="en-US" i="1">
                                  <a:latin typeface="Cambria Math" panose="02040503050406030204" pitchFamily="18" charset="0"/>
                                </a:rPr>
                              </m:ctrlPr>
                            </m:accPr>
                            <m:e>
                              <m:r>
                                <a:rPr lang="en-US" i="1">
                                  <a:latin typeface="Cambria Math" panose="02040503050406030204" pitchFamily="18" charset="0"/>
                                </a:rPr>
                                <m:t>𝑣</m:t>
                              </m:r>
                            </m:e>
                          </m:acc>
                          <m:r>
                            <a:rPr lang="en-US" i="1">
                              <a:latin typeface="Cambria Math" panose="02040503050406030204" pitchFamily="18" charset="0"/>
                            </a:rPr>
                            <m:t>)</m:t>
                          </m:r>
                        </m:num>
                        <m:den>
                          <m:r>
                            <a:rPr lang="en-US" i="1">
                              <a:latin typeface="Cambria Math" panose="02040503050406030204" pitchFamily="18" charset="0"/>
                            </a:rPr>
                            <m:t>𝑑𝑡</m:t>
                          </m:r>
                        </m:den>
                      </m:f>
                    </m:oMath>
                  </m:oMathPara>
                </a14:m>
                <a:endParaRPr lang="en-US" dirty="0"/>
              </a:p>
              <a:p>
                <a:pPr marL="0" indent="0">
                  <a:buNone/>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US" i="1">
                                  <a:latin typeface="Cambria Math" panose="02040503050406030204" pitchFamily="18" charset="0"/>
                                </a:rPr>
                                <m:t>𝐹</m:t>
                              </m:r>
                            </m:e>
                          </m:acc>
                        </m:e>
                      </m:nary>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𝑝</m:t>
                              </m:r>
                            </m:e>
                          </m:acc>
                          <m:r>
                            <a:rPr lang="en-US" i="1">
                              <a:latin typeface="Cambria Math" panose="02040503050406030204" pitchFamily="18" charset="0"/>
                            </a:rPr>
                            <m:t>)</m:t>
                          </m:r>
                        </m:num>
                        <m:den>
                          <m:r>
                            <a:rPr lang="en-US" i="1">
                              <a:latin typeface="Cambria Math" panose="02040503050406030204" pitchFamily="18" charset="0"/>
                            </a:rPr>
                            <m:t>𝑑𝑡</m:t>
                          </m:r>
                        </m:den>
                      </m:f>
                    </m:oMath>
                  </m:oMathPara>
                </a14:m>
                <a:endParaRPr lang="en-US" dirty="0"/>
              </a:p>
              <a:p>
                <a:r>
                  <a:rPr lang="en-US" dirty="0"/>
                  <a:t>Note: we used the fact that a particle’s mass is constant</a:t>
                </a:r>
              </a:p>
              <a:p>
                <a:r>
                  <a:rPr lang="en-US" dirty="0"/>
                  <a:t>Net force acting on a particle is equal to the rate of change of linear momentum</a:t>
                </a:r>
              </a:p>
              <a:p>
                <a:r>
                  <a:rPr lang="en-US" dirty="0"/>
                  <a:t>Newton originally stated his second law in this form!</a:t>
                </a:r>
              </a:p>
              <a:p>
                <a:r>
                  <a:rPr lang="en-US" dirty="0"/>
                  <a:t>Valid even if a particle’s mass is NOT constant</a:t>
                </a:r>
              </a:p>
              <a:p>
                <a:pPr marL="0" indent="0">
                  <a:buNone/>
                </a:pPr>
                <a:endParaRPr lang="en-US"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812" t="-2661"/>
                </a:stretch>
              </a:blipFill>
            </p:spPr>
            <p:txBody>
              <a:bodyPr/>
              <a:lstStyle/>
              <a:p>
                <a:r>
                  <a:rPr lang="en-US">
                    <a:noFill/>
                  </a:rPr>
                  <a:t> </a:t>
                </a:r>
              </a:p>
            </p:txBody>
          </p:sp>
        </mc:Fallback>
      </mc:AlternateContent>
    </p:spTree>
    <p:extLst>
      <p:ext uri="{BB962C8B-B14F-4D97-AF65-F5344CB8AC3E}">
        <p14:creationId xmlns:p14="http://schemas.microsoft.com/office/powerpoint/2010/main" val="3794054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Impulse and impulse-momentum theorem</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05772" y="1836750"/>
                <a:ext cx="8596668" cy="5021249"/>
              </a:xfrm>
            </p:spPr>
            <p:txBody>
              <a:bodyPr>
                <a:normAutofit fontScale="77500" lnSpcReduction="20000"/>
              </a:bodyPr>
              <a:lstStyle/>
              <a:p>
                <a:endParaRPr lang="en-US" altLang="en-US" dirty="0"/>
              </a:p>
              <a:p>
                <a:r>
                  <a:rPr lang="en-US" dirty="0"/>
                  <a:t>Let’s start with the Newton’s second law and integrate it over the time:</a:t>
                </a:r>
              </a:p>
              <a:p>
                <a:pPr marL="0" indent="0">
                  <a:buNone/>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US" i="1">
                                  <a:latin typeface="Cambria Math" panose="02040503050406030204" pitchFamily="18" charset="0"/>
                                </a:rPr>
                                <m:t>𝐹</m:t>
                              </m:r>
                            </m:e>
                          </m:acc>
                        </m:e>
                      </m:nary>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𝑝</m:t>
                              </m:r>
                            </m:e>
                          </m:acc>
                          <m:r>
                            <a:rPr lang="en-US" i="1">
                              <a:latin typeface="Cambria Math" panose="02040503050406030204" pitchFamily="18" charset="0"/>
                            </a:rPr>
                            <m:t>)</m:t>
                          </m:r>
                        </m:num>
                        <m:den>
                          <m:r>
                            <a:rPr lang="en-US" i="1">
                              <a:latin typeface="Cambria Math" panose="02040503050406030204" pitchFamily="18" charset="0"/>
                            </a:rPr>
                            <m:t>𝑑𝑡</m:t>
                          </m:r>
                        </m:den>
                      </m:f>
                    </m:oMath>
                  </m:oMathPara>
                </a14:m>
                <a:endParaRPr lang="en-US" altLang="en-US" dirty="0"/>
              </a:p>
              <a:p>
                <a:pPr marL="0" indent="0">
                  <a:buNone/>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US" i="1">
                                  <a:latin typeface="Cambria Math" panose="02040503050406030204" pitchFamily="18" charset="0"/>
                                </a:rPr>
                                <m:t>𝐹</m:t>
                              </m:r>
                            </m:e>
                          </m:acc>
                        </m:e>
                      </m:nary>
                      <m:r>
                        <a:rPr lang="en-US" i="1">
                          <a:latin typeface="Cambria Math" panose="02040503050406030204" pitchFamily="18" charset="0"/>
                        </a:rPr>
                        <m:t>𝑑𝑡</m:t>
                      </m:r>
                      <m:r>
                        <a:rPr lang="en-US" i="1">
                          <a:latin typeface="Cambria Math" panose="02040503050406030204" pitchFamily="18" charset="0"/>
                        </a:rPr>
                        <m:t>=</m:t>
                      </m:r>
                      <m:r>
                        <a:rPr lang="en-US" i="1">
                          <a:latin typeface="Cambria Math" panose="02040503050406030204" pitchFamily="18" charset="0"/>
                        </a:rPr>
                        <m:t>𝑑</m:t>
                      </m:r>
                      <m:acc>
                        <m:accPr>
                          <m:chr m:val="⃗"/>
                          <m:ctrlPr>
                            <a:rPr lang="en-US" i="1">
                              <a:latin typeface="Cambria Math" panose="02040503050406030204" pitchFamily="18" charset="0"/>
                            </a:rPr>
                          </m:ctrlPr>
                        </m:accPr>
                        <m:e>
                          <m:r>
                            <a:rPr lang="en-US" i="1">
                              <a:latin typeface="Cambria Math" panose="02040503050406030204" pitchFamily="18" charset="0"/>
                            </a:rPr>
                            <m:t>𝑝</m:t>
                          </m:r>
                        </m:e>
                      </m:acc>
                    </m:oMath>
                  </m:oMathPara>
                </a14:m>
                <a:endParaRPr lang="en-US" altLang="en-US" dirty="0"/>
              </a:p>
              <a:p>
                <a:pPr marL="0" indent="0">
                  <a:buNone/>
                </a:pPr>
                <a14:m>
                  <m:oMathPara xmlns:m="http://schemas.openxmlformats.org/officeDocument/2006/math">
                    <m:oMathParaPr>
                      <m:jc m:val="centerGroup"/>
                    </m:oMathParaPr>
                    <m:oMath xmlns:m="http://schemas.openxmlformats.org/officeDocument/2006/math">
                      <m:nary>
                        <m:naryPr>
                          <m:limLoc m:val="subSup"/>
                          <m:ctrlPr>
                            <a:rPr lang="en-US" i="1">
                              <a:latin typeface="Cambria Math" panose="02040503050406030204" pitchFamily="18" charset="0"/>
                            </a:rPr>
                          </m:ctrlPr>
                        </m:naryPr>
                        <m:sub>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𝑖</m:t>
                              </m:r>
                            </m:sub>
                          </m:sSub>
                        </m:sub>
                        <m:sup>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𝑓</m:t>
                              </m:r>
                            </m:sub>
                          </m:sSub>
                        </m:sup>
                        <m:e>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US" i="1">
                                      <a:latin typeface="Cambria Math" panose="02040503050406030204" pitchFamily="18" charset="0"/>
                                    </a:rPr>
                                    <m:t>𝐹</m:t>
                                  </m:r>
                                </m:e>
                              </m:acc>
                            </m:e>
                          </m:nary>
                          <m:r>
                            <a:rPr lang="en-US" i="1">
                              <a:latin typeface="Cambria Math" panose="02040503050406030204" pitchFamily="18" charset="0"/>
                            </a:rPr>
                            <m:t>𝑑𝑡</m:t>
                          </m:r>
                        </m:e>
                      </m:nary>
                      <m:r>
                        <a:rPr lang="en-US" i="1">
                          <a:latin typeface="Cambria Math" panose="02040503050406030204" pitchFamily="18" charset="0"/>
                        </a:rPr>
                        <m:t>=</m:t>
                      </m:r>
                      <m:nary>
                        <m:naryPr>
                          <m:limLoc m:val="subSup"/>
                          <m:ctrlPr>
                            <a:rPr lang="en-US" i="1">
                              <a:latin typeface="Cambria Math" panose="02040503050406030204" pitchFamily="18" charset="0"/>
                            </a:rPr>
                          </m:ctrlPr>
                        </m:naryPr>
                        <m:sub>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𝑖</m:t>
                                  </m:r>
                                </m:sub>
                              </m:sSub>
                            </m:e>
                          </m:acc>
                        </m:sub>
                        <m:sup>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𝑓</m:t>
                                  </m:r>
                                </m:sub>
                              </m:sSub>
                            </m:e>
                          </m:acc>
                        </m:sup>
                        <m:e>
                          <m:r>
                            <a:rPr lang="en-US" i="1">
                              <a:latin typeface="Cambria Math" panose="02040503050406030204" pitchFamily="18" charset="0"/>
                            </a:rPr>
                            <m:t>𝑑</m:t>
                          </m:r>
                          <m:acc>
                            <m:accPr>
                              <m:chr m:val="⃗"/>
                              <m:ctrlPr>
                                <a:rPr lang="en-US" i="1">
                                  <a:latin typeface="Cambria Math" panose="02040503050406030204" pitchFamily="18" charset="0"/>
                                </a:rPr>
                              </m:ctrlPr>
                            </m:accPr>
                            <m:e>
                              <m:r>
                                <a:rPr lang="en-US" i="1">
                                  <a:latin typeface="Cambria Math" panose="02040503050406030204" pitchFamily="18" charset="0"/>
                                </a:rPr>
                                <m:t>𝑝</m:t>
                              </m:r>
                            </m:e>
                          </m:acc>
                        </m:e>
                      </m:nary>
                      <m:r>
                        <a:rPr lang="en-US">
                          <a:latin typeface="Cambria Math" panose="02040503050406030204" pitchFamily="18" charset="0"/>
                        </a:rPr>
                        <m:t>=</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𝑓</m:t>
                              </m:r>
                            </m:sub>
                          </m:sSub>
                        </m:e>
                      </m:acc>
                      <m:r>
                        <a:rPr lang="en-US" i="1">
                          <a:latin typeface="Cambria Math" panose="02040503050406030204" pitchFamily="18" charset="0"/>
                        </a:rPr>
                        <m:t>−</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𝑖</m:t>
                              </m:r>
                            </m:sub>
                          </m:sSub>
                        </m:e>
                      </m:acc>
                    </m:oMath>
                  </m:oMathPara>
                </a14:m>
                <a:endParaRPr lang="en-US" altLang="en-US" dirty="0"/>
              </a:p>
              <a:p>
                <a:pPr marL="0" indent="0" algn="ctr">
                  <a:buNone/>
                </a:pPr>
                <a:r>
                  <a:rPr lang="en-US" dirty="0"/>
                  <a:t>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𝐽</m:t>
                        </m:r>
                      </m:e>
                    </m:acc>
                    <m:r>
                      <a:rPr lang="en-US" i="1">
                        <a:latin typeface="Cambria Math" panose="02040503050406030204" pitchFamily="18" charset="0"/>
                      </a:rPr>
                      <m:t>=</m:t>
                    </m:r>
                    <m:nary>
                      <m:naryPr>
                        <m:limLoc m:val="subSup"/>
                        <m:ctrlPr>
                          <a:rPr lang="en-US" i="1">
                            <a:latin typeface="Cambria Math" panose="02040503050406030204" pitchFamily="18" charset="0"/>
                          </a:rPr>
                        </m:ctrlPr>
                      </m:naryPr>
                      <m:sub>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𝑖</m:t>
                            </m:r>
                          </m:sub>
                        </m:sSub>
                      </m:sub>
                      <m:sup>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𝑓</m:t>
                            </m:r>
                          </m:sub>
                        </m:sSub>
                      </m:sup>
                      <m:e>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US" i="1">
                                    <a:latin typeface="Cambria Math" panose="02040503050406030204" pitchFamily="18" charset="0"/>
                                  </a:rPr>
                                  <m:t>𝐹</m:t>
                                </m:r>
                              </m:e>
                            </m:acc>
                          </m:e>
                        </m:nary>
                        <m:r>
                          <a:rPr lang="en-US" i="1">
                            <a:latin typeface="Cambria Math" panose="02040503050406030204" pitchFamily="18" charset="0"/>
                          </a:rPr>
                          <m:t>𝑑𝑡</m:t>
                        </m:r>
                      </m:e>
                    </m:nary>
                  </m:oMath>
                </a14:m>
                <a:endParaRPr lang="en-US" altLang="en-US" dirty="0"/>
              </a:p>
              <a:p>
                <a:r>
                  <a:rPr lang="en-US" altLang="en-US" i="1" dirty="0"/>
                  <a:t>Impulse-momentum theorem</a:t>
                </a:r>
                <a:r>
                  <a:rPr lang="en-US" altLang="en-US" dirty="0"/>
                  <a:t>: The change in momentum of a particle during a time interval is equal to the impulse of the net force acting on the particle during that interval.</a:t>
                </a:r>
              </a:p>
              <a:p>
                <a:pPr marL="0" indent="0">
                  <a:buNone/>
                </a:pPr>
                <a14:m>
                  <m:oMathPara xmlns:m="http://schemas.openxmlformats.org/officeDocument/2006/math">
                    <m:oMathParaPr>
                      <m:jc m:val="centerGroup"/>
                    </m:oMathParaPr>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𝐽</m:t>
                          </m:r>
                        </m:e>
                      </m:acc>
                      <m:r>
                        <a:rPr lang="en-US" i="1">
                          <a:latin typeface="Cambria Math" panose="02040503050406030204" pitchFamily="18" charset="0"/>
                        </a:rPr>
                        <m:t>=  </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𝑓</m:t>
                              </m:r>
                            </m:sub>
                          </m:sSub>
                        </m:e>
                      </m:acc>
                      <m:r>
                        <a:rPr lang="en-US" i="1">
                          <a:latin typeface="Cambria Math" panose="02040503050406030204" pitchFamily="18" charset="0"/>
                        </a:rPr>
                        <m:t>−</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𝑖</m:t>
                              </m:r>
                            </m:sub>
                          </m:sSub>
                        </m:e>
                      </m:acc>
                    </m:oMath>
                  </m:oMathPara>
                </a14:m>
                <a:endParaRPr lang="en-US" altLang="en-US" dirty="0"/>
              </a:p>
              <a:p>
                <a:endParaRPr lang="en-US" altLang="en-US" sz="2000"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05772" y="1836750"/>
                <a:ext cx="8596668" cy="5021249"/>
              </a:xfrm>
              <a:blipFill>
                <a:blip r:embed="rId2"/>
                <a:stretch>
                  <a:fillRect l="-780"/>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9345564" y="1582221"/>
            <a:ext cx="3029899" cy="3945276"/>
          </a:xfrm>
          <a:prstGeom prst="rect">
            <a:avLst/>
          </a:prstGeom>
        </p:spPr>
      </p:pic>
    </p:spTree>
    <p:extLst>
      <p:ext uri="{BB962C8B-B14F-4D97-AF65-F5344CB8AC3E}">
        <p14:creationId xmlns:p14="http://schemas.microsoft.com/office/powerpoint/2010/main" val="1266334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Impulse, details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43379" y="1421118"/>
                <a:ext cx="8596668" cy="4550312"/>
              </a:xfrm>
            </p:spPr>
            <p:txBody>
              <a:bodyPr>
                <a:normAutofit fontScale="77500" lnSpcReduction="20000"/>
              </a:bodyPr>
              <a:lstStyle/>
              <a:p>
                <a:r>
                  <a:rPr lang="en-US" altLang="en-US" dirty="0"/>
                  <a:t>For a constant force acting on a particle, the </a:t>
                </a:r>
                <a:r>
                  <a:rPr lang="en-US" altLang="en-US" i="1" dirty="0"/>
                  <a:t>impulse</a:t>
                </a:r>
                <a:r>
                  <a:rPr lang="en-US" altLang="en-US" dirty="0"/>
                  <a:t> of a force is the product of the force and the time interval during which it acts.</a:t>
                </a:r>
              </a:p>
              <a:p>
                <a:pPr marL="0" indent="0">
                  <a:buNone/>
                </a:pPr>
                <a14:m>
                  <m:oMathPara xmlns:m="http://schemas.openxmlformats.org/officeDocument/2006/math">
                    <m:oMathParaPr>
                      <m:jc m:val="centerGroup"/>
                    </m:oMathParaPr>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𝐽</m:t>
                          </m:r>
                        </m:e>
                      </m:acc>
                      <m:r>
                        <a:rPr lang="en-US" i="1">
                          <a:latin typeface="Cambria Math" panose="02040503050406030204" pitchFamily="18" charset="0"/>
                        </a:rPr>
                        <m:t>=</m:t>
                      </m:r>
                      <m:nary>
                        <m:naryPr>
                          <m:limLoc m:val="subSup"/>
                          <m:ctrlPr>
                            <a:rPr lang="en-US" i="1">
                              <a:latin typeface="Cambria Math" panose="02040503050406030204" pitchFamily="18" charset="0"/>
                            </a:rPr>
                          </m:ctrlPr>
                        </m:naryPr>
                        <m:sub>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𝑖</m:t>
                              </m:r>
                            </m:sub>
                          </m:sSub>
                        </m:sub>
                        <m:sup>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𝑓</m:t>
                              </m:r>
                            </m:sub>
                          </m:sSub>
                        </m:sup>
                        <m:e>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US" i="1">
                                      <a:latin typeface="Cambria Math" panose="02040503050406030204" pitchFamily="18" charset="0"/>
                                    </a:rPr>
                                    <m:t>𝐹</m:t>
                                  </m:r>
                                </m:e>
                              </m:acc>
                            </m:e>
                          </m:nary>
                          <m:r>
                            <a:rPr lang="en-US" i="1">
                              <a:latin typeface="Cambria Math" panose="02040503050406030204" pitchFamily="18" charset="0"/>
                            </a:rPr>
                            <m:t>𝑑𝑡</m:t>
                          </m:r>
                        </m:e>
                      </m:nary>
                      <m:r>
                        <a:rPr lang="en-US" i="1">
                          <a:latin typeface="Cambria Math" panose="02040503050406030204" pitchFamily="18" charset="0"/>
                        </a:rPr>
                        <m:t>=</m:t>
                      </m:r>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US" i="1">
                                  <a:latin typeface="Cambria Math" panose="02040503050406030204" pitchFamily="18" charset="0"/>
                                </a:rPr>
                                <m:t>𝐹</m:t>
                              </m:r>
                            </m:e>
                          </m:acc>
                        </m:e>
                      </m:nary>
                      <m:r>
                        <a:rPr lang="en-US" i="1">
                          <a:latin typeface="Cambria Math" panose="02040503050406030204" pitchFamily="18" charset="0"/>
                        </a:rPr>
                        <m:t> </m:t>
                      </m:r>
                      <m:nary>
                        <m:naryPr>
                          <m:limLoc m:val="subSup"/>
                          <m:ctrlPr>
                            <a:rPr lang="en-US" i="1">
                              <a:latin typeface="Cambria Math" panose="02040503050406030204" pitchFamily="18" charset="0"/>
                            </a:rPr>
                          </m:ctrlPr>
                        </m:naryPr>
                        <m:sub>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𝑖</m:t>
                              </m:r>
                            </m:sub>
                          </m:sSub>
                        </m:sub>
                        <m:sup>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𝑓</m:t>
                              </m:r>
                            </m:sub>
                          </m:sSub>
                        </m:sup>
                        <m:e>
                          <m:r>
                            <a:rPr lang="en-US" i="1">
                              <a:latin typeface="Cambria Math" panose="02040503050406030204" pitchFamily="18" charset="0"/>
                            </a:rPr>
                            <m:t>𝑑𝑡</m:t>
                          </m:r>
                          <m:r>
                            <a:rPr lang="en-US" i="1">
                              <a:latin typeface="Cambria Math" panose="02040503050406030204" pitchFamily="18" charset="0"/>
                            </a:rPr>
                            <m:t>=</m:t>
                          </m:r>
                          <m:sSub>
                            <m:sSubPr>
                              <m:ctrlPr>
                                <a:rPr lang="en-US" i="1">
                                  <a:latin typeface="Cambria Math" panose="02040503050406030204" pitchFamily="18" charset="0"/>
                                </a:rPr>
                              </m:ctrlPr>
                            </m:sSubPr>
                            <m:e>
                              <m:r>
                                <m:rPr>
                                  <m:nor/>
                                </m:rPr>
                                <a:rPr lang="en-US" dirty="0"/>
                                <m:t> </m:t>
                              </m:r>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US" i="1">
                                          <a:latin typeface="Cambria Math" panose="02040503050406030204" pitchFamily="18" charset="0"/>
                                        </a:rPr>
                                        <m:t>𝐹</m:t>
                                      </m:r>
                                    </m:e>
                                  </m:acc>
                                </m:e>
                              </m:nary>
                              <m:r>
                                <a:rPr lang="en-US" i="1">
                                  <a:latin typeface="Cambria Math" panose="02040503050406030204" pitchFamily="18" charset="0"/>
                                </a:rPr>
                                <m:t>∙(</m:t>
                              </m:r>
                              <m:r>
                                <a:rPr lang="en-US" i="1">
                                  <a:latin typeface="Cambria Math" panose="02040503050406030204" pitchFamily="18" charset="0"/>
                                </a:rPr>
                                <m:t>𝑡</m:t>
                              </m:r>
                            </m:e>
                            <m:sub>
                              <m:r>
                                <a:rPr lang="en-US" i="1">
                                  <a:latin typeface="Cambria Math" panose="02040503050406030204" pitchFamily="18" charset="0"/>
                                </a:rPr>
                                <m:t>𝑓</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𝑖</m:t>
                              </m:r>
                            </m:sub>
                          </m:sSub>
                          <m:r>
                            <a:rPr lang="en-US" i="1">
                              <a:latin typeface="Cambria Math" panose="02040503050406030204" pitchFamily="18" charset="0"/>
                            </a:rPr>
                            <m:t>) </m:t>
                          </m:r>
                        </m:e>
                      </m:nary>
                    </m:oMath>
                  </m:oMathPara>
                </a14:m>
                <a:endParaRPr lang="en-US" altLang="en-US" dirty="0"/>
              </a:p>
              <a:p>
                <a:r>
                  <a:rPr lang="en-US" altLang="en-US" dirty="0"/>
                  <a:t>Momentum-impulse theorem for a constant force acting on a particle:</a:t>
                </a:r>
              </a:p>
              <a:p>
                <a:pPr marL="0" indent="0">
                  <a:buNone/>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US" i="1">
                                      <a:latin typeface="Cambria Math" panose="02040503050406030204" pitchFamily="18" charset="0"/>
                                    </a:rPr>
                                    <m:t>𝐹</m:t>
                                  </m:r>
                                </m:e>
                              </m:acc>
                            </m:e>
                          </m:nary>
                          <m:r>
                            <a:rPr lang="en-US" i="1">
                              <a:latin typeface="Cambria Math" panose="02040503050406030204" pitchFamily="18" charset="0"/>
                            </a:rPr>
                            <m:t>∙(</m:t>
                          </m:r>
                          <m:r>
                            <a:rPr lang="en-US" i="1">
                              <a:latin typeface="Cambria Math" panose="02040503050406030204" pitchFamily="18" charset="0"/>
                            </a:rPr>
                            <m:t>𝑡</m:t>
                          </m:r>
                        </m:e>
                        <m:sub>
                          <m:r>
                            <a:rPr lang="en-US" i="1">
                              <a:latin typeface="Cambria Math" panose="02040503050406030204" pitchFamily="18" charset="0"/>
                            </a:rPr>
                            <m:t>𝑓</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𝑓</m:t>
                              </m:r>
                            </m:sub>
                          </m:sSub>
                        </m:e>
                      </m:acc>
                      <m:r>
                        <a:rPr lang="en-US" i="1">
                          <a:latin typeface="Cambria Math" panose="02040503050406030204" pitchFamily="18" charset="0"/>
                        </a:rPr>
                        <m:t>−</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𝑖</m:t>
                              </m:r>
                            </m:sub>
                          </m:sSub>
                        </m:e>
                      </m:acc>
                    </m:oMath>
                  </m:oMathPara>
                </a14:m>
                <a:endParaRPr lang="en-US" dirty="0"/>
              </a:p>
              <a:p>
                <a:pPr marL="0" indent="0">
                  <a:buNone/>
                </a:pPr>
                <a14:m>
                  <m:oMathPara xmlns:m="http://schemas.openxmlformats.org/officeDocument/2006/math">
                    <m:oMathParaPr>
                      <m:jc m:val="centerGroup"/>
                    </m:oMathParaPr>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𝐽</m:t>
                          </m:r>
                        </m:e>
                      </m:acc>
                      <m:r>
                        <a:rPr lang="en-US" i="1">
                          <a:latin typeface="Cambria Math" panose="02040503050406030204" pitchFamily="18" charset="0"/>
                        </a:rPr>
                        <m:t>=  </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𝑎𝑣</m:t>
                              </m:r>
                            </m:sub>
                          </m:sSub>
                        </m:e>
                      </m:acc>
                      <m:sSub>
                        <m:sSubPr>
                          <m:ctrlPr>
                            <a:rPr lang="en-US" i="1">
                              <a:latin typeface="Cambria Math" panose="02040503050406030204" pitchFamily="18" charset="0"/>
                            </a:rPr>
                          </m:ctrlPr>
                        </m:sSubPr>
                        <m:e>
                          <m:r>
                            <a:rPr lang="en-US" i="1">
                              <a:latin typeface="Cambria Math" panose="02040503050406030204" pitchFamily="18" charset="0"/>
                            </a:rPr>
                            <m:t>∙(</m:t>
                          </m:r>
                          <m:r>
                            <a:rPr lang="en-US" i="1">
                              <a:latin typeface="Cambria Math" panose="02040503050406030204" pitchFamily="18" charset="0"/>
                            </a:rPr>
                            <m:t>𝑡</m:t>
                          </m:r>
                        </m:e>
                        <m:sub>
                          <m:r>
                            <a:rPr lang="en-US" i="1">
                              <a:latin typeface="Cambria Math" panose="02040503050406030204" pitchFamily="18" charset="0"/>
                            </a:rPr>
                            <m:t>𝑓</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𝑖</m:t>
                          </m:r>
                        </m:sub>
                      </m:sSub>
                      <m:r>
                        <a:rPr lang="en-US" i="1">
                          <a:latin typeface="Cambria Math" panose="02040503050406030204" pitchFamily="18" charset="0"/>
                        </a:rPr>
                        <m:t>)</m:t>
                      </m:r>
                    </m:oMath>
                  </m:oMathPara>
                </a14:m>
                <a:endParaRPr lang="en-US" dirty="0"/>
              </a:p>
              <a:p>
                <a:pPr marL="0" indent="0">
                  <a:buNone/>
                </a:pPr>
                <a:endParaRPr lang="en-US" altLang="en-US" dirty="0"/>
              </a:p>
              <a:p>
                <a:r>
                  <a:rPr lang="en-US" altLang="en-US" dirty="0"/>
                  <a:t>On a graph of </a:t>
                </a:r>
                <a:r>
                  <a:rPr lang="en-US" altLang="en-US" dirty="0">
                    <a:sym typeface="Symbol" panose="05050102010706020507" pitchFamily="18" charset="2"/>
                  </a:rPr>
                  <a:t></a:t>
                </a:r>
                <a:r>
                  <a:rPr lang="en-US" altLang="en-US" i="1" dirty="0" err="1">
                    <a:sym typeface="Symbol" panose="05050102010706020507" pitchFamily="18" charset="2"/>
                  </a:rPr>
                  <a:t>F</a:t>
                </a:r>
                <a:r>
                  <a:rPr lang="en-US" altLang="en-US" i="1" baseline="-25000" dirty="0" err="1">
                    <a:sym typeface="Symbol" panose="05050102010706020507" pitchFamily="18" charset="2"/>
                  </a:rPr>
                  <a:t>x</a:t>
                </a:r>
                <a:r>
                  <a:rPr lang="en-US" altLang="en-US" i="1" dirty="0">
                    <a:sym typeface="Symbol" panose="05050102010706020507" pitchFamily="18" charset="2"/>
                  </a:rPr>
                  <a:t> </a:t>
                </a:r>
                <a:r>
                  <a:rPr lang="en-US" altLang="en-US" dirty="0">
                    <a:sym typeface="Symbol" panose="05050102010706020507" pitchFamily="18" charset="2"/>
                  </a:rPr>
                  <a:t>versus time (particle is limited to the motion in x-direction only), the impulse is equal to the area under the curve, as shown in figure to the right.</a:t>
                </a:r>
                <a:r>
                  <a:rPr lang="en-US" altLang="en-US" dirty="0"/>
                  <a:t> </a:t>
                </a:r>
              </a:p>
              <a:p>
                <a:r>
                  <a:rPr lang="en-US" dirty="0"/>
                  <a:t>Impulse is a vector quantity.</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43379" y="1421118"/>
                <a:ext cx="8596668" cy="4550312"/>
              </a:xfrm>
              <a:blipFill>
                <a:blip r:embed="rId2"/>
                <a:stretch>
                  <a:fillRect l="-780" t="-2811"/>
                </a:stretch>
              </a:blipFill>
            </p:spPr>
            <p:txBody>
              <a:bodyPr/>
              <a:lstStyle/>
              <a:p>
                <a:r>
                  <a:rPr lang="en-US">
                    <a:noFill/>
                  </a:rPr>
                  <a:t> </a:t>
                </a:r>
              </a:p>
            </p:txBody>
          </p:sp>
        </mc:Fallback>
      </mc:AlternateContent>
      <p:pic>
        <p:nvPicPr>
          <p:cNvPr id="5" name="Picture 4"/>
          <p:cNvPicPr>
            <a:picLocks noChangeAspect="1"/>
          </p:cNvPicPr>
          <p:nvPr/>
        </p:nvPicPr>
        <p:blipFill>
          <a:blip r:embed="rId3"/>
          <a:stretch>
            <a:fillRect/>
          </a:stretch>
        </p:blipFill>
        <p:spPr>
          <a:xfrm>
            <a:off x="8066130" y="2437118"/>
            <a:ext cx="3989235" cy="2130066"/>
          </a:xfrm>
          <a:prstGeom prst="rect">
            <a:avLst/>
          </a:prstGeom>
        </p:spPr>
      </p:pic>
    </p:spTree>
    <p:extLst>
      <p:ext uri="{BB962C8B-B14F-4D97-AF65-F5344CB8AC3E}">
        <p14:creationId xmlns:p14="http://schemas.microsoft.com/office/powerpoint/2010/main" val="3627654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Momentum and kinetic energy</a:t>
            </a:r>
          </a:p>
        </p:txBody>
      </p:sp>
      <p:sp>
        <p:nvSpPr>
          <p:cNvPr id="3" name="Content Placeholder 2"/>
          <p:cNvSpPr>
            <a:spLocks noGrp="1"/>
          </p:cNvSpPr>
          <p:nvPr>
            <p:ph idx="1"/>
          </p:nvPr>
        </p:nvSpPr>
        <p:spPr>
          <a:xfrm>
            <a:off x="240012" y="1516534"/>
            <a:ext cx="8596668" cy="3880773"/>
          </a:xfrm>
        </p:spPr>
        <p:txBody>
          <a:bodyPr>
            <a:normAutofit fontScale="92500" lnSpcReduction="20000"/>
          </a:bodyPr>
          <a:lstStyle/>
          <a:p>
            <a:r>
              <a:rPr lang="en-US" altLang="en-US" dirty="0"/>
              <a:t>Changes in momentum depend on </a:t>
            </a:r>
            <a:r>
              <a:rPr lang="en-US" altLang="en-US" i="1" dirty="0"/>
              <a:t>time</a:t>
            </a:r>
            <a:r>
              <a:rPr lang="en-US" altLang="en-US" dirty="0"/>
              <a:t> over which the net force acts, but changes in kinetic energy depend on the </a:t>
            </a:r>
            <a:r>
              <a:rPr lang="en-US" altLang="en-US" i="1" dirty="0"/>
              <a:t>distance</a:t>
            </a:r>
            <a:r>
              <a:rPr lang="en-US" altLang="en-US" dirty="0"/>
              <a:t> over which the net force acts. </a:t>
            </a:r>
          </a:p>
          <a:p>
            <a:r>
              <a:rPr lang="en-US" altLang="en-US" dirty="0"/>
              <a:t>Momentum is a vector while kinetic energy is a scalar.</a:t>
            </a:r>
          </a:p>
          <a:p>
            <a:r>
              <a:rPr lang="en-US" altLang="en-US" dirty="0"/>
              <a:t>What if you need to catch a 0.50 kg ball moving with a 4.0 m/s speed </a:t>
            </a:r>
          </a:p>
          <a:p>
            <a:pPr marL="0" indent="0">
              <a:buNone/>
            </a:pPr>
            <a:r>
              <a:rPr lang="en-US" altLang="en-US" dirty="0"/>
              <a:t>     or a 0.10 kg ball moving at 20.0 m/s?</a:t>
            </a:r>
          </a:p>
          <a:p>
            <a:r>
              <a:rPr lang="en-US" altLang="en-US" dirty="0"/>
              <a:t>Note that the momenta are the same while the kinetic energies are not.</a:t>
            </a:r>
          </a:p>
          <a:p>
            <a:r>
              <a:rPr lang="en-US" altLang="en-US" dirty="0"/>
              <a:t>Impulse required to stop a ball is the same in each case, but work is not! </a:t>
            </a:r>
          </a:p>
          <a:p>
            <a:endParaRPr lang="en-US" dirty="0"/>
          </a:p>
        </p:txBody>
      </p:sp>
    </p:spTree>
    <p:extLst>
      <p:ext uri="{BB962C8B-B14F-4D97-AF65-F5344CB8AC3E}">
        <p14:creationId xmlns:p14="http://schemas.microsoft.com/office/powerpoint/2010/main" val="322624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6720"/>
            <a:ext cx="8596668" cy="1320800"/>
          </a:xfrm>
        </p:spPr>
        <p:txBody>
          <a:bodyPr/>
          <a:lstStyle/>
          <a:p>
            <a:r>
              <a:rPr lang="en-US" dirty="0"/>
              <a:t>Let’s consider an example</a:t>
            </a:r>
          </a:p>
        </p:txBody>
      </p:sp>
      <p:sp>
        <p:nvSpPr>
          <p:cNvPr id="3" name="Content Placeholder 2"/>
          <p:cNvSpPr>
            <a:spLocks noGrp="1"/>
          </p:cNvSpPr>
          <p:nvPr>
            <p:ph idx="1"/>
          </p:nvPr>
        </p:nvSpPr>
        <p:spPr>
          <a:xfrm>
            <a:off x="573968" y="1198481"/>
            <a:ext cx="8596668" cy="3880773"/>
          </a:xfrm>
        </p:spPr>
        <p:txBody>
          <a:bodyPr/>
          <a:lstStyle/>
          <a:p>
            <a:pPr marL="0" indent="0">
              <a:buNone/>
            </a:pPr>
            <a:r>
              <a:rPr lang="en-US" altLang="en-US" dirty="0"/>
              <a:t>Suppose you throw a ball with a mass of 0.40 kg against a brick wall. It hits the wall moving horizontally and to the left at 30 m/s and rebounds horizontally and to the right at 20 m/s. Find the impulse of the net force on the ball during the collision. If the ball is in contact with the wall for 0.010 s, find the average horizontal force that the wall exerts on the ball during the impact.</a:t>
            </a:r>
          </a:p>
          <a:p>
            <a:pPr marL="0" indent="0">
              <a:buNone/>
            </a:pPr>
            <a:endParaRPr lang="en-US" altLang="en-US" dirty="0"/>
          </a:p>
          <a:p>
            <a:endParaRPr lang="en-US" dirty="0"/>
          </a:p>
        </p:txBody>
      </p:sp>
      <p:pic>
        <p:nvPicPr>
          <p:cNvPr id="4" name="Picture 3"/>
          <p:cNvPicPr>
            <a:picLocks noChangeAspect="1"/>
          </p:cNvPicPr>
          <p:nvPr/>
        </p:nvPicPr>
        <p:blipFill>
          <a:blip r:embed="rId2"/>
          <a:stretch>
            <a:fillRect/>
          </a:stretch>
        </p:blipFill>
        <p:spPr>
          <a:xfrm>
            <a:off x="757145" y="2745817"/>
            <a:ext cx="4115157" cy="1335140"/>
          </a:xfrm>
          <a:prstGeom prst="rect">
            <a:avLst/>
          </a:prstGeom>
        </p:spPr>
      </p:pic>
    </p:spTree>
    <p:extLst>
      <p:ext uri="{BB962C8B-B14F-4D97-AF65-F5344CB8AC3E}">
        <p14:creationId xmlns:p14="http://schemas.microsoft.com/office/powerpoint/2010/main" val="11201044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1185</TotalTime>
  <Words>630</Words>
  <Application>Microsoft Office PowerPoint</Application>
  <PresentationFormat>Widescreen</PresentationFormat>
  <Paragraphs>59</Paragraphs>
  <Slides>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Cambria Math</vt:lpstr>
      <vt:lpstr>Wingdings</vt:lpstr>
      <vt:lpstr>Office Theme</vt:lpstr>
      <vt:lpstr> LINEAR momentum and impulse</vt:lpstr>
      <vt:lpstr>The need for linear momentum and impulse</vt:lpstr>
      <vt:lpstr>Linear momentum, definition</vt:lpstr>
      <vt:lpstr>Newton’s second law and linear momentum</vt:lpstr>
      <vt:lpstr>Impulse and impulse-momentum theorem</vt:lpstr>
      <vt:lpstr>Impulse, details</vt:lpstr>
      <vt:lpstr>Momentum and kinetic energy</vt:lpstr>
      <vt:lpstr>Let’s consider an example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Tatiana Krivosheev</dc:creator>
  <cp:lastModifiedBy>Tatiana Krivosheev</cp:lastModifiedBy>
  <cp:revision>100</cp:revision>
  <dcterms:created xsi:type="dcterms:W3CDTF">2020-03-17T19:17:10Z</dcterms:created>
  <dcterms:modified xsi:type="dcterms:W3CDTF">2021-12-15T14:20:19Z</dcterms:modified>
</cp:coreProperties>
</file>