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89" d="100"/>
          <a:sy n="89" d="100"/>
        </p:scale>
        <p:origin x="120"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02E234C0-CF8A-4893-B754-A73C0FC65794}"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55102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66D92AA-6D96-4E78-A196-4DAEDD3182EA}"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234C0-CF8A-4893-B754-A73C0FC65794}" type="slidenum">
              <a:rPr lang="en-US" smtClean="0"/>
              <a:t>‹#›</a:t>
            </a:fld>
            <a:endParaRPr lang="en-US"/>
          </a:p>
        </p:txBody>
      </p:sp>
    </p:spTree>
    <p:extLst>
      <p:ext uri="{BB962C8B-B14F-4D97-AF65-F5344CB8AC3E}">
        <p14:creationId xmlns:p14="http://schemas.microsoft.com/office/powerpoint/2010/main" val="4169169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234C0-CF8A-4893-B754-A73C0FC65794}"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5522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234C0-CF8A-4893-B754-A73C0FC65794}"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6585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234C0-CF8A-4893-B754-A73C0FC65794}" type="slidenum">
              <a:rPr lang="en-US" smtClean="0"/>
              <a:t>‹#›</a:t>
            </a:fld>
            <a:endParaRPr lang="en-US"/>
          </a:p>
        </p:txBody>
      </p:sp>
    </p:spTree>
    <p:extLst>
      <p:ext uri="{BB962C8B-B14F-4D97-AF65-F5344CB8AC3E}">
        <p14:creationId xmlns:p14="http://schemas.microsoft.com/office/powerpoint/2010/main" val="1018649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234C0-CF8A-4893-B754-A73C0FC65794}"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127722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234C0-CF8A-4893-B754-A73C0FC65794}"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0141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234C0-CF8A-4893-B754-A73C0FC65794}"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23366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234C0-CF8A-4893-B754-A73C0FC65794}"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73086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234C0-CF8A-4893-B754-A73C0FC65794}" type="slidenum">
              <a:rPr lang="en-US" smtClean="0"/>
              <a:t>‹#›</a:t>
            </a:fld>
            <a:endParaRPr lang="en-US"/>
          </a:p>
        </p:txBody>
      </p:sp>
    </p:spTree>
    <p:extLst>
      <p:ext uri="{BB962C8B-B14F-4D97-AF65-F5344CB8AC3E}">
        <p14:creationId xmlns:p14="http://schemas.microsoft.com/office/powerpoint/2010/main" val="666111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66D92AA-6D96-4E78-A196-4DAEDD3182EA}" type="datetimeFigureOut">
              <a:rPr lang="en-US" smtClean="0"/>
              <a:t>2/1/2018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E234C0-CF8A-4893-B754-A73C0FC65794}"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9796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66D92AA-6D96-4E78-A196-4DAEDD3182EA}"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234C0-CF8A-4893-B754-A73C0FC65794}" type="slidenum">
              <a:rPr lang="en-US" smtClean="0"/>
              <a:t>‹#›</a:t>
            </a:fld>
            <a:endParaRPr lang="en-US"/>
          </a:p>
        </p:txBody>
      </p:sp>
    </p:spTree>
    <p:extLst>
      <p:ext uri="{BB962C8B-B14F-4D97-AF65-F5344CB8AC3E}">
        <p14:creationId xmlns:p14="http://schemas.microsoft.com/office/powerpoint/2010/main" val="3233449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66D92AA-6D96-4E78-A196-4DAEDD3182EA}" type="datetimeFigureOut">
              <a:rPr lang="en-US" smtClean="0"/>
              <a:t>2/1/2018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E234C0-CF8A-4893-B754-A73C0FC65794}"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99458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66D92AA-6D96-4E78-A196-4DAEDD3182EA}" type="datetimeFigureOut">
              <a:rPr lang="en-US" smtClean="0"/>
              <a:t>2/1/2018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E234C0-CF8A-4893-B754-A73C0FC65794}"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844567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6D92AA-6D96-4E78-A196-4DAEDD3182EA}" type="datetimeFigureOut">
              <a:rPr lang="en-US" smtClean="0"/>
              <a:t>2/1/2018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E234C0-CF8A-4893-B754-A73C0FC65794}" type="slidenum">
              <a:rPr lang="en-US" smtClean="0"/>
              <a:t>‹#›</a:t>
            </a:fld>
            <a:endParaRPr lang="en-US"/>
          </a:p>
        </p:txBody>
      </p:sp>
    </p:spTree>
    <p:extLst>
      <p:ext uri="{BB962C8B-B14F-4D97-AF65-F5344CB8AC3E}">
        <p14:creationId xmlns:p14="http://schemas.microsoft.com/office/powerpoint/2010/main" val="746932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66D92AA-6D96-4E78-A196-4DAEDD3182EA}"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234C0-CF8A-4893-B754-A73C0FC65794}"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25865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766D92AA-6D96-4E78-A196-4DAEDD3182EA}" type="datetimeFigureOut">
              <a:rPr lang="en-US" smtClean="0"/>
              <a:t>2/1/2018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E234C0-CF8A-4893-B754-A73C0FC65794}" type="slidenum">
              <a:rPr lang="en-US" smtClean="0"/>
              <a:t>‹#›</a:t>
            </a:fld>
            <a:endParaRPr lang="en-US"/>
          </a:p>
        </p:txBody>
      </p:sp>
    </p:spTree>
    <p:extLst>
      <p:ext uri="{BB962C8B-B14F-4D97-AF65-F5344CB8AC3E}">
        <p14:creationId xmlns:p14="http://schemas.microsoft.com/office/powerpoint/2010/main" val="3903046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766D92AA-6D96-4E78-A196-4DAEDD3182EA}" type="datetimeFigureOut">
              <a:rPr lang="en-US" smtClean="0"/>
              <a:t>2/1/2018</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2E234C0-CF8A-4893-B754-A73C0FC65794}" type="slidenum">
              <a:rPr lang="en-US" smtClean="0"/>
              <a:t>‹#›</a:t>
            </a:fld>
            <a:endParaRPr lang="en-US"/>
          </a:p>
        </p:txBody>
      </p:sp>
    </p:spTree>
    <p:extLst>
      <p:ext uri="{BB962C8B-B14F-4D97-AF65-F5344CB8AC3E}">
        <p14:creationId xmlns:p14="http://schemas.microsoft.com/office/powerpoint/2010/main" val="19806300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8</a:t>
            </a:r>
            <a:endParaRPr lang="en-US" dirty="0"/>
          </a:p>
        </p:txBody>
      </p:sp>
      <p:sp>
        <p:nvSpPr>
          <p:cNvPr id="3" name="Subtitle 2"/>
          <p:cNvSpPr>
            <a:spLocks noGrp="1"/>
          </p:cNvSpPr>
          <p:nvPr>
            <p:ph type="subTitle" idx="1"/>
          </p:nvPr>
        </p:nvSpPr>
        <p:spPr/>
        <p:txBody>
          <a:bodyPr/>
          <a:lstStyle/>
          <a:p>
            <a:r>
              <a:rPr lang="en-US" dirty="0" smtClean="0"/>
              <a:t>Intellectual Property, Patents, Trademarks and </a:t>
            </a:r>
            <a:r>
              <a:rPr lang="en-US" dirty="0" err="1" smtClean="0"/>
              <a:t>Tradesecrets</a:t>
            </a:r>
            <a:endParaRPr lang="en-US" dirty="0"/>
          </a:p>
        </p:txBody>
      </p:sp>
    </p:spTree>
    <p:extLst>
      <p:ext uri="{BB962C8B-B14F-4D97-AF65-F5344CB8AC3E}">
        <p14:creationId xmlns:p14="http://schemas.microsoft.com/office/powerpoint/2010/main" val="3505851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Continued</a:t>
            </a:r>
            <a:endParaRPr lang="en-US" dirty="0"/>
          </a:p>
        </p:txBody>
      </p:sp>
      <p:sp>
        <p:nvSpPr>
          <p:cNvPr id="3" name="Content Placeholder 2"/>
          <p:cNvSpPr>
            <a:spLocks noGrp="1"/>
          </p:cNvSpPr>
          <p:nvPr>
            <p:ph idx="1"/>
          </p:nvPr>
        </p:nvSpPr>
        <p:spPr/>
        <p:txBody>
          <a:bodyPr>
            <a:normAutofit fontScale="77500" lnSpcReduction="20000"/>
          </a:bodyPr>
          <a:lstStyle/>
          <a:p>
            <a:pPr>
              <a:lnSpc>
                <a:spcPct val="90000"/>
              </a:lnSpc>
            </a:pPr>
            <a:r>
              <a:rPr lang="en-US" altLang="en-US" dirty="0">
                <a:cs typeface="Times New Roman" panose="02020603050405020304" pitchFamily="18" charset="0"/>
              </a:rPr>
              <a:t>In 1976, the concept of a literary work was extended to include:</a:t>
            </a:r>
          </a:p>
          <a:p>
            <a:pPr>
              <a:lnSpc>
                <a:spcPct val="90000"/>
              </a:lnSpc>
              <a:buFont typeface="Wingdings" panose="05000000000000000000" pitchFamily="2" charset="2"/>
              <a:buChar char="Ø"/>
            </a:pPr>
            <a:r>
              <a:rPr lang="en-US" altLang="en-US" dirty="0">
                <a:cs typeface="Times New Roman" panose="02020603050405020304" pitchFamily="18" charset="0"/>
              </a:rPr>
              <a:t>programs, </a:t>
            </a:r>
          </a:p>
          <a:p>
            <a:pPr>
              <a:lnSpc>
                <a:spcPct val="90000"/>
              </a:lnSpc>
              <a:buFont typeface="Wingdings" panose="05000000000000000000" pitchFamily="2" charset="2"/>
              <a:buChar char="Ø"/>
            </a:pPr>
            <a:r>
              <a:rPr lang="en-US" altLang="en-US" dirty="0">
                <a:cs typeface="Times New Roman" panose="02020603050405020304" pitchFamily="18" charset="0"/>
              </a:rPr>
              <a:t>computers, </a:t>
            </a:r>
          </a:p>
          <a:p>
            <a:pPr>
              <a:lnSpc>
                <a:spcPct val="90000"/>
              </a:lnSpc>
              <a:buFont typeface="Wingdings" panose="05000000000000000000" pitchFamily="2" charset="2"/>
              <a:buChar char="Ø"/>
            </a:pPr>
            <a:r>
              <a:rPr lang="en-US" altLang="en-US" dirty="0">
                <a:cs typeface="Times New Roman" panose="02020603050405020304" pitchFamily="18" charset="0"/>
              </a:rPr>
              <a:t>databases that "exhibit authorship." </a:t>
            </a:r>
            <a:endParaRPr lang="en-US" altLang="en-US" dirty="0"/>
          </a:p>
          <a:p>
            <a:r>
              <a:rPr lang="en-US" altLang="en-US" sz="2800" dirty="0">
                <a:cs typeface="Times New Roman" panose="02020603050405020304" pitchFamily="18" charset="0"/>
              </a:rPr>
              <a:t>A computer program was defined under the US Copyright Act as </a:t>
            </a:r>
          </a:p>
          <a:p>
            <a:pPr lvl="1">
              <a:buNone/>
            </a:pPr>
            <a:r>
              <a:rPr lang="en-US" altLang="en-US" dirty="0">
                <a:cs typeface="Times New Roman" panose="02020603050405020304" pitchFamily="18" charset="0"/>
              </a:rPr>
              <a:t>   a set of statements or instructions to be used directly in a computer in order to bring about certain results. </a:t>
            </a:r>
          </a:p>
          <a:p>
            <a:r>
              <a:rPr lang="en-US" altLang="en-US" sz="2800" dirty="0">
                <a:cs typeface="Times New Roman" panose="02020603050405020304" pitchFamily="18" charset="0"/>
              </a:rPr>
              <a:t>To get a copyright for a computer program, the author had to show that the program contained an </a:t>
            </a:r>
            <a:r>
              <a:rPr lang="en-US" altLang="en-US" sz="2800" i="1" dirty="0">
                <a:cs typeface="Times New Roman" panose="02020603050405020304" pitchFamily="18" charset="0"/>
              </a:rPr>
              <a:t>original expression of ideas</a:t>
            </a:r>
            <a:r>
              <a:rPr lang="en-US" altLang="en-US" sz="2800" dirty="0">
                <a:cs typeface="Times New Roman" panose="02020603050405020304" pitchFamily="18" charset="0"/>
              </a:rPr>
              <a:t> and not simply the ideas themselves</a:t>
            </a:r>
            <a:endParaRPr lang="en-US" altLang="en-US" sz="2800" dirty="0"/>
          </a:p>
          <a:p>
            <a:endParaRPr lang="en-US" dirty="0"/>
          </a:p>
        </p:txBody>
      </p:sp>
    </p:spTree>
    <p:extLst>
      <p:ext uri="{BB962C8B-B14F-4D97-AF65-F5344CB8AC3E}">
        <p14:creationId xmlns:p14="http://schemas.microsoft.com/office/powerpoint/2010/main" val="4272405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Continued</a:t>
            </a:r>
            <a:endParaRPr lang="en-US" dirty="0"/>
          </a:p>
        </p:txBody>
      </p:sp>
      <p:sp>
        <p:nvSpPr>
          <p:cNvPr id="3" name="Content Placeholder 2"/>
          <p:cNvSpPr>
            <a:spLocks noGrp="1"/>
          </p:cNvSpPr>
          <p:nvPr>
            <p:ph idx="1"/>
          </p:nvPr>
        </p:nvSpPr>
        <p:spPr/>
        <p:txBody>
          <a:bodyPr>
            <a:normAutofit lnSpcReduction="10000"/>
          </a:bodyPr>
          <a:lstStyle/>
          <a:p>
            <a:pPr>
              <a:defRPr/>
            </a:pPr>
            <a:r>
              <a:rPr lang="en-US" dirty="0">
                <a:cs typeface="Times New Roman" pitchFamily="18" charset="0"/>
              </a:rPr>
              <a:t>In 1998, two important amendments were made to the 1976 Copyright Act: </a:t>
            </a:r>
          </a:p>
          <a:p>
            <a:pPr marL="514350" indent="-514350">
              <a:buFont typeface="+mj-lt"/>
              <a:buAutoNum type="arabicParenR"/>
              <a:defRPr/>
            </a:pPr>
            <a:r>
              <a:rPr lang="en-US" dirty="0">
                <a:cs typeface="Times New Roman" pitchFamily="18" charset="0"/>
              </a:rPr>
              <a:t>Sonny Bono Copyright Term Extension Act (SBCTEA), </a:t>
            </a:r>
          </a:p>
          <a:p>
            <a:pPr marL="514350" indent="-514350">
              <a:buFont typeface="+mj-lt"/>
              <a:buAutoNum type="arabicParenR"/>
              <a:defRPr/>
            </a:pPr>
            <a:r>
              <a:rPr lang="en-US" dirty="0">
                <a:cs typeface="Times New Roman" pitchFamily="18" charset="0"/>
              </a:rPr>
              <a:t>Digital Millennium Copyright Act (DMCA). </a:t>
            </a:r>
          </a:p>
          <a:p>
            <a:pPr>
              <a:defRPr/>
            </a:pPr>
            <a:r>
              <a:rPr lang="en-US" dirty="0">
                <a:cs typeface="Times New Roman" pitchFamily="18" charset="0"/>
              </a:rPr>
              <a:t>The SBCTEA extended the length of copyright protection from the life of the author plus 50 years to the life of the author plus 70 years. </a:t>
            </a:r>
          </a:p>
          <a:p>
            <a:r>
              <a:rPr lang="en-US" altLang="en-US" dirty="0">
                <a:cs typeface="Times New Roman" panose="02020603050405020304" pitchFamily="18" charset="0"/>
              </a:rPr>
              <a:t>Protection for "works of hire" (often commissioned by corporations) produced before 1978 were extended from 75 years to 95 years. </a:t>
            </a:r>
          </a:p>
          <a:p>
            <a:endParaRPr lang="en-US" dirty="0"/>
          </a:p>
        </p:txBody>
      </p:sp>
    </p:spTree>
    <p:extLst>
      <p:ext uri="{BB962C8B-B14F-4D97-AF65-F5344CB8AC3E}">
        <p14:creationId xmlns:p14="http://schemas.microsoft.com/office/powerpoint/2010/main" val="1880863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Copyright Law Protect</a:t>
            </a:r>
            <a:endParaRPr lang="en-US" dirty="0"/>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A copyright is a legal form of protection given to a "person" or author. </a:t>
            </a:r>
          </a:p>
          <a:p>
            <a:pPr>
              <a:lnSpc>
                <a:spcPct val="90000"/>
              </a:lnSpc>
            </a:pPr>
            <a:r>
              <a:rPr lang="en-US" altLang="en-US" dirty="0">
                <a:cs typeface="Times New Roman" panose="02020603050405020304" pitchFamily="18" charset="0"/>
              </a:rPr>
              <a:t>The author can be an entity such as organization or a corporation, such as Microsoft, as well as an individual. </a:t>
            </a:r>
          </a:p>
          <a:p>
            <a:pPr>
              <a:lnSpc>
                <a:spcPct val="90000"/>
              </a:lnSpc>
            </a:pPr>
            <a:r>
              <a:rPr lang="en-US" altLang="en-US" dirty="0">
                <a:cs typeface="Times New Roman" panose="02020603050405020304" pitchFamily="18" charset="0"/>
              </a:rPr>
              <a:t>A copyright protection is given for the expression of an idea such as a book, poem, musical composition, photograph, dance movement, motion pictures, audiovisual works, or computer software. </a:t>
            </a:r>
          </a:p>
          <a:p>
            <a:endParaRPr lang="en-US" dirty="0"/>
          </a:p>
        </p:txBody>
      </p:sp>
    </p:spTree>
    <p:extLst>
      <p:ext uri="{BB962C8B-B14F-4D97-AF65-F5344CB8AC3E}">
        <p14:creationId xmlns:p14="http://schemas.microsoft.com/office/powerpoint/2010/main" val="2743377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 continued</a:t>
            </a:r>
            <a:endParaRPr lang="en-US" dirty="0"/>
          </a:p>
        </p:txBody>
      </p:sp>
      <p:sp>
        <p:nvSpPr>
          <p:cNvPr id="3" name="Content Placeholder 2"/>
          <p:cNvSpPr>
            <a:spLocks noGrp="1"/>
          </p:cNvSpPr>
          <p:nvPr>
            <p:ph idx="1"/>
          </p:nvPr>
        </p:nvSpPr>
        <p:spPr/>
        <p:txBody>
          <a:bodyPr/>
          <a:lstStyle/>
          <a:p>
            <a:pPr>
              <a:defRPr/>
            </a:pPr>
            <a:r>
              <a:rPr lang="en-US" dirty="0">
                <a:solidFill>
                  <a:srgbClr val="000000"/>
                </a:solidFill>
                <a:cs typeface="Times New Roman" pitchFamily="18" charset="0"/>
              </a:rPr>
              <a:t>For a work to be protected under copyright law, it must satisfy three conditions in that it needs to be:</a:t>
            </a:r>
          </a:p>
          <a:p>
            <a:pPr marL="514350" indent="-514350">
              <a:buFont typeface="+mj-lt"/>
              <a:buAutoNum type="arabicParenR"/>
              <a:defRPr/>
            </a:pPr>
            <a:r>
              <a:rPr lang="en-US" dirty="0">
                <a:solidFill>
                  <a:srgbClr val="000000"/>
                </a:solidFill>
                <a:cs typeface="Times New Roman" pitchFamily="18" charset="0"/>
              </a:rPr>
              <a:t>original;</a:t>
            </a:r>
          </a:p>
          <a:p>
            <a:pPr marL="514350" indent="-514350">
              <a:buFont typeface="+mj-lt"/>
              <a:buAutoNum type="arabicParenR"/>
              <a:defRPr/>
            </a:pPr>
            <a:r>
              <a:rPr lang="en-US" dirty="0">
                <a:solidFill>
                  <a:srgbClr val="000000"/>
                </a:solidFill>
                <a:cs typeface="Times New Roman" pitchFamily="18" charset="0"/>
              </a:rPr>
              <a:t>non-functional;</a:t>
            </a:r>
          </a:p>
          <a:p>
            <a:pPr marL="514350" indent="-514350">
              <a:buFont typeface="+mj-lt"/>
              <a:buAutoNum type="arabicParenR"/>
              <a:defRPr/>
            </a:pPr>
            <a:r>
              <a:rPr lang="en-US" dirty="0">
                <a:solidFill>
                  <a:srgbClr val="000000"/>
                </a:solidFill>
                <a:cs typeface="Times New Roman" pitchFamily="18" charset="0"/>
              </a:rPr>
              <a:t>fixed in a tangible medium. </a:t>
            </a:r>
          </a:p>
          <a:p>
            <a:endParaRPr lang="en-US" dirty="0"/>
          </a:p>
        </p:txBody>
      </p:sp>
    </p:spTree>
    <p:extLst>
      <p:ext uri="{BB962C8B-B14F-4D97-AF65-F5344CB8AC3E}">
        <p14:creationId xmlns:p14="http://schemas.microsoft.com/office/powerpoint/2010/main" val="358198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Rights of Holders of Copyright</a:t>
            </a:r>
            <a:endParaRPr lang="en-US" dirty="0"/>
          </a:p>
        </p:txBody>
      </p:sp>
      <p:sp>
        <p:nvSpPr>
          <p:cNvPr id="3" name="Content Placeholder 2"/>
          <p:cNvSpPr>
            <a:spLocks noGrp="1"/>
          </p:cNvSpPr>
          <p:nvPr>
            <p:ph idx="1"/>
          </p:nvPr>
        </p:nvSpPr>
        <p:spPr/>
        <p:txBody>
          <a:bodyPr/>
          <a:lstStyle/>
          <a:p>
            <a:pPr>
              <a:lnSpc>
                <a:spcPct val="80000"/>
              </a:lnSpc>
            </a:pPr>
            <a:r>
              <a:rPr lang="en-US" altLang="en-US" dirty="0">
                <a:solidFill>
                  <a:srgbClr val="000000"/>
                </a:solidFill>
                <a:cs typeface="Times New Roman" panose="02020603050405020304" pitchFamily="18" charset="0"/>
              </a:rPr>
              <a:t>Copyright holders have the exclusive right to:</a:t>
            </a:r>
          </a:p>
          <a:p>
            <a:pPr>
              <a:lnSpc>
                <a:spcPct val="80000"/>
              </a:lnSpc>
              <a:buFont typeface="Wingdings" panose="05000000000000000000" pitchFamily="2" charset="2"/>
              <a:buChar char="Ø"/>
            </a:pPr>
            <a:r>
              <a:rPr lang="en-US" altLang="en-US" dirty="0">
                <a:solidFill>
                  <a:srgbClr val="000000"/>
                </a:solidFill>
                <a:cs typeface="Times New Roman" panose="02020603050405020304" pitchFamily="18" charset="0"/>
              </a:rPr>
              <a:t>make copies of the work;</a:t>
            </a:r>
          </a:p>
          <a:p>
            <a:pPr>
              <a:lnSpc>
                <a:spcPct val="80000"/>
              </a:lnSpc>
              <a:buFont typeface="Wingdings" panose="05000000000000000000" pitchFamily="2" charset="2"/>
              <a:buChar char="Ø"/>
            </a:pPr>
            <a:r>
              <a:rPr lang="en-US" altLang="en-US" dirty="0">
                <a:solidFill>
                  <a:srgbClr val="000000"/>
                </a:solidFill>
                <a:cs typeface="Times New Roman" panose="02020603050405020304" pitchFamily="18" charset="0"/>
              </a:rPr>
              <a:t>produce derivative works, translations into other languages, movies based on the book, and so forth;</a:t>
            </a:r>
          </a:p>
          <a:p>
            <a:pPr>
              <a:lnSpc>
                <a:spcPct val="80000"/>
              </a:lnSpc>
              <a:buFont typeface="Wingdings" panose="05000000000000000000" pitchFamily="2" charset="2"/>
              <a:buChar char="Ø"/>
            </a:pPr>
            <a:r>
              <a:rPr lang="en-US" altLang="en-US" dirty="0">
                <a:solidFill>
                  <a:srgbClr val="000000"/>
                </a:solidFill>
                <a:cs typeface="Times New Roman" panose="02020603050405020304" pitchFamily="18" charset="0"/>
              </a:rPr>
              <a:t>distribute copies;</a:t>
            </a:r>
          </a:p>
          <a:p>
            <a:pPr>
              <a:lnSpc>
                <a:spcPct val="80000"/>
              </a:lnSpc>
              <a:buFont typeface="Wingdings" panose="05000000000000000000" pitchFamily="2" charset="2"/>
              <a:buChar char="Ø"/>
            </a:pPr>
            <a:r>
              <a:rPr lang="en-US" altLang="en-US" dirty="0">
                <a:solidFill>
                  <a:srgbClr val="000000"/>
                </a:solidFill>
                <a:cs typeface="Times New Roman" panose="02020603050405020304" pitchFamily="18" charset="0"/>
              </a:rPr>
              <a:t>perform works in public (musicals, plays. etc.);</a:t>
            </a:r>
          </a:p>
          <a:p>
            <a:pPr>
              <a:lnSpc>
                <a:spcPct val="80000"/>
              </a:lnSpc>
              <a:buFont typeface="Wingdings" panose="05000000000000000000" pitchFamily="2" charset="2"/>
              <a:buChar char="Ø"/>
            </a:pPr>
            <a:r>
              <a:rPr lang="en-US" altLang="en-US" dirty="0">
                <a:solidFill>
                  <a:srgbClr val="000000"/>
                </a:solidFill>
                <a:cs typeface="Times New Roman" panose="02020603050405020304" pitchFamily="18" charset="0"/>
              </a:rPr>
              <a:t>display works in public (e.g., art works).</a:t>
            </a:r>
          </a:p>
          <a:p>
            <a:endParaRPr lang="en-US" dirty="0"/>
          </a:p>
        </p:txBody>
      </p:sp>
    </p:spTree>
    <p:extLst>
      <p:ext uri="{BB962C8B-B14F-4D97-AF65-F5344CB8AC3E}">
        <p14:creationId xmlns:p14="http://schemas.microsoft.com/office/powerpoint/2010/main" val="35044279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Fair Use</a:t>
            </a:r>
            <a:endParaRPr lang="en-US" dirty="0"/>
          </a:p>
        </p:txBody>
      </p:sp>
      <p:sp>
        <p:nvSpPr>
          <p:cNvPr id="3" name="Content Placeholder 2"/>
          <p:cNvSpPr>
            <a:spLocks noGrp="1"/>
          </p:cNvSpPr>
          <p:nvPr>
            <p:ph idx="1"/>
          </p:nvPr>
        </p:nvSpPr>
        <p:spPr/>
        <p:txBody>
          <a:bodyPr>
            <a:normAutofit fontScale="85000" lnSpcReduction="20000"/>
          </a:bodyPr>
          <a:lstStyle/>
          <a:p>
            <a:r>
              <a:rPr lang="en-US" altLang="en-US" dirty="0">
                <a:solidFill>
                  <a:srgbClr val="000000"/>
                </a:solidFill>
                <a:cs typeface="Times New Roman" panose="02020603050405020304" pitchFamily="18" charset="0"/>
              </a:rPr>
              <a:t>The principle of </a:t>
            </a:r>
            <a:r>
              <a:rPr lang="en-US" altLang="en-US" i="1" dirty="0">
                <a:solidFill>
                  <a:srgbClr val="000000"/>
                </a:solidFill>
                <a:cs typeface="Times New Roman" panose="02020603050405020304" pitchFamily="18" charset="0"/>
              </a:rPr>
              <a:t>fair use </a:t>
            </a:r>
            <a:r>
              <a:rPr lang="en-US" altLang="en-US" dirty="0">
                <a:solidFill>
                  <a:srgbClr val="000000"/>
                </a:solidFill>
                <a:cs typeface="Times New Roman" panose="02020603050405020304" pitchFamily="18" charset="0"/>
              </a:rPr>
              <a:t>balances the exclusive controls given to copyright holders against the broader interests of society. </a:t>
            </a:r>
          </a:p>
          <a:p>
            <a:r>
              <a:rPr lang="en-US" altLang="en-US" dirty="0">
                <a:solidFill>
                  <a:srgbClr val="000000"/>
                </a:solidFill>
                <a:cs typeface="Times New Roman" panose="02020603050405020304" pitchFamily="18" charset="0"/>
              </a:rPr>
              <a:t>Fair use means that an author or publisher may make limited use of another person's copyrighted work for purposes such as: </a:t>
            </a:r>
          </a:p>
          <a:p>
            <a:pPr>
              <a:buFont typeface="Wingdings" panose="05000000000000000000" pitchFamily="2" charset="2"/>
              <a:buChar char="Ø"/>
            </a:pPr>
            <a:r>
              <a:rPr lang="en-US" altLang="en-US" dirty="0">
                <a:solidFill>
                  <a:srgbClr val="000000"/>
                </a:solidFill>
                <a:cs typeface="Times New Roman" panose="02020603050405020304" pitchFamily="18" charset="0"/>
              </a:rPr>
              <a:t>criticism, </a:t>
            </a:r>
          </a:p>
          <a:p>
            <a:pPr>
              <a:buFont typeface="Wingdings" panose="05000000000000000000" pitchFamily="2" charset="2"/>
              <a:buChar char="Ø"/>
            </a:pPr>
            <a:r>
              <a:rPr lang="en-US" altLang="en-US" dirty="0">
                <a:solidFill>
                  <a:srgbClr val="000000"/>
                </a:solidFill>
                <a:cs typeface="Times New Roman" panose="02020603050405020304" pitchFamily="18" charset="0"/>
              </a:rPr>
              <a:t>comment, </a:t>
            </a:r>
          </a:p>
          <a:p>
            <a:pPr>
              <a:buFont typeface="Wingdings" panose="05000000000000000000" pitchFamily="2" charset="2"/>
              <a:buChar char="Ø"/>
            </a:pPr>
            <a:r>
              <a:rPr lang="en-US" altLang="en-US" dirty="0">
                <a:solidFill>
                  <a:srgbClr val="000000"/>
                </a:solidFill>
                <a:cs typeface="Times New Roman" panose="02020603050405020304" pitchFamily="18" charset="0"/>
              </a:rPr>
              <a:t>teaching, </a:t>
            </a:r>
          </a:p>
          <a:p>
            <a:pPr>
              <a:buFont typeface="Wingdings" panose="05000000000000000000" pitchFamily="2" charset="2"/>
              <a:buChar char="Ø"/>
            </a:pPr>
            <a:r>
              <a:rPr lang="en-US" altLang="en-US" dirty="0">
                <a:solidFill>
                  <a:srgbClr val="000000"/>
                </a:solidFill>
                <a:cs typeface="Times New Roman" panose="02020603050405020304" pitchFamily="18" charset="0"/>
              </a:rPr>
              <a:t>scholarship, </a:t>
            </a:r>
          </a:p>
          <a:p>
            <a:pPr>
              <a:buFont typeface="Wingdings" panose="05000000000000000000" pitchFamily="2" charset="2"/>
              <a:buChar char="Ø"/>
            </a:pPr>
            <a:r>
              <a:rPr lang="en-US" altLang="en-US" dirty="0">
                <a:solidFill>
                  <a:srgbClr val="000000"/>
                </a:solidFill>
                <a:cs typeface="Times New Roman" panose="02020603050405020304" pitchFamily="18" charset="0"/>
              </a:rPr>
              <a:t>research. </a:t>
            </a:r>
            <a:endParaRPr lang="en-US" altLang="en-US" dirty="0"/>
          </a:p>
          <a:p>
            <a:endParaRPr lang="en-US" dirty="0"/>
          </a:p>
        </p:txBody>
      </p:sp>
    </p:spTree>
    <p:extLst>
      <p:ext uri="{BB962C8B-B14F-4D97-AF65-F5344CB8AC3E}">
        <p14:creationId xmlns:p14="http://schemas.microsoft.com/office/powerpoint/2010/main" val="4246798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Reverse Engineering</a:t>
            </a:r>
            <a:endParaRPr lang="en-US" dirty="0"/>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The fair-use principle has also supported the practice of "reverse engineering." </a:t>
            </a:r>
          </a:p>
          <a:p>
            <a:r>
              <a:rPr lang="en-US" altLang="en-US" dirty="0">
                <a:solidFill>
                  <a:srgbClr val="000000"/>
                </a:solidFill>
                <a:cs typeface="Times New Roman" panose="02020603050405020304" pitchFamily="18" charset="0"/>
              </a:rPr>
              <a:t>Reverse engineering is very important in the computer industry in particular, and in engineering in general, because it allows someone to buy a product for the purpose of taking it apart to see how it works.</a:t>
            </a:r>
          </a:p>
          <a:p>
            <a:endParaRPr lang="en-US" dirty="0"/>
          </a:p>
        </p:txBody>
      </p:sp>
    </p:spTree>
    <p:extLst>
      <p:ext uri="{BB962C8B-B14F-4D97-AF65-F5344CB8AC3E}">
        <p14:creationId xmlns:p14="http://schemas.microsoft.com/office/powerpoint/2010/main" val="1466517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First-Sale Doctrine</a:t>
            </a:r>
            <a:endParaRPr lang="en-US" dirty="0"/>
          </a:p>
        </p:txBody>
      </p:sp>
      <p:sp>
        <p:nvSpPr>
          <p:cNvPr id="3" name="Content Placeholder 2"/>
          <p:cNvSpPr>
            <a:spLocks noGrp="1"/>
          </p:cNvSpPr>
          <p:nvPr>
            <p:ph idx="1"/>
          </p:nvPr>
        </p:nvSpPr>
        <p:spPr/>
        <p:txBody>
          <a:bodyPr/>
          <a:lstStyle/>
          <a:p>
            <a:pPr>
              <a:lnSpc>
                <a:spcPct val="80000"/>
              </a:lnSpc>
            </a:pPr>
            <a:r>
              <a:rPr lang="en-US" altLang="en-US" dirty="0">
                <a:cs typeface="Times New Roman" panose="02020603050405020304" pitchFamily="18" charset="0"/>
              </a:rPr>
              <a:t>The first-sale doctrine is another balancing scheme in copyright law.</a:t>
            </a:r>
          </a:p>
          <a:p>
            <a:pPr>
              <a:lnSpc>
                <a:spcPct val="80000"/>
              </a:lnSpc>
            </a:pPr>
            <a:r>
              <a:rPr lang="en-US" altLang="en-US" dirty="0">
                <a:cs typeface="Times New Roman" panose="02020603050405020304" pitchFamily="18" charset="0"/>
              </a:rPr>
              <a:t>It applies once the original work has been sold for the first time, when the original owner loses rights over the work of art. </a:t>
            </a:r>
          </a:p>
          <a:p>
            <a:pPr>
              <a:lnSpc>
                <a:spcPct val="80000"/>
              </a:lnSpc>
            </a:pPr>
            <a:r>
              <a:rPr lang="en-US" altLang="en-US" dirty="0">
                <a:cs typeface="Times New Roman" panose="02020603050405020304" pitchFamily="18" charset="0"/>
              </a:rPr>
              <a:t>Once you purchase a copy of a book, audio tape, painting, etc., you are free to give away, resell, or even destroy the copy of that work. </a:t>
            </a:r>
          </a:p>
          <a:p>
            <a:pPr>
              <a:lnSpc>
                <a:spcPct val="80000"/>
              </a:lnSpc>
            </a:pPr>
            <a:r>
              <a:rPr lang="en-US" altLang="en-US" dirty="0">
                <a:cs typeface="Times New Roman" panose="02020603050405020304" pitchFamily="18" charset="0"/>
              </a:rPr>
              <a:t>It is not clear whether one is permitted to give away digital versions of these works. </a:t>
            </a:r>
          </a:p>
          <a:p>
            <a:endParaRPr lang="en-US" dirty="0"/>
          </a:p>
        </p:txBody>
      </p:sp>
    </p:spTree>
    <p:extLst>
      <p:ext uri="{BB962C8B-B14F-4D97-AF65-F5344CB8AC3E}">
        <p14:creationId xmlns:p14="http://schemas.microsoft.com/office/powerpoint/2010/main" val="37211721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Patents</a:t>
            </a:r>
            <a:endParaRPr lang="en-US" dirty="0"/>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A patent is a form of legal protection given to individuals who create an invention or process. </a:t>
            </a:r>
          </a:p>
          <a:p>
            <a:pPr>
              <a:lnSpc>
                <a:spcPct val="90000"/>
              </a:lnSpc>
            </a:pPr>
            <a:r>
              <a:rPr lang="en-US" altLang="en-US" dirty="0">
                <a:cs typeface="Times New Roman" panose="02020603050405020304" pitchFamily="18" charset="0"/>
              </a:rPr>
              <a:t>Unlike copyrights, patents offer a 20-year exclusive monopoly over an expression or implementation of a protected work. </a:t>
            </a:r>
          </a:p>
          <a:p>
            <a:pPr>
              <a:lnSpc>
                <a:spcPct val="90000"/>
              </a:lnSpc>
            </a:pPr>
            <a:r>
              <a:rPr lang="en-US" altLang="en-US" dirty="0">
                <a:cs typeface="Times New Roman" panose="02020603050405020304" pitchFamily="18" charset="0"/>
              </a:rPr>
              <a:t>Current U.S. patent law is based on the Patent Act of 1952, amended in 1995.</a:t>
            </a:r>
            <a:r>
              <a:rPr lang="en-US" altLang="en-US" dirty="0"/>
              <a:t> </a:t>
            </a:r>
          </a:p>
          <a:p>
            <a:endParaRPr lang="en-US" dirty="0"/>
          </a:p>
        </p:txBody>
      </p:sp>
    </p:spTree>
    <p:extLst>
      <p:ext uri="{BB962C8B-B14F-4D97-AF65-F5344CB8AC3E}">
        <p14:creationId xmlns:p14="http://schemas.microsoft.com/office/powerpoint/2010/main" val="34091255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Patents Continued</a:t>
            </a:r>
            <a:endParaRPr lang="en-US" dirty="0"/>
          </a:p>
        </p:txBody>
      </p:sp>
      <p:sp>
        <p:nvSpPr>
          <p:cNvPr id="3" name="Content Placeholder 2"/>
          <p:cNvSpPr>
            <a:spLocks noGrp="1"/>
          </p:cNvSpPr>
          <p:nvPr>
            <p:ph idx="1"/>
          </p:nvPr>
        </p:nvSpPr>
        <p:spPr/>
        <p:txBody>
          <a:bodyPr>
            <a:normAutofit fontScale="92500"/>
          </a:bodyPr>
          <a:lstStyle/>
          <a:p>
            <a:r>
              <a:rPr lang="en-US" altLang="en-US" dirty="0">
                <a:solidFill>
                  <a:srgbClr val="000000"/>
                </a:solidFill>
                <a:cs typeface="Times New Roman" panose="02020603050405020304" pitchFamily="18" charset="0"/>
              </a:rPr>
              <a:t>Patent protection can be applied to inventions and discoveries that include utilitarian or functional devices such as machines, “articles of manufacture,” or "compositions of matter.“</a:t>
            </a:r>
          </a:p>
          <a:p>
            <a:r>
              <a:rPr lang="en-US" altLang="en-US" dirty="0">
                <a:solidFill>
                  <a:srgbClr val="000000"/>
                </a:solidFill>
                <a:cs typeface="Times New Roman" panose="02020603050405020304" pitchFamily="18" charset="0"/>
              </a:rPr>
              <a:t>Patents are granted to inventions and discoveries that satisfy three conditions:</a:t>
            </a:r>
          </a:p>
          <a:p>
            <a:pPr>
              <a:buFont typeface="Tahoma" panose="020B0604030504040204" pitchFamily="34" charset="0"/>
              <a:buAutoNum type="arabicParenR"/>
            </a:pPr>
            <a:r>
              <a:rPr lang="en-US" altLang="en-US" i="1" dirty="0">
                <a:solidFill>
                  <a:srgbClr val="000000"/>
                </a:solidFill>
                <a:cs typeface="Times New Roman" panose="02020603050405020304" pitchFamily="18" charset="0"/>
              </a:rPr>
              <a:t>usefulness,</a:t>
            </a:r>
            <a:endParaRPr lang="en-US" altLang="en-US" dirty="0">
              <a:solidFill>
                <a:srgbClr val="000000"/>
              </a:solidFill>
              <a:cs typeface="Times New Roman" panose="02020603050405020304" pitchFamily="18" charset="0"/>
            </a:endParaRPr>
          </a:p>
          <a:p>
            <a:pPr>
              <a:buFont typeface="Tahoma" panose="020B0604030504040204" pitchFamily="34" charset="0"/>
              <a:buAutoNum type="arabicParenR"/>
            </a:pPr>
            <a:r>
              <a:rPr lang="en-US" altLang="en-US" i="1" dirty="0">
                <a:solidFill>
                  <a:srgbClr val="000000"/>
                </a:solidFill>
                <a:cs typeface="Times New Roman" panose="02020603050405020304" pitchFamily="18" charset="0"/>
              </a:rPr>
              <a:t>novelty,</a:t>
            </a:r>
            <a:endParaRPr lang="en-US" altLang="en-US" dirty="0">
              <a:solidFill>
                <a:srgbClr val="000000"/>
              </a:solidFill>
              <a:cs typeface="Times New Roman" panose="02020603050405020304" pitchFamily="18" charset="0"/>
            </a:endParaRPr>
          </a:p>
          <a:p>
            <a:pPr>
              <a:buFont typeface="Tahoma" panose="020B0604030504040204" pitchFamily="34" charset="0"/>
              <a:buAutoNum type="arabicParenR"/>
            </a:pPr>
            <a:r>
              <a:rPr lang="en-US" altLang="en-US" i="1" dirty="0">
                <a:solidFill>
                  <a:srgbClr val="000000"/>
                </a:solidFill>
                <a:cs typeface="Times New Roman" panose="02020603050405020304" pitchFamily="18" charset="0"/>
              </a:rPr>
              <a:t>non-obviousness</a:t>
            </a:r>
            <a:r>
              <a:rPr lang="en-US" altLang="en-US" dirty="0">
                <a:solidFill>
                  <a:srgbClr val="000000"/>
                </a:solidFill>
                <a:cs typeface="Times New Roman" panose="02020603050405020304" pitchFamily="18" charset="0"/>
              </a:rPr>
              <a:t>.</a:t>
            </a:r>
            <a:endParaRPr lang="en-US" altLang="en-US" dirty="0"/>
          </a:p>
          <a:p>
            <a:endParaRPr lang="en-US" dirty="0"/>
          </a:p>
        </p:txBody>
      </p:sp>
    </p:spTree>
    <p:extLst>
      <p:ext uri="{BB962C8B-B14F-4D97-AF65-F5344CB8AC3E}">
        <p14:creationId xmlns:p14="http://schemas.microsoft.com/office/powerpoint/2010/main" val="3426140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Intellectual Objects</a:t>
            </a:r>
            <a:endParaRPr lang="en-US" dirty="0"/>
          </a:p>
        </p:txBody>
      </p:sp>
      <p:sp>
        <p:nvSpPr>
          <p:cNvPr id="3" name="Content Placeholder 2"/>
          <p:cNvSpPr>
            <a:spLocks noGrp="1"/>
          </p:cNvSpPr>
          <p:nvPr>
            <p:ph idx="1"/>
          </p:nvPr>
        </p:nvSpPr>
        <p:spPr/>
        <p:txBody>
          <a:bodyPr/>
          <a:lstStyle/>
          <a:p>
            <a:r>
              <a:rPr lang="en-US" altLang="en-US" dirty="0">
                <a:solidFill>
                  <a:srgbClr val="000000"/>
                </a:solidFill>
                <a:cs typeface="Times New Roman" panose="02020603050405020304" pitchFamily="18" charset="0"/>
              </a:rPr>
              <a:t>The expression </a:t>
            </a:r>
            <a:r>
              <a:rPr lang="en-US" altLang="en-US" i="1" dirty="0">
                <a:solidFill>
                  <a:srgbClr val="000000"/>
                </a:solidFill>
                <a:cs typeface="Times New Roman" panose="02020603050405020304" pitchFamily="18" charset="0"/>
              </a:rPr>
              <a:t>intellectual object </a:t>
            </a:r>
            <a:r>
              <a:rPr lang="en-US" altLang="en-US" dirty="0">
                <a:solidFill>
                  <a:srgbClr val="000000"/>
                </a:solidFill>
                <a:cs typeface="Times New Roman" panose="02020603050405020304" pitchFamily="18" charset="0"/>
              </a:rPr>
              <a:t>can</a:t>
            </a:r>
            <a:r>
              <a:rPr lang="en-US" altLang="en-US" i="1" dirty="0">
                <a:solidFill>
                  <a:srgbClr val="000000"/>
                </a:solidFill>
                <a:cs typeface="Times New Roman" panose="02020603050405020304" pitchFamily="18" charset="0"/>
              </a:rPr>
              <a:t> </a:t>
            </a:r>
            <a:r>
              <a:rPr lang="en-US" altLang="en-US" dirty="0">
                <a:solidFill>
                  <a:srgbClr val="000000"/>
                </a:solidFill>
                <a:cs typeface="Times New Roman" panose="02020603050405020304" pitchFamily="18" charset="0"/>
              </a:rPr>
              <a:t>refer to various forms or instances of intellectual property. </a:t>
            </a:r>
          </a:p>
          <a:p>
            <a:r>
              <a:rPr lang="en-US" altLang="en-US" dirty="0">
                <a:solidFill>
                  <a:srgbClr val="000000"/>
                </a:solidFill>
                <a:cs typeface="Times New Roman" panose="02020603050405020304" pitchFamily="18" charset="0"/>
              </a:rPr>
              <a:t>Intellectual property consists of “objects” that are not tangible. </a:t>
            </a:r>
          </a:p>
          <a:p>
            <a:r>
              <a:rPr lang="en-US" altLang="en-US" dirty="0">
                <a:solidFill>
                  <a:srgbClr val="000000"/>
                </a:solidFill>
                <a:cs typeface="Times New Roman" panose="02020603050405020304" pitchFamily="18" charset="0"/>
              </a:rPr>
              <a:t>Intellectual objects represent creative works and inventions, i.e., the manifestations or expressions of ideas. </a:t>
            </a:r>
            <a:endParaRPr lang="en-US" altLang="en-US" dirty="0"/>
          </a:p>
          <a:p>
            <a:endParaRPr lang="en-US" dirty="0"/>
          </a:p>
        </p:txBody>
      </p:sp>
    </p:spTree>
    <p:extLst>
      <p:ext uri="{BB962C8B-B14F-4D97-AF65-F5344CB8AC3E}">
        <p14:creationId xmlns:p14="http://schemas.microsoft.com/office/powerpoint/2010/main" val="3031854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Trademark</a:t>
            </a:r>
            <a:endParaRPr lang="en-US" dirty="0"/>
          </a:p>
        </p:txBody>
      </p:sp>
      <p:sp>
        <p:nvSpPr>
          <p:cNvPr id="3" name="Content Placeholder 2"/>
          <p:cNvSpPr>
            <a:spLocks noGrp="1"/>
          </p:cNvSpPr>
          <p:nvPr>
            <p:ph idx="1"/>
          </p:nvPr>
        </p:nvSpPr>
        <p:spPr/>
        <p:txBody>
          <a:bodyPr>
            <a:normAutofit lnSpcReduction="10000"/>
          </a:bodyPr>
          <a:lstStyle/>
          <a:p>
            <a:r>
              <a:rPr lang="en-US" altLang="en-US" dirty="0">
                <a:cs typeface="Times New Roman" panose="02020603050405020304" pitchFamily="18" charset="0"/>
              </a:rPr>
              <a:t>A </a:t>
            </a:r>
            <a:r>
              <a:rPr lang="en-US" altLang="en-US" i="1" dirty="0">
                <a:cs typeface="Times New Roman" panose="02020603050405020304" pitchFamily="18" charset="0"/>
              </a:rPr>
              <a:t>trademark</a:t>
            </a:r>
            <a:r>
              <a:rPr lang="en-US" altLang="en-US" dirty="0">
                <a:cs typeface="Times New Roman" panose="02020603050405020304" pitchFamily="18" charset="0"/>
              </a:rPr>
              <a:t> is a word, name phrase, or symbol that identifies a product or service.</a:t>
            </a:r>
          </a:p>
          <a:p>
            <a:r>
              <a:rPr lang="en-US" altLang="en-US" dirty="0">
                <a:cs typeface="Times New Roman" panose="02020603050405020304" pitchFamily="18" charset="0"/>
              </a:rPr>
              <a:t>The Lanham Act, also referred to as the Trademark Act of 1946, was passed to provide protection for registered trademarks.</a:t>
            </a:r>
          </a:p>
          <a:p>
            <a:r>
              <a:rPr lang="en-US" altLang="en-US" dirty="0">
                <a:cs typeface="Times New Roman" panose="02020603050405020304" pitchFamily="18" charset="0"/>
              </a:rPr>
              <a:t>The Act intends to ensure that the quality associated with a certain logo or symbol used by a business actually represents the quality that consumers expect (e.g., the BMW label</a:t>
            </a:r>
            <a:r>
              <a:rPr lang="en-US" altLang="en-US" dirty="0" smtClean="0">
                <a:cs typeface="Times New Roman" panose="02020603050405020304" pitchFamily="18" charset="0"/>
              </a:rPr>
              <a:t>).</a:t>
            </a:r>
          </a:p>
          <a:p>
            <a:r>
              <a:rPr lang="en-US" altLang="en-US" dirty="0">
                <a:cs typeface="Times New Roman" panose="02020603050405020304" pitchFamily="18" charset="0"/>
              </a:rPr>
              <a:t>To qualify for a trademark, the "mark" or name is supposed to be </a:t>
            </a:r>
            <a:r>
              <a:rPr lang="en-US" altLang="en-US" i="1" dirty="0">
                <a:cs typeface="Times New Roman" panose="02020603050405020304" pitchFamily="18" charset="0"/>
              </a:rPr>
              <a:t>distinctive</a:t>
            </a:r>
            <a:r>
              <a:rPr lang="en-US" altLang="en-US" dirty="0">
                <a:cs typeface="Times New Roman" panose="02020603050405020304" pitchFamily="18" charset="0"/>
              </a:rPr>
              <a:t>. </a:t>
            </a:r>
          </a:p>
          <a:p>
            <a:endParaRPr lang="en-US" altLang="en-US" dirty="0">
              <a:cs typeface="Times New Roman" panose="02020603050405020304" pitchFamily="18" charset="0"/>
            </a:endParaRPr>
          </a:p>
          <a:p>
            <a:endParaRPr lang="en-US" dirty="0"/>
          </a:p>
        </p:txBody>
      </p:sp>
    </p:spTree>
    <p:extLst>
      <p:ext uri="{BB962C8B-B14F-4D97-AF65-F5344CB8AC3E}">
        <p14:creationId xmlns:p14="http://schemas.microsoft.com/office/powerpoint/2010/main" val="2617017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Trade Secrets</a:t>
            </a:r>
            <a:endParaRPr lang="en-US" dirty="0"/>
          </a:p>
        </p:txBody>
      </p:sp>
      <p:sp>
        <p:nvSpPr>
          <p:cNvPr id="3" name="Content Placeholder 2"/>
          <p:cNvSpPr>
            <a:spLocks noGrp="1"/>
          </p:cNvSpPr>
          <p:nvPr>
            <p:ph idx="1"/>
          </p:nvPr>
        </p:nvSpPr>
        <p:spPr/>
        <p:txBody>
          <a:bodyPr>
            <a:normAutofit fontScale="85000" lnSpcReduction="20000"/>
          </a:bodyPr>
          <a:lstStyle/>
          <a:p>
            <a:pPr>
              <a:lnSpc>
                <a:spcPct val="90000"/>
              </a:lnSpc>
            </a:pPr>
            <a:r>
              <a:rPr lang="en-US" altLang="en-US" sz="2600" dirty="0">
                <a:solidFill>
                  <a:srgbClr val="000000"/>
                </a:solidFill>
                <a:cs typeface="Times New Roman" panose="02020603050405020304" pitchFamily="18" charset="0"/>
              </a:rPr>
              <a:t>A trade secret is defined as</a:t>
            </a:r>
          </a:p>
          <a:p>
            <a:pPr lvl="1">
              <a:lnSpc>
                <a:spcPct val="90000"/>
              </a:lnSpc>
              <a:buNone/>
            </a:pPr>
            <a:r>
              <a:rPr lang="en-US" altLang="en-US" sz="2600" dirty="0">
                <a:solidFill>
                  <a:srgbClr val="000000"/>
                </a:solidFill>
                <a:cs typeface="Times New Roman" panose="02020603050405020304" pitchFamily="18" charset="0"/>
              </a:rPr>
              <a:t>   information used in the operation of a business or other enterprise that is sufficiently valuable and secret to afford an actual or potential economic advantage over others. </a:t>
            </a:r>
          </a:p>
          <a:p>
            <a:pPr>
              <a:lnSpc>
                <a:spcPct val="90000"/>
              </a:lnSpc>
            </a:pPr>
            <a:r>
              <a:rPr lang="en-US" altLang="en-US" sz="2600" dirty="0">
                <a:solidFill>
                  <a:srgbClr val="000000"/>
                </a:solidFill>
                <a:cs typeface="Times New Roman" panose="02020603050405020304" pitchFamily="18" charset="0"/>
              </a:rPr>
              <a:t>Trade secrets can be used to protect:</a:t>
            </a:r>
          </a:p>
          <a:p>
            <a:pPr>
              <a:lnSpc>
                <a:spcPct val="90000"/>
              </a:lnSpc>
              <a:buFont typeface="Wingdings" panose="05000000000000000000" pitchFamily="2" charset="2"/>
              <a:buChar char="Ø"/>
            </a:pPr>
            <a:r>
              <a:rPr lang="en-US" altLang="en-US" sz="2600" dirty="0">
                <a:solidFill>
                  <a:srgbClr val="000000"/>
                </a:solidFill>
                <a:cs typeface="Times New Roman" panose="02020603050405020304" pitchFamily="18" charset="0"/>
              </a:rPr>
              <a:t>formulas (such as the one used by Coca-Cola);</a:t>
            </a:r>
          </a:p>
          <a:p>
            <a:pPr>
              <a:lnSpc>
                <a:spcPct val="90000"/>
              </a:lnSpc>
              <a:buFont typeface="Wingdings" panose="05000000000000000000" pitchFamily="2" charset="2"/>
              <a:buChar char="Ø"/>
            </a:pPr>
            <a:r>
              <a:rPr lang="en-US" altLang="en-US" sz="2600" dirty="0">
                <a:solidFill>
                  <a:srgbClr val="000000"/>
                </a:solidFill>
                <a:cs typeface="Times New Roman" panose="02020603050405020304" pitchFamily="18" charset="0"/>
              </a:rPr>
              <a:t>blueprints for future projects;</a:t>
            </a:r>
          </a:p>
          <a:p>
            <a:pPr>
              <a:lnSpc>
                <a:spcPct val="90000"/>
              </a:lnSpc>
              <a:buFont typeface="Wingdings" panose="05000000000000000000" pitchFamily="2" charset="2"/>
              <a:buChar char="Ø"/>
            </a:pPr>
            <a:r>
              <a:rPr lang="en-US" altLang="en-US" sz="2600" dirty="0">
                <a:solidFill>
                  <a:srgbClr val="000000"/>
                </a:solidFill>
                <a:cs typeface="Times New Roman" panose="02020603050405020304" pitchFamily="18" charset="0"/>
              </a:rPr>
              <a:t>chemical compounds;</a:t>
            </a:r>
          </a:p>
          <a:p>
            <a:pPr>
              <a:lnSpc>
                <a:spcPct val="90000"/>
              </a:lnSpc>
              <a:buFont typeface="Wingdings" panose="05000000000000000000" pitchFamily="2" charset="2"/>
              <a:buChar char="Ø"/>
            </a:pPr>
            <a:r>
              <a:rPr lang="en-US" altLang="en-US" sz="2600" dirty="0">
                <a:solidFill>
                  <a:srgbClr val="000000"/>
                </a:solidFill>
                <a:cs typeface="Times New Roman" panose="02020603050405020304" pitchFamily="18" charset="0"/>
              </a:rPr>
              <a:t>process of manufacturing.</a:t>
            </a:r>
            <a:endParaRPr lang="en-US" altLang="en-US" sz="2600" dirty="0"/>
          </a:p>
          <a:p>
            <a:endParaRPr lang="en-US" dirty="0"/>
          </a:p>
        </p:txBody>
      </p:sp>
    </p:spTree>
    <p:extLst>
      <p:ext uri="{BB962C8B-B14F-4D97-AF65-F5344CB8AC3E}">
        <p14:creationId xmlns:p14="http://schemas.microsoft.com/office/powerpoint/2010/main" val="3502902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Jurisdictional Issues</a:t>
            </a:r>
            <a:endParaRPr lang="en-US" dirty="0"/>
          </a:p>
        </p:txBody>
      </p:sp>
      <p:sp>
        <p:nvSpPr>
          <p:cNvPr id="3" name="Content Placeholder 2"/>
          <p:cNvSpPr>
            <a:spLocks noGrp="1"/>
          </p:cNvSpPr>
          <p:nvPr>
            <p:ph idx="1"/>
          </p:nvPr>
        </p:nvSpPr>
        <p:spPr/>
        <p:txBody>
          <a:bodyPr/>
          <a:lstStyle/>
          <a:p>
            <a:pPr>
              <a:lnSpc>
                <a:spcPct val="90000"/>
              </a:lnSpc>
            </a:pPr>
            <a:r>
              <a:rPr lang="en-US" altLang="en-US" dirty="0">
                <a:solidFill>
                  <a:srgbClr val="000000"/>
                </a:solidFill>
                <a:cs typeface="Times New Roman" panose="02020603050405020304" pitchFamily="18" charset="0"/>
              </a:rPr>
              <a:t>Intellectual property (IP) laws enacted in the U.S. have implications that are global. </a:t>
            </a:r>
          </a:p>
          <a:p>
            <a:pPr>
              <a:lnSpc>
                <a:spcPct val="90000"/>
              </a:lnSpc>
            </a:pPr>
            <a:r>
              <a:rPr lang="en-US" altLang="en-US" dirty="0">
                <a:solidFill>
                  <a:srgbClr val="000000"/>
                </a:solidFill>
                <a:cs typeface="Times New Roman" panose="02020603050405020304" pitchFamily="18" charset="0"/>
              </a:rPr>
              <a:t>Some international treaties for IP have been signed, such as TRIPS (Trade Relationship Aspects of Intellectual Property Standards). </a:t>
            </a:r>
          </a:p>
          <a:p>
            <a:pPr>
              <a:lnSpc>
                <a:spcPct val="90000"/>
              </a:lnSpc>
            </a:pPr>
            <a:r>
              <a:rPr lang="en-US" altLang="en-US" dirty="0">
                <a:solidFill>
                  <a:srgbClr val="000000"/>
                </a:solidFill>
                <a:cs typeface="Times New Roman" panose="02020603050405020304" pitchFamily="18" charset="0"/>
              </a:rPr>
              <a:t>The TRIPS agreement implemented requirements from the Berne Convention for the Protection of Literary and Artistic Works. </a:t>
            </a:r>
          </a:p>
          <a:p>
            <a:pPr>
              <a:lnSpc>
                <a:spcPct val="90000"/>
              </a:lnSpc>
            </a:pPr>
            <a:r>
              <a:rPr lang="en-US" altLang="en-US" dirty="0">
                <a:solidFill>
                  <a:srgbClr val="000000"/>
                </a:solidFill>
                <a:cs typeface="Times New Roman" panose="02020603050405020304" pitchFamily="18" charset="0"/>
              </a:rPr>
              <a:t>TRIPS is recognized by signatories to the World Intellectual Property Organization (WIPO).</a:t>
            </a:r>
            <a:endParaRPr lang="en-US" altLang="en-US" dirty="0"/>
          </a:p>
          <a:p>
            <a:endParaRPr lang="en-US" dirty="0"/>
          </a:p>
        </p:txBody>
      </p:sp>
    </p:spTree>
    <p:extLst>
      <p:ext uri="{BB962C8B-B14F-4D97-AF65-F5344CB8AC3E}">
        <p14:creationId xmlns:p14="http://schemas.microsoft.com/office/powerpoint/2010/main" val="2724986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Laws</a:t>
            </a:r>
            <a:endParaRPr lang="en-US" dirty="0"/>
          </a:p>
        </p:txBody>
      </p:sp>
      <p:sp>
        <p:nvSpPr>
          <p:cNvPr id="3" name="Content Placeholder 2"/>
          <p:cNvSpPr>
            <a:spLocks noGrp="1"/>
          </p:cNvSpPr>
          <p:nvPr>
            <p:ph idx="1"/>
          </p:nvPr>
        </p:nvSpPr>
        <p:spPr/>
        <p:txBody>
          <a:bodyPr/>
          <a:lstStyle/>
          <a:p>
            <a:pPr>
              <a:lnSpc>
                <a:spcPct val="80000"/>
              </a:lnSpc>
            </a:pPr>
            <a:r>
              <a:rPr lang="en-US" altLang="en-US" dirty="0">
                <a:solidFill>
                  <a:srgbClr val="000000"/>
                </a:solidFill>
                <a:cs typeface="Times New Roman" panose="02020603050405020304" pitchFamily="18" charset="0"/>
              </a:rPr>
              <a:t>Different states in the U.S. have different laws affecting the sale-of-goods and contracts involving goods and services. </a:t>
            </a:r>
          </a:p>
          <a:p>
            <a:pPr>
              <a:lnSpc>
                <a:spcPct val="80000"/>
              </a:lnSpc>
            </a:pPr>
            <a:r>
              <a:rPr lang="en-US" altLang="en-US" dirty="0">
                <a:solidFill>
                  <a:srgbClr val="000000"/>
                </a:solidFill>
                <a:cs typeface="Times New Roman" panose="02020603050405020304" pitchFamily="18" charset="0"/>
              </a:rPr>
              <a:t>One controversial law (at the state level) affecting software is the Uniform Computer and Information Transactions ACT (UCITA).</a:t>
            </a:r>
          </a:p>
          <a:p>
            <a:pPr>
              <a:lnSpc>
                <a:spcPct val="90000"/>
              </a:lnSpc>
            </a:pPr>
            <a:r>
              <a:rPr lang="en-US" altLang="en-US" dirty="0">
                <a:solidFill>
                  <a:srgbClr val="000000"/>
                </a:solidFill>
                <a:cs typeface="Times New Roman" panose="02020603050405020304" pitchFamily="18" charset="0"/>
              </a:rPr>
              <a:t>UCITA is designed to govern contracts for the development, sale, licensing, maintenance, and support of computer software. </a:t>
            </a:r>
          </a:p>
          <a:p>
            <a:endParaRPr lang="en-US" dirty="0"/>
          </a:p>
        </p:txBody>
      </p:sp>
    </p:spTree>
    <p:extLst>
      <p:ext uri="{BB962C8B-B14F-4D97-AF65-F5344CB8AC3E}">
        <p14:creationId xmlns:p14="http://schemas.microsoft.com/office/powerpoint/2010/main" val="722774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Alternative Frameworks for Property Rights for Software</a:t>
            </a:r>
            <a:endParaRPr lang="en-US" dirty="0"/>
          </a:p>
        </p:txBody>
      </p:sp>
      <p:sp>
        <p:nvSpPr>
          <p:cNvPr id="3" name="Content Placeholder 2"/>
          <p:cNvSpPr>
            <a:spLocks noGrp="1"/>
          </p:cNvSpPr>
          <p:nvPr>
            <p:ph idx="1"/>
          </p:nvPr>
        </p:nvSpPr>
        <p:spPr/>
        <p:txBody>
          <a:bodyPr>
            <a:normAutofit fontScale="92500"/>
          </a:bodyPr>
          <a:lstStyle/>
          <a:p>
            <a:pPr>
              <a:lnSpc>
                <a:spcPct val="80000"/>
              </a:lnSpc>
            </a:pPr>
            <a:r>
              <a:rPr lang="en-US" altLang="en-US" dirty="0"/>
              <a:t>Stallman (2004) views software ownership as a form of “hoarding” that disregards the general welfare of society. </a:t>
            </a:r>
          </a:p>
          <a:p>
            <a:pPr>
              <a:lnSpc>
                <a:spcPct val="80000"/>
              </a:lnSpc>
            </a:pPr>
            <a:r>
              <a:rPr lang="en-US" altLang="en-US" dirty="0"/>
              <a:t>He believes that software should be freely available for humankind rather than restricted by property rights. </a:t>
            </a:r>
          </a:p>
          <a:p>
            <a:pPr>
              <a:lnSpc>
                <a:spcPct val="80000"/>
              </a:lnSpc>
            </a:pPr>
            <a:r>
              <a:rPr lang="en-US" altLang="en-US" dirty="0"/>
              <a:t>Stallman notes that the development of software in the computer industry has evolved from a spirit of cooperation and sharing to one in which cooperation is virtually forbidden. </a:t>
            </a:r>
          </a:p>
          <a:p>
            <a:r>
              <a:rPr lang="en-US" altLang="en-US" dirty="0"/>
              <a:t>Stallman began his GNU (Gnu’s Not Unix) project in 1984, whose goal was to develop an entire Unix-like operating system that was “open” and freely accessible.</a:t>
            </a:r>
          </a:p>
          <a:p>
            <a:endParaRPr lang="en-US" dirty="0"/>
          </a:p>
        </p:txBody>
      </p:sp>
    </p:spTree>
    <p:extLst>
      <p:ext uri="{BB962C8B-B14F-4D97-AF65-F5344CB8AC3E}">
        <p14:creationId xmlns:p14="http://schemas.microsoft.com/office/powerpoint/2010/main" val="13445789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GNU and FSF</a:t>
            </a:r>
            <a:endParaRPr lang="en-US" dirty="0"/>
          </a:p>
        </p:txBody>
      </p:sp>
      <p:sp>
        <p:nvSpPr>
          <p:cNvPr id="3" name="Content Placeholder 2"/>
          <p:cNvSpPr>
            <a:spLocks noGrp="1"/>
          </p:cNvSpPr>
          <p:nvPr>
            <p:ph idx="1"/>
          </p:nvPr>
        </p:nvSpPr>
        <p:spPr/>
        <p:txBody>
          <a:bodyPr>
            <a:normAutofit fontScale="92500" lnSpcReduction="10000"/>
          </a:bodyPr>
          <a:lstStyle/>
          <a:p>
            <a:pPr marL="457200" indent="-457200">
              <a:lnSpc>
                <a:spcPct val="90000"/>
              </a:lnSpc>
            </a:pPr>
            <a:r>
              <a:rPr lang="en-US" altLang="en-US" dirty="0" smtClean="0"/>
              <a:t>Free Software Foundation (FSF) </a:t>
            </a:r>
            <a:r>
              <a:rPr lang="en-US" altLang="en-US" dirty="0"/>
              <a:t>was formed in 1985 to support of Stallman’s GNU project.</a:t>
            </a:r>
          </a:p>
          <a:p>
            <a:pPr marL="457200" indent="-457200">
              <a:lnSpc>
                <a:spcPct val="90000"/>
              </a:lnSpc>
            </a:pPr>
            <a:r>
              <a:rPr lang="en-US" altLang="en-US" dirty="0"/>
              <a:t>According to FSF, four “freedoms” are essential for free software, i.e., the </a:t>
            </a:r>
            <a:r>
              <a:rPr lang="en-US" altLang="en-US" i="1" dirty="0"/>
              <a:t>freedom to</a:t>
            </a:r>
            <a:r>
              <a:rPr lang="en-US" altLang="en-US" dirty="0"/>
              <a:t>:</a:t>
            </a:r>
          </a:p>
          <a:p>
            <a:pPr marL="457200" indent="-457200">
              <a:lnSpc>
                <a:spcPct val="90000"/>
              </a:lnSpc>
              <a:buFont typeface="Wingdings" panose="05000000000000000000" pitchFamily="2" charset="2"/>
              <a:buAutoNum type="arabicPeriod"/>
            </a:pPr>
            <a:r>
              <a:rPr lang="en-US" altLang="en-US" dirty="0"/>
              <a:t>run the program, for any purpose;</a:t>
            </a:r>
          </a:p>
          <a:p>
            <a:pPr marL="457200" indent="-457200">
              <a:lnSpc>
                <a:spcPct val="90000"/>
              </a:lnSpc>
              <a:buFont typeface="Wingdings" panose="05000000000000000000" pitchFamily="2" charset="2"/>
              <a:buAutoNum type="arabicPeriod"/>
            </a:pPr>
            <a:r>
              <a:rPr lang="en-US" altLang="en-US" dirty="0"/>
              <a:t>study how the program works, and adapt it for your needs;</a:t>
            </a:r>
          </a:p>
          <a:p>
            <a:pPr marL="457200" indent="-457200">
              <a:lnSpc>
                <a:spcPct val="90000"/>
              </a:lnSpc>
              <a:buFont typeface="Wingdings" panose="05000000000000000000" pitchFamily="2" charset="2"/>
              <a:buAutoNum type="arabicPeriod"/>
            </a:pPr>
            <a:r>
              <a:rPr lang="en-US" altLang="en-US" dirty="0"/>
              <a:t>redistribute copies so you can help your neighbor;</a:t>
            </a:r>
          </a:p>
          <a:p>
            <a:pPr marL="457200" indent="-457200">
              <a:lnSpc>
                <a:spcPct val="90000"/>
              </a:lnSpc>
              <a:buFont typeface="Wingdings" panose="05000000000000000000" pitchFamily="2" charset="2"/>
              <a:buAutoNum type="arabicPeriod"/>
            </a:pPr>
            <a:r>
              <a:rPr lang="en-US" altLang="en-US" dirty="0"/>
              <a:t>improve the program, and release your improvements to the public so that the whole community benefits.</a:t>
            </a:r>
          </a:p>
          <a:p>
            <a:endParaRPr lang="en-US" dirty="0"/>
          </a:p>
        </p:txBody>
      </p:sp>
    </p:spTree>
    <p:extLst>
      <p:ext uri="{BB962C8B-B14F-4D97-AF65-F5344CB8AC3E}">
        <p14:creationId xmlns:p14="http://schemas.microsoft.com/office/powerpoint/2010/main" val="30348674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Source Initiative (OSI)</a:t>
            </a:r>
            <a:endParaRPr lang="en-US" dirty="0"/>
          </a:p>
        </p:txBody>
      </p:sp>
      <p:sp>
        <p:nvSpPr>
          <p:cNvPr id="3" name="Content Placeholder 2"/>
          <p:cNvSpPr>
            <a:spLocks noGrp="1"/>
          </p:cNvSpPr>
          <p:nvPr>
            <p:ph idx="1"/>
          </p:nvPr>
        </p:nvSpPr>
        <p:spPr/>
        <p:txBody>
          <a:bodyPr/>
          <a:lstStyle/>
          <a:p>
            <a:pPr>
              <a:lnSpc>
                <a:spcPct val="90000"/>
              </a:lnSpc>
            </a:pPr>
            <a:r>
              <a:rPr lang="en-US" altLang="en-US" dirty="0"/>
              <a:t>OSI shares many of the same goals as FSF, including the ability of a software user to look at, understand, modify and redistribute the source code for that software. </a:t>
            </a:r>
          </a:p>
          <a:p>
            <a:pPr>
              <a:lnSpc>
                <a:spcPct val="90000"/>
              </a:lnSpc>
            </a:pPr>
            <a:r>
              <a:rPr lang="en-US" altLang="en-US" dirty="0"/>
              <a:t>Like FSF, OSI requires that the source code for “open source software” (OSS) is freely available. </a:t>
            </a:r>
          </a:p>
          <a:p>
            <a:pPr>
              <a:lnSpc>
                <a:spcPct val="90000"/>
              </a:lnSpc>
            </a:pPr>
            <a:r>
              <a:rPr lang="en-US" altLang="en-US" dirty="0"/>
              <a:t>So, both the OSS and FSF movements are similar with respect to their requirements for source code in the software development process.  </a:t>
            </a:r>
          </a:p>
          <a:p>
            <a:pPr>
              <a:lnSpc>
                <a:spcPct val="90000"/>
              </a:lnSpc>
            </a:pPr>
            <a:r>
              <a:rPr lang="en-US" altLang="en-US" dirty="0"/>
              <a:t>There are also important differences between OSS and FSF.</a:t>
            </a:r>
          </a:p>
          <a:p>
            <a:endParaRPr lang="en-US" dirty="0"/>
          </a:p>
        </p:txBody>
      </p:sp>
    </p:spTree>
    <p:extLst>
      <p:ext uri="{BB962C8B-B14F-4D97-AF65-F5344CB8AC3E}">
        <p14:creationId xmlns:p14="http://schemas.microsoft.com/office/powerpoint/2010/main" val="42586527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OSS and FSF</a:t>
            </a:r>
            <a:endParaRPr lang="en-US" dirty="0"/>
          </a:p>
        </p:txBody>
      </p:sp>
      <p:sp>
        <p:nvSpPr>
          <p:cNvPr id="3" name="Content Placeholder 2"/>
          <p:cNvSpPr>
            <a:spLocks noGrp="1"/>
          </p:cNvSpPr>
          <p:nvPr>
            <p:ph idx="1"/>
          </p:nvPr>
        </p:nvSpPr>
        <p:spPr/>
        <p:txBody>
          <a:bodyPr/>
          <a:lstStyle/>
          <a:p>
            <a:pPr>
              <a:lnSpc>
                <a:spcPct val="90000"/>
              </a:lnSpc>
            </a:pPr>
            <a:r>
              <a:rPr lang="en-US" altLang="en-US" dirty="0"/>
              <a:t>Raymond (2004) notes that OSS and FSF have different philosophies or “attitudes” because:</a:t>
            </a:r>
          </a:p>
          <a:p>
            <a:pPr>
              <a:lnSpc>
                <a:spcPct val="90000"/>
              </a:lnSpc>
              <a:buFont typeface="Wingdings" panose="05000000000000000000" pitchFamily="2" charset="2"/>
              <a:buChar char="Ø"/>
            </a:pPr>
            <a:r>
              <a:rPr lang="en-US" altLang="en-US" dirty="0"/>
              <a:t>FSF continues to focus on promoting its </a:t>
            </a:r>
            <a:r>
              <a:rPr lang="en-US" altLang="en-US" dirty="0" err="1"/>
              <a:t>phil</a:t>
            </a:r>
            <a:r>
              <a:rPr lang="en-US" altLang="en-US" dirty="0"/>
              <a:t>- </a:t>
            </a:r>
            <a:r>
              <a:rPr lang="en-US" altLang="en-US" dirty="0" err="1"/>
              <a:t>osophical</a:t>
            </a:r>
            <a:r>
              <a:rPr lang="en-US" altLang="en-US" dirty="0"/>
              <a:t> position that software should be free. </a:t>
            </a:r>
          </a:p>
          <a:p>
            <a:pPr>
              <a:lnSpc>
                <a:spcPct val="90000"/>
              </a:lnSpc>
              <a:buFont typeface="Wingdings" panose="05000000000000000000" pitchFamily="2" charset="2"/>
              <a:buChar char="Ø"/>
            </a:pPr>
            <a:r>
              <a:rPr lang="en-US" altLang="en-US" dirty="0"/>
              <a:t>OSS has concentrated its efforts more on promoting the open source model as an alternative methodology to “closed-source” development for software. </a:t>
            </a:r>
          </a:p>
          <a:p>
            <a:pPr>
              <a:lnSpc>
                <a:spcPct val="90000"/>
              </a:lnSpc>
            </a:pPr>
            <a:r>
              <a:rPr lang="en-US" altLang="en-US" dirty="0"/>
              <a:t>OSS and FSF also differ with respect to requirements for how the software is used “downstream.”</a:t>
            </a:r>
          </a:p>
          <a:p>
            <a:endParaRPr lang="en-US" dirty="0"/>
          </a:p>
        </p:txBody>
      </p:sp>
    </p:spTree>
    <p:extLst>
      <p:ext uri="{BB962C8B-B14F-4D97-AF65-F5344CB8AC3E}">
        <p14:creationId xmlns:p14="http://schemas.microsoft.com/office/powerpoint/2010/main" val="8594284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Continued</a:t>
            </a:r>
            <a:endParaRPr lang="en-US" dirty="0"/>
          </a:p>
        </p:txBody>
      </p:sp>
      <p:sp>
        <p:nvSpPr>
          <p:cNvPr id="3" name="Content Placeholder 2"/>
          <p:cNvSpPr>
            <a:spLocks noGrp="1"/>
          </p:cNvSpPr>
          <p:nvPr>
            <p:ph idx="1"/>
          </p:nvPr>
        </p:nvSpPr>
        <p:spPr/>
        <p:txBody>
          <a:bodyPr/>
          <a:lstStyle/>
          <a:p>
            <a:pPr>
              <a:lnSpc>
                <a:spcPct val="90000"/>
              </a:lnSpc>
            </a:pPr>
            <a:r>
              <a:rPr lang="en-US" altLang="en-US" dirty="0"/>
              <a:t>FSF requires that all derivative pieces of software be subject to the original requirements and thus remain “open” and nonproprietary.</a:t>
            </a:r>
          </a:p>
          <a:p>
            <a:pPr>
              <a:lnSpc>
                <a:spcPct val="90000"/>
              </a:lnSpc>
            </a:pPr>
            <a:r>
              <a:rPr lang="en-US" altLang="en-US" dirty="0"/>
              <a:t>OSS is more flexible with respect to its derivative software. </a:t>
            </a:r>
          </a:p>
          <a:p>
            <a:pPr>
              <a:lnSpc>
                <a:spcPct val="90000"/>
              </a:lnSpc>
            </a:pPr>
            <a:r>
              <a:rPr lang="en-US" altLang="en-US" dirty="0"/>
              <a:t>FSF requires that users strictly adhere to its GPL (General Programming License) in all derivative uses of its software.</a:t>
            </a:r>
          </a:p>
          <a:p>
            <a:pPr>
              <a:lnSpc>
                <a:spcPct val="90000"/>
              </a:lnSpc>
            </a:pPr>
            <a:r>
              <a:rPr lang="en-US" altLang="en-US" dirty="0"/>
              <a:t>OSS supports less restrictive licenses that permit programmers to alter the open source software and to release it as a proprietary product.</a:t>
            </a:r>
          </a:p>
          <a:p>
            <a:endParaRPr lang="en-US" dirty="0"/>
          </a:p>
        </p:txBody>
      </p:sp>
    </p:spTree>
    <p:extLst>
      <p:ext uri="{BB962C8B-B14F-4D97-AF65-F5344CB8AC3E}">
        <p14:creationId xmlns:p14="http://schemas.microsoft.com/office/powerpoint/2010/main" val="3582588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Creative Commons (CC)</a:t>
            </a:r>
            <a:endParaRPr lang="en-US" dirty="0"/>
          </a:p>
        </p:txBody>
      </p:sp>
      <p:sp>
        <p:nvSpPr>
          <p:cNvPr id="3" name="Content Placeholder 2"/>
          <p:cNvSpPr>
            <a:spLocks noGrp="1"/>
          </p:cNvSpPr>
          <p:nvPr>
            <p:ph idx="1"/>
          </p:nvPr>
        </p:nvSpPr>
        <p:spPr/>
        <p:txBody>
          <a:bodyPr>
            <a:normAutofit lnSpcReduction="10000"/>
          </a:bodyPr>
          <a:lstStyle/>
          <a:p>
            <a:r>
              <a:rPr lang="en-US" altLang="en-US" dirty="0"/>
              <a:t>The Creative Commons (CC), a nonprofit organization, was launched by Lawrence </a:t>
            </a:r>
            <a:r>
              <a:rPr lang="en-US" altLang="en-US" dirty="0" err="1"/>
              <a:t>Lessig</a:t>
            </a:r>
            <a:r>
              <a:rPr lang="en-US" altLang="en-US" dirty="0"/>
              <a:t> and others in 2001.</a:t>
            </a:r>
          </a:p>
          <a:p>
            <a:r>
              <a:rPr lang="en-US" altLang="en-US" dirty="0"/>
              <a:t>CC aims at providing creative solutions to problems that current copyright laws pose for sharing information.</a:t>
            </a:r>
          </a:p>
          <a:p>
            <a:r>
              <a:rPr lang="en-US" altLang="en-US" dirty="0"/>
              <a:t>CC expands the range of creative work available to others legally to build upon and share. </a:t>
            </a:r>
          </a:p>
          <a:p>
            <a:r>
              <a:rPr lang="en-US" altLang="en-US" dirty="0"/>
              <a:t>CC provides a set of licensing options that help artists and authors give others the freedom and creativity to build upon their creativity. </a:t>
            </a:r>
          </a:p>
          <a:p>
            <a:endParaRPr lang="en-US" dirty="0"/>
          </a:p>
        </p:txBody>
      </p:sp>
    </p:spTree>
    <p:extLst>
      <p:ext uri="{BB962C8B-B14F-4D97-AF65-F5344CB8AC3E}">
        <p14:creationId xmlns:p14="http://schemas.microsoft.com/office/powerpoint/2010/main" val="2269215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Tangible Objects</a:t>
            </a:r>
            <a:endParaRPr lang="en-US" dirty="0"/>
          </a:p>
        </p:txBody>
      </p:sp>
      <p:sp>
        <p:nvSpPr>
          <p:cNvPr id="3" name="Content Placeholder 2"/>
          <p:cNvSpPr>
            <a:spLocks noGrp="1"/>
          </p:cNvSpPr>
          <p:nvPr>
            <p:ph idx="1"/>
          </p:nvPr>
        </p:nvSpPr>
        <p:spPr/>
        <p:txBody>
          <a:bodyPr/>
          <a:lstStyle/>
          <a:p>
            <a:pPr>
              <a:lnSpc>
                <a:spcPct val="90000"/>
              </a:lnSpc>
            </a:pPr>
            <a:r>
              <a:rPr lang="en-US" altLang="en-US" dirty="0">
                <a:solidFill>
                  <a:srgbClr val="000000"/>
                </a:solidFill>
                <a:cs typeface="Times New Roman" panose="02020603050405020304" pitchFamily="18" charset="0"/>
              </a:rPr>
              <a:t>Tangible objects are </a:t>
            </a:r>
            <a:r>
              <a:rPr lang="en-US" altLang="en-US" i="1" dirty="0">
                <a:solidFill>
                  <a:srgbClr val="000000"/>
                </a:solidFill>
                <a:cs typeface="Times New Roman" panose="02020603050405020304" pitchFamily="18" charset="0"/>
              </a:rPr>
              <a:t>exclusionary</a:t>
            </a:r>
            <a:r>
              <a:rPr lang="en-US" altLang="en-US" dirty="0">
                <a:solidFill>
                  <a:srgbClr val="000000"/>
                </a:solidFill>
                <a:cs typeface="Times New Roman" panose="02020603050405020304" pitchFamily="18" charset="0"/>
              </a:rPr>
              <a:t> in nature.</a:t>
            </a:r>
          </a:p>
          <a:p>
            <a:pPr>
              <a:lnSpc>
                <a:spcPct val="90000"/>
              </a:lnSpc>
              <a:buFont typeface="Wingdings" panose="05000000000000000000" pitchFamily="2" charset="2"/>
              <a:buChar char="Ø"/>
            </a:pPr>
            <a:r>
              <a:rPr lang="en-US" altLang="en-US" dirty="0">
                <a:solidFill>
                  <a:srgbClr val="000000"/>
                </a:solidFill>
                <a:cs typeface="Times New Roman" panose="02020603050405020304" pitchFamily="18" charset="0"/>
              </a:rPr>
              <a:t>If Harry owns a laptop computer (a physical object), then Sally cannot, and </a:t>
            </a:r>
            <a:r>
              <a:rPr lang="en-US" altLang="en-US" i="1" dirty="0">
                <a:solidFill>
                  <a:srgbClr val="000000"/>
                </a:solidFill>
                <a:cs typeface="Times New Roman" panose="02020603050405020304" pitchFamily="18" charset="0"/>
              </a:rPr>
              <a:t>vice versa</a:t>
            </a:r>
            <a:r>
              <a:rPr lang="en-US" altLang="en-US" dirty="0">
                <a:solidFill>
                  <a:srgbClr val="000000"/>
                </a:solidFill>
                <a:cs typeface="Times New Roman" panose="02020603050405020304" pitchFamily="18" charset="0"/>
              </a:rPr>
              <a:t>. </a:t>
            </a:r>
          </a:p>
          <a:p>
            <a:pPr>
              <a:lnSpc>
                <a:spcPct val="90000"/>
              </a:lnSpc>
            </a:pPr>
            <a:r>
              <a:rPr lang="en-US" altLang="en-US" dirty="0">
                <a:solidFill>
                  <a:srgbClr val="000000"/>
                </a:solidFill>
                <a:cs typeface="Times New Roman" panose="02020603050405020304" pitchFamily="18" charset="0"/>
              </a:rPr>
              <a:t>Intellectual objects, such as software programs, are </a:t>
            </a:r>
            <a:r>
              <a:rPr lang="en-US" altLang="en-US" i="1" dirty="0">
                <a:solidFill>
                  <a:srgbClr val="000000"/>
                </a:solidFill>
                <a:cs typeface="Times New Roman" panose="02020603050405020304" pitchFamily="18" charset="0"/>
              </a:rPr>
              <a:t>non-exclusionary</a:t>
            </a:r>
            <a:r>
              <a:rPr lang="en-US" altLang="en-US" dirty="0">
                <a:solidFill>
                  <a:srgbClr val="000000"/>
                </a:solidFill>
                <a:cs typeface="Times New Roman" panose="02020603050405020304" pitchFamily="18" charset="0"/>
              </a:rPr>
              <a:t>. </a:t>
            </a:r>
          </a:p>
          <a:p>
            <a:pPr>
              <a:lnSpc>
                <a:spcPct val="90000"/>
              </a:lnSpc>
              <a:buFont typeface="Wingdings" panose="05000000000000000000" pitchFamily="2" charset="2"/>
              <a:buChar char="Ø"/>
            </a:pPr>
            <a:r>
              <a:rPr lang="en-US" altLang="en-US" dirty="0">
                <a:solidFill>
                  <a:srgbClr val="000000"/>
                </a:solidFill>
                <a:cs typeface="Times New Roman" panose="02020603050405020304" pitchFamily="18" charset="0"/>
              </a:rPr>
              <a:t>If Sally makes a copy of a word-processing program (that resides in Harry's computer), then both Sally and Harry can possess copies of the same word-processing program.</a:t>
            </a:r>
            <a:endParaRPr lang="en-US" altLang="en-US" dirty="0"/>
          </a:p>
          <a:p>
            <a:endParaRPr lang="en-US" dirty="0"/>
          </a:p>
        </p:txBody>
      </p:sp>
    </p:spTree>
    <p:extLst>
      <p:ext uri="{BB962C8B-B14F-4D97-AF65-F5344CB8AC3E}">
        <p14:creationId xmlns:p14="http://schemas.microsoft.com/office/powerpoint/2010/main" val="19069792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CC Continued</a:t>
            </a:r>
            <a:endParaRPr lang="en-US" dirty="0"/>
          </a:p>
        </p:txBody>
      </p:sp>
      <p:sp>
        <p:nvSpPr>
          <p:cNvPr id="3" name="Content Placeholder 2"/>
          <p:cNvSpPr>
            <a:spLocks noGrp="1"/>
          </p:cNvSpPr>
          <p:nvPr>
            <p:ph idx="1"/>
          </p:nvPr>
        </p:nvSpPr>
        <p:spPr/>
        <p:txBody>
          <a:bodyPr>
            <a:normAutofit fontScale="92500"/>
          </a:bodyPr>
          <a:lstStyle/>
          <a:p>
            <a:pPr>
              <a:lnSpc>
                <a:spcPct val="80000"/>
              </a:lnSpc>
              <a:defRPr/>
            </a:pPr>
            <a:r>
              <a:rPr lang="en-US" dirty="0"/>
              <a:t>The CC menu provides four options:</a:t>
            </a:r>
          </a:p>
          <a:p>
            <a:pPr marL="457200" indent="-457200">
              <a:lnSpc>
                <a:spcPct val="80000"/>
              </a:lnSpc>
              <a:buFont typeface="+mj-lt"/>
              <a:buAutoNum type="arabicPeriod"/>
              <a:defRPr/>
            </a:pPr>
            <a:r>
              <a:rPr lang="en-US" b="1" dirty="0"/>
              <a:t>Attribution</a:t>
            </a:r>
            <a:r>
              <a:rPr lang="en-US" dirty="0"/>
              <a:t>—Permit others to copy, distribute, display, and perform the work and derivative works based upon it only if they give you credit;</a:t>
            </a:r>
          </a:p>
          <a:p>
            <a:pPr marL="457200" indent="-457200">
              <a:lnSpc>
                <a:spcPct val="80000"/>
              </a:lnSpc>
              <a:buFont typeface="+mj-lt"/>
              <a:buAutoNum type="arabicPeriod"/>
              <a:defRPr/>
            </a:pPr>
            <a:r>
              <a:rPr lang="en-US" b="1" dirty="0"/>
              <a:t>Noncommercial</a:t>
            </a:r>
            <a:r>
              <a:rPr lang="en-US" dirty="0"/>
              <a:t>—Permit others to copy, distribute, display, and perform the work and derivative works based upon it only for noncommercial purposes;</a:t>
            </a:r>
          </a:p>
          <a:p>
            <a:pPr marL="457200" indent="-457200">
              <a:lnSpc>
                <a:spcPct val="80000"/>
              </a:lnSpc>
              <a:buFont typeface="+mj-lt"/>
              <a:buAutoNum type="arabicPeriod"/>
              <a:defRPr/>
            </a:pPr>
            <a:r>
              <a:rPr lang="en-US" b="1" dirty="0"/>
              <a:t>Derivative works</a:t>
            </a:r>
            <a:r>
              <a:rPr lang="en-US" dirty="0"/>
              <a:t>—Permit others to copy, distribute, display, and perform only verbatim copies of the work, not derivative works based upon it;</a:t>
            </a:r>
          </a:p>
          <a:p>
            <a:pPr marL="457200" indent="-457200">
              <a:lnSpc>
                <a:spcPct val="80000"/>
              </a:lnSpc>
              <a:buFont typeface="+mj-lt"/>
              <a:buAutoNum type="arabicPeriod"/>
              <a:defRPr/>
            </a:pPr>
            <a:r>
              <a:rPr lang="en-US" b="1" dirty="0"/>
              <a:t>Share alike</a:t>
            </a:r>
            <a:r>
              <a:rPr lang="en-US" dirty="0"/>
              <a:t>—Permit others to distribute derivative works only under a license identical to the license that governs your work.</a:t>
            </a:r>
          </a:p>
          <a:p>
            <a:endParaRPr lang="en-US" dirty="0"/>
          </a:p>
        </p:txBody>
      </p:sp>
    </p:spTree>
    <p:extLst>
      <p:ext uri="{BB962C8B-B14F-4D97-AF65-F5344CB8AC3E}">
        <p14:creationId xmlns:p14="http://schemas.microsoft.com/office/powerpoint/2010/main" val="12519102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Recent Laws</a:t>
            </a:r>
            <a:endParaRPr lang="en-US" dirty="0"/>
          </a:p>
        </p:txBody>
      </p:sp>
      <p:sp>
        <p:nvSpPr>
          <p:cNvPr id="3" name="Content Placeholder 2"/>
          <p:cNvSpPr>
            <a:spLocks noGrp="1"/>
          </p:cNvSpPr>
          <p:nvPr>
            <p:ph idx="1"/>
          </p:nvPr>
        </p:nvSpPr>
        <p:spPr/>
        <p:txBody>
          <a:bodyPr/>
          <a:lstStyle/>
          <a:p>
            <a:r>
              <a:rPr lang="en-US" altLang="en-US" dirty="0"/>
              <a:t>In late 2011, three controversial pieces of legislation threaten the information commons were introduced in the US Congress:</a:t>
            </a:r>
          </a:p>
          <a:p>
            <a:pPr>
              <a:buFont typeface="Wingdings" panose="05000000000000000000" pitchFamily="2" charset="2"/>
              <a:buChar char="Ø"/>
            </a:pPr>
            <a:r>
              <a:rPr lang="en-US" altLang="en-US" dirty="0"/>
              <a:t>PIPA (Protect Intellectual Property Act),</a:t>
            </a:r>
          </a:p>
          <a:p>
            <a:pPr>
              <a:buFont typeface="Wingdings" panose="05000000000000000000" pitchFamily="2" charset="2"/>
              <a:buChar char="Ø"/>
            </a:pPr>
            <a:r>
              <a:rPr lang="en-US" altLang="en-US" dirty="0"/>
              <a:t>SOPA (Stop Online Piracy </a:t>
            </a:r>
            <a:r>
              <a:rPr lang="en-US" altLang="en-US" dirty="0" smtClean="0"/>
              <a:t>Act),</a:t>
            </a:r>
            <a:endParaRPr lang="en-US" altLang="en-US" dirty="0"/>
          </a:p>
          <a:p>
            <a:pPr>
              <a:buFont typeface="Wingdings" panose="05000000000000000000" pitchFamily="2" charset="2"/>
              <a:buChar char="Ø"/>
            </a:pPr>
            <a:r>
              <a:rPr lang="en-US" altLang="en-US" dirty="0"/>
              <a:t>RWA (Research Work </a:t>
            </a:r>
            <a:r>
              <a:rPr lang="en-US" altLang="en-US" dirty="0" smtClean="0"/>
              <a:t>Act) </a:t>
            </a:r>
            <a:endParaRPr lang="en-US" altLang="en-US" dirty="0"/>
          </a:p>
          <a:p>
            <a:endParaRPr lang="en-US" dirty="0"/>
          </a:p>
        </p:txBody>
      </p:sp>
    </p:spTree>
    <p:extLst>
      <p:ext uri="{BB962C8B-B14F-4D97-AF65-F5344CB8AC3E}">
        <p14:creationId xmlns:p14="http://schemas.microsoft.com/office/powerpoint/2010/main" val="30074395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PIPA and SOPA</a:t>
            </a:r>
            <a:endParaRPr lang="en-US" dirty="0"/>
          </a:p>
        </p:txBody>
      </p:sp>
      <p:sp>
        <p:nvSpPr>
          <p:cNvPr id="3" name="Content Placeholder 2"/>
          <p:cNvSpPr>
            <a:spLocks noGrp="1"/>
          </p:cNvSpPr>
          <p:nvPr>
            <p:ph idx="1"/>
          </p:nvPr>
        </p:nvSpPr>
        <p:spPr/>
        <p:txBody>
          <a:bodyPr>
            <a:normAutofit lnSpcReduction="10000"/>
          </a:bodyPr>
          <a:lstStyle/>
          <a:p>
            <a:r>
              <a:rPr lang="en-US" altLang="en-US" dirty="0"/>
              <a:t>Following major (online) protests, the U.S. Congress decided to postpone voting on PIPA and SOPA. </a:t>
            </a:r>
          </a:p>
          <a:p>
            <a:r>
              <a:rPr lang="en-US" altLang="en-US" dirty="0"/>
              <a:t>Although the bills were eventually shelved, they have not been abandoned by their original sponsors in Congress, and key supporters have vowed to introduce alternate versions in the near future. </a:t>
            </a:r>
          </a:p>
          <a:p>
            <a:r>
              <a:rPr lang="en-US" altLang="en-US" dirty="0"/>
              <a:t>Some critics worry that the Cyber Intelligence Sharing and Protection Act (CISPA), introduced in Congress in April 2012, is a “back door” effort to get PIPA- and SOPA-like legislation passed.</a:t>
            </a:r>
          </a:p>
          <a:p>
            <a:endParaRPr lang="en-US" dirty="0"/>
          </a:p>
        </p:txBody>
      </p:sp>
    </p:spTree>
    <p:extLst>
      <p:ext uri="{BB962C8B-B14F-4D97-AF65-F5344CB8AC3E}">
        <p14:creationId xmlns:p14="http://schemas.microsoft.com/office/powerpoint/2010/main" val="37953077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Works Act (RWA)</a:t>
            </a:r>
            <a:endParaRPr lang="en-US" dirty="0"/>
          </a:p>
        </p:txBody>
      </p:sp>
      <p:sp>
        <p:nvSpPr>
          <p:cNvPr id="3" name="Content Placeholder 2"/>
          <p:cNvSpPr>
            <a:spLocks noGrp="1"/>
          </p:cNvSpPr>
          <p:nvPr>
            <p:ph idx="1"/>
          </p:nvPr>
        </p:nvSpPr>
        <p:spPr/>
        <p:txBody>
          <a:bodyPr>
            <a:normAutofit lnSpcReduction="10000"/>
          </a:bodyPr>
          <a:lstStyle/>
          <a:p>
            <a:r>
              <a:rPr lang="en-US" altLang="en-US" dirty="0"/>
              <a:t>RWA (Research Works Act), also introduced in Congress in late 2011, focused mainly with scientific and academic research that was accessible online.</a:t>
            </a:r>
          </a:p>
          <a:p>
            <a:r>
              <a:rPr lang="en-US" altLang="en-US" dirty="0"/>
              <a:t>RWA was designed to replace the National Institute of Health (NIH) Public Access Policy, which had mandated that any NIH research funded by U.S. tax payers would be freely available online. </a:t>
            </a:r>
          </a:p>
          <a:p>
            <a:r>
              <a:rPr lang="en-US" altLang="en-US" dirty="0"/>
              <a:t>RWA’s critics worried that future online access to important health information would be severely restricted.</a:t>
            </a:r>
          </a:p>
          <a:p>
            <a:endParaRPr lang="en-US" dirty="0"/>
          </a:p>
        </p:txBody>
      </p:sp>
    </p:spTree>
    <p:extLst>
      <p:ext uri="{BB962C8B-B14F-4D97-AF65-F5344CB8AC3E}">
        <p14:creationId xmlns:p14="http://schemas.microsoft.com/office/powerpoint/2010/main" val="42422066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Intellectual Property Battles</a:t>
            </a:r>
            <a:endParaRPr lang="en-US" dirty="0"/>
          </a:p>
        </p:txBody>
      </p:sp>
      <p:sp>
        <p:nvSpPr>
          <p:cNvPr id="3" name="Content Placeholder 2"/>
          <p:cNvSpPr>
            <a:spLocks noGrp="1"/>
          </p:cNvSpPr>
          <p:nvPr>
            <p:ph idx="1"/>
          </p:nvPr>
        </p:nvSpPr>
        <p:spPr/>
        <p:txBody>
          <a:bodyPr>
            <a:normAutofit lnSpcReduction="10000"/>
          </a:bodyPr>
          <a:lstStyle/>
          <a:p>
            <a:r>
              <a:rPr lang="en-US" altLang="en-US" dirty="0"/>
              <a:t>The current intellectual property disputes over digital information seem to be as contentious as ever. </a:t>
            </a:r>
          </a:p>
          <a:p>
            <a:r>
              <a:rPr lang="en-US" altLang="en-US" dirty="0"/>
              <a:t>Copyright owners and corporations will likely continue to lobby the U.S. Congress for stronger copyright protections. </a:t>
            </a:r>
          </a:p>
          <a:p>
            <a:r>
              <a:rPr lang="en-US" altLang="en-US" dirty="0"/>
              <a:t>Academic and library organizations will likely continue to argue for legislation that will favor online scientific and academic information being freely accessible to students and ordinary users.</a:t>
            </a:r>
          </a:p>
          <a:p>
            <a:r>
              <a:rPr lang="en-US" altLang="en-US" dirty="0"/>
              <a:t>It is not yet clear how the information commons will ultimately be affected.</a:t>
            </a:r>
          </a:p>
          <a:p>
            <a:endParaRPr lang="en-US" dirty="0"/>
          </a:p>
        </p:txBody>
      </p:sp>
    </p:spTree>
    <p:extLst>
      <p:ext uri="{BB962C8B-B14F-4D97-AF65-F5344CB8AC3E}">
        <p14:creationId xmlns:p14="http://schemas.microsoft.com/office/powerpoint/2010/main" val="1640374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Ownership of Intellectual vs Tangible Objects</a:t>
            </a:r>
            <a:endParaRPr lang="en-US" dirty="0"/>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Legally, one cannot own an idea in the same sense that one can own a physical object. </a:t>
            </a:r>
          </a:p>
          <a:p>
            <a:pPr>
              <a:lnSpc>
                <a:spcPct val="90000"/>
              </a:lnSpc>
            </a:pPr>
            <a:r>
              <a:rPr lang="en-US" altLang="en-US" dirty="0">
                <a:cs typeface="Times New Roman" panose="02020603050405020304" pitchFamily="18" charset="0"/>
              </a:rPr>
              <a:t>Governments do not grant ownership rights to individuals for ideas per se.</a:t>
            </a:r>
          </a:p>
          <a:p>
            <a:pPr>
              <a:lnSpc>
                <a:spcPct val="90000"/>
              </a:lnSpc>
            </a:pPr>
            <a:r>
              <a:rPr lang="en-US" altLang="en-US" dirty="0">
                <a:cs typeface="Times New Roman" panose="02020603050405020304" pitchFamily="18" charset="0"/>
              </a:rPr>
              <a:t>Legal protection is given only to the tangible </a:t>
            </a:r>
            <a:r>
              <a:rPr lang="en-US" altLang="en-US" i="1" dirty="0">
                <a:cs typeface="Times New Roman" panose="02020603050405020304" pitchFamily="18" charset="0"/>
              </a:rPr>
              <a:t>expression </a:t>
            </a:r>
            <a:r>
              <a:rPr lang="en-US" altLang="en-US" dirty="0">
                <a:cs typeface="Times New Roman" panose="02020603050405020304" pitchFamily="18" charset="0"/>
              </a:rPr>
              <a:t>of an idea that is creative or original. </a:t>
            </a:r>
          </a:p>
          <a:p>
            <a:endParaRPr lang="en-US" dirty="0"/>
          </a:p>
        </p:txBody>
      </p:sp>
    </p:spTree>
    <p:extLst>
      <p:ext uri="{BB962C8B-B14F-4D97-AF65-F5344CB8AC3E}">
        <p14:creationId xmlns:p14="http://schemas.microsoft.com/office/powerpoint/2010/main" val="2431892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Ideas and Expressions of Ideas</a:t>
            </a:r>
            <a:endParaRPr lang="en-US" dirty="0"/>
          </a:p>
        </p:txBody>
      </p:sp>
      <p:sp>
        <p:nvSpPr>
          <p:cNvPr id="3" name="Content Placeholder 2"/>
          <p:cNvSpPr>
            <a:spLocks noGrp="1"/>
          </p:cNvSpPr>
          <p:nvPr>
            <p:ph idx="1"/>
          </p:nvPr>
        </p:nvSpPr>
        <p:spPr/>
        <p:txBody>
          <a:bodyPr/>
          <a:lstStyle/>
          <a:p>
            <a:pPr>
              <a:lnSpc>
                <a:spcPct val="90000"/>
              </a:lnSpc>
            </a:pPr>
            <a:r>
              <a:rPr lang="en-US" altLang="en-US" dirty="0">
                <a:cs typeface="Times New Roman" panose="02020603050405020304" pitchFamily="18" charset="0"/>
              </a:rPr>
              <a:t>If an idea is literary or artistic in nature, it must be expressed (or "fixed") in some tangible medium in order to be protected.</a:t>
            </a:r>
          </a:p>
          <a:p>
            <a:pPr>
              <a:lnSpc>
                <a:spcPct val="90000"/>
              </a:lnSpc>
            </a:pPr>
            <a:r>
              <a:rPr lang="en-US" altLang="en-US" dirty="0">
                <a:cs typeface="Times New Roman" panose="02020603050405020304" pitchFamily="18" charset="0"/>
              </a:rPr>
              <a:t>A “tangible medium” could be a physical book or a sheet of paper containing a musical score. </a:t>
            </a:r>
          </a:p>
          <a:p>
            <a:pPr>
              <a:lnSpc>
                <a:spcPct val="90000"/>
              </a:lnSpc>
            </a:pPr>
            <a:r>
              <a:rPr lang="en-US" altLang="en-US" dirty="0">
                <a:cs typeface="Times New Roman" panose="02020603050405020304" pitchFamily="18" charset="0"/>
              </a:rPr>
              <a:t>If the idea is functional in nature, such as an invention, it must be expressed in terms of a machine or a process. </a:t>
            </a:r>
          </a:p>
          <a:p>
            <a:pPr>
              <a:lnSpc>
                <a:spcPct val="90000"/>
              </a:lnSpc>
            </a:pPr>
            <a:r>
              <a:rPr lang="en-US" altLang="en-US" dirty="0">
                <a:cs typeface="Times New Roman" panose="02020603050405020304" pitchFamily="18" charset="0"/>
              </a:rPr>
              <a:t>Authors are granted copyright protections for expressions of their literary ideas, while inventors are given patent protection for their inventions. </a:t>
            </a:r>
          </a:p>
          <a:p>
            <a:endParaRPr lang="en-US" dirty="0"/>
          </a:p>
        </p:txBody>
      </p:sp>
    </p:spTree>
    <p:extLst>
      <p:ext uri="{BB962C8B-B14F-4D97-AF65-F5344CB8AC3E}">
        <p14:creationId xmlns:p14="http://schemas.microsoft.com/office/powerpoint/2010/main" val="2631613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Four Intellectual Property Protections</a:t>
            </a:r>
            <a:endParaRPr lang="en-US" dirty="0"/>
          </a:p>
        </p:txBody>
      </p:sp>
      <p:sp>
        <p:nvSpPr>
          <p:cNvPr id="3" name="Content Placeholder 2"/>
          <p:cNvSpPr>
            <a:spLocks noGrp="1"/>
          </p:cNvSpPr>
          <p:nvPr>
            <p:ph idx="1"/>
          </p:nvPr>
        </p:nvSpPr>
        <p:spPr/>
        <p:txBody>
          <a:bodyPr/>
          <a:lstStyle/>
          <a:p>
            <a:r>
              <a:rPr lang="en-US" altLang="en-US" dirty="0"/>
              <a:t>We examines four schemes for protecting intellectual property:</a:t>
            </a:r>
          </a:p>
          <a:p>
            <a:pPr>
              <a:buFont typeface="Tahoma" panose="020B0604030504040204" pitchFamily="34" charset="0"/>
              <a:buAutoNum type="arabicParenR"/>
            </a:pPr>
            <a:r>
              <a:rPr lang="en-US" altLang="en-US" i="1" dirty="0">
                <a:cs typeface="Times New Roman" panose="02020603050405020304" pitchFamily="18" charset="0"/>
              </a:rPr>
              <a:t>Copyrights</a:t>
            </a:r>
            <a:r>
              <a:rPr lang="en-US" altLang="en-US" dirty="0">
                <a:cs typeface="Times New Roman" panose="02020603050405020304" pitchFamily="18" charset="0"/>
              </a:rPr>
              <a:t>;</a:t>
            </a:r>
            <a:endParaRPr lang="en-US" altLang="en-US" i="1" dirty="0">
              <a:cs typeface="Times New Roman" panose="02020603050405020304" pitchFamily="18" charset="0"/>
            </a:endParaRPr>
          </a:p>
          <a:p>
            <a:pPr>
              <a:buFont typeface="Tahoma" panose="020B0604030504040204" pitchFamily="34" charset="0"/>
              <a:buAutoNum type="arabicParenR"/>
            </a:pPr>
            <a:r>
              <a:rPr lang="en-US" altLang="en-US" i="1" dirty="0">
                <a:cs typeface="Times New Roman" panose="02020603050405020304" pitchFamily="18" charset="0"/>
              </a:rPr>
              <a:t>Patents</a:t>
            </a:r>
            <a:r>
              <a:rPr lang="en-US" altLang="en-US" dirty="0">
                <a:cs typeface="Times New Roman" panose="02020603050405020304" pitchFamily="18" charset="0"/>
              </a:rPr>
              <a:t>;</a:t>
            </a:r>
            <a:endParaRPr lang="en-US" altLang="en-US" i="1" dirty="0">
              <a:cs typeface="Times New Roman" panose="02020603050405020304" pitchFamily="18" charset="0"/>
            </a:endParaRPr>
          </a:p>
          <a:p>
            <a:pPr>
              <a:buFont typeface="Tahoma" panose="020B0604030504040204" pitchFamily="34" charset="0"/>
              <a:buAutoNum type="arabicParenR"/>
            </a:pPr>
            <a:r>
              <a:rPr lang="en-US" altLang="en-US" i="1" dirty="0">
                <a:cs typeface="Times New Roman" panose="02020603050405020304" pitchFamily="18" charset="0"/>
              </a:rPr>
              <a:t>Trademarks</a:t>
            </a:r>
            <a:r>
              <a:rPr lang="en-US" altLang="en-US" dirty="0">
                <a:cs typeface="Times New Roman" panose="02020603050405020304" pitchFamily="18" charset="0"/>
              </a:rPr>
              <a:t>;</a:t>
            </a:r>
            <a:endParaRPr lang="en-US" altLang="en-US" i="1" dirty="0">
              <a:cs typeface="Times New Roman" panose="02020603050405020304" pitchFamily="18" charset="0"/>
            </a:endParaRPr>
          </a:p>
          <a:p>
            <a:pPr>
              <a:buFont typeface="Tahoma" panose="020B0604030504040204" pitchFamily="34" charset="0"/>
              <a:buAutoNum type="arabicParenR"/>
            </a:pPr>
            <a:r>
              <a:rPr lang="en-US" altLang="en-US" i="1" dirty="0">
                <a:cs typeface="Times New Roman" panose="02020603050405020304" pitchFamily="18" charset="0"/>
              </a:rPr>
              <a:t>Trade secrets</a:t>
            </a:r>
            <a:r>
              <a:rPr lang="en-US" altLang="en-US" dirty="0">
                <a:cs typeface="Times New Roman" panose="02020603050405020304" pitchFamily="18" charset="0"/>
              </a:rPr>
              <a:t>.</a:t>
            </a:r>
            <a:r>
              <a:rPr lang="en-US" altLang="en-US" dirty="0"/>
              <a:t> </a:t>
            </a:r>
          </a:p>
          <a:p>
            <a:endParaRPr lang="en-US" dirty="0"/>
          </a:p>
        </p:txBody>
      </p:sp>
    </p:spTree>
    <p:extLst>
      <p:ext uri="{BB962C8B-B14F-4D97-AF65-F5344CB8AC3E}">
        <p14:creationId xmlns:p14="http://schemas.microsoft.com/office/powerpoint/2010/main" val="709464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Copyright Law</a:t>
            </a:r>
            <a:endParaRPr lang="en-US" dirty="0"/>
          </a:p>
        </p:txBody>
      </p:sp>
      <p:sp>
        <p:nvSpPr>
          <p:cNvPr id="3" name="Content Placeholder 2"/>
          <p:cNvSpPr>
            <a:spLocks noGrp="1"/>
          </p:cNvSpPr>
          <p:nvPr>
            <p:ph idx="1"/>
          </p:nvPr>
        </p:nvSpPr>
        <p:spPr/>
        <p:txBody>
          <a:bodyPr/>
          <a:lstStyle/>
          <a:p>
            <a:pPr>
              <a:lnSpc>
                <a:spcPct val="80000"/>
              </a:lnSpc>
            </a:pPr>
            <a:r>
              <a:rPr lang="en-US" altLang="en-US" dirty="0">
                <a:solidFill>
                  <a:srgbClr val="000000"/>
                </a:solidFill>
                <a:cs typeface="Times New Roman" panose="02020603050405020304" pitchFamily="18" charset="0"/>
              </a:rPr>
              <a:t>The first copyright law was enacted in 1790. </a:t>
            </a:r>
          </a:p>
          <a:p>
            <a:pPr>
              <a:lnSpc>
                <a:spcPct val="80000"/>
              </a:lnSpc>
            </a:pPr>
            <a:r>
              <a:rPr lang="en-US" altLang="en-US" dirty="0">
                <a:solidFill>
                  <a:srgbClr val="000000"/>
                </a:solidFill>
                <a:cs typeface="Times New Roman" panose="02020603050405020304" pitchFamily="18" charset="0"/>
              </a:rPr>
              <a:t>It applied primarily to books, maps, and charts. </a:t>
            </a:r>
          </a:p>
          <a:p>
            <a:pPr>
              <a:lnSpc>
                <a:spcPct val="80000"/>
              </a:lnSpc>
            </a:pPr>
            <a:r>
              <a:rPr lang="en-US" altLang="en-US" dirty="0">
                <a:solidFill>
                  <a:srgbClr val="000000"/>
                </a:solidFill>
                <a:cs typeface="Times New Roman" panose="02020603050405020304" pitchFamily="18" charset="0"/>
              </a:rPr>
              <a:t>The law was later extended to include newer forms of media such as photography, movies, audio recordings, and so forth. </a:t>
            </a:r>
          </a:p>
          <a:p>
            <a:pPr>
              <a:lnSpc>
                <a:spcPct val="80000"/>
              </a:lnSpc>
            </a:pPr>
            <a:r>
              <a:rPr lang="en-US" altLang="en-US" dirty="0">
                <a:solidFill>
                  <a:srgbClr val="000000"/>
                </a:solidFill>
                <a:cs typeface="Times New Roman" panose="02020603050405020304" pitchFamily="18" charset="0"/>
              </a:rPr>
              <a:t>In 1909, the copyright law was amended to include any "form that could be seen and read visually" by humans. </a:t>
            </a:r>
          </a:p>
          <a:p>
            <a:pPr>
              <a:lnSpc>
                <a:spcPct val="80000"/>
              </a:lnSpc>
            </a:pPr>
            <a:r>
              <a:rPr lang="en-US" altLang="en-US" dirty="0">
                <a:solidFill>
                  <a:srgbClr val="000000"/>
                </a:solidFill>
                <a:cs typeface="Times New Roman" panose="02020603050405020304" pitchFamily="18" charset="0"/>
              </a:rPr>
              <a:t>This change was in response to a new technology: the player piano. </a:t>
            </a:r>
            <a:endParaRPr lang="en-US" altLang="en-US" dirty="0"/>
          </a:p>
          <a:p>
            <a:endParaRPr lang="en-US" dirty="0"/>
          </a:p>
        </p:txBody>
      </p:sp>
    </p:spTree>
    <p:extLst>
      <p:ext uri="{BB962C8B-B14F-4D97-AF65-F5344CB8AC3E}">
        <p14:creationId xmlns:p14="http://schemas.microsoft.com/office/powerpoint/2010/main" val="2225444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Continued</a:t>
            </a:r>
            <a:endParaRPr lang="en-US" dirty="0"/>
          </a:p>
        </p:txBody>
      </p:sp>
      <p:sp>
        <p:nvSpPr>
          <p:cNvPr id="3" name="Content Placeholder 2"/>
          <p:cNvSpPr>
            <a:spLocks noGrp="1"/>
          </p:cNvSpPr>
          <p:nvPr>
            <p:ph idx="1"/>
          </p:nvPr>
        </p:nvSpPr>
        <p:spPr/>
        <p:txBody>
          <a:bodyPr/>
          <a:lstStyle/>
          <a:p>
            <a:pPr>
              <a:lnSpc>
                <a:spcPct val="80000"/>
              </a:lnSpc>
            </a:pPr>
            <a:r>
              <a:rPr lang="en-US" altLang="en-US" dirty="0">
                <a:solidFill>
                  <a:srgbClr val="000000"/>
                </a:solidFill>
                <a:cs typeface="Times New Roman" panose="02020603050405020304" pitchFamily="18" charset="0"/>
              </a:rPr>
              <a:t>The 1909 change was prompted by a case in 1908 involving a song that was copied onto a perforated piano music roll. </a:t>
            </a:r>
          </a:p>
          <a:p>
            <a:pPr>
              <a:lnSpc>
                <a:spcPct val="80000"/>
              </a:lnSpc>
            </a:pPr>
            <a:r>
              <a:rPr lang="en-US" altLang="en-US" dirty="0">
                <a:solidFill>
                  <a:srgbClr val="000000"/>
                </a:solidFill>
                <a:cs typeface="Times New Roman" panose="02020603050405020304" pitchFamily="18" charset="0"/>
              </a:rPr>
              <a:t>Since the musical copy could not be read visually (by humans) from the piano roll, the copy was not considered a violation of the song's copyright. </a:t>
            </a:r>
          </a:p>
          <a:p>
            <a:pPr>
              <a:lnSpc>
                <a:spcPct val="80000"/>
              </a:lnSpc>
            </a:pPr>
            <a:r>
              <a:rPr lang="en-US" altLang="en-US" dirty="0">
                <a:solidFill>
                  <a:srgbClr val="000000"/>
                </a:solidFill>
                <a:cs typeface="Times New Roman" panose="02020603050405020304" pitchFamily="18" charset="0"/>
              </a:rPr>
              <a:t>The "machine readable" vs. "human readable" distinction had implications for decisions about whether software programs could qualify for copyright protection. </a:t>
            </a:r>
            <a:endParaRPr lang="en-US" altLang="en-US" dirty="0"/>
          </a:p>
          <a:p>
            <a:endParaRPr lang="en-US" dirty="0"/>
          </a:p>
        </p:txBody>
      </p:sp>
    </p:spTree>
    <p:extLst>
      <p:ext uri="{BB962C8B-B14F-4D97-AF65-F5344CB8AC3E}">
        <p14:creationId xmlns:p14="http://schemas.microsoft.com/office/powerpoint/2010/main" val="3323899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continued</a:t>
            </a:r>
            <a:endParaRPr lang="en-US" dirty="0"/>
          </a:p>
        </p:txBody>
      </p:sp>
      <p:sp>
        <p:nvSpPr>
          <p:cNvPr id="3" name="Content Placeholder 2"/>
          <p:cNvSpPr>
            <a:spLocks noGrp="1"/>
          </p:cNvSpPr>
          <p:nvPr>
            <p:ph idx="1"/>
          </p:nvPr>
        </p:nvSpPr>
        <p:spPr/>
        <p:txBody>
          <a:bodyPr/>
          <a:lstStyle/>
          <a:p>
            <a:r>
              <a:rPr lang="en-US" altLang="en-US" dirty="0">
                <a:cs typeface="Times New Roman" panose="02020603050405020304" pitchFamily="18" charset="0"/>
              </a:rPr>
              <a:t>Copyright law was significantly modified again in 1976. </a:t>
            </a:r>
          </a:p>
          <a:p>
            <a:r>
              <a:rPr lang="en-US" altLang="en-US" dirty="0">
                <a:cs typeface="Times New Roman" panose="02020603050405020304" pitchFamily="18" charset="0"/>
              </a:rPr>
              <a:t>Under the 1976 Copyright Act, computer programs still did not clearly satisfy the requirements necessary for making them eligible for copyright protection. </a:t>
            </a:r>
          </a:p>
          <a:p>
            <a:r>
              <a:rPr lang="en-US" altLang="en-US" dirty="0">
                <a:cs typeface="Times New Roman" panose="02020603050405020304" pitchFamily="18" charset="0"/>
              </a:rPr>
              <a:t>The Copyright Act was amended again in 1980 to address the status of software programs. </a:t>
            </a:r>
            <a:endParaRPr lang="en-US" altLang="en-US" dirty="0"/>
          </a:p>
          <a:p>
            <a:endParaRPr lang="en-US" dirty="0"/>
          </a:p>
        </p:txBody>
      </p:sp>
    </p:spTree>
    <p:extLst>
      <p:ext uri="{BB962C8B-B14F-4D97-AF65-F5344CB8AC3E}">
        <p14:creationId xmlns:p14="http://schemas.microsoft.com/office/powerpoint/2010/main" val="234811621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30</TotalTime>
  <Words>2408</Words>
  <Application>Microsoft Office PowerPoint</Application>
  <PresentationFormat>Widescreen</PresentationFormat>
  <Paragraphs>174</Paragraphs>
  <Slides>34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Garamond</vt:lpstr>
      <vt:lpstr>Tahoma</vt:lpstr>
      <vt:lpstr>Times New Roman</vt:lpstr>
      <vt:lpstr>Wingdings</vt:lpstr>
      <vt:lpstr>Organic</vt:lpstr>
      <vt:lpstr>Module 8</vt:lpstr>
      <vt:lpstr>Intellectual Objects</vt:lpstr>
      <vt:lpstr>Tangible Objects</vt:lpstr>
      <vt:lpstr>Ownership of Intellectual vs Tangible Objects</vt:lpstr>
      <vt:lpstr>Ideas and Expressions of Ideas</vt:lpstr>
      <vt:lpstr>Four Intellectual Property Protections</vt:lpstr>
      <vt:lpstr>History of Copyright Law</vt:lpstr>
      <vt:lpstr>History Continued</vt:lpstr>
      <vt:lpstr>History continued</vt:lpstr>
      <vt:lpstr>History Continued</vt:lpstr>
      <vt:lpstr>History Continued</vt:lpstr>
      <vt:lpstr>What does Copyright Law Protect</vt:lpstr>
      <vt:lpstr>Copyright continued</vt:lpstr>
      <vt:lpstr>Rights of Holders of Copyright</vt:lpstr>
      <vt:lpstr>Fair Use</vt:lpstr>
      <vt:lpstr>Reverse Engineering</vt:lpstr>
      <vt:lpstr>First-Sale Doctrine</vt:lpstr>
      <vt:lpstr>Patents</vt:lpstr>
      <vt:lpstr>Patents Continued</vt:lpstr>
      <vt:lpstr>Trademark</vt:lpstr>
      <vt:lpstr>Trade Secrets</vt:lpstr>
      <vt:lpstr>Jurisdictional Issues</vt:lpstr>
      <vt:lpstr>State Laws</vt:lpstr>
      <vt:lpstr>Alternative Frameworks for Property Rights for Software</vt:lpstr>
      <vt:lpstr>GNU and FSF</vt:lpstr>
      <vt:lpstr>Open Source Initiative (OSI)</vt:lpstr>
      <vt:lpstr>OSS and FSF</vt:lpstr>
      <vt:lpstr>Continued</vt:lpstr>
      <vt:lpstr>Creative Commons (CC)</vt:lpstr>
      <vt:lpstr>CC Continued</vt:lpstr>
      <vt:lpstr>Recent Laws</vt:lpstr>
      <vt:lpstr>PIPA and SOPA</vt:lpstr>
      <vt:lpstr>Research Works Act (RWA)</vt:lpstr>
      <vt:lpstr>Future Intellectual Property Battles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8</dc:title>
  <dc:creator>Rebecca Rutherfoord</dc:creator>
  <cp:lastModifiedBy>Rebecca Rutherfoord</cp:lastModifiedBy>
  <cp:revision>3</cp:revision>
  <dcterms:created xsi:type="dcterms:W3CDTF">2018-02-01T17:12:05Z</dcterms:created>
  <dcterms:modified xsi:type="dcterms:W3CDTF">2018-02-01T17:43:00Z</dcterms:modified>
</cp:coreProperties>
</file>