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378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46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995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2078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85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4110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584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3775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586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24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0941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462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5200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1655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234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64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893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EC010C6-BAF3-4522-A61F-6165D1200E01}" type="datetimeFigureOut">
              <a:rPr lang="en-US" smtClean="0"/>
              <a:t>1/25/2018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83413FA-B102-48D9-B679-B7DCBCB914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986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Module 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What is Law??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836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Law in 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When the American colonies were first settled, the English system of law was generally adopted as the system of </a:t>
            </a:r>
            <a:r>
              <a:rPr lang="en-US" altLang="en-US" dirty="0" smtClean="0"/>
              <a:t>jurisprudence</a:t>
            </a:r>
            <a:endParaRPr lang="en-US" altLang="en-US" dirty="0"/>
          </a:p>
          <a:p>
            <a:r>
              <a:rPr lang="en-US" altLang="en-US" dirty="0"/>
              <a:t>This was the foundation from which American judges developed a common law in </a:t>
            </a:r>
            <a:r>
              <a:rPr lang="en-US" altLang="en-US" dirty="0" smtClean="0"/>
              <a:t>America</a:t>
            </a:r>
          </a:p>
          <a:p>
            <a:r>
              <a:rPr lang="en-US" altLang="en-US" dirty="0" smtClean="0"/>
              <a:t>English Common Law was developed by judges who issued their opinions when deciding a case</a:t>
            </a:r>
          </a:p>
          <a:p>
            <a:r>
              <a:rPr lang="en-US" altLang="en-US" dirty="0" smtClean="0"/>
              <a:t>The principles announced in these cases became precedent for later cases-</a:t>
            </a:r>
            <a:r>
              <a:rPr lang="en-US" altLang="en-US" dirty="0"/>
              <a:t>Adherence to precedent is called </a:t>
            </a:r>
            <a:r>
              <a:rPr lang="en-US" altLang="en-US" b="1" i="1" dirty="0"/>
              <a:t>stare decisis</a:t>
            </a:r>
          </a:p>
          <a:p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066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Adaption of Common Law in 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All the states except Louisiana base their legal systems on the English common law</a:t>
            </a:r>
          </a:p>
          <a:p>
            <a:r>
              <a:rPr lang="en-US" altLang="en-US" dirty="0"/>
              <a:t>In the U.S., the law, equity, and merchant courts have been merged</a:t>
            </a:r>
          </a:p>
          <a:p>
            <a:r>
              <a:rPr lang="en-US" altLang="en-US" dirty="0"/>
              <a:t>Most U.S. courts permit the aggrieved party to seek both law and equitable orders and remedies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685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of Law in 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Constitutions</a:t>
            </a:r>
          </a:p>
          <a:p>
            <a:pPr lvl="1">
              <a:defRPr/>
            </a:pPr>
            <a:r>
              <a:rPr lang="en-US" dirty="0"/>
              <a:t>The U.S. Constitution is the </a:t>
            </a:r>
            <a:r>
              <a:rPr lang="en-US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supreme law of the land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defRPr/>
            </a:pPr>
            <a:r>
              <a:rPr lang="en-US" dirty="0"/>
              <a:t>The U.S. Constitution establishes the federal government and enumerates its powers</a:t>
            </a:r>
          </a:p>
          <a:p>
            <a:pPr lvl="1">
              <a:defRPr/>
            </a:pPr>
            <a:r>
              <a:rPr lang="en-US" dirty="0"/>
              <a:t>Powers not given to the federal government are reserved to the states</a:t>
            </a:r>
          </a:p>
          <a:p>
            <a:pPr lvl="1">
              <a:defRPr/>
            </a:pPr>
            <a:r>
              <a:rPr lang="en-US" dirty="0"/>
              <a:t>State constitutions establish state governments and enumerate their powers</a:t>
            </a: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Treaties</a:t>
            </a:r>
          </a:p>
          <a:p>
            <a:pPr lvl="1">
              <a:defRPr/>
            </a:pPr>
            <a:r>
              <a:rPr lang="en-US" dirty="0"/>
              <a:t>The president, with the advice and consent of the Senate, may enter into treaties with foreign governments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6901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Executive orders</a:t>
            </a:r>
          </a:p>
          <a:p>
            <a:pPr lvl="1">
              <a:defRPr/>
            </a:pPr>
            <a:r>
              <a:rPr lang="en-US" dirty="0"/>
              <a:t>Issued by the president and governors of states</a:t>
            </a:r>
          </a:p>
          <a:p>
            <a:pPr lvl="1">
              <a:defRPr/>
            </a:pPr>
            <a:r>
              <a:rPr lang="en-US" dirty="0"/>
              <a:t>They regulate the conduct of covered parties</a:t>
            </a: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Administrative agency regulations and orders</a:t>
            </a:r>
          </a:p>
          <a:p>
            <a:pPr lvl="1">
              <a:defRPr/>
            </a:pPr>
            <a:r>
              <a:rPr lang="en-US" dirty="0"/>
              <a:t>Administrative agencies are created by the legislative and executive branches of government</a:t>
            </a:r>
          </a:p>
          <a:p>
            <a:pPr lvl="1">
              <a:defRPr/>
            </a:pPr>
            <a:r>
              <a:rPr lang="en-US" dirty="0"/>
              <a:t>They may adopt administrative regulations and issue orders that regulate the conduct of covered parties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595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Judicial decisions</a:t>
            </a:r>
          </a:p>
          <a:p>
            <a:pPr lvl="1">
              <a:defRPr/>
            </a:pPr>
            <a:r>
              <a:rPr lang="en-US" dirty="0"/>
              <a:t>Federal and state courts decide controversies</a:t>
            </a:r>
          </a:p>
          <a:p>
            <a:pPr lvl="1">
              <a:defRPr/>
            </a:pPr>
            <a:r>
              <a:rPr lang="en-US" dirty="0"/>
              <a:t>In doing so, they issue decisions that state the holding of each case and the reasoning used by the court in reaching its decision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1763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Precedence of Federal-State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The U.S. Constitution and treaties take precedence over all other </a:t>
            </a:r>
            <a:r>
              <a:rPr lang="en-US" altLang="en-US" dirty="0" smtClean="0"/>
              <a:t>laws</a:t>
            </a:r>
            <a:endParaRPr lang="en-US" altLang="en-US" dirty="0"/>
          </a:p>
          <a:p>
            <a:r>
              <a:rPr lang="en-US" altLang="en-US" dirty="0"/>
              <a:t>Federal statutes take precedence over federal </a:t>
            </a:r>
            <a:r>
              <a:rPr lang="en-US" altLang="en-US" dirty="0" smtClean="0"/>
              <a:t>regulations</a:t>
            </a:r>
            <a:endParaRPr lang="en-US" altLang="en-US" dirty="0"/>
          </a:p>
          <a:p>
            <a:r>
              <a:rPr lang="en-US" altLang="en-US" dirty="0"/>
              <a:t>Valid federal law takes precedence over conflicting state or local </a:t>
            </a:r>
            <a:r>
              <a:rPr lang="en-US" altLang="en-US" dirty="0" smtClean="0"/>
              <a:t>law</a:t>
            </a:r>
          </a:p>
          <a:p>
            <a:r>
              <a:rPr lang="en-US" altLang="en-US" dirty="0"/>
              <a:t>State constitutions rank as the highest state </a:t>
            </a:r>
            <a:r>
              <a:rPr lang="en-US" altLang="en-US" dirty="0" smtClean="0"/>
              <a:t>law</a:t>
            </a:r>
            <a:endParaRPr lang="en-US" altLang="en-US" dirty="0"/>
          </a:p>
          <a:p>
            <a:r>
              <a:rPr lang="en-US" altLang="en-US" dirty="0"/>
              <a:t>State statutes take precedence over state </a:t>
            </a:r>
            <a:r>
              <a:rPr lang="en-US" altLang="en-US" dirty="0" smtClean="0"/>
              <a:t>regulations</a:t>
            </a:r>
            <a:endParaRPr lang="en-US" altLang="en-US" dirty="0"/>
          </a:p>
          <a:p>
            <a:r>
              <a:rPr lang="en-US" altLang="en-US" dirty="0"/>
              <a:t>Valid state law takes precedence over local laws</a:t>
            </a:r>
          </a:p>
          <a:p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425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law – The Civil Law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Romano-Germanic civil law system is the model for countries adopting civil codes</a:t>
            </a:r>
          </a:p>
          <a:p>
            <a:r>
              <a:rPr lang="en-US" altLang="en-US" dirty="0"/>
              <a:t>The Civil Code and the parliamentary statutes that expand and interpret it are the sole sources of law in most civil law countries</a:t>
            </a:r>
          </a:p>
          <a:p>
            <a:r>
              <a:rPr lang="en-US" altLang="en-US" dirty="0"/>
              <a:t>The adjudication of a case is the application of the code or the statutes to a particular set of facts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9125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Civil Law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In some civil law countries, court decisions do not have the force of law</a:t>
            </a:r>
          </a:p>
          <a:p>
            <a:r>
              <a:rPr lang="en-US" altLang="en-US" dirty="0"/>
              <a:t>A contrast to Anglo-American common law where laws are created by the judicial system as well as by congressional legislation</a:t>
            </a:r>
          </a:p>
          <a:p>
            <a:r>
              <a:rPr lang="en-US" altLang="en-US" dirty="0"/>
              <a:t>The state of Louisiana bases its law on the civil law</a:t>
            </a:r>
          </a:p>
          <a:p>
            <a:r>
              <a:rPr lang="en-US" altLang="en-US" dirty="0"/>
              <a:t>Elements of California and Texas law are also rooted in civil law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0260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Critical Legal Thinking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process of:</a:t>
            </a:r>
          </a:p>
          <a:p>
            <a:pPr lvl="1"/>
            <a:r>
              <a:rPr lang="en-US" altLang="en-US" dirty="0"/>
              <a:t>specifying the issue presented by a case,</a:t>
            </a:r>
          </a:p>
          <a:p>
            <a:pPr lvl="1"/>
            <a:r>
              <a:rPr lang="en-US" altLang="en-US" dirty="0"/>
              <a:t>identifying the key facts in the case and applicable law, and then</a:t>
            </a:r>
          </a:p>
          <a:p>
            <a:pPr lvl="1"/>
            <a:r>
              <a:rPr lang="en-US" altLang="en-US" dirty="0"/>
              <a:t>applying the law to the facts to come to a conclusion that answers the issue presented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10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Law?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Law consists of rules that regulate the conduct of individuals, businesses, and other organizations within society</a:t>
            </a:r>
          </a:p>
          <a:p>
            <a:r>
              <a:rPr lang="en-US" altLang="en-US" dirty="0"/>
              <a:t>It is intended to protect persons and their property against unwanted interference from others</a:t>
            </a:r>
          </a:p>
          <a:p>
            <a:r>
              <a:rPr lang="en-US" altLang="en-US" dirty="0"/>
              <a:t>Law forbids persons from engaging in certain undesirable activities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784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 of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That which must be obeyed and followed by citizens subject to sanctions or legal consequences</a:t>
            </a:r>
          </a:p>
          <a:p>
            <a:endParaRPr lang="en-US" altLang="en-US" dirty="0"/>
          </a:p>
          <a:p>
            <a:r>
              <a:rPr lang="en-US" altLang="en-US" dirty="0"/>
              <a:t>A body of rules of action or conduct prescribed by controlling authority, and having binding legal force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573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of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Keeping the peace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Including making certain activities crimes</a:t>
            </a: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Shaping moral standards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e.g., enacting laws that discourage drug and alcohol abuse</a:t>
            </a: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Promoting social justice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e.g., enacting statutes that prohibit discrimination in employment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162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Maintaining the status quo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e.g., passing laws preventing the forceful overthrow of the government</a:t>
            </a: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Facilitating orderly change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e.g., passing statutes only after considerable study, debate, and public input</a:t>
            </a: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Providing a basis for compromise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approximately 90 percent of all lawsuits are settled prior to trial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20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Facilitating planning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e.g., well-designed commercial laws allow businesses to plan their activities, allocate their resources, and assess their risks</a:t>
            </a: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Maximizing individual freedom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e.g., the rights of freedom of speech, religion, and association granted by the First Amendment to the U.S. Constitution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060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Jurisprudential Schools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Natural Law School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Postulates that law is based on what is “correct”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Law should be based on morality and ethics</a:t>
            </a: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Historical School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Believes that law is an aggregate of social traditions and customs</a:t>
            </a: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Analytical School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Maintains that law is shaped by logic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239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Jurisprudence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Sociological School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Asserts that law is a means of achieving and advancing certain sociological goals</a:t>
            </a:r>
          </a:p>
          <a:p>
            <a:pPr lvl="1">
              <a:defRPr/>
            </a:pPr>
            <a:endParaRPr lang="en-US" dirty="0">
              <a:latin typeface="Arial Narrow" pitchFamily="34" charset="0"/>
            </a:endParaRP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Command School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Believes that law is a set of rules developed, communicated, and enforced by the ruling party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497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Jurisprudence continued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Critical Legal Studies School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Maintains that legal rules are unnecessary and that legal disputes should be solved by applying arbitrary rules based on fairness</a:t>
            </a:r>
          </a:p>
          <a:p>
            <a:pPr lvl="1">
              <a:defRPr/>
            </a:pPr>
            <a:endParaRPr lang="en-US" dirty="0">
              <a:latin typeface="Arial Narrow" pitchFamily="34" charset="0"/>
            </a:endParaRPr>
          </a:p>
          <a:p>
            <a:pPr>
              <a:defRPr/>
            </a:pPr>
            <a:r>
              <a:rPr lang="en-US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Law and Economics School</a:t>
            </a:r>
          </a:p>
          <a:p>
            <a:pPr lvl="1">
              <a:defRPr/>
            </a:pPr>
            <a:r>
              <a:rPr lang="en-US" dirty="0">
                <a:latin typeface="Arial Narrow" pitchFamily="34" charset="0"/>
              </a:rPr>
              <a:t>Believes that promoting market efficiency should be the central concern of legal decision making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578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</TotalTime>
  <Words>854</Words>
  <Application>Microsoft Office PowerPoint</Application>
  <PresentationFormat>Widescreen</PresentationFormat>
  <Paragraphs>98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Arial Narrow</vt:lpstr>
      <vt:lpstr>Garamond</vt:lpstr>
      <vt:lpstr>Organic</vt:lpstr>
      <vt:lpstr>Module 9</vt:lpstr>
      <vt:lpstr>What is the Law?</vt:lpstr>
      <vt:lpstr>Definition of Law</vt:lpstr>
      <vt:lpstr>Functions of Law</vt:lpstr>
      <vt:lpstr>Functions continued</vt:lpstr>
      <vt:lpstr>Functions continued</vt:lpstr>
      <vt:lpstr>Jurisprudential Schools</vt:lpstr>
      <vt:lpstr>Jurisprudence continued</vt:lpstr>
      <vt:lpstr>Jurisprudence continued</vt:lpstr>
      <vt:lpstr>History of Law in US</vt:lpstr>
      <vt:lpstr>Adaption of Common Law in US</vt:lpstr>
      <vt:lpstr>Sources of Law in US</vt:lpstr>
      <vt:lpstr>Sources continued</vt:lpstr>
      <vt:lpstr>Sources continued</vt:lpstr>
      <vt:lpstr>Precedence of Federal-State</vt:lpstr>
      <vt:lpstr>International law – The Civil Law System</vt:lpstr>
      <vt:lpstr>Civil Law continued</vt:lpstr>
      <vt:lpstr>Critical Legal Thinking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</dc:title>
  <dc:creator>Rebecca Rutherfoord</dc:creator>
  <cp:lastModifiedBy>Rebecca Rutherfoord</cp:lastModifiedBy>
  <cp:revision>3</cp:revision>
  <dcterms:created xsi:type="dcterms:W3CDTF">2018-01-25T17:29:34Z</dcterms:created>
  <dcterms:modified xsi:type="dcterms:W3CDTF">2018-01-25T17:46:59Z</dcterms:modified>
</cp:coreProperties>
</file>