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689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17462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7947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57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755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9364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696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223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179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1933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865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92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63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16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168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64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BA5DFFA-CD32-437E-9FFF-8374B1024B97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677D61-54FE-4875-8B95-26024A2680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132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Torts, Negligence, Strict Liability, Product Defects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67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Fraud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dirty="0"/>
              <a:t>The elements required to find </a:t>
            </a:r>
            <a:r>
              <a:rPr lang="en-US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fraud</a:t>
            </a:r>
            <a:r>
              <a:rPr lang="en-US" dirty="0"/>
              <a:t> are:</a:t>
            </a:r>
          </a:p>
          <a:p>
            <a:pPr marL="1028700" lvl="1" indent="-5715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wrongdoer made a false representation of material fact</a:t>
            </a:r>
          </a:p>
          <a:p>
            <a:pPr marL="1028700" lvl="1" indent="-5715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wrongdoer had knowledge that the representation was false and intended to deceive the innocent party</a:t>
            </a:r>
          </a:p>
          <a:p>
            <a:pPr marL="1028700" lvl="1" indent="-5715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innocent party justifiably relied on the misrepresentation</a:t>
            </a:r>
          </a:p>
          <a:p>
            <a:pPr marL="1028700" lvl="1" indent="-5715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innocent party was injured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399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Strict Liability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Strict liability is 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liability without </a:t>
            </a:r>
            <a:r>
              <a:rPr lang="en-US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fault</a:t>
            </a:r>
            <a:endParaRPr lang="en-US" dirty="0"/>
          </a:p>
          <a:p>
            <a:pPr>
              <a:lnSpc>
                <a:spcPct val="110000"/>
              </a:lnSpc>
              <a:defRPr/>
            </a:pPr>
            <a:r>
              <a:rPr lang="en-US" dirty="0"/>
              <a:t>A participant in a covered activity will be held liable for any injuries caused by the activity even if he or she was not </a:t>
            </a:r>
            <a:r>
              <a:rPr lang="en-US" dirty="0" smtClean="0"/>
              <a:t>negligent</a:t>
            </a:r>
          </a:p>
          <a:p>
            <a:pPr marL="609600" indent="-609600">
              <a:buNone/>
            </a:pPr>
            <a:r>
              <a:rPr lang="en-US" altLang="en-US" dirty="0"/>
              <a:t>This doctrine holds that:</a:t>
            </a:r>
          </a:p>
          <a:p>
            <a:pPr marL="1028700" lvl="1" indent="-571500">
              <a:lnSpc>
                <a:spcPct val="110000"/>
              </a:lnSpc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</a:pPr>
            <a:r>
              <a:rPr lang="en-US" altLang="en-US" dirty="0"/>
              <a:t>There are certain activities that can place the public at risk of injury even if reasonable care is taken, and</a:t>
            </a:r>
          </a:p>
          <a:p>
            <a:pPr marL="1028700" lvl="1" indent="-571500">
              <a:lnSpc>
                <a:spcPct val="110000"/>
              </a:lnSpc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</a:pPr>
            <a:r>
              <a:rPr lang="en-US" altLang="en-US" dirty="0"/>
              <a:t>The public should have some means of compensation if such injury occurs</a:t>
            </a:r>
          </a:p>
          <a:p>
            <a:pPr>
              <a:lnSpc>
                <a:spcPct val="110000"/>
              </a:lnSpc>
              <a:defRPr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7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Tort</a:t>
            </a:r>
            <a:r>
              <a:rPr lang="en-US" dirty="0"/>
              <a:t> is the French word for a “wrong”</a:t>
            </a:r>
          </a:p>
          <a:p>
            <a:pPr>
              <a:lnSpc>
                <a:spcPct val="120000"/>
              </a:lnSpc>
              <a:defRPr/>
            </a:pPr>
            <a:r>
              <a:rPr lang="en-US" dirty="0"/>
              <a:t>Under tort law, an injured party can bring a </a:t>
            </a:r>
            <a:r>
              <a:rPr lang="en-US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civil lawsuit</a:t>
            </a:r>
            <a:r>
              <a:rPr lang="en-US" dirty="0"/>
              <a:t> to seek compensation for a wrong done to the party or the party’s property</a:t>
            </a:r>
          </a:p>
          <a:p>
            <a:pPr>
              <a:defRPr/>
            </a:pPr>
            <a:r>
              <a:rPr lang="en-US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Tort damages</a:t>
            </a:r>
            <a:r>
              <a:rPr lang="en-US" dirty="0"/>
              <a:t> are monetary damages that are sought from the offending party</a:t>
            </a:r>
          </a:p>
          <a:p>
            <a:r>
              <a:rPr lang="en-US" altLang="en-US" dirty="0">
                <a:latin typeface="Arial Rounded MT Bold" panose="020F0704030504030204" pitchFamily="34" charset="0"/>
              </a:rPr>
              <a:t>Tort law imposes a duty on persons and business agents not to intentionally or negligently injure others in society.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90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Intentional Torts Against Property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There are two general categories of property:</a:t>
            </a:r>
          </a:p>
          <a:p>
            <a:pPr lvl="1"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Real Property</a:t>
            </a:r>
            <a:r>
              <a:rPr lang="en-US" dirty="0"/>
              <a:t> – consists of land and anything permanently attached to that land</a:t>
            </a:r>
          </a:p>
          <a:p>
            <a:pPr lvl="1"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Personal Property</a:t>
            </a:r>
            <a:r>
              <a:rPr lang="en-US" dirty="0"/>
              <a:t> – consist of things that are movable</a:t>
            </a:r>
          </a:p>
          <a:p>
            <a:pPr lvl="2">
              <a:defRPr/>
            </a:pPr>
            <a:r>
              <a:rPr lang="en-US" dirty="0"/>
              <a:t>Automobiles</a:t>
            </a:r>
          </a:p>
          <a:p>
            <a:pPr lvl="2">
              <a:defRPr/>
            </a:pPr>
            <a:r>
              <a:rPr lang="en-US" dirty="0"/>
              <a:t>Books</a:t>
            </a:r>
          </a:p>
          <a:p>
            <a:pPr lvl="2">
              <a:defRPr/>
            </a:pPr>
            <a:r>
              <a:rPr lang="en-US" dirty="0"/>
              <a:t>Clothes</a:t>
            </a:r>
          </a:p>
          <a:p>
            <a:pPr lvl="2">
              <a:defRPr/>
            </a:pPr>
            <a:r>
              <a:rPr lang="en-US" dirty="0"/>
              <a:t>Pets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841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Unintentional Torts (Negligence)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Unintentional Tort</a:t>
            </a:r>
          </a:p>
          <a:p>
            <a:pPr lvl="1">
              <a:defRPr/>
            </a:pPr>
            <a:r>
              <a:rPr lang="en-US" dirty="0"/>
              <a:t>A doctrine that says a person is liable for harm that is the foreseeable consequence of his or her actions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Negligence</a:t>
            </a:r>
          </a:p>
          <a:p>
            <a:pPr lvl="1">
              <a:defRPr/>
            </a:pPr>
            <a:r>
              <a:rPr lang="en-US" dirty="0"/>
              <a:t>The omission to do something which a reasonable person would do; or</a:t>
            </a:r>
          </a:p>
          <a:p>
            <a:pPr lvl="1">
              <a:defRPr/>
            </a:pPr>
            <a:r>
              <a:rPr lang="en-US" dirty="0"/>
              <a:t>Doing something which a prudent and reasonable man would not do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53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Negligence Lawsuit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dirty="0"/>
              <a:t>To be successful in a negligence lawsuit, the plaintiff must prove that: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 owed a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duty of care</a:t>
            </a:r>
            <a:r>
              <a:rPr lang="en-US" dirty="0"/>
              <a:t> to the plaintiff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breached</a:t>
            </a:r>
            <a:r>
              <a:rPr lang="en-US" dirty="0"/>
              <a:t> the duty of care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plaintiff suffered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injury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defendant’s negligent act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caused</a:t>
            </a:r>
            <a:r>
              <a:rPr lang="en-US" dirty="0"/>
              <a:t> the plaintiff’s injury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823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Lawsuit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609600" indent="-609600">
              <a:buNone/>
              <a:defRPr/>
            </a:pPr>
            <a:r>
              <a:rPr lang="en-US" dirty="0"/>
              <a:t>To be successful in a negligence lawsuit, the plaintiff must prove that: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 owed a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duty of care</a:t>
            </a:r>
            <a:r>
              <a:rPr lang="en-US" dirty="0"/>
              <a:t> to the plaintiff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breached</a:t>
            </a:r>
            <a:r>
              <a:rPr lang="en-US" dirty="0"/>
              <a:t> the duty of care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plaintiff suffered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injury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/>
              <a:t>The defendant’s negligent act </a:t>
            </a: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caused</a:t>
            </a:r>
            <a:r>
              <a:rPr lang="en-US" dirty="0"/>
              <a:t> the plaintiff’s injury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Breach of Duty</a:t>
            </a:r>
            <a:r>
              <a:rPr lang="en-US" dirty="0"/>
              <a:t> – a failure to exercise care or to act as a reasonable person would </a:t>
            </a:r>
            <a:r>
              <a:rPr lang="en-US" dirty="0" smtClean="0"/>
              <a:t>act</a:t>
            </a:r>
            <a:endParaRPr lang="en-US" dirty="0"/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Injury to Plaintiff</a:t>
            </a:r>
            <a:r>
              <a:rPr lang="en-US" dirty="0"/>
              <a:t> – the plaintiff must suffer personal injury or damage to his or her property to recover monetary damages for the defendant’s negligence</a:t>
            </a:r>
          </a:p>
          <a:p>
            <a:pPr lvl="1">
              <a:defRPr/>
            </a:pPr>
            <a:r>
              <a:rPr lang="en-US" dirty="0"/>
              <a:t>Effect on the plaintiff’s life or </a:t>
            </a:r>
            <a:r>
              <a:rPr lang="en-US" dirty="0" smtClean="0"/>
              <a:t>profession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801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Lawsuit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Causation</a:t>
            </a:r>
            <a:r>
              <a:rPr lang="en-US" dirty="0"/>
              <a:t> – a person who commits a negligent act is not liable unless his or her act was the cause of the plaintiff’s injuries</a:t>
            </a:r>
          </a:p>
          <a:p>
            <a:pPr lvl="1">
              <a:defRPr/>
            </a:pP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Causation in Fact</a:t>
            </a:r>
            <a:r>
              <a:rPr lang="en-US" dirty="0">
                <a:latin typeface="Arial Narrow" pitchFamily="34" charset="0"/>
              </a:rPr>
              <a:t> (actual cause)</a:t>
            </a:r>
          </a:p>
          <a:p>
            <a:pPr lvl="1">
              <a:defRPr/>
            </a:pPr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Proximate Cause</a:t>
            </a:r>
            <a:r>
              <a:rPr lang="en-US" dirty="0">
                <a:latin typeface="Arial Narrow" pitchFamily="34" charset="0"/>
              </a:rPr>
              <a:t> (legal cause)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Causation in Fact</a:t>
            </a:r>
            <a:r>
              <a:rPr lang="en-US" dirty="0"/>
              <a:t> (actual cause)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The actual cause of negligence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A person who commits a negligent act is not liable unless causation in fact can be proven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630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Lawsuit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Proximate Cause</a:t>
            </a:r>
            <a:r>
              <a:rPr lang="en-US" dirty="0"/>
              <a:t> (legal cause)</a:t>
            </a:r>
          </a:p>
          <a:p>
            <a:pPr lvl="1">
              <a:defRPr/>
            </a:pPr>
            <a:r>
              <a:rPr lang="en-US" dirty="0"/>
              <a:t>Under the law, a negligent party is not necessarily liable for all damages set in motion by his or her negligent act</a:t>
            </a:r>
          </a:p>
          <a:p>
            <a:pPr lvl="1">
              <a:defRPr/>
            </a:pPr>
            <a:r>
              <a:rPr lang="en-US" dirty="0"/>
              <a:t>The law establishes a point along the damage chain after which the negligent party is no longer legally responsible for the consequences of his or her actions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03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Business Torts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/>
              <a:t>Entering certain businesses and professions without a license</a:t>
            </a:r>
          </a:p>
          <a:p>
            <a:pPr>
              <a:defRPr/>
            </a:pPr>
            <a:r>
              <a:rPr lang="en-US" dirty="0"/>
              <a:t>Unfair competition</a:t>
            </a:r>
          </a:p>
          <a:p>
            <a:pPr lvl="1">
              <a:defRPr/>
            </a:pPr>
            <a:r>
              <a:rPr lang="en-US" dirty="0"/>
              <a:t>Predatory practices</a:t>
            </a:r>
          </a:p>
          <a:p>
            <a:pPr lvl="1">
              <a:defRPr/>
            </a:pPr>
            <a:r>
              <a:rPr lang="en-US" dirty="0"/>
              <a:t>Palming off</a:t>
            </a:r>
          </a:p>
          <a:p>
            <a:pPr>
              <a:defRPr/>
            </a:pPr>
            <a:r>
              <a:rPr lang="en-US" dirty="0"/>
              <a:t>Disparagement</a:t>
            </a:r>
          </a:p>
          <a:p>
            <a:pPr>
              <a:defRPr/>
            </a:pPr>
            <a:r>
              <a:rPr lang="en-US" dirty="0"/>
              <a:t>False advertising</a:t>
            </a:r>
          </a:p>
          <a:p>
            <a:pPr>
              <a:defRPr/>
            </a:pPr>
            <a:r>
              <a:rPr lang="en-US" dirty="0"/>
              <a:t>Intentional misrepresentation (</a:t>
            </a:r>
            <a:r>
              <a:rPr 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fraud</a:t>
            </a:r>
            <a:r>
              <a:rPr lang="en-US" dirty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5307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</TotalTime>
  <Words>581</Words>
  <Application>Microsoft Office PowerPoint</Application>
  <PresentationFormat>Widescreen</PresentationFormat>
  <Paragraphs>67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Narrow</vt:lpstr>
      <vt:lpstr>Arial Rounded MT Bold</vt:lpstr>
      <vt:lpstr>Garamond</vt:lpstr>
      <vt:lpstr>Wingdings</vt:lpstr>
      <vt:lpstr>Organic</vt:lpstr>
      <vt:lpstr>Module 10</vt:lpstr>
      <vt:lpstr>Tort</vt:lpstr>
      <vt:lpstr>Intentional Torts Against Property</vt:lpstr>
      <vt:lpstr>Unintentional Torts (Negligence)</vt:lpstr>
      <vt:lpstr>Negligence Lawsuit</vt:lpstr>
      <vt:lpstr>Lawsuit continued</vt:lpstr>
      <vt:lpstr>Lawsuit continued</vt:lpstr>
      <vt:lpstr>Lawsuit continued</vt:lpstr>
      <vt:lpstr>Some Business Torts</vt:lpstr>
      <vt:lpstr>Elements of Fraud</vt:lpstr>
      <vt:lpstr>Strict Liability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10</dc:title>
  <dc:creator>Rebecca Rutherfoord</dc:creator>
  <cp:lastModifiedBy>Rebecca Rutherfoord</cp:lastModifiedBy>
  <cp:revision>1</cp:revision>
  <dcterms:created xsi:type="dcterms:W3CDTF">2018-01-25T18:22:54Z</dcterms:created>
  <dcterms:modified xsi:type="dcterms:W3CDTF">2018-01-25T18:30:31Z</dcterms:modified>
</cp:coreProperties>
</file>