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07538FC1-A28D-4D2C-B63D-FA17678AC9B5}"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913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07FC440-42F6-4DAD-A39D-0A0CEE8C9852}"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621134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51821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4315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3800399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5919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55723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6305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9696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1504057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3851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07FC440-42F6-4DAD-A39D-0A0CEE8C9852}"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1025334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07FC440-42F6-4DAD-A39D-0A0CEE8C9852}" type="datetimeFigureOut">
              <a:rPr lang="en-US" smtClean="0"/>
              <a:t>1/25/2018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538FC1-A28D-4D2C-B63D-FA17678AC9B5}"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9095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07FC440-42F6-4DAD-A39D-0A0CEE8C9852}" type="datetimeFigureOut">
              <a:rPr lang="en-US" smtClean="0"/>
              <a:t>1/25/2018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538FC1-A28D-4D2C-B63D-FA17678AC9B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975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7FC440-42F6-4DAD-A39D-0A0CEE8C9852}" type="datetimeFigureOut">
              <a:rPr lang="en-US" smtClean="0"/>
              <a:t>1/25/2018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3559184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07FC440-42F6-4DAD-A39D-0A0CEE8C9852}"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79158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607FC440-42F6-4DAD-A39D-0A0CEE8C9852}"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803320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07FC440-42F6-4DAD-A39D-0A0CEE8C9852}" type="datetimeFigureOut">
              <a:rPr lang="en-US" smtClean="0"/>
              <a:t>1/25/2018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7538FC1-A28D-4D2C-B63D-FA17678AC9B5}" type="slidenum">
              <a:rPr lang="en-US" smtClean="0"/>
              <a:t>‹#›</a:t>
            </a:fld>
            <a:endParaRPr lang="en-US"/>
          </a:p>
        </p:txBody>
      </p:sp>
    </p:spTree>
    <p:extLst>
      <p:ext uri="{BB962C8B-B14F-4D97-AF65-F5344CB8AC3E}">
        <p14:creationId xmlns:p14="http://schemas.microsoft.com/office/powerpoint/2010/main" val="17664554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2</a:t>
            </a:r>
            <a:endParaRPr lang="en-US" dirty="0"/>
          </a:p>
        </p:txBody>
      </p:sp>
      <p:sp>
        <p:nvSpPr>
          <p:cNvPr id="3" name="Subtitle 2"/>
          <p:cNvSpPr>
            <a:spLocks noGrp="1"/>
          </p:cNvSpPr>
          <p:nvPr>
            <p:ph type="subTitle" idx="1"/>
          </p:nvPr>
        </p:nvSpPr>
        <p:spPr/>
        <p:txBody>
          <a:bodyPr/>
          <a:lstStyle/>
          <a:p>
            <a:r>
              <a:rPr lang="en-US" dirty="0" smtClean="0"/>
              <a:t>Codes of Ethics and the Law</a:t>
            </a:r>
            <a:endParaRPr lang="en-US" dirty="0"/>
          </a:p>
        </p:txBody>
      </p:sp>
    </p:spTree>
    <p:extLst>
      <p:ext uri="{BB962C8B-B14F-4D97-AF65-F5344CB8AC3E}">
        <p14:creationId xmlns:p14="http://schemas.microsoft.com/office/powerpoint/2010/main" val="35900937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Whistle-blowing</a:t>
            </a:r>
            <a:endParaRPr lang="en-US" dirty="0"/>
          </a:p>
        </p:txBody>
      </p:sp>
      <p:sp>
        <p:nvSpPr>
          <p:cNvPr id="3" name="Content Placeholder 2"/>
          <p:cNvSpPr>
            <a:spLocks noGrp="1"/>
          </p:cNvSpPr>
          <p:nvPr>
            <p:ph idx="1"/>
          </p:nvPr>
        </p:nvSpPr>
        <p:spPr/>
        <p:txBody>
          <a:bodyPr>
            <a:normAutofit fontScale="92500"/>
          </a:bodyPr>
          <a:lstStyle/>
          <a:p>
            <a:r>
              <a:rPr lang="en-US" altLang="en-US" sz="3600" dirty="0"/>
              <a:t>What, exactly, is whistle-blowing? </a:t>
            </a:r>
          </a:p>
          <a:p>
            <a:r>
              <a:rPr lang="en-US" altLang="en-US" sz="3600" dirty="0"/>
              <a:t>Bok (2003) defines a whistle blower as an individual who makes</a:t>
            </a:r>
          </a:p>
          <a:p>
            <a:pPr lvl="1">
              <a:buNone/>
            </a:pPr>
            <a:r>
              <a:rPr lang="en-US" altLang="en-US" sz="3600" dirty="0"/>
              <a:t>  “revelations meant to call attention to negligence, abuses, or dangers that threaten the public interest.”</a:t>
            </a:r>
          </a:p>
          <a:p>
            <a:endParaRPr lang="en-US" dirty="0"/>
          </a:p>
        </p:txBody>
      </p:sp>
    </p:spTree>
    <p:extLst>
      <p:ext uri="{BB962C8B-B14F-4D97-AF65-F5344CB8AC3E}">
        <p14:creationId xmlns:p14="http://schemas.microsoft.com/office/powerpoint/2010/main" val="2399077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Whistle-blowing continued</a:t>
            </a:r>
            <a:endParaRPr lang="en-US" dirty="0"/>
          </a:p>
        </p:txBody>
      </p:sp>
      <p:sp>
        <p:nvSpPr>
          <p:cNvPr id="3" name="Content Placeholder 2"/>
          <p:cNvSpPr>
            <a:spLocks noGrp="1"/>
          </p:cNvSpPr>
          <p:nvPr>
            <p:ph idx="1"/>
          </p:nvPr>
        </p:nvSpPr>
        <p:spPr/>
        <p:txBody>
          <a:bodyPr/>
          <a:lstStyle/>
          <a:p>
            <a:pPr>
              <a:defRPr/>
            </a:pPr>
            <a:r>
              <a:rPr lang="en-US" dirty="0"/>
              <a:t>In the context of engineering, whistle-blowing incidents often occur in attempts to alert the public to a potentially unsafe product. </a:t>
            </a:r>
          </a:p>
          <a:p>
            <a:pPr>
              <a:defRPr/>
            </a:pPr>
            <a:r>
              <a:rPr lang="en-US" dirty="0"/>
              <a:t>They can occur because of either:</a:t>
            </a:r>
          </a:p>
          <a:p>
            <a:pPr marL="514350" indent="-514350">
              <a:buFont typeface="+mj-lt"/>
              <a:buAutoNum type="alphaLcParenR"/>
              <a:defRPr/>
            </a:pPr>
            <a:r>
              <a:rPr lang="en-US" i="1" dirty="0"/>
              <a:t>overt wrongdoing</a:t>
            </a:r>
            <a:r>
              <a:rPr lang="en-US" dirty="0"/>
              <a:t> (where an employee informs the public about the immoral or illegal behavior of an employee or supervisor);</a:t>
            </a:r>
          </a:p>
          <a:p>
            <a:pPr marL="514350" indent="-514350">
              <a:buFont typeface="+mj-lt"/>
              <a:buAutoNum type="alphaLcParenR"/>
              <a:defRPr/>
            </a:pPr>
            <a:r>
              <a:rPr lang="en-US" i="1" dirty="0"/>
              <a:t>negligence</a:t>
            </a:r>
            <a:r>
              <a:rPr lang="en-US" dirty="0"/>
              <a:t> (e.g., where one or more individuals in an organization have failed to act). </a:t>
            </a:r>
          </a:p>
          <a:p>
            <a:endParaRPr lang="en-US" dirty="0"/>
          </a:p>
        </p:txBody>
      </p:sp>
    </p:spTree>
    <p:extLst>
      <p:ext uri="{BB962C8B-B14F-4D97-AF65-F5344CB8AC3E}">
        <p14:creationId xmlns:p14="http://schemas.microsoft.com/office/powerpoint/2010/main" val="2308438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Responsibility, Liability and Accountability</a:t>
            </a:r>
            <a:endParaRPr lang="en-US" dirty="0"/>
          </a:p>
        </p:txBody>
      </p:sp>
      <p:sp>
        <p:nvSpPr>
          <p:cNvPr id="3" name="Content Placeholder 2"/>
          <p:cNvSpPr>
            <a:spLocks noGrp="1"/>
          </p:cNvSpPr>
          <p:nvPr>
            <p:ph idx="1"/>
          </p:nvPr>
        </p:nvSpPr>
        <p:spPr/>
        <p:txBody>
          <a:bodyPr/>
          <a:lstStyle/>
          <a:p>
            <a:r>
              <a:rPr lang="en-US" altLang="en-US" i="1" dirty="0">
                <a:solidFill>
                  <a:srgbClr val="000000"/>
                </a:solidFill>
                <a:cs typeface="Times New Roman" panose="02020603050405020304" pitchFamily="18" charset="0"/>
              </a:rPr>
              <a:t>Traditional models of responsibility</a:t>
            </a:r>
            <a:r>
              <a:rPr lang="en-US" altLang="en-US" dirty="0">
                <a:solidFill>
                  <a:srgbClr val="000000"/>
                </a:solidFill>
                <a:cs typeface="Times New Roman" panose="02020603050405020304" pitchFamily="18" charset="0"/>
              </a:rPr>
              <a:t> require that two conditions be satisfied: </a:t>
            </a:r>
          </a:p>
          <a:p>
            <a:pPr>
              <a:buFont typeface="Tahoma" panose="020B0604030504040204" pitchFamily="34" charset="0"/>
              <a:buAutoNum type="romanLcPeriod"/>
            </a:pPr>
            <a:r>
              <a:rPr lang="en-US" altLang="en-US" i="1" dirty="0">
                <a:solidFill>
                  <a:srgbClr val="000000"/>
                </a:solidFill>
                <a:cs typeface="Times New Roman" panose="02020603050405020304" pitchFamily="18" charset="0"/>
              </a:rPr>
              <a:t>causality</a:t>
            </a:r>
            <a:r>
              <a:rPr lang="en-US" altLang="en-US" dirty="0">
                <a:solidFill>
                  <a:srgbClr val="000000"/>
                </a:solidFill>
                <a:cs typeface="Times New Roman" panose="02020603050405020304" pitchFamily="18" charset="0"/>
              </a:rPr>
              <a:t>,</a:t>
            </a:r>
          </a:p>
          <a:p>
            <a:pPr>
              <a:buFont typeface="Tahoma" panose="020B0604030504040204" pitchFamily="34" charset="0"/>
              <a:buAutoNum type="romanLcPeriod"/>
            </a:pPr>
            <a:r>
              <a:rPr lang="en-US" altLang="en-US" i="1" dirty="0">
                <a:solidFill>
                  <a:srgbClr val="000000"/>
                </a:solidFill>
                <a:cs typeface="Times New Roman" panose="02020603050405020304" pitchFamily="18" charset="0"/>
              </a:rPr>
              <a:t>intent</a:t>
            </a:r>
            <a:r>
              <a:rPr lang="en-US" altLang="en-US" dirty="0">
                <a:solidFill>
                  <a:srgbClr val="000000"/>
                </a:solidFill>
                <a:cs typeface="Times New Roman" panose="02020603050405020304" pitchFamily="18" charset="0"/>
              </a:rPr>
              <a:t>.  </a:t>
            </a:r>
          </a:p>
          <a:p>
            <a:pPr>
              <a:buFont typeface="Wingdings" panose="05000000000000000000" pitchFamily="2" charset="2"/>
              <a:buChar char="Ø"/>
            </a:pPr>
            <a:r>
              <a:rPr lang="en-US" altLang="en-US" dirty="0">
                <a:solidFill>
                  <a:srgbClr val="000000"/>
                </a:solidFill>
                <a:cs typeface="Times New Roman" panose="02020603050405020304" pitchFamily="18" charset="0"/>
              </a:rPr>
              <a:t>For example, some agent, </a:t>
            </a:r>
            <a:r>
              <a:rPr lang="en-US" altLang="en-US" i="1" dirty="0">
                <a:solidFill>
                  <a:srgbClr val="000000"/>
                </a:solidFill>
                <a:cs typeface="Times New Roman" panose="02020603050405020304" pitchFamily="18" charset="0"/>
              </a:rPr>
              <a:t>X</a:t>
            </a:r>
            <a:r>
              <a:rPr lang="en-US" altLang="en-US" dirty="0">
                <a:solidFill>
                  <a:srgbClr val="000000"/>
                </a:solidFill>
                <a:cs typeface="Times New Roman" panose="02020603050405020304" pitchFamily="18" charset="0"/>
              </a:rPr>
              <a:t>, is held morally responsible for an act, </a:t>
            </a:r>
            <a:r>
              <a:rPr lang="en-US" altLang="en-US" i="1" dirty="0">
                <a:solidFill>
                  <a:srgbClr val="000000"/>
                </a:solidFill>
                <a:cs typeface="Times New Roman" panose="02020603050405020304" pitchFamily="18" charset="0"/>
              </a:rPr>
              <a:t>Y</a:t>
            </a:r>
            <a:r>
              <a:rPr lang="en-US" altLang="en-US" dirty="0">
                <a:solidFill>
                  <a:srgbClr val="000000"/>
                </a:solidFill>
                <a:cs typeface="Times New Roman" panose="02020603050405020304" pitchFamily="18" charset="0"/>
              </a:rPr>
              <a:t>, if </a:t>
            </a:r>
            <a:r>
              <a:rPr lang="en-US" altLang="en-US" i="1" dirty="0">
                <a:solidFill>
                  <a:srgbClr val="000000"/>
                </a:solidFill>
                <a:cs typeface="Times New Roman" panose="02020603050405020304" pitchFamily="18" charset="0"/>
              </a:rPr>
              <a:t>X</a:t>
            </a:r>
            <a:r>
              <a:rPr lang="en-US" altLang="en-US" dirty="0">
                <a:solidFill>
                  <a:srgbClr val="000000"/>
                </a:solidFill>
                <a:cs typeface="Times New Roman" panose="02020603050405020304" pitchFamily="18" charset="0"/>
              </a:rPr>
              <a:t> caused </a:t>
            </a:r>
            <a:r>
              <a:rPr lang="en-US" altLang="en-US" i="1" dirty="0">
                <a:solidFill>
                  <a:srgbClr val="000000"/>
                </a:solidFill>
                <a:cs typeface="Times New Roman" panose="02020603050405020304" pitchFamily="18" charset="0"/>
              </a:rPr>
              <a:t>Y</a:t>
            </a:r>
            <a:r>
              <a:rPr lang="en-US" altLang="en-US" dirty="0">
                <a:solidFill>
                  <a:srgbClr val="000000"/>
                </a:solidFill>
                <a:cs typeface="Times New Roman" panose="02020603050405020304" pitchFamily="18" charset="0"/>
              </a:rPr>
              <a:t> (or intended to cause </a:t>
            </a:r>
            <a:r>
              <a:rPr lang="en-US" altLang="en-US" i="1" dirty="0">
                <a:solidFill>
                  <a:srgbClr val="000000"/>
                </a:solidFill>
                <a:cs typeface="Times New Roman" panose="02020603050405020304" pitchFamily="18" charset="0"/>
              </a:rPr>
              <a:t>Y</a:t>
            </a:r>
            <a:r>
              <a:rPr lang="en-US" altLang="en-US" dirty="0">
                <a:solidFill>
                  <a:srgbClr val="000000"/>
                </a:solidFill>
                <a:cs typeface="Times New Roman" panose="02020603050405020304" pitchFamily="18" charset="0"/>
              </a:rPr>
              <a:t>).</a:t>
            </a:r>
          </a:p>
          <a:p>
            <a:endParaRPr lang="en-US" dirty="0"/>
          </a:p>
        </p:txBody>
      </p:sp>
    </p:spTree>
    <p:extLst>
      <p:ext uri="{BB962C8B-B14F-4D97-AF65-F5344CB8AC3E}">
        <p14:creationId xmlns:p14="http://schemas.microsoft.com/office/powerpoint/2010/main" val="1377571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Responsibility continued</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solidFill>
                  <a:srgbClr val="000000"/>
                </a:solidFill>
                <a:cs typeface="Times New Roman" panose="02020603050405020304" pitchFamily="18" charset="0"/>
              </a:rPr>
              <a:t>A person could be held responsible for causing some outcome, even if he or she did not intend the outcome. </a:t>
            </a:r>
          </a:p>
          <a:p>
            <a:pPr>
              <a:buFont typeface="Wingdings" panose="05000000000000000000" pitchFamily="2" charset="2"/>
              <a:buChar char="Ø"/>
            </a:pPr>
            <a:r>
              <a:rPr lang="en-US" altLang="en-US" dirty="0">
                <a:solidFill>
                  <a:srgbClr val="000000"/>
                </a:solidFill>
                <a:cs typeface="Times New Roman" panose="02020603050405020304" pitchFamily="18" charset="0"/>
              </a:rPr>
              <a:t>For example, a person who carelessly left a cam fire burning, which started a major forest fire, could be held responsible for causing the fire. </a:t>
            </a:r>
          </a:p>
          <a:p>
            <a:pPr>
              <a:lnSpc>
                <a:spcPct val="90000"/>
              </a:lnSpc>
            </a:pPr>
            <a:r>
              <a:rPr lang="en-US" altLang="en-US" dirty="0">
                <a:solidFill>
                  <a:srgbClr val="000000"/>
                </a:solidFill>
                <a:cs typeface="Times New Roman" panose="02020603050405020304" pitchFamily="18" charset="0"/>
              </a:rPr>
              <a:t>Agents can also be held responsible when they </a:t>
            </a:r>
            <a:r>
              <a:rPr lang="en-US" altLang="en-US" i="1" dirty="0">
                <a:solidFill>
                  <a:srgbClr val="000000"/>
                </a:solidFill>
                <a:cs typeface="Times New Roman" panose="02020603050405020304" pitchFamily="18" charset="0"/>
              </a:rPr>
              <a:t>intend</a:t>
            </a:r>
            <a:r>
              <a:rPr lang="en-US" altLang="en-US" dirty="0">
                <a:solidFill>
                  <a:srgbClr val="000000"/>
                </a:solidFill>
                <a:cs typeface="Times New Roman" panose="02020603050405020304" pitchFamily="18" charset="0"/>
              </a:rPr>
              <a:t> for something to happen, even if they ultimately fail to cause (or bring about) the intended outcome.  </a:t>
            </a:r>
          </a:p>
          <a:p>
            <a:pPr>
              <a:lnSpc>
                <a:spcPct val="90000"/>
              </a:lnSpc>
              <a:buFont typeface="Wingdings" panose="05000000000000000000" pitchFamily="2" charset="2"/>
              <a:buChar char="Ø"/>
            </a:pPr>
            <a:r>
              <a:rPr lang="en-US" altLang="en-US" dirty="0">
                <a:solidFill>
                  <a:srgbClr val="000000"/>
                </a:solidFill>
                <a:cs typeface="Times New Roman" panose="02020603050405020304" pitchFamily="18" charset="0"/>
              </a:rPr>
              <a:t>For example, suppose a disgruntled student intends to blow up a computer lab, but is discovered at the last minute and prevented from doing so; even though the student failed to carry out his objective, we hold him morally culpable because of his intentions.   </a:t>
            </a:r>
          </a:p>
          <a:p>
            <a:endParaRPr lang="en-US" dirty="0"/>
          </a:p>
        </p:txBody>
      </p:sp>
    </p:spTree>
    <p:extLst>
      <p:ext uri="{BB962C8B-B14F-4D97-AF65-F5344CB8AC3E}">
        <p14:creationId xmlns:p14="http://schemas.microsoft.com/office/powerpoint/2010/main" val="7135933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Liability vs. Responsibility</a:t>
            </a:r>
            <a:endParaRPr lang="en-US" dirty="0"/>
          </a:p>
        </p:txBody>
      </p:sp>
      <p:sp>
        <p:nvSpPr>
          <p:cNvPr id="3" name="Content Placeholder 2"/>
          <p:cNvSpPr>
            <a:spLocks noGrp="1"/>
          </p:cNvSpPr>
          <p:nvPr>
            <p:ph idx="1"/>
          </p:nvPr>
        </p:nvSpPr>
        <p:spPr/>
        <p:txBody>
          <a:bodyPr/>
          <a:lstStyle/>
          <a:p>
            <a:pPr>
              <a:lnSpc>
                <a:spcPct val="90000"/>
              </a:lnSpc>
            </a:pPr>
            <a:r>
              <a:rPr lang="en-US" altLang="en-US" i="1" dirty="0">
                <a:cs typeface="Times New Roman" panose="02020603050405020304" pitchFamily="18" charset="0"/>
              </a:rPr>
              <a:t>Liability</a:t>
            </a:r>
            <a:r>
              <a:rPr lang="en-US" altLang="en-US" dirty="0">
                <a:cs typeface="Times New Roman" panose="02020603050405020304" pitchFamily="18" charset="0"/>
              </a:rPr>
              <a:t> is a legal concept.</a:t>
            </a:r>
          </a:p>
          <a:p>
            <a:pPr>
              <a:lnSpc>
                <a:spcPct val="90000"/>
              </a:lnSpc>
            </a:pPr>
            <a:r>
              <a:rPr lang="en-US" altLang="en-US" dirty="0">
                <a:cs typeface="Times New Roman" panose="02020603050405020304" pitchFamily="18" charset="0"/>
              </a:rPr>
              <a:t>It is sometimes used in the narrow sense of "strict liability." </a:t>
            </a:r>
          </a:p>
          <a:p>
            <a:pPr>
              <a:lnSpc>
                <a:spcPct val="90000"/>
              </a:lnSpc>
            </a:pPr>
            <a:r>
              <a:rPr lang="en-US" altLang="en-US" dirty="0">
                <a:cs typeface="Times New Roman" panose="02020603050405020304" pitchFamily="18" charset="0"/>
              </a:rPr>
              <a:t>To be strictly liable for harm is to be liable to compensate for it even though the party that is liable one did not necessarily bring it about through faulty action (e.g., when a someone is injured on a person’s property).</a:t>
            </a:r>
          </a:p>
          <a:p>
            <a:pPr>
              <a:lnSpc>
                <a:spcPct val="90000"/>
              </a:lnSpc>
            </a:pPr>
            <a:r>
              <a:rPr lang="en-US" altLang="en-US" dirty="0">
                <a:cs typeface="Times New Roman" panose="02020603050405020304" pitchFamily="18" charset="0"/>
              </a:rPr>
              <a:t>In liability incidents, the moral notion of "blame" may be left out. </a:t>
            </a:r>
            <a:endParaRPr lang="en-US" altLang="en-US" dirty="0"/>
          </a:p>
          <a:p>
            <a:endParaRPr lang="en-US" dirty="0"/>
          </a:p>
        </p:txBody>
      </p:sp>
    </p:spTree>
    <p:extLst>
      <p:ext uri="{BB962C8B-B14F-4D97-AF65-F5344CB8AC3E}">
        <p14:creationId xmlns:p14="http://schemas.microsoft.com/office/powerpoint/2010/main" val="22121239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Accountability</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altLang="en-US" dirty="0" err="1">
                <a:solidFill>
                  <a:srgbClr val="000000"/>
                </a:solidFill>
                <a:cs typeface="Times New Roman" panose="02020603050405020304" pitchFamily="18" charset="0"/>
              </a:rPr>
              <a:t>Nissenbaum</a:t>
            </a:r>
            <a:r>
              <a:rPr lang="en-US" altLang="en-US" dirty="0">
                <a:solidFill>
                  <a:srgbClr val="000000"/>
                </a:solidFill>
                <a:cs typeface="Times New Roman" panose="02020603050405020304" pitchFamily="18" charset="0"/>
              </a:rPr>
              <a:t> (2007) argues that responsibility is only part of what is covered by the (broader) notion of </a:t>
            </a:r>
            <a:r>
              <a:rPr lang="en-US" altLang="en-US" i="1" dirty="0">
                <a:solidFill>
                  <a:srgbClr val="000000"/>
                </a:solidFill>
                <a:cs typeface="Times New Roman" panose="02020603050405020304" pitchFamily="18" charset="0"/>
              </a:rPr>
              <a:t>accountability</a:t>
            </a:r>
            <a:r>
              <a:rPr lang="en-US" altLang="en-US" dirty="0">
                <a:solidFill>
                  <a:srgbClr val="000000"/>
                </a:solidFill>
                <a:cs typeface="Times New Roman" panose="02020603050405020304" pitchFamily="18" charset="0"/>
              </a:rPr>
              <a:t>. </a:t>
            </a:r>
          </a:p>
          <a:p>
            <a:pPr>
              <a:lnSpc>
                <a:spcPct val="90000"/>
              </a:lnSpc>
            </a:pPr>
            <a:r>
              <a:rPr lang="en-US" altLang="en-US" dirty="0">
                <a:solidFill>
                  <a:srgbClr val="000000"/>
                </a:solidFill>
                <a:cs typeface="Times New Roman" panose="02020603050405020304" pitchFamily="18" charset="0"/>
              </a:rPr>
              <a:t>For </a:t>
            </a:r>
            <a:r>
              <a:rPr lang="en-US" altLang="en-US" dirty="0" err="1">
                <a:solidFill>
                  <a:srgbClr val="000000"/>
                </a:solidFill>
                <a:cs typeface="Times New Roman" panose="02020603050405020304" pitchFamily="18" charset="0"/>
              </a:rPr>
              <a:t>Nissenbaum</a:t>
            </a:r>
            <a:r>
              <a:rPr lang="en-US" altLang="en-US" dirty="0">
                <a:solidFill>
                  <a:srgbClr val="000000"/>
                </a:solidFill>
                <a:cs typeface="Times New Roman" panose="02020603050405020304" pitchFamily="18" charset="0"/>
              </a:rPr>
              <a:t>, accountability means that someone, or some group of individuals, or even an entire organization is </a:t>
            </a:r>
            <a:r>
              <a:rPr lang="en-US" altLang="en-US" i="1" dirty="0">
                <a:solidFill>
                  <a:srgbClr val="000000"/>
                </a:solidFill>
                <a:cs typeface="Times New Roman" panose="02020603050405020304" pitchFamily="18" charset="0"/>
              </a:rPr>
              <a:t>answerable</a:t>
            </a:r>
            <a:r>
              <a:rPr lang="en-US" altLang="en-US" dirty="0" smtClean="0">
                <a:solidFill>
                  <a:srgbClr val="000000"/>
                </a:solidFill>
                <a:cs typeface="Times New Roman" panose="02020603050405020304" pitchFamily="18" charset="0"/>
              </a:rPr>
              <a:t>.</a:t>
            </a:r>
          </a:p>
          <a:p>
            <a:r>
              <a:rPr lang="en-US" altLang="en-US" sz="2800" dirty="0" err="1"/>
              <a:t>Nissenbaum</a:t>
            </a:r>
            <a:r>
              <a:rPr lang="en-US" altLang="en-US" sz="2800" dirty="0"/>
              <a:t> points out that in cases of accountability,</a:t>
            </a:r>
          </a:p>
          <a:p>
            <a:pPr lvl="1">
              <a:buNone/>
            </a:pPr>
            <a:r>
              <a:rPr lang="en-US" altLang="en-US" dirty="0">
                <a:cs typeface="Times New Roman" panose="02020603050405020304" pitchFamily="18" charset="0"/>
              </a:rPr>
              <a:t>   ...there will be someone, or several people </a:t>
            </a:r>
            <a:r>
              <a:rPr lang="en-US" altLang="en-US" i="1" dirty="0">
                <a:cs typeface="Times New Roman" panose="02020603050405020304" pitchFamily="18" charset="0"/>
              </a:rPr>
              <a:t>to answer</a:t>
            </a:r>
            <a:r>
              <a:rPr lang="en-US" altLang="en-US" dirty="0">
                <a:cs typeface="Times New Roman" panose="02020603050405020304" pitchFamily="18" charset="0"/>
              </a:rPr>
              <a:t> not only for malfunctions in life-critical systems that cause or risk grave injuries and cause infrastructure and large monetary losses, but even for the malfunctions that cause individual losses of time, convenience, and contentment.</a:t>
            </a:r>
          </a:p>
          <a:p>
            <a:pPr>
              <a:lnSpc>
                <a:spcPct val="90000"/>
              </a:lnSpc>
            </a:pPr>
            <a:endParaRPr lang="en-US" dirty="0"/>
          </a:p>
        </p:txBody>
      </p:sp>
    </p:spTree>
    <p:extLst>
      <p:ext uri="{BB962C8B-B14F-4D97-AF65-F5344CB8AC3E}">
        <p14:creationId xmlns:p14="http://schemas.microsoft.com/office/powerpoint/2010/main" val="517267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Hands in Computing</a:t>
            </a:r>
            <a:endParaRPr lang="en-US" dirty="0"/>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Because computer systems are the products of </a:t>
            </a:r>
            <a:r>
              <a:rPr lang="en-US" altLang="en-US" dirty="0" smtClean="0">
                <a:cs typeface="Times New Roman" panose="02020603050405020304" pitchFamily="18" charset="0"/>
              </a:rPr>
              <a:t>teams </a:t>
            </a:r>
            <a:r>
              <a:rPr lang="en-US" altLang="en-US" dirty="0">
                <a:cs typeface="Times New Roman" panose="02020603050405020304" pitchFamily="18" charset="0"/>
              </a:rPr>
              <a:t>or of corporations, as opposed to the products of a single programmer working in isolation, “many hands" are involved in their development (</a:t>
            </a:r>
            <a:r>
              <a:rPr lang="en-US" altLang="en-US" dirty="0" err="1">
                <a:cs typeface="Times New Roman" panose="02020603050405020304" pitchFamily="18" charset="0"/>
              </a:rPr>
              <a:t>Nissenbaum</a:t>
            </a:r>
            <a:r>
              <a:rPr lang="en-US" altLang="en-US" dirty="0">
                <a:cs typeface="Times New Roman" panose="02020603050405020304" pitchFamily="18" charset="0"/>
              </a:rPr>
              <a:t>, 2007). </a:t>
            </a:r>
          </a:p>
          <a:p>
            <a:pPr>
              <a:lnSpc>
                <a:spcPct val="90000"/>
              </a:lnSpc>
            </a:pPr>
            <a:r>
              <a:rPr lang="en-US" altLang="en-US" dirty="0">
                <a:cs typeface="Times New Roman" panose="02020603050405020304" pitchFamily="18" charset="0"/>
              </a:rPr>
              <a:t>It is difficult to determine who, exactly, is responsible whenever one of these computer or safety-critical system failures/accidents results in personal injury/harm to individuals. </a:t>
            </a:r>
            <a:endParaRPr lang="en-US" altLang="en-US" dirty="0"/>
          </a:p>
          <a:p>
            <a:endParaRPr lang="en-US" dirty="0"/>
          </a:p>
        </p:txBody>
      </p:sp>
    </p:spTree>
    <p:extLst>
      <p:ext uri="{BB962C8B-B14F-4D97-AF65-F5344CB8AC3E}">
        <p14:creationId xmlns:p14="http://schemas.microsoft.com/office/powerpoint/2010/main" val="1288475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Accountability vs. Responsibility</a:t>
            </a:r>
            <a:endParaRPr lang="en-US" dirty="0"/>
          </a:p>
        </p:txBody>
      </p:sp>
      <p:sp>
        <p:nvSpPr>
          <p:cNvPr id="3" name="Content Placeholder 2"/>
          <p:cNvSpPr>
            <a:spLocks noGrp="1"/>
          </p:cNvSpPr>
          <p:nvPr>
            <p:ph idx="1"/>
          </p:nvPr>
        </p:nvSpPr>
        <p:spPr/>
        <p:txBody>
          <a:bodyPr/>
          <a:lstStyle/>
          <a:p>
            <a:r>
              <a:rPr lang="en-US" altLang="en-US" i="1" dirty="0"/>
              <a:t>Accountability</a:t>
            </a:r>
            <a:r>
              <a:rPr lang="en-US" altLang="en-US" dirty="0"/>
              <a:t> is a broader concept than responsibility because it: </a:t>
            </a:r>
          </a:p>
          <a:p>
            <a:pPr>
              <a:buFont typeface="Tahoma" panose="020B0604030504040204" pitchFamily="34" charset="0"/>
              <a:buAutoNum type="alphaLcParenR"/>
            </a:pPr>
            <a:r>
              <a:rPr lang="en-US" altLang="en-US" dirty="0"/>
              <a:t>is non-exclusionary, </a:t>
            </a:r>
          </a:p>
          <a:p>
            <a:pPr>
              <a:buFont typeface="Tahoma" panose="020B0604030504040204" pitchFamily="34" charset="0"/>
              <a:buAutoNum type="alphaLcParenR"/>
            </a:pPr>
            <a:r>
              <a:rPr lang="en-US" altLang="en-US" dirty="0"/>
              <a:t>can apply to groups, as well as to individuals.</a:t>
            </a:r>
          </a:p>
          <a:p>
            <a:endParaRPr lang="en-US" dirty="0"/>
          </a:p>
        </p:txBody>
      </p:sp>
    </p:spTree>
    <p:extLst>
      <p:ext uri="{BB962C8B-B14F-4D97-AF65-F5344CB8AC3E}">
        <p14:creationId xmlns:p14="http://schemas.microsoft.com/office/powerpoint/2010/main" val="1785458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Computing-Assessing Risk</a:t>
            </a:r>
            <a:endParaRPr lang="en-US" dirty="0"/>
          </a:p>
        </p:txBody>
      </p:sp>
      <p:sp>
        <p:nvSpPr>
          <p:cNvPr id="3" name="Content Placeholder 2"/>
          <p:cNvSpPr>
            <a:spLocks noGrp="1"/>
          </p:cNvSpPr>
          <p:nvPr>
            <p:ph idx="1"/>
          </p:nvPr>
        </p:nvSpPr>
        <p:spPr/>
        <p:txBody>
          <a:bodyPr>
            <a:normAutofit fontScale="85000" lnSpcReduction="20000"/>
          </a:bodyPr>
          <a:lstStyle/>
          <a:p>
            <a:r>
              <a:rPr lang="en-US" altLang="en-US" dirty="0">
                <a:cs typeface="Times New Roman" panose="02020603050405020304" pitchFamily="18" charset="0"/>
              </a:rPr>
              <a:t>Assessing Risks in Software Design</a:t>
            </a:r>
          </a:p>
          <a:p>
            <a:r>
              <a:rPr lang="en-US" altLang="en-US" dirty="0" err="1">
                <a:cs typeface="Times New Roman" panose="02020603050405020304" pitchFamily="18" charset="0"/>
              </a:rPr>
              <a:t>Gotterbarn</a:t>
            </a:r>
            <a:r>
              <a:rPr lang="en-US" altLang="en-US" dirty="0">
                <a:cs typeface="Times New Roman" panose="02020603050405020304" pitchFamily="18" charset="0"/>
              </a:rPr>
              <a:t> (2004) argues that we must   take into consideration "ethical risks" associated with the entire "software development life cycle". </a:t>
            </a:r>
          </a:p>
          <a:p>
            <a:r>
              <a:rPr lang="en-US" altLang="en-US" dirty="0">
                <a:cs typeface="Times New Roman" panose="02020603050405020304" pitchFamily="18" charset="0"/>
              </a:rPr>
              <a:t>The life cycle of software includes the maintenance phase, as well as the design and development stages. </a:t>
            </a:r>
          </a:p>
          <a:p>
            <a:r>
              <a:rPr lang="en-US" altLang="en-US" dirty="0">
                <a:cs typeface="Times New Roman" panose="02020603050405020304" pitchFamily="18" charset="0"/>
              </a:rPr>
              <a:t>Assessing Risks in Software Design</a:t>
            </a:r>
          </a:p>
          <a:p>
            <a:r>
              <a:rPr lang="en-US" altLang="en-US" dirty="0" err="1">
                <a:cs typeface="Times New Roman" panose="02020603050405020304" pitchFamily="18" charset="0"/>
              </a:rPr>
              <a:t>Gotterbarn</a:t>
            </a:r>
            <a:r>
              <a:rPr lang="en-US" altLang="en-US" dirty="0">
                <a:cs typeface="Times New Roman" panose="02020603050405020304" pitchFamily="18" charset="0"/>
              </a:rPr>
              <a:t> (2004) argues that we must   take into consideration "ethical risks" associated with the entire "software development life cycle". </a:t>
            </a:r>
          </a:p>
          <a:p>
            <a:r>
              <a:rPr lang="en-US" altLang="en-US" dirty="0">
                <a:cs typeface="Times New Roman" panose="02020603050405020304" pitchFamily="18" charset="0"/>
              </a:rPr>
              <a:t>The life cycle of software includes the maintenance phase, as well as the design and development stages. </a:t>
            </a:r>
          </a:p>
          <a:p>
            <a:endParaRPr lang="en-US" dirty="0"/>
          </a:p>
        </p:txBody>
      </p:sp>
    </p:spTree>
    <p:extLst>
      <p:ext uri="{BB962C8B-B14F-4D97-AF65-F5344CB8AC3E}">
        <p14:creationId xmlns:p14="http://schemas.microsoft.com/office/powerpoint/2010/main" val="830840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Company and Moral Obligations</a:t>
            </a:r>
            <a:endParaRPr lang="en-US" dirty="0"/>
          </a:p>
        </p:txBody>
      </p:sp>
      <p:sp>
        <p:nvSpPr>
          <p:cNvPr id="3" name="Content Placeholder 2"/>
          <p:cNvSpPr>
            <a:spLocks noGrp="1"/>
          </p:cNvSpPr>
          <p:nvPr>
            <p:ph idx="1"/>
          </p:nvPr>
        </p:nvSpPr>
        <p:spPr/>
        <p:txBody>
          <a:bodyPr/>
          <a:lstStyle/>
          <a:p>
            <a:pPr>
              <a:defRPr/>
            </a:pPr>
            <a:r>
              <a:rPr lang="en-US" dirty="0"/>
              <a:t>Arguably, some computer corporations, in virtue of the scope and impact of their products and services, have some special moral obligations to society. </a:t>
            </a:r>
          </a:p>
          <a:p>
            <a:pPr>
              <a:defRPr/>
            </a:pPr>
            <a:r>
              <a:rPr lang="en-US" dirty="0"/>
              <a:t>We briefly consider two very different kinds of computer corporations in terms of specific moral responsibilities they may have, given their profound societal impact: </a:t>
            </a:r>
          </a:p>
          <a:p>
            <a:pPr marL="514350" indent="-514350">
              <a:buFont typeface="+mj-lt"/>
              <a:buAutoNum type="romanLcPeriod"/>
              <a:defRPr/>
            </a:pPr>
            <a:r>
              <a:rPr lang="en-US" dirty="0"/>
              <a:t>search engine companies, </a:t>
            </a:r>
          </a:p>
          <a:p>
            <a:pPr marL="514350" indent="-514350">
              <a:buFont typeface="+mj-lt"/>
              <a:buAutoNum type="romanLcPeriod"/>
              <a:defRPr/>
            </a:pPr>
            <a:r>
              <a:rPr lang="en-US" dirty="0"/>
              <a:t>companies that develop autonomous systems and robots.</a:t>
            </a:r>
          </a:p>
          <a:p>
            <a:endParaRPr lang="en-US" dirty="0"/>
          </a:p>
        </p:txBody>
      </p:sp>
    </p:spTree>
    <p:extLst>
      <p:ext uri="{BB962C8B-B14F-4D97-AF65-F5344CB8AC3E}">
        <p14:creationId xmlns:p14="http://schemas.microsoft.com/office/powerpoint/2010/main" val="3503534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Ethics</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When applied to computing and information technology (IT), </a:t>
            </a:r>
            <a:r>
              <a:rPr lang="en-US" altLang="en-US" i="1" dirty="0">
                <a:cs typeface="Times New Roman" panose="02020603050405020304" pitchFamily="18" charset="0"/>
              </a:rPr>
              <a:t>professional ethics</a:t>
            </a:r>
            <a:r>
              <a:rPr lang="en-US" altLang="en-US" dirty="0">
                <a:cs typeface="Times New Roman" panose="02020603050405020304" pitchFamily="18" charset="0"/>
              </a:rPr>
              <a:t> is </a:t>
            </a:r>
          </a:p>
          <a:p>
            <a:pPr lvl="2">
              <a:buNone/>
            </a:pPr>
            <a:r>
              <a:rPr lang="en-US" altLang="en-US" sz="3200" dirty="0">
                <a:cs typeface="Times New Roman" panose="02020603050405020304" pitchFamily="18" charset="0"/>
              </a:rPr>
              <a:t>  a field of applied ethics concerned with moral issues that impact computer/IT professionals. </a:t>
            </a:r>
          </a:p>
          <a:p>
            <a:endParaRPr lang="en-US" dirty="0"/>
          </a:p>
        </p:txBody>
      </p:sp>
    </p:spTree>
    <p:extLst>
      <p:ext uri="{BB962C8B-B14F-4D97-AF65-F5344CB8AC3E}">
        <p14:creationId xmlns:p14="http://schemas.microsoft.com/office/powerpoint/2010/main" val="2001747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Engine Companies</a:t>
            </a:r>
            <a:endParaRPr lang="en-US" dirty="0"/>
          </a:p>
        </p:txBody>
      </p:sp>
      <p:sp>
        <p:nvSpPr>
          <p:cNvPr id="3" name="Content Placeholder 2"/>
          <p:cNvSpPr>
            <a:spLocks noGrp="1"/>
          </p:cNvSpPr>
          <p:nvPr>
            <p:ph idx="1"/>
          </p:nvPr>
        </p:nvSpPr>
        <p:spPr/>
        <p:txBody>
          <a:bodyPr>
            <a:normAutofit fontScale="70000" lnSpcReduction="20000"/>
          </a:bodyPr>
          <a:lstStyle/>
          <a:p>
            <a:r>
              <a:rPr lang="en-US" altLang="en-US" dirty="0" err="1"/>
              <a:t>Hinman</a:t>
            </a:r>
            <a:r>
              <a:rPr lang="en-US" altLang="en-US" dirty="0"/>
              <a:t> (2005) notes that search engine companies are “gatekeepers of the Web.” </a:t>
            </a:r>
            <a:r>
              <a:rPr lang="en-US" altLang="en-US" dirty="0" smtClean="0"/>
              <a:t>Because </a:t>
            </a:r>
            <a:r>
              <a:rPr lang="en-US" altLang="en-US" dirty="0"/>
              <a:t>of this special or privileged role, he argues that major search engine companies should shoulder significant social responsibility.</a:t>
            </a:r>
          </a:p>
          <a:p>
            <a:r>
              <a:rPr lang="en-US" altLang="en-US" dirty="0"/>
              <a:t>He provides four reasons </a:t>
            </a:r>
            <a:r>
              <a:rPr lang="en-US" altLang="en-US" i="1" dirty="0"/>
              <a:t>for</a:t>
            </a:r>
            <a:r>
              <a:rPr lang="en-US" altLang="en-US" dirty="0"/>
              <a:t> this view.</a:t>
            </a:r>
          </a:p>
          <a:p>
            <a:pPr>
              <a:buFont typeface="Tahoma" panose="020B0604030504040204" pitchFamily="34" charset="0"/>
              <a:buAutoNum type="arabicPeriod"/>
            </a:pPr>
            <a:r>
              <a:rPr lang="en-US" altLang="en-US" dirty="0"/>
              <a:t>play a “crucial role in the access to information” and that without them, the Web would “be inaccessible to us” and thus “almost useless.”</a:t>
            </a:r>
          </a:p>
          <a:p>
            <a:pPr>
              <a:buFont typeface="Tahoma" panose="020B0604030504040204" pitchFamily="34" charset="0"/>
              <a:buAutoNum type="arabicPeriod"/>
            </a:pPr>
            <a:r>
              <a:rPr lang="en-US" altLang="en-US" dirty="0"/>
              <a:t>provide “access to information that is crucial for responsible citizenship” (and “citizens in a democracy cannot make informed decisions without access to accurate information”). </a:t>
            </a:r>
          </a:p>
          <a:p>
            <a:pPr>
              <a:buFont typeface="Tahoma" panose="020B0604030504040204" pitchFamily="34" charset="0"/>
              <a:buAutoNum type="arabicPeriod"/>
            </a:pPr>
            <a:r>
              <a:rPr lang="en-US" altLang="en-US" dirty="0"/>
              <a:t>are now “central to education” (and students now search on Google and other major search engines more frequently than they visit libraries). </a:t>
            </a:r>
          </a:p>
          <a:p>
            <a:pPr>
              <a:buFont typeface="Tahoma" panose="020B0604030504040204" pitchFamily="34" charset="0"/>
              <a:buAutoNum type="arabicPeriod"/>
            </a:pPr>
            <a:r>
              <a:rPr lang="en-US" altLang="en-US" dirty="0"/>
              <a:t>are owned by private corporations – i.e., by businesses that are mostly interested in making a profit.</a:t>
            </a:r>
          </a:p>
          <a:p>
            <a:pPr marL="0" indent="0">
              <a:buNone/>
            </a:pPr>
            <a:endParaRPr lang="en-US" dirty="0"/>
          </a:p>
        </p:txBody>
      </p:sp>
    </p:spTree>
    <p:extLst>
      <p:ext uri="{BB962C8B-B14F-4D97-AF65-F5344CB8AC3E}">
        <p14:creationId xmlns:p14="http://schemas.microsoft.com/office/powerpoint/2010/main" val="2596836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Autonomous Systems</a:t>
            </a:r>
            <a:endParaRPr lang="en-US" dirty="0"/>
          </a:p>
        </p:txBody>
      </p:sp>
      <p:sp>
        <p:nvSpPr>
          <p:cNvPr id="3" name="Content Placeholder 2"/>
          <p:cNvSpPr>
            <a:spLocks noGrp="1"/>
          </p:cNvSpPr>
          <p:nvPr>
            <p:ph idx="1"/>
          </p:nvPr>
        </p:nvSpPr>
        <p:spPr/>
        <p:txBody>
          <a:bodyPr>
            <a:normAutofit lnSpcReduction="10000"/>
          </a:bodyPr>
          <a:lstStyle/>
          <a:p>
            <a:r>
              <a:rPr lang="en-US" altLang="en-US" dirty="0"/>
              <a:t>The Royal Academy of Engineering’s 2009 Report notes that </a:t>
            </a:r>
            <a:r>
              <a:rPr lang="en-US" altLang="en-US" i="1" dirty="0"/>
              <a:t>autonomous systems</a:t>
            </a:r>
            <a:r>
              <a:rPr lang="en-US" altLang="en-US" dirty="0"/>
              <a:t> – from “unmanned vehicles and robots on the battlefield, to autonomous robotic surgery devices, applications for technologies that can operate without human control, learn as they function and ostensibly make decisions” – will soon be available.</a:t>
            </a:r>
          </a:p>
          <a:p>
            <a:r>
              <a:rPr lang="en-US" altLang="en-US" dirty="0"/>
              <a:t>The report also points out that these systems raise a number of “social, legal, and ethical issues.”</a:t>
            </a:r>
          </a:p>
          <a:p>
            <a:r>
              <a:rPr lang="en-US" altLang="en-US" dirty="0"/>
              <a:t>Arguably, these systems also raise some </a:t>
            </a:r>
            <a:r>
              <a:rPr lang="en-US" altLang="en-US" i="1" dirty="0"/>
              <a:t>professional-responsibility-related</a:t>
            </a:r>
            <a:r>
              <a:rPr lang="en-US" altLang="en-US" dirty="0"/>
              <a:t> issues.</a:t>
            </a:r>
          </a:p>
          <a:p>
            <a:endParaRPr lang="en-US" dirty="0"/>
          </a:p>
        </p:txBody>
      </p:sp>
    </p:spTree>
    <p:extLst>
      <p:ext uri="{BB962C8B-B14F-4D97-AF65-F5344CB8AC3E}">
        <p14:creationId xmlns:p14="http://schemas.microsoft.com/office/powerpoint/2010/main" val="3971098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 and Professional</a:t>
            </a:r>
            <a:endParaRPr lang="en-US" dirty="0"/>
          </a:p>
        </p:txBody>
      </p:sp>
      <p:sp>
        <p:nvSpPr>
          <p:cNvPr id="3" name="Content Placeholder 2"/>
          <p:cNvSpPr>
            <a:spLocks noGrp="1"/>
          </p:cNvSpPr>
          <p:nvPr>
            <p:ph idx="1"/>
          </p:nvPr>
        </p:nvSpPr>
        <p:spPr/>
        <p:txBody>
          <a:bodyPr/>
          <a:lstStyle/>
          <a:p>
            <a:r>
              <a:rPr lang="en-US" altLang="en-US" dirty="0"/>
              <a:t>“Profession” has now come to mean an “occupation in which one professes to be skilled in and to follow.” </a:t>
            </a:r>
          </a:p>
          <a:p>
            <a:r>
              <a:rPr lang="en-US" altLang="en-US" i="1" dirty="0">
                <a:solidFill>
                  <a:srgbClr val="000000"/>
                </a:solidFill>
                <a:cs typeface="Times New Roman" panose="02020603050405020304" pitchFamily="18" charset="0"/>
              </a:rPr>
              <a:t>Professionals</a:t>
            </a:r>
            <a:r>
              <a:rPr lang="en-US" altLang="en-US" dirty="0">
                <a:solidFill>
                  <a:srgbClr val="000000"/>
                </a:solidFill>
                <a:cs typeface="Times New Roman" panose="02020603050405020304" pitchFamily="18" charset="0"/>
              </a:rPr>
              <a:t> who comprise a given profession also tend to have certain defining attributes and requirements. </a:t>
            </a:r>
          </a:p>
          <a:p>
            <a:endParaRPr lang="en-US" dirty="0"/>
          </a:p>
        </p:txBody>
      </p:sp>
    </p:spTree>
    <p:extLst>
      <p:ext uri="{BB962C8B-B14F-4D97-AF65-F5344CB8AC3E}">
        <p14:creationId xmlns:p14="http://schemas.microsoft.com/office/powerpoint/2010/main" val="1480408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 Professional</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A computer/IT professional might be viewed as anyone who is employed in the computer, IT, or information/communications fields.  </a:t>
            </a:r>
          </a:p>
          <a:p>
            <a:r>
              <a:rPr lang="en-US" altLang="en-US" dirty="0">
                <a:cs typeface="Times New Roman" panose="02020603050405020304" pitchFamily="18" charset="0"/>
              </a:rPr>
              <a:t>A computer/IT professional might be also be viewed in more narrow terms, in which case only software engineers would be included. </a:t>
            </a:r>
          </a:p>
          <a:p>
            <a:r>
              <a:rPr lang="en-US" altLang="en-US" dirty="0">
                <a:cs typeface="Times New Roman" panose="02020603050405020304" pitchFamily="18" charset="0"/>
              </a:rPr>
              <a:t>There are various gradients in between the two ends of this spectrum. </a:t>
            </a:r>
          </a:p>
          <a:p>
            <a:endParaRPr lang="en-US" dirty="0"/>
          </a:p>
        </p:txBody>
      </p:sp>
    </p:spTree>
    <p:extLst>
      <p:ext uri="{BB962C8B-B14F-4D97-AF65-F5344CB8AC3E}">
        <p14:creationId xmlns:p14="http://schemas.microsoft.com/office/powerpoint/2010/main" val="2027076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Responsibility and the Professional</a:t>
            </a:r>
            <a:endParaRPr lang="en-US" dirty="0"/>
          </a:p>
        </p:txBody>
      </p:sp>
      <p:sp>
        <p:nvSpPr>
          <p:cNvPr id="3" name="Content Placeholder 2"/>
          <p:cNvSpPr>
            <a:spLocks noGrp="1"/>
          </p:cNvSpPr>
          <p:nvPr>
            <p:ph idx="1"/>
          </p:nvPr>
        </p:nvSpPr>
        <p:spPr/>
        <p:txBody>
          <a:bodyPr/>
          <a:lstStyle/>
          <a:p>
            <a:r>
              <a:rPr lang="en-US" altLang="en-US" dirty="0" err="1">
                <a:solidFill>
                  <a:srgbClr val="000000"/>
                </a:solidFill>
                <a:cs typeface="Times New Roman" panose="02020603050405020304" pitchFamily="18" charset="0"/>
              </a:rPr>
              <a:t>Gotterbarn</a:t>
            </a:r>
            <a:r>
              <a:rPr lang="en-US" altLang="en-US" dirty="0">
                <a:solidFill>
                  <a:srgbClr val="000000"/>
                </a:solidFill>
                <a:cs typeface="Times New Roman" panose="02020603050405020304" pitchFamily="18" charset="0"/>
              </a:rPr>
              <a:t> (2001) points out that software engineers and their teams are have significant opportunities to: </a:t>
            </a:r>
          </a:p>
          <a:p>
            <a:pPr>
              <a:buFont typeface="Tahoma" panose="020B0604030504040204" pitchFamily="34" charset="0"/>
              <a:buAutoNum type="romanUcPeriod"/>
            </a:pPr>
            <a:r>
              <a:rPr lang="en-US" altLang="en-US" dirty="0">
                <a:solidFill>
                  <a:srgbClr val="000000"/>
                </a:solidFill>
                <a:cs typeface="Times New Roman" panose="02020603050405020304" pitchFamily="18" charset="0"/>
              </a:rPr>
              <a:t>do good or cause harm;</a:t>
            </a:r>
          </a:p>
          <a:p>
            <a:pPr>
              <a:buFont typeface="Tahoma" panose="020B0604030504040204" pitchFamily="34" charset="0"/>
              <a:buAutoNum type="romanUcPeriod"/>
            </a:pPr>
            <a:r>
              <a:rPr lang="en-US" altLang="en-US" dirty="0">
                <a:solidFill>
                  <a:srgbClr val="000000"/>
                </a:solidFill>
                <a:cs typeface="Times New Roman" panose="02020603050405020304" pitchFamily="18" charset="0"/>
              </a:rPr>
              <a:t>enable others to do good or cause harm;</a:t>
            </a:r>
          </a:p>
          <a:p>
            <a:pPr>
              <a:buFont typeface="Tahoma" panose="020B0604030504040204" pitchFamily="34" charset="0"/>
              <a:buAutoNum type="romanUcPeriod"/>
            </a:pPr>
            <a:r>
              <a:rPr lang="en-US" altLang="en-US" dirty="0">
                <a:solidFill>
                  <a:srgbClr val="000000"/>
                </a:solidFill>
                <a:cs typeface="Times New Roman" panose="02020603050405020304" pitchFamily="18" charset="0"/>
              </a:rPr>
              <a:t>influence others to do good or cause harm.</a:t>
            </a:r>
            <a:endParaRPr lang="en-US" altLang="en-US" dirty="0"/>
          </a:p>
          <a:p>
            <a:endParaRPr lang="en-US" dirty="0"/>
          </a:p>
        </p:txBody>
      </p:sp>
    </p:spTree>
    <p:extLst>
      <p:ext uri="{BB962C8B-B14F-4D97-AF65-F5344CB8AC3E}">
        <p14:creationId xmlns:p14="http://schemas.microsoft.com/office/powerpoint/2010/main" val="270839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Critical Safety Systems</a:t>
            </a:r>
            <a:endParaRPr lang="en-US" dirty="0"/>
          </a:p>
        </p:txBody>
      </p:sp>
      <p:sp>
        <p:nvSpPr>
          <p:cNvPr id="3" name="Content Placeholder 2"/>
          <p:cNvSpPr>
            <a:spLocks noGrp="1"/>
          </p:cNvSpPr>
          <p:nvPr>
            <p:ph idx="1"/>
          </p:nvPr>
        </p:nvSpPr>
        <p:spPr/>
        <p:txBody>
          <a:bodyPr>
            <a:normAutofit fontScale="92500"/>
          </a:bodyPr>
          <a:lstStyle/>
          <a:p>
            <a:r>
              <a:rPr lang="en-US" altLang="en-US" dirty="0">
                <a:solidFill>
                  <a:srgbClr val="000000"/>
                </a:solidFill>
                <a:cs typeface="Times New Roman" panose="02020603050405020304" pitchFamily="18" charset="0"/>
              </a:rPr>
              <a:t>A "safety-critical system“ refers to computer systems that can have a direct life-threatening impact. </a:t>
            </a:r>
          </a:p>
          <a:p>
            <a:r>
              <a:rPr lang="en-US" altLang="en-US" dirty="0">
                <a:solidFill>
                  <a:srgbClr val="000000"/>
                </a:solidFill>
                <a:cs typeface="Times New Roman" panose="02020603050405020304" pitchFamily="18" charset="0"/>
              </a:rPr>
              <a:t>Examples of safety-critical software systems and applications typically include:</a:t>
            </a:r>
          </a:p>
          <a:p>
            <a:pPr>
              <a:buFont typeface="Wingdings" panose="05000000000000000000" pitchFamily="2" charset="2"/>
              <a:buChar char="Ø"/>
            </a:pPr>
            <a:r>
              <a:rPr lang="en-US" altLang="en-US" dirty="0">
                <a:solidFill>
                  <a:srgbClr val="000000"/>
                </a:solidFill>
                <a:cs typeface="Times New Roman" panose="02020603050405020304" pitchFamily="18" charset="0"/>
              </a:rPr>
              <a:t>aircraft and air traffic control systems</a:t>
            </a:r>
          </a:p>
          <a:p>
            <a:pPr>
              <a:buFont typeface="Wingdings" panose="05000000000000000000" pitchFamily="2" charset="2"/>
              <a:buChar char="Ø"/>
            </a:pPr>
            <a:r>
              <a:rPr lang="en-US" altLang="en-US" dirty="0">
                <a:solidFill>
                  <a:srgbClr val="000000"/>
                </a:solidFill>
                <a:cs typeface="Times New Roman" panose="02020603050405020304" pitchFamily="18" charset="0"/>
              </a:rPr>
              <a:t>mass transportation systems </a:t>
            </a:r>
          </a:p>
          <a:p>
            <a:pPr>
              <a:buFont typeface="Wingdings" panose="05000000000000000000" pitchFamily="2" charset="2"/>
              <a:buChar char="Ø"/>
            </a:pPr>
            <a:r>
              <a:rPr lang="en-US" altLang="en-US" dirty="0">
                <a:solidFill>
                  <a:srgbClr val="000000"/>
                </a:solidFill>
                <a:cs typeface="Times New Roman" panose="02020603050405020304" pitchFamily="18" charset="0"/>
              </a:rPr>
              <a:t>nuclear reactors missile systems</a:t>
            </a:r>
          </a:p>
          <a:p>
            <a:pPr>
              <a:buFont typeface="Wingdings" panose="05000000000000000000" pitchFamily="2" charset="2"/>
              <a:buChar char="Ø"/>
            </a:pPr>
            <a:r>
              <a:rPr lang="en-US" altLang="en-US" dirty="0">
                <a:solidFill>
                  <a:srgbClr val="000000"/>
                </a:solidFill>
                <a:cs typeface="Times New Roman" panose="02020603050405020304" pitchFamily="18" charset="0"/>
              </a:rPr>
              <a:t>medical treatment systems. </a:t>
            </a:r>
          </a:p>
          <a:p>
            <a:endParaRPr lang="en-US" dirty="0"/>
          </a:p>
        </p:txBody>
      </p:sp>
    </p:spTree>
    <p:extLst>
      <p:ext uri="{BB962C8B-B14F-4D97-AF65-F5344CB8AC3E}">
        <p14:creationId xmlns:p14="http://schemas.microsoft.com/office/powerpoint/2010/main" val="32634353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Codes of Ethics</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The computing/IT profession also has professional societies, which include:</a:t>
            </a:r>
          </a:p>
          <a:p>
            <a:pPr>
              <a:buFont typeface="Wingdings" panose="05000000000000000000" pitchFamily="2" charset="2"/>
              <a:buChar char="Ø"/>
            </a:pPr>
            <a:r>
              <a:rPr lang="en-US" altLang="en-US" dirty="0">
                <a:solidFill>
                  <a:srgbClr val="000000"/>
                </a:solidFill>
                <a:cs typeface="Times New Roman" panose="02020603050405020304" pitchFamily="18" charset="0"/>
              </a:rPr>
              <a:t>The Association for Computing (ACM);</a:t>
            </a:r>
          </a:p>
          <a:p>
            <a:pPr>
              <a:buFont typeface="Wingdings" panose="05000000000000000000" pitchFamily="2" charset="2"/>
              <a:buChar char="Ø"/>
            </a:pPr>
            <a:r>
              <a:rPr lang="en-US" altLang="en-US" dirty="0">
                <a:solidFill>
                  <a:srgbClr val="000000"/>
                </a:solidFill>
                <a:cs typeface="Times New Roman" panose="02020603050405020304" pitchFamily="18" charset="0"/>
              </a:rPr>
              <a:t>The Australian Computer Society (ACS);</a:t>
            </a:r>
          </a:p>
          <a:p>
            <a:pPr>
              <a:buFont typeface="Wingdings" panose="05000000000000000000" pitchFamily="2" charset="2"/>
              <a:buChar char="Ø"/>
            </a:pPr>
            <a:r>
              <a:rPr lang="en-US" altLang="en-US" dirty="0">
                <a:solidFill>
                  <a:srgbClr val="000000"/>
                </a:solidFill>
                <a:cs typeface="Times New Roman" panose="02020603050405020304" pitchFamily="18" charset="0"/>
              </a:rPr>
              <a:t>The British Computer Society;</a:t>
            </a:r>
          </a:p>
          <a:p>
            <a:pPr>
              <a:buFont typeface="Wingdings" panose="05000000000000000000" pitchFamily="2" charset="2"/>
              <a:buChar char="Ø"/>
            </a:pPr>
            <a:r>
              <a:rPr lang="en-US" altLang="en-US" dirty="0">
                <a:solidFill>
                  <a:srgbClr val="000000"/>
                </a:solidFill>
                <a:cs typeface="Times New Roman" panose="02020603050405020304" pitchFamily="18" charset="0"/>
              </a:rPr>
              <a:t>The Institute for Electrical and Electronics Engineers (IEEE);</a:t>
            </a:r>
          </a:p>
          <a:p>
            <a:pPr>
              <a:buFont typeface="Wingdings" panose="05000000000000000000" pitchFamily="2" charset="2"/>
              <a:buChar char="Ø"/>
            </a:pPr>
            <a:r>
              <a:rPr lang="en-US" altLang="en-US" dirty="0">
                <a:solidFill>
                  <a:srgbClr val="000000"/>
                </a:solidFill>
                <a:cs typeface="Times New Roman" panose="02020603050405020304" pitchFamily="18" charset="0"/>
              </a:rPr>
              <a:t>IEEE Computer Society (IEEE-CS).</a:t>
            </a:r>
          </a:p>
          <a:p>
            <a:endParaRPr lang="en-US" dirty="0"/>
          </a:p>
        </p:txBody>
      </p:sp>
    </p:spTree>
    <p:extLst>
      <p:ext uri="{BB962C8B-B14F-4D97-AF65-F5344CB8AC3E}">
        <p14:creationId xmlns:p14="http://schemas.microsoft.com/office/powerpoint/2010/main" val="3885608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Professional Codes</a:t>
            </a:r>
            <a:endParaRPr lang="en-US" dirty="0"/>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Professional codes of ethics are often designed to motivate members of an association to behave in certain ways. </a:t>
            </a:r>
          </a:p>
          <a:p>
            <a:pPr>
              <a:lnSpc>
                <a:spcPct val="90000"/>
              </a:lnSpc>
            </a:pPr>
            <a:r>
              <a:rPr lang="en-US" altLang="en-US" dirty="0">
                <a:cs typeface="Times New Roman" panose="02020603050405020304" pitchFamily="18" charset="0"/>
              </a:rPr>
              <a:t>Four primary functions of codes are to:</a:t>
            </a:r>
          </a:p>
          <a:p>
            <a:pPr>
              <a:lnSpc>
                <a:spcPct val="90000"/>
              </a:lnSpc>
              <a:buFont typeface="Tahoma" panose="020B0604030504040204" pitchFamily="34" charset="0"/>
              <a:buAutoNum type="arabicParenR"/>
            </a:pPr>
            <a:r>
              <a:rPr lang="en-US" altLang="en-US" i="1" dirty="0">
                <a:cs typeface="Times New Roman" panose="02020603050405020304" pitchFamily="18" charset="0"/>
              </a:rPr>
              <a:t>inspire</a:t>
            </a:r>
            <a:r>
              <a:rPr lang="en-US" altLang="en-US" dirty="0">
                <a:cs typeface="Times New Roman" panose="02020603050405020304" pitchFamily="18" charset="0"/>
              </a:rPr>
              <a:t>,</a:t>
            </a:r>
            <a:endParaRPr lang="en-US" altLang="en-US" i="1" dirty="0">
              <a:cs typeface="Times New Roman" panose="02020603050405020304" pitchFamily="18" charset="0"/>
            </a:endParaRPr>
          </a:p>
          <a:p>
            <a:pPr>
              <a:lnSpc>
                <a:spcPct val="90000"/>
              </a:lnSpc>
              <a:buFont typeface="Tahoma" panose="020B0604030504040204" pitchFamily="34" charset="0"/>
              <a:buAutoNum type="arabicParenR"/>
            </a:pPr>
            <a:r>
              <a:rPr lang="en-US" altLang="en-US" i="1" dirty="0">
                <a:cs typeface="Times New Roman" panose="02020603050405020304" pitchFamily="18" charset="0"/>
              </a:rPr>
              <a:t>guide</a:t>
            </a:r>
            <a:r>
              <a:rPr lang="en-US" altLang="en-US" dirty="0">
                <a:cs typeface="Times New Roman" panose="02020603050405020304" pitchFamily="18" charset="0"/>
              </a:rPr>
              <a:t>,</a:t>
            </a:r>
          </a:p>
          <a:p>
            <a:pPr>
              <a:lnSpc>
                <a:spcPct val="90000"/>
              </a:lnSpc>
              <a:buFont typeface="Tahoma" panose="020B0604030504040204" pitchFamily="34" charset="0"/>
              <a:buAutoNum type="arabicParenR"/>
            </a:pPr>
            <a:r>
              <a:rPr lang="en-US" altLang="en-US" i="1" dirty="0">
                <a:cs typeface="Times New Roman" panose="02020603050405020304" pitchFamily="18" charset="0"/>
              </a:rPr>
              <a:t>educate</a:t>
            </a:r>
            <a:r>
              <a:rPr lang="en-US" altLang="en-US" dirty="0">
                <a:cs typeface="Times New Roman" panose="02020603050405020304" pitchFamily="18" charset="0"/>
              </a:rPr>
              <a:t>, </a:t>
            </a:r>
          </a:p>
          <a:p>
            <a:pPr>
              <a:lnSpc>
                <a:spcPct val="90000"/>
              </a:lnSpc>
              <a:buFont typeface="Tahoma" panose="020B0604030504040204" pitchFamily="34" charset="0"/>
              <a:buAutoNum type="arabicParenR"/>
            </a:pPr>
            <a:r>
              <a:rPr lang="en-US" altLang="en-US" i="1" dirty="0">
                <a:cs typeface="Times New Roman" panose="02020603050405020304" pitchFamily="18" charset="0"/>
              </a:rPr>
              <a:t>discipline </a:t>
            </a:r>
            <a:r>
              <a:rPr lang="en-US" altLang="en-US" dirty="0">
                <a:cs typeface="Times New Roman" panose="02020603050405020304" pitchFamily="18" charset="0"/>
              </a:rPr>
              <a:t>the members. </a:t>
            </a:r>
          </a:p>
          <a:p>
            <a:endParaRPr lang="en-US" dirty="0"/>
          </a:p>
        </p:txBody>
      </p:sp>
    </p:spTree>
    <p:extLst>
      <p:ext uri="{BB962C8B-B14F-4D97-AF65-F5344CB8AC3E}">
        <p14:creationId xmlns:p14="http://schemas.microsoft.com/office/powerpoint/2010/main" val="1435551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Professional Codes and Responsibility</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What, exactly, is </a:t>
            </a:r>
            <a:r>
              <a:rPr lang="en-US" altLang="en-US" i="1" dirty="0">
                <a:cs typeface="Times New Roman" panose="02020603050405020304" pitchFamily="18" charset="0"/>
              </a:rPr>
              <a:t>employee loyalty</a:t>
            </a:r>
            <a:r>
              <a:rPr lang="en-US" altLang="en-US" dirty="0">
                <a:cs typeface="Times New Roman" panose="02020603050405020304" pitchFamily="18" charset="0"/>
              </a:rPr>
              <a:t>? </a:t>
            </a:r>
          </a:p>
          <a:p>
            <a:r>
              <a:rPr lang="en-US" altLang="en-US" dirty="0">
                <a:cs typeface="Times New Roman" panose="02020603050405020304" pitchFamily="18" charset="0"/>
              </a:rPr>
              <a:t>Do employees and employers have a special obligation of loyalty to each other?  </a:t>
            </a:r>
          </a:p>
          <a:p>
            <a:r>
              <a:rPr lang="en-US" altLang="en-US" dirty="0">
                <a:cs typeface="Times New Roman" panose="02020603050405020304" pitchFamily="18" charset="0"/>
              </a:rPr>
              <a:t>Should loyalty to one’s employer ever preclude an employee from "blowing the whistle" in critical situations? </a:t>
            </a:r>
          </a:p>
          <a:p>
            <a:r>
              <a:rPr lang="en-US" altLang="en-US" dirty="0">
                <a:cs typeface="Times New Roman" panose="02020603050405020304" pitchFamily="18" charset="0"/>
              </a:rPr>
              <a:t>In which cases can whistle-blowing be justified? </a:t>
            </a:r>
          </a:p>
          <a:p>
            <a:endParaRPr lang="en-US" dirty="0"/>
          </a:p>
        </p:txBody>
      </p:sp>
    </p:spTree>
    <p:extLst>
      <p:ext uri="{BB962C8B-B14F-4D97-AF65-F5344CB8AC3E}">
        <p14:creationId xmlns:p14="http://schemas.microsoft.com/office/powerpoint/2010/main" val="320587417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16</TotalTime>
  <Words>1365</Words>
  <Application>Microsoft Office PowerPoint</Application>
  <PresentationFormat>Widescreen</PresentationFormat>
  <Paragraphs>102</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Garamond</vt:lpstr>
      <vt:lpstr>Tahoma</vt:lpstr>
      <vt:lpstr>Times New Roman</vt:lpstr>
      <vt:lpstr>Wingdings</vt:lpstr>
      <vt:lpstr>Organic</vt:lpstr>
      <vt:lpstr>Module 2</vt:lpstr>
      <vt:lpstr>Professional Ethics</vt:lpstr>
      <vt:lpstr>Profession and Professional</vt:lpstr>
      <vt:lpstr>Computer Professional</vt:lpstr>
      <vt:lpstr>Social Responsibility and the Professional</vt:lpstr>
      <vt:lpstr>Critical Safety Systems</vt:lpstr>
      <vt:lpstr>Professional Codes of Ethics</vt:lpstr>
      <vt:lpstr>Purpose of Professional Codes</vt:lpstr>
      <vt:lpstr>Professional Codes and Responsibility</vt:lpstr>
      <vt:lpstr>Whistle-blowing</vt:lpstr>
      <vt:lpstr>Whistle-blowing continued</vt:lpstr>
      <vt:lpstr>Responsibility, Liability and Accountability</vt:lpstr>
      <vt:lpstr>Responsibility continued</vt:lpstr>
      <vt:lpstr>Liability vs. Responsibility</vt:lpstr>
      <vt:lpstr>Accountability</vt:lpstr>
      <vt:lpstr>Many Hands in Computing</vt:lpstr>
      <vt:lpstr>Accountability vs. Responsibility</vt:lpstr>
      <vt:lpstr>In Computing-Assessing Risk</vt:lpstr>
      <vt:lpstr>Types of Company and Moral Obligations</vt:lpstr>
      <vt:lpstr>Search Engine Companies</vt:lpstr>
      <vt:lpstr>Autonomous Systems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dc:title>
  <dc:creator>Rebecca Rutherfoord</dc:creator>
  <cp:lastModifiedBy>Rebecca Rutherfoord</cp:lastModifiedBy>
  <cp:revision>3</cp:revision>
  <dcterms:created xsi:type="dcterms:W3CDTF">2018-01-25T19:52:12Z</dcterms:created>
  <dcterms:modified xsi:type="dcterms:W3CDTF">2018-01-25T20:09:08Z</dcterms:modified>
</cp:coreProperties>
</file>