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5807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35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6976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2433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36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358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8828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157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6137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870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5244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58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0864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461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986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2305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317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22BB328-FA0A-4BDC-B0F9-9149EA2CF743}" type="datetimeFigureOut">
              <a:rPr lang="en-US" smtClean="0"/>
              <a:t>8/10/2021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CDA2487-1EB6-4DE1-9DD2-E6FE1EEBB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43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4a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4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CyberEthics</a:t>
            </a:r>
            <a:endParaRPr lang="en-US" dirty="0"/>
          </a:p>
        </p:txBody>
      </p:sp>
      <p:pic>
        <p:nvPicPr>
          <p:cNvPr id="4" name="Module 1 recording">
            <a:hlinkClick r:id="" action="ppaction://media"/>
            <a:extLst>
              <a:ext uri="{FF2B5EF4-FFF2-40B4-BE49-F238E27FC236}">
                <a16:creationId xmlns:a16="http://schemas.microsoft.com/office/drawing/2014/main" id="{D23D38A9-4308-471F-904E-BAE5C7ACF7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90452" y="4170727"/>
            <a:ext cx="609600" cy="609600"/>
          </a:xfrm>
          <a:prstGeom prst="rect">
            <a:avLst/>
          </a:prstGeom>
        </p:spPr>
      </p:pic>
      <p:pic>
        <p:nvPicPr>
          <p:cNvPr id="5" name="Module 1">
            <a:hlinkClick r:id="" action="ppaction://media"/>
            <a:extLst>
              <a:ext uri="{FF2B5EF4-FFF2-40B4-BE49-F238E27FC236}">
                <a16:creationId xmlns:a16="http://schemas.microsoft.com/office/drawing/2014/main" id="{39909273-B44B-4B09-9D0E-CFCED1BC05B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90452" y="41644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851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8"/>
    </mc:Choice>
    <mc:Fallback>
      <p:transition spd="slow" advTm="15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7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7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Uniqueness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Both sides seem correct on some claims, and both seem to be wrong on others.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Traditionalists underestimate the role that issues of </a:t>
            </a:r>
            <a:r>
              <a:rPr lang="en-US" altLang="en-US" i="1" dirty="0"/>
              <a:t>scale</a:t>
            </a:r>
            <a:r>
              <a:rPr lang="en-US" altLang="en-US" dirty="0"/>
              <a:t> and </a:t>
            </a:r>
            <a:r>
              <a:rPr lang="en-US" altLang="en-US" i="1" dirty="0"/>
              <a:t>scope </a:t>
            </a:r>
            <a:r>
              <a:rPr lang="en-US" altLang="en-US" dirty="0"/>
              <a:t>that apply because of the impact of computer technology.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For example, cyberbullies can bully multiple victims simultaneously (scale) and globally (because of the scope or reach of the Internet).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Cyberbullies can also operate without ever having to leave the comfort of their homes.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E2C2BDE-533C-4DF8-99B2-F8BF0C7C86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67582" y="1329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242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998"/>
    </mc:Choice>
    <mc:Fallback>
      <p:transition spd="slow" advTm="459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Uniqueness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Proponents of the uniqueness thesis tend to confuse </a:t>
            </a:r>
            <a:r>
              <a:rPr lang="en-US" altLang="en-US" i="1" dirty="0"/>
              <a:t>unique features of </a:t>
            </a:r>
            <a:r>
              <a:rPr lang="en-US" altLang="en-US" i="1" dirty="0" err="1"/>
              <a:t>tcomputer</a:t>
            </a:r>
            <a:r>
              <a:rPr lang="en-US" altLang="en-US" i="1" dirty="0"/>
              <a:t> technology</a:t>
            </a:r>
            <a:r>
              <a:rPr lang="en-US" altLang="en-US" dirty="0"/>
              <a:t> with </a:t>
            </a:r>
            <a:r>
              <a:rPr lang="en-US" altLang="en-US" i="1" dirty="0"/>
              <a:t>unique ethical issues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Their argument is based on a logical fallacy:</a:t>
            </a:r>
          </a:p>
          <a:p>
            <a:pPr lvl="1">
              <a:buNone/>
            </a:pPr>
            <a:r>
              <a:rPr lang="en-US" altLang="en-US" sz="2400" b="1" dirty="0"/>
              <a:t>Premise. </a:t>
            </a:r>
            <a:r>
              <a:rPr lang="en-US" altLang="en-US" sz="2400" dirty="0" err="1"/>
              <a:t>Cybertechnology</a:t>
            </a:r>
            <a:r>
              <a:rPr lang="en-US" altLang="en-US" sz="2400" dirty="0"/>
              <a:t> has some unique technological features.</a:t>
            </a:r>
          </a:p>
          <a:p>
            <a:pPr lvl="1">
              <a:buNone/>
            </a:pPr>
            <a:r>
              <a:rPr lang="en-US" altLang="en-US" sz="2400" b="1" dirty="0"/>
              <a:t>Premise.</a:t>
            </a:r>
            <a:r>
              <a:rPr lang="en-US" altLang="en-US" sz="2400" dirty="0"/>
              <a:t> </a:t>
            </a:r>
            <a:r>
              <a:rPr lang="en-US" altLang="en-US" sz="2400" dirty="0" err="1"/>
              <a:t>Cybertechnology</a:t>
            </a:r>
            <a:r>
              <a:rPr lang="en-US" altLang="en-US" sz="2400" dirty="0"/>
              <a:t> generates some ethical issues.</a:t>
            </a:r>
            <a:endParaRPr lang="en-US" altLang="en-US" sz="2400" b="1" dirty="0"/>
          </a:p>
          <a:p>
            <a:pPr lvl="1">
              <a:buNone/>
            </a:pPr>
            <a:r>
              <a:rPr lang="en-US" altLang="en-US" sz="2400" b="1" dirty="0"/>
              <a:t>Conclusion</a:t>
            </a:r>
            <a:r>
              <a:rPr lang="en-US" altLang="en-US" sz="2400" dirty="0"/>
              <a:t>. (At least some of the) Ethical issues generated by </a:t>
            </a:r>
            <a:r>
              <a:rPr lang="en-US" altLang="en-US" sz="2400" dirty="0" err="1"/>
              <a:t>cybertechnology</a:t>
            </a:r>
            <a:r>
              <a:rPr lang="en-US" altLang="en-US" sz="2400" dirty="0"/>
              <a:t> must be unique.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C98A646-9D3D-4475-94A2-7B87BCF74A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41746" y="10244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29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923"/>
    </mc:Choice>
    <mc:Fallback>
      <p:transition spd="slow" advTm="489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Strategy for Uniqueness Issue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/>
              <a:t>Moor (2000) argues that computer technology generates “new possibilities for human action” because computers are </a:t>
            </a:r>
            <a:r>
              <a:rPr lang="en-US" altLang="en-US" i="1" dirty="0"/>
              <a:t>logically malleable</a:t>
            </a:r>
            <a:r>
              <a:rPr lang="en-US" altLang="en-US" dirty="0"/>
              <a:t>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Logical malleability in computers means that they can be molded in ways that allow for many different kinds of uses.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Some of the unanticipated uses of com- </a:t>
            </a:r>
            <a:r>
              <a:rPr lang="en-US" altLang="en-US" dirty="0" err="1"/>
              <a:t>puters</a:t>
            </a:r>
            <a:r>
              <a:rPr lang="en-US" altLang="en-US" dirty="0"/>
              <a:t> have introduced </a:t>
            </a:r>
            <a:r>
              <a:rPr lang="en-US" altLang="en-US" i="1" dirty="0"/>
              <a:t>policy vacuums</a:t>
            </a:r>
            <a:r>
              <a:rPr lang="en-US" altLang="en-US" dirty="0"/>
              <a:t>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7B21D42-B8C8-4BBE-870A-4FF0314385B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6997" y="9178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184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610"/>
    </mc:Choice>
    <mc:Fallback>
      <p:transition spd="slow" advTm="416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Cyberethics</a:t>
            </a:r>
            <a:r>
              <a:rPr lang="en-US" dirty="0"/>
              <a:t>-Branch of Applied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Applied ethics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 unlike theoretical ethics, examines "practical" ethical issues. </a:t>
            </a:r>
          </a:p>
          <a:p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It analyzes moral issues from the vantage-point of one or more ethical theories. </a:t>
            </a:r>
          </a:p>
          <a:p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Ethicists working in fields of applied ethics are more interested in applying ethical theories to the analysis of specific moral problems than in debating the ethical theories themselves.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FC634A5-4FDC-452C-873F-8E8929CB8D7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6997" y="9716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597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701"/>
    </mc:Choice>
    <mc:Fallback>
      <p:transition spd="slow" advTm="427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Applied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Three distinct perspectives of applied ethics (as applied to </a:t>
            </a:r>
            <a:r>
              <a:rPr lang="en-US" altLang="en-US" dirty="0" err="1"/>
              <a:t>cyberethics</a:t>
            </a:r>
            <a:r>
              <a:rPr lang="en-US" altLang="en-US" dirty="0"/>
              <a:t>):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   Professional Ethics;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   Philosophical Ethics;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/>
              <a:t>   Sociological/Descriptive Ethics.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641FD02-9F6D-4D71-9E31-C351577988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77307" y="15070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1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126"/>
    </mc:Choice>
    <mc:Fallback>
      <p:transition spd="slow" advTm="231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 Ethics and </a:t>
            </a:r>
            <a:r>
              <a:rPr lang="en-US" dirty="0" err="1"/>
              <a:t>Cyberethics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800" dirty="0"/>
              <a:t>According to this view, the purpose of </a:t>
            </a:r>
            <a:r>
              <a:rPr lang="en-US" altLang="en-US" sz="2800" dirty="0" err="1"/>
              <a:t>cyberethics</a:t>
            </a:r>
            <a:r>
              <a:rPr lang="en-US" altLang="en-US" sz="2800" dirty="0"/>
              <a:t> is to</a:t>
            </a:r>
            <a:r>
              <a:rPr lang="en-US" altLang="en-US" sz="2800" dirty="0">
                <a:cs typeface="Times New Roman" panose="02020603050405020304" pitchFamily="18" charset="0"/>
              </a:rPr>
              <a:t> identify and analyze issues of ethical responsibility for computer/information technology (IT)professionals.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Consider a computer professional's role in designing, developing, and maintaining computer hardware and software systems.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Suppose a programmer discovers that a software product she has been working on is about to be released for sale to the public, even though it is unreliable because it contains “buggy” software.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cs typeface="Times New Roman" panose="02020603050405020304" pitchFamily="18" charset="0"/>
              </a:rPr>
              <a:t>Should she “blow the whistle”?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E13D3D2-EBCB-408E-A6C8-22A4E331BB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21923" y="9821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135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702"/>
    </mc:Choice>
    <mc:Fallback>
      <p:transition spd="slow" advTm="567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7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err="1"/>
              <a:t>Gotterbarn</a:t>
            </a:r>
            <a:r>
              <a:rPr lang="en-US" altLang="en-US" dirty="0"/>
              <a:t> (1995) has suggested that computer ethics issues are </a:t>
            </a:r>
            <a:r>
              <a:rPr lang="en-US" altLang="en-US" i="1" dirty="0"/>
              <a:t>professional ethics</a:t>
            </a:r>
            <a:r>
              <a:rPr lang="en-US" altLang="en-US" dirty="0"/>
              <a:t> issues.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Computer ethics, for </a:t>
            </a:r>
            <a:r>
              <a:rPr lang="en-US" altLang="en-US" dirty="0" err="1"/>
              <a:t>Gotterbarn</a:t>
            </a:r>
            <a:r>
              <a:rPr lang="en-US" altLang="en-US" dirty="0"/>
              <a:t>, is similar to medical ethics and legal ethics, which are tied to issues involving specific professions.  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He notes that computer ethics issues aren’t, strictly speaking, about technology per se.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For example, he point out that we don’t have automobile ethics, airplane ethics, etc. 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714A279-7BE6-4292-8A44-5E263080CE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51472" y="1228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5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769"/>
    </mc:Choice>
    <mc:Fallback>
      <p:transition spd="slow" advTm="587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Philosophical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Tx/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From this perspective, </a:t>
            </a:r>
            <a:r>
              <a:rPr lang="en-US" altLang="en-US" sz="28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cyberethics</a:t>
            </a: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 is a field of philosophical analysis and inquiry that goes beyond professional ethics.</a:t>
            </a:r>
          </a:p>
          <a:p>
            <a:pPr>
              <a:buSzTx/>
              <a:buFont typeface="Wingdings" panose="05000000000000000000" pitchFamily="2" charset="2"/>
              <a:buChar char="§"/>
            </a:pPr>
            <a:r>
              <a:rPr lang="en-US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Moor (2000) defines computer ethics as:</a:t>
            </a:r>
          </a:p>
          <a:p>
            <a:pPr lvl="1">
              <a:buNone/>
            </a:pP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   ...the analysis of the nature and social impact of computer technology and the corresponding formulation and justification of policies for the ethical use of such 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B321FED-B1C0-4186-B00B-19B1B45B2F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13534" y="12534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71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631"/>
    </mc:Choice>
    <mc:Fallback>
      <p:transition spd="slow" advTm="426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6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Phisophical</a:t>
            </a:r>
            <a:r>
              <a:rPr lang="en-US" dirty="0"/>
              <a:t> ethics – Model of Applied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 err="1">
                <a:solidFill>
                  <a:srgbClr val="000000"/>
                </a:solidFill>
                <a:cs typeface="Times New Roman" pitchFamily="18" charset="0"/>
              </a:rPr>
              <a:t>Brey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(2004) describes the “standard methodology” used by philosophers in applied ethics research as having three stages: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Identify a particular controversial practice </a:t>
            </a:r>
            <a:r>
              <a:rPr lang="en-US" i="1" dirty="0">
                <a:solidFill>
                  <a:srgbClr val="000000"/>
                </a:solidFill>
                <a:cs typeface="Times New Roman" pitchFamily="18" charset="0"/>
              </a:rPr>
              <a:t>as</a:t>
            </a: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 a moral problem.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en-US" dirty="0">
                <a:solidFill>
                  <a:srgbClr val="000000"/>
                </a:solidFill>
                <a:cs typeface="Times New Roman" pitchFamily="18" charset="0"/>
              </a:rPr>
              <a:t>Describe and analyze the problem by clarifying concepts and examining the factual data associated with that problem.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arenR"/>
              <a:defRPr/>
            </a:pPr>
            <a:r>
              <a:rPr lang="en-US" dirty="0">
                <a:cs typeface="Times New Roman" pitchFamily="18" charset="0"/>
              </a:rPr>
              <a:t>Apply moral theories and principles to reach a position about the particular moral issue.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4BC17F0-2C88-466F-92B4-354C2C464D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89035" y="9821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233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410"/>
    </mc:Choice>
    <mc:Fallback>
      <p:transition spd="slow" advTm="50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Cyberethics</a:t>
            </a:r>
            <a:r>
              <a:rPr lang="en-US" dirty="0"/>
              <a:t> as a field of Sociological/Descriptive 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The professional and philosophical perspectives both illustrate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normative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inquiries into applied ethics issues.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Normative inquiries or studies are contrasted with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descriptive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studies.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Descriptive (and sociological) investigations report about “What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is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the case.“ </a:t>
            </a:r>
          </a:p>
          <a:p>
            <a:pPr>
              <a:lnSpc>
                <a:spcPct val="90000"/>
              </a:lnSpc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Normative inquiries evaluate situations from the vantage-point of the question: “What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ought to be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the case?”.</a:t>
            </a:r>
            <a:endParaRPr lang="en-US" altLang="en-US" dirty="0"/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F60134B-1624-4923-9F85-9FCDE0518A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78643" y="116117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74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291"/>
    </mc:Choice>
    <mc:Fallback>
      <p:transition spd="slow" advTm="522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dirty="0" err="1"/>
              <a:t>Cyberethics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i="1" dirty="0" err="1">
                <a:cs typeface="Times New Roman" panose="02020603050405020304" pitchFamily="18" charset="0"/>
              </a:rPr>
              <a:t>Cyberethics</a:t>
            </a:r>
            <a:r>
              <a:rPr lang="en-US" altLang="en-US" dirty="0">
                <a:cs typeface="Times New Roman" panose="02020603050405020304" pitchFamily="18" charset="0"/>
              </a:rPr>
              <a:t> is the study of moral, legal, and social issues involving </a:t>
            </a:r>
            <a:r>
              <a:rPr lang="en-US" altLang="en-US" dirty="0" err="1"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cs typeface="Times New Roman" panose="02020603050405020304" pitchFamily="18" charset="0"/>
              </a:rPr>
              <a:t>. </a:t>
            </a:r>
          </a:p>
          <a:p>
            <a:r>
              <a:rPr lang="en-US" altLang="en-US" dirty="0">
                <a:cs typeface="Times New Roman" panose="02020603050405020304" pitchFamily="18" charset="0"/>
              </a:rPr>
              <a:t>As a field of </a:t>
            </a:r>
            <a:r>
              <a:rPr lang="en-US" altLang="en-US" i="1" dirty="0">
                <a:cs typeface="Times New Roman" panose="02020603050405020304" pitchFamily="18" charset="0"/>
              </a:rPr>
              <a:t>applied ethics</a:t>
            </a:r>
            <a:r>
              <a:rPr lang="en-US" altLang="en-US" dirty="0">
                <a:cs typeface="Times New Roman" panose="02020603050405020304" pitchFamily="18" charset="0"/>
              </a:rPr>
              <a:t>, it: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cs typeface="Times New Roman" panose="02020603050405020304" pitchFamily="18" charset="0"/>
              </a:rPr>
              <a:t>examines the impact that </a:t>
            </a:r>
            <a:r>
              <a:rPr lang="en-US" altLang="en-US" dirty="0" err="1"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cs typeface="Times New Roman" panose="02020603050405020304" pitchFamily="18" charset="0"/>
              </a:rPr>
              <a:t> has for our social, legal, and moral systems.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cs typeface="Times New Roman" panose="02020603050405020304" pitchFamily="18" charset="0"/>
              </a:rPr>
              <a:t>evaluates the social policies and laws that we frame in response to issues generated by the development and use of </a:t>
            </a:r>
            <a:r>
              <a:rPr lang="en-US" altLang="en-US" dirty="0" err="1"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cs typeface="Times New Roman" panose="02020603050405020304" pitchFamily="18" charset="0"/>
              </a:rPr>
              <a:t>.  </a:t>
            </a:r>
          </a:p>
          <a:p>
            <a:endParaRPr lang="en-US" dirty="0"/>
          </a:p>
        </p:txBody>
      </p:sp>
      <p:pic>
        <p:nvPicPr>
          <p:cNvPr id="4" name="Module 2">
            <a:hlinkClick r:id="" action="ppaction://media"/>
            <a:extLst>
              <a:ext uri="{FF2B5EF4-FFF2-40B4-BE49-F238E27FC236}">
                <a16:creationId xmlns:a16="http://schemas.microsoft.com/office/drawing/2014/main" id="{D9045190-47D0-47CB-801E-4B4A993736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91413" y="1329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99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736"/>
    </mc:Choice>
    <mc:Fallback>
      <p:transition spd="slow" advTm="647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7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Disclosive</a:t>
            </a:r>
            <a:r>
              <a:rPr lang="en-US" dirty="0"/>
              <a:t> Method for </a:t>
            </a:r>
            <a:r>
              <a:rPr lang="en-US" dirty="0" err="1"/>
              <a:t>Cyberethics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Brey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(2004) believes that because of embedded biases in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 the standard applied-ethics methodology is not adequate for identifying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cyberethics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issues.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For example,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Brey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notes that we might fail to notice certain features embedded in the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design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of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Using the standard model, we might also fail to recognize that certain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practices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involving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can have moral implications. 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1CF825B-A765-4720-98FA-71A4BBCC19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79978" y="10244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46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042"/>
    </mc:Choice>
    <mc:Fallback>
      <p:transition spd="slow" advTm="480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Multi-disciplinary 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Brey’s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disclosive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method is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multidisciplinary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because it requires the collaboration of: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computer scientists,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philosophers,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social scientists. 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6A6AFCC-FEDE-4D30-8F25-25259DC2E7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03142" y="11443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790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585"/>
    </mc:Choice>
    <mc:Fallback>
      <p:transition spd="slow" advTm="185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err="1">
                <a:solidFill>
                  <a:srgbClr val="000000"/>
                </a:solidFill>
                <a:cs typeface="Times New Roman" panose="02020603050405020304" pitchFamily="18" charset="0"/>
              </a:rPr>
              <a:t>Brey’s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scheme is also </a:t>
            </a: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multi-level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 because the method for conducting computer ethics research requires three levels of analysis, i.e., a: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disclosure level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theoretical level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en-US" i="1" dirty="0">
                <a:solidFill>
                  <a:srgbClr val="000000"/>
                </a:solidFill>
                <a:cs typeface="Times New Roman" panose="02020603050405020304" pitchFamily="18" charset="0"/>
              </a:rPr>
              <a:t>application level</a:t>
            </a:r>
            <a:r>
              <a:rPr lang="en-US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1CB4173-D28C-4BA3-90F8-35C763A2BC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26973" y="10244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25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359"/>
    </mc:Choice>
    <mc:Fallback>
      <p:transition spd="slow" advTm="233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3-step Strategy for </a:t>
            </a:r>
            <a:r>
              <a:rPr lang="en-US" dirty="0" err="1"/>
              <a:t>Cyberethics</a:t>
            </a:r>
            <a:r>
              <a:rPr lang="en-US" dirty="0"/>
              <a:t> Issues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1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Identify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practice involving cyber-technology, or a feature in that technology, that is controversial from 	a moral perspective.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1a. Disclose any hidden (or opaque) features or issues that have moral implications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1b. If the ethical issue is descriptive, assess the sociological implications for relevant social institutions and socio-demographic and populations. </a:t>
            </a:r>
          </a:p>
          <a:p>
            <a:pPr lvl="1"/>
            <a:r>
              <a:rPr lang="en-US" altLang="en-US" dirty="0">
                <a:latin typeface="Times New Roman" panose="02020603050405020304" pitchFamily="18" charset="0"/>
              </a:rPr>
              <a:t>1c. If the ethical issue is also normative, determine whether there are any specific guidelines, that is, professional codes that can help you resolve the issue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1d. If the normative ethical issues remain, go to Step 2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E16843C-8859-407E-9A2E-D4D30C18B9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63200" y="9464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786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2097"/>
    </mc:Choice>
    <mc:Fallback>
      <p:transition spd="slow" advTm="720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3-step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2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Analyze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ethical issue by clarifying concepts and situating it in a context.</a:t>
            </a:r>
            <a:r>
              <a:rPr lang="en-US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dirty="0">
              <a:latin typeface="Times New Roman" panose="02020603050405020304" pitchFamily="18" charset="0"/>
            </a:endParaRP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2a. If a policy vacuums exists, go to Step 2b; otherwise go to Step 3.</a:t>
            </a:r>
            <a:endParaRPr lang="en-US" altLang="en-US" dirty="0">
              <a:latin typeface="Times New Roman" panose="02020603050405020304" pitchFamily="18" charset="0"/>
            </a:endParaRP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2b. Clear up any conceptual muddles involving the policy vacuum and go to Step 3</a:t>
            </a:r>
            <a:r>
              <a:rPr lang="en-US" altLang="en-US" sz="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dirty="0">
                <a:latin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D6D9AD4-6A8F-49D1-B7DC-91F4F927BF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1806" y="13292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74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357"/>
    </mc:Choice>
    <mc:Fallback>
      <p:transition spd="slow" advTm="393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3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3-step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Step 3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Deliberate</a:t>
            </a:r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the ethical issue. The deliberation process requires two stages: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3a.  Apply one or more ethical theories (see Chapter 2) to the analysis of the moral issue, and then go to step 3b.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3b. Justify the position you reached by evaluating it against the rules for logic/critical thinking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1404D91-519A-4E19-A9CE-EC0AF20F6A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43083" y="12198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004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314"/>
    </mc:Choice>
    <mc:Fallback>
      <p:transition spd="slow" advTm="523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History of </a:t>
            </a:r>
            <a:r>
              <a:rPr lang="en-US" dirty="0" err="1"/>
              <a:t>Cybertechnology</a:t>
            </a:r>
            <a:r>
              <a:rPr lang="en-US" dirty="0"/>
              <a:t> and </a:t>
            </a:r>
            <a:r>
              <a:rPr lang="en-US" dirty="0" err="1"/>
              <a:t>Cyberethics</a:t>
            </a:r>
            <a:br>
              <a:rPr lang="en-US" dirty="0"/>
            </a:br>
            <a:r>
              <a:rPr lang="en-US" dirty="0"/>
              <a:t>Phase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600" i="1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Cybertechnology</a:t>
            </a: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 refers to a wide range of computing and communications devices </a:t>
            </a:r>
          </a:p>
          <a:p>
            <a:pPr lvl="1">
              <a:lnSpc>
                <a:spcPct val="90000"/>
              </a:lnSpc>
              <a:buNone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   – from standalone computers, to "connected" or networked computing and communications technologies, to the Internet itself. </a:t>
            </a:r>
          </a:p>
          <a:p>
            <a:pPr>
              <a:lnSpc>
                <a:spcPct val="90000"/>
              </a:lnSpc>
            </a:pPr>
            <a:r>
              <a:rPr lang="en-US" altLang="en-US" sz="2600" dirty="0" err="1">
                <a:solidFill>
                  <a:srgbClr val="000000"/>
                </a:solidFill>
                <a:cs typeface="Times New Roman" panose="02020603050405020304" pitchFamily="18" charset="0"/>
              </a:rPr>
              <a:t>Cybertechnologies</a:t>
            </a: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 include: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digital electronic devices;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networked computers (including servers, desktops, laptops, etc.);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sz="2600" dirty="0">
                <a:solidFill>
                  <a:srgbClr val="000000"/>
                </a:solidFill>
                <a:cs typeface="Times New Roman" panose="02020603050405020304" pitchFamily="18" charset="0"/>
              </a:rPr>
              <a:t>stand-alone computers. </a:t>
            </a:r>
            <a:endParaRPr lang="en-US" altLang="en-US" sz="2600" dirty="0"/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3DA386B-AF19-4535-A942-598D321BC3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6997" y="1631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276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973"/>
    </mc:Choice>
    <mc:Fallback>
      <p:transition spd="slow" advTm="469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9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History of </a:t>
            </a:r>
            <a:r>
              <a:rPr lang="en-US" dirty="0" err="1"/>
              <a:t>Cybertechnology</a:t>
            </a:r>
            <a:r>
              <a:rPr lang="en-US" dirty="0"/>
              <a:t> and </a:t>
            </a:r>
            <a:r>
              <a:rPr lang="en-US" dirty="0" err="1"/>
              <a:t>Cyberethics</a:t>
            </a:r>
            <a:br>
              <a:rPr lang="en-US" dirty="0"/>
            </a:br>
            <a:r>
              <a:rPr lang="en-US" dirty="0"/>
              <a:t>Phase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defRPr/>
            </a:pPr>
            <a:r>
              <a:rPr lang="en-US" dirty="0"/>
              <a:t>In </a:t>
            </a:r>
            <a:r>
              <a:rPr lang="en-US" i="1" dirty="0"/>
              <a:t>Phase 2</a:t>
            </a:r>
            <a:r>
              <a:rPr lang="en-US" dirty="0"/>
              <a:t> (1970s and 1980s), computing machines and communications devices began to converge. </a:t>
            </a:r>
          </a:p>
          <a:p>
            <a:pPr>
              <a:lnSpc>
                <a:spcPct val="80000"/>
              </a:lnSpc>
              <a:defRPr/>
            </a:pPr>
            <a:r>
              <a:rPr lang="en-US" dirty="0"/>
              <a:t>Mainframe computers and personal computers could be linked together via privately owned networks, which generated three kinds of ethical/social issues: 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arenR"/>
              <a:defRPr/>
            </a:pPr>
            <a:r>
              <a:rPr lang="en-US" i="1" dirty="0"/>
              <a:t>privacy</a:t>
            </a:r>
            <a:r>
              <a:rPr lang="en-US" dirty="0"/>
              <a:t> concerns (introduced in Phase 1) were exacerbated because confidential information could easily be exchanged between networked databases.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arenR"/>
              <a:defRPr/>
            </a:pPr>
            <a:r>
              <a:rPr lang="en-US" i="1" dirty="0"/>
              <a:t>intellectual property </a:t>
            </a:r>
            <a:r>
              <a:rPr lang="en-US" dirty="0"/>
              <a:t>issues emerged because personal computers could easily be used to duplicate and exchange proprietary software programs.</a:t>
            </a:r>
          </a:p>
          <a:p>
            <a:pPr marL="457200" indent="-457200">
              <a:lnSpc>
                <a:spcPct val="80000"/>
              </a:lnSpc>
              <a:buFont typeface="+mj-lt"/>
              <a:buAutoNum type="arabicParenR"/>
              <a:defRPr/>
            </a:pPr>
            <a:r>
              <a:rPr lang="en-US" i="1" dirty="0"/>
              <a:t>computer crime</a:t>
            </a:r>
            <a:r>
              <a:rPr lang="en-US" dirty="0"/>
              <a:t> emerged because “hackers” could break into the computers of large organizations.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24E1B29-B27C-4E96-909A-BD33E5770B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6997" y="15984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212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442"/>
    </mc:Choice>
    <mc:Fallback>
      <p:transition spd="slow" advTm="744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History of </a:t>
            </a:r>
            <a:r>
              <a:rPr lang="en-US" dirty="0" err="1"/>
              <a:t>Cybertechnology</a:t>
            </a:r>
            <a:r>
              <a:rPr lang="en-US" dirty="0"/>
              <a:t> and </a:t>
            </a:r>
            <a:r>
              <a:rPr lang="en-US" dirty="0" err="1"/>
              <a:t>Cyberethics</a:t>
            </a:r>
            <a:br>
              <a:rPr lang="en-US" dirty="0"/>
            </a:br>
            <a:r>
              <a:rPr lang="en-US" dirty="0"/>
              <a:t>Phase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dirty="0"/>
              <a:t>During </a:t>
            </a:r>
            <a:r>
              <a:rPr lang="en-US" altLang="en-US" i="1" dirty="0"/>
              <a:t>Phase 3</a:t>
            </a:r>
            <a:r>
              <a:rPr lang="en-US" altLang="en-US" dirty="0"/>
              <a:t> (1990-present), the availability of Internet access to the general public has increased significantly. 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This has been facilitated by the phenomenal growth of the World Wide Web. </a:t>
            </a:r>
          </a:p>
          <a:p>
            <a:pPr>
              <a:lnSpc>
                <a:spcPct val="90000"/>
              </a:lnSpc>
            </a:pPr>
            <a:r>
              <a:rPr lang="en-US" altLang="en-US" dirty="0"/>
              <a:t>The proliferation of Internet- and Web-based technologies in this phase has raised ethical and social concerns affecting: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free speech,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anonymity,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jurisdiction.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43B6395-97B9-4295-A04D-BFCE6E5B54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6997" y="15385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087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967"/>
    </mc:Choice>
    <mc:Fallback>
      <p:transition spd="slow" advTm="509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9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History of </a:t>
            </a:r>
            <a:r>
              <a:rPr lang="en-US" dirty="0" err="1"/>
              <a:t>Cybertechnology</a:t>
            </a:r>
            <a:r>
              <a:rPr lang="en-US" dirty="0"/>
              <a:t> and </a:t>
            </a:r>
            <a:r>
              <a:rPr lang="en-US" dirty="0" err="1"/>
              <a:t>Cyberethics</a:t>
            </a:r>
            <a:br>
              <a:rPr lang="en-US" dirty="0"/>
            </a:br>
            <a:r>
              <a:rPr lang="en-US" dirty="0"/>
              <a:t>Phase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en-US" altLang="en-US" dirty="0"/>
              <a:t>In </a:t>
            </a:r>
            <a:r>
              <a:rPr lang="en-US" altLang="en-US" i="1" dirty="0"/>
              <a:t>Phase 4</a:t>
            </a:r>
            <a:r>
              <a:rPr lang="en-US" altLang="en-US" dirty="0"/>
              <a:t> (present to near future), “Web 2.0” has made possible the proliferation of social networking sites (SNSs), such as Facebook and Twitter.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As </a:t>
            </a:r>
            <a:r>
              <a:rPr lang="en-US" altLang="en-US" dirty="0" err="1"/>
              <a:t>cybertechnology</a:t>
            </a:r>
            <a:r>
              <a:rPr lang="en-US" altLang="en-US" dirty="0"/>
              <a:t> continues to evolve in Phase 4, computers will likely become more and more a part of who or what we are as human beings.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en-US" dirty="0"/>
              <a:t>For example, Moor (2005) notes that computing devices will soon be a part of our clothing, and even our bodies.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Computers are already becoming </a:t>
            </a:r>
            <a:r>
              <a:rPr lang="en-US" altLang="en-US" i="1" dirty="0"/>
              <a:t>ubiquitous</a:t>
            </a:r>
            <a:r>
              <a:rPr lang="en-US" altLang="en-US" dirty="0"/>
              <a:t>, and are beginning to “pervade” both our work and recreational environments. </a:t>
            </a:r>
          </a:p>
          <a:p>
            <a:pPr>
              <a:lnSpc>
                <a:spcPct val="80000"/>
              </a:lnSpc>
            </a:pPr>
            <a:r>
              <a:rPr lang="en-US" altLang="en-US" dirty="0"/>
              <a:t>Objects in these environments already exhibit what </a:t>
            </a:r>
            <a:r>
              <a:rPr lang="en-US" altLang="en-US" dirty="0" err="1"/>
              <a:t>Brey</a:t>
            </a:r>
            <a:r>
              <a:rPr lang="en-US" altLang="en-US" dirty="0"/>
              <a:t> (2005) calls “ambient intelligence,” which enables “smart objects” to be connected via wireless technology. 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E018F86-8F4B-481B-ABB8-5DD3169830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6997" y="16340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19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1897"/>
    </mc:Choice>
    <mc:Fallback>
      <p:transition spd="slow" advTm="1418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8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4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 Phase 4, computers are becoming </a:t>
            </a:r>
            <a:r>
              <a:rPr lang="en-US" altLang="en-US" i="1" dirty="0"/>
              <a:t>less visible</a:t>
            </a:r>
            <a:r>
              <a:rPr lang="en-US" altLang="en-US" dirty="0"/>
              <a:t> as distinct entities, as they: </a:t>
            </a:r>
          </a:p>
          <a:p>
            <a:pPr>
              <a:buFont typeface="Tahoma" panose="020B0604030504040204" pitchFamily="34" charset="0"/>
              <a:buAutoNum type="alphaLcParenR"/>
            </a:pPr>
            <a:r>
              <a:rPr lang="en-US" altLang="en-US" dirty="0"/>
              <a:t>continue to be miniaturized and integrated into ordinary objects,</a:t>
            </a:r>
          </a:p>
          <a:p>
            <a:pPr>
              <a:buFont typeface="Tahoma" panose="020B0604030504040204" pitchFamily="34" charset="0"/>
              <a:buAutoNum type="alphaLcParenR"/>
            </a:pPr>
            <a:r>
              <a:rPr lang="en-US" altLang="en-US" dirty="0"/>
              <a:t>blend unobtrusively into our surroundings. </a:t>
            </a:r>
          </a:p>
          <a:p>
            <a:r>
              <a:rPr lang="en-US" altLang="en-US" dirty="0" err="1"/>
              <a:t>Cybertechnology</a:t>
            </a:r>
            <a:r>
              <a:rPr lang="en-US" altLang="en-US" dirty="0"/>
              <a:t> is also becoming </a:t>
            </a:r>
            <a:r>
              <a:rPr lang="en-US" altLang="en-US" i="1" dirty="0"/>
              <a:t>less distinguishable</a:t>
            </a:r>
            <a:r>
              <a:rPr lang="en-US" altLang="en-US" dirty="0"/>
              <a:t> from other technologies as boundaries that have previously separated them begin to blur because of convergence. 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DDA7263-9767-4ABD-A3A2-CC3B63B752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66246" y="11863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226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074"/>
    </mc:Choice>
    <mc:Fallback>
      <p:transition spd="slow" advTm="420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Phase 4 continued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/>
              <a:t>Additional ethical/social concerns associated with Phase IV include controversies that are made possible by the following kinds of technologies:</a:t>
            </a:r>
          </a:p>
          <a:p>
            <a:r>
              <a:rPr lang="en-US" altLang="en-US" dirty="0"/>
              <a:t>autonomous machines and sophisticated robots (used in warfare, transportation, care for the elderly, etc.);</a:t>
            </a:r>
          </a:p>
          <a:p>
            <a:r>
              <a:rPr lang="en-US" altLang="en-US" dirty="0" err="1"/>
              <a:t>nanocomputing</a:t>
            </a:r>
            <a:r>
              <a:rPr lang="en-US" altLang="en-US" dirty="0"/>
              <a:t> and </a:t>
            </a:r>
            <a:r>
              <a:rPr lang="en-US" altLang="en-US" dirty="0" err="1"/>
              <a:t>nano</a:t>
            </a:r>
            <a:r>
              <a:rPr lang="en-US" altLang="en-US" dirty="0"/>
              <a:t>-scale devices;</a:t>
            </a:r>
          </a:p>
          <a:p>
            <a:r>
              <a:rPr lang="en-US" altLang="en-US" dirty="0"/>
              <a:t>artificial agents (including “soft bots”) that act on behalf of humans and corporations;</a:t>
            </a:r>
          </a:p>
          <a:p>
            <a:r>
              <a:rPr lang="en-US" altLang="en-US" dirty="0"/>
              <a:t>AI-induced bionic chip implants (that can cause us to question what it means to be human vs. cyborg).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DD8376A-0BB7-4559-B1C9-217314C6F5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26305" y="11695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11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712"/>
    </mc:Choice>
    <mc:Fallback>
      <p:transition spd="slow" advTm="65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 </a:t>
            </a:r>
            <a:r>
              <a:rPr lang="en-US" dirty="0" err="1"/>
              <a:t>Cyberethics</a:t>
            </a:r>
            <a:r>
              <a:rPr lang="en-US" dirty="0"/>
              <a:t> Issues Unique?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dirty="0"/>
              <a:t>There are two points of view on whether </a:t>
            </a:r>
            <a:r>
              <a:rPr lang="en-US" dirty="0" err="1"/>
              <a:t>cybertechnology</a:t>
            </a:r>
            <a:r>
              <a:rPr lang="en-US" dirty="0"/>
              <a:t> has generated any new or unique ethical issues: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i="1" dirty="0"/>
              <a:t>Traditionalists</a:t>
            </a:r>
            <a:r>
              <a:rPr lang="en-US" dirty="0"/>
              <a:t> argue that nothing is new – crime is crime, and murder is murder.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i="1" dirty="0"/>
              <a:t>Uniqueness Proponents</a:t>
            </a:r>
            <a:r>
              <a:rPr lang="en-US" dirty="0"/>
              <a:t> argue that </a:t>
            </a:r>
            <a:r>
              <a:rPr lang="en-US" dirty="0" err="1"/>
              <a:t>cybertechnology</a:t>
            </a:r>
            <a:r>
              <a:rPr lang="en-US" dirty="0"/>
              <a:t> has introduced (at least some) new and unique ethical issues that could not have existed before computers.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3BADDDF-35CE-470C-AB6F-298FE81FFC3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27641" y="11863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100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907"/>
    </mc:Choice>
    <mc:Fallback>
      <p:transition spd="slow" advTm="44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84</TotalTime>
  <Words>1668</Words>
  <Application>Microsoft Office PowerPoint</Application>
  <PresentationFormat>Widescreen</PresentationFormat>
  <Paragraphs>124</Paragraphs>
  <Slides>25</Slides>
  <Notes>0</Notes>
  <HiddenSlides>0</HiddenSlides>
  <MMClips>26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Garamond</vt:lpstr>
      <vt:lpstr>Tahoma</vt:lpstr>
      <vt:lpstr>Times New Roman</vt:lpstr>
      <vt:lpstr>Wingdings</vt:lpstr>
      <vt:lpstr>Organic</vt:lpstr>
      <vt:lpstr>Module 1</vt:lpstr>
      <vt:lpstr>What is Cyberethics</vt:lpstr>
      <vt:lpstr>History of Cybertechnology and Cyberethics Phase 1</vt:lpstr>
      <vt:lpstr>History of Cybertechnology and Cyberethics Phase 2</vt:lpstr>
      <vt:lpstr>History of Cybertechnology and Cyberethics Phase 3</vt:lpstr>
      <vt:lpstr>History of Cybertechnology and Cyberethics Phase 4</vt:lpstr>
      <vt:lpstr>Phase 4 continued</vt:lpstr>
      <vt:lpstr>Phase 4 continued</vt:lpstr>
      <vt:lpstr>Are Cyberethics Issues Unique?</vt:lpstr>
      <vt:lpstr>Uniqueness continued</vt:lpstr>
      <vt:lpstr>Uniqueness continued</vt:lpstr>
      <vt:lpstr>Alternative Strategy for Uniqueness Issue</vt:lpstr>
      <vt:lpstr>Cyberethics-Branch of Applied Ethics</vt:lpstr>
      <vt:lpstr>Applied Ethics</vt:lpstr>
      <vt:lpstr>Professional Ethics and Cyberethics</vt:lpstr>
      <vt:lpstr>Professional Ethics</vt:lpstr>
      <vt:lpstr>Philosophical Ethics</vt:lpstr>
      <vt:lpstr>Phisophical ethics – Model of Applied Ethics</vt:lpstr>
      <vt:lpstr>Cyberethics as a field of Sociological/Descriptive Ethics</vt:lpstr>
      <vt:lpstr>Disclosive Method for Cyberethics</vt:lpstr>
      <vt:lpstr>Multi-disciplinary Method</vt:lpstr>
      <vt:lpstr>Multi-level</vt:lpstr>
      <vt:lpstr>3-step Strategy for Cyberethics Issues</vt:lpstr>
      <vt:lpstr>3-step continued</vt:lpstr>
      <vt:lpstr>3-step continued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 Ethics</dc:title>
  <dc:creator>Rebecca Rutherfoord</dc:creator>
  <cp:lastModifiedBy>Rebecca Rutherfoord</cp:lastModifiedBy>
  <cp:revision>32</cp:revision>
  <dcterms:created xsi:type="dcterms:W3CDTF">2018-01-25T19:29:32Z</dcterms:created>
  <dcterms:modified xsi:type="dcterms:W3CDTF">2021-08-10T20:48:01Z</dcterms:modified>
</cp:coreProperties>
</file>