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89" d="100"/>
          <a:sy n="89" d="100"/>
        </p:scale>
        <p:origin x="120"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3B23147E-69AC-4AE1-B882-D352BBC88D2A}" type="datetimeFigureOut">
              <a:rPr lang="en-US" smtClean="0"/>
              <a:t>2/1/2018</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91684BCA-286E-48C7-933A-4F968C7BCD9A}"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634733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3B23147E-69AC-4AE1-B882-D352BBC88D2A}" type="datetimeFigureOut">
              <a:rPr lang="en-US" smtClean="0"/>
              <a:t>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684BCA-286E-48C7-933A-4F968C7BCD9A}" type="slidenum">
              <a:rPr lang="en-US" smtClean="0"/>
              <a:t>‹#›</a:t>
            </a:fld>
            <a:endParaRPr lang="en-US"/>
          </a:p>
        </p:txBody>
      </p:sp>
    </p:spTree>
    <p:extLst>
      <p:ext uri="{BB962C8B-B14F-4D97-AF65-F5344CB8AC3E}">
        <p14:creationId xmlns:p14="http://schemas.microsoft.com/office/powerpoint/2010/main" val="34021974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B23147E-69AC-4AE1-B882-D352BBC88D2A}"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684BCA-286E-48C7-933A-4F968C7BCD9A}"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613415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B23147E-69AC-4AE1-B882-D352BBC88D2A}"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684BCA-286E-48C7-933A-4F968C7BCD9A}"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09160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B23147E-69AC-4AE1-B882-D352BBC88D2A}"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684BCA-286E-48C7-933A-4F968C7BCD9A}" type="slidenum">
              <a:rPr lang="en-US" smtClean="0"/>
              <a:t>‹#›</a:t>
            </a:fld>
            <a:endParaRPr lang="en-US"/>
          </a:p>
        </p:txBody>
      </p:sp>
    </p:spTree>
    <p:extLst>
      <p:ext uri="{BB962C8B-B14F-4D97-AF65-F5344CB8AC3E}">
        <p14:creationId xmlns:p14="http://schemas.microsoft.com/office/powerpoint/2010/main" val="13465500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B23147E-69AC-4AE1-B882-D352BBC88D2A}"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684BCA-286E-48C7-933A-4F968C7BCD9A}"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775054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B23147E-69AC-4AE1-B882-D352BBC88D2A}"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684BCA-286E-48C7-933A-4F968C7BCD9A}"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197268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B23147E-69AC-4AE1-B882-D352BBC88D2A}"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684BCA-286E-48C7-933A-4F968C7BCD9A}"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18239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B23147E-69AC-4AE1-B882-D352BBC88D2A}"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684BCA-286E-48C7-933A-4F968C7BCD9A}"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7217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B23147E-69AC-4AE1-B882-D352BBC88D2A}"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684BCA-286E-48C7-933A-4F968C7BCD9A}" type="slidenum">
              <a:rPr lang="en-US" smtClean="0"/>
              <a:t>‹#›</a:t>
            </a:fld>
            <a:endParaRPr lang="en-US"/>
          </a:p>
        </p:txBody>
      </p:sp>
    </p:spTree>
    <p:extLst>
      <p:ext uri="{BB962C8B-B14F-4D97-AF65-F5344CB8AC3E}">
        <p14:creationId xmlns:p14="http://schemas.microsoft.com/office/powerpoint/2010/main" val="2712355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B23147E-69AC-4AE1-B882-D352BBC88D2A}"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684BCA-286E-48C7-933A-4F968C7BCD9A}"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015129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B23147E-69AC-4AE1-B882-D352BBC88D2A}" type="datetimeFigureOut">
              <a:rPr lang="en-US" smtClean="0"/>
              <a:t>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684BCA-286E-48C7-933A-4F968C7BCD9A}" type="slidenum">
              <a:rPr lang="en-US" smtClean="0"/>
              <a:t>‹#›</a:t>
            </a:fld>
            <a:endParaRPr lang="en-US"/>
          </a:p>
        </p:txBody>
      </p:sp>
    </p:spTree>
    <p:extLst>
      <p:ext uri="{BB962C8B-B14F-4D97-AF65-F5344CB8AC3E}">
        <p14:creationId xmlns:p14="http://schemas.microsoft.com/office/powerpoint/2010/main" val="4098159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B23147E-69AC-4AE1-B882-D352BBC88D2A}" type="datetimeFigureOut">
              <a:rPr lang="en-US" smtClean="0"/>
              <a:t>2/1/2018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1684BCA-286E-48C7-933A-4F968C7BCD9A}"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942540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B23147E-69AC-4AE1-B882-D352BBC88D2A}" type="datetimeFigureOut">
              <a:rPr lang="en-US" smtClean="0"/>
              <a:t>2/1/2018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1684BCA-286E-48C7-933A-4F968C7BCD9A}"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765443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23147E-69AC-4AE1-B882-D352BBC88D2A}" type="datetimeFigureOut">
              <a:rPr lang="en-US" smtClean="0"/>
              <a:t>2/1/2018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1684BCA-286E-48C7-933A-4F968C7BCD9A}" type="slidenum">
              <a:rPr lang="en-US" smtClean="0"/>
              <a:t>‹#›</a:t>
            </a:fld>
            <a:endParaRPr lang="en-US"/>
          </a:p>
        </p:txBody>
      </p:sp>
    </p:spTree>
    <p:extLst>
      <p:ext uri="{BB962C8B-B14F-4D97-AF65-F5344CB8AC3E}">
        <p14:creationId xmlns:p14="http://schemas.microsoft.com/office/powerpoint/2010/main" val="10336528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3B23147E-69AC-4AE1-B882-D352BBC88D2A}" type="datetimeFigureOut">
              <a:rPr lang="en-US" smtClean="0"/>
              <a:t>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684BCA-286E-48C7-933A-4F968C7BCD9A}"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861227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3B23147E-69AC-4AE1-B882-D352BBC88D2A}" type="datetimeFigureOut">
              <a:rPr lang="en-US" smtClean="0"/>
              <a:t>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684BCA-286E-48C7-933A-4F968C7BCD9A}" type="slidenum">
              <a:rPr lang="en-US" smtClean="0"/>
              <a:t>‹#›</a:t>
            </a:fld>
            <a:endParaRPr lang="en-US"/>
          </a:p>
        </p:txBody>
      </p:sp>
    </p:spTree>
    <p:extLst>
      <p:ext uri="{BB962C8B-B14F-4D97-AF65-F5344CB8AC3E}">
        <p14:creationId xmlns:p14="http://schemas.microsoft.com/office/powerpoint/2010/main" val="19164759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3B23147E-69AC-4AE1-B882-D352BBC88D2A}" type="datetimeFigureOut">
              <a:rPr lang="en-US" smtClean="0"/>
              <a:t>2/1/2018</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1684BCA-286E-48C7-933A-4F968C7BCD9A}" type="slidenum">
              <a:rPr lang="en-US" smtClean="0"/>
              <a:t>‹#›</a:t>
            </a:fld>
            <a:endParaRPr lang="en-US"/>
          </a:p>
        </p:txBody>
      </p:sp>
    </p:spTree>
    <p:extLst>
      <p:ext uri="{BB962C8B-B14F-4D97-AF65-F5344CB8AC3E}">
        <p14:creationId xmlns:p14="http://schemas.microsoft.com/office/powerpoint/2010/main" val="41350430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Module 4</a:t>
            </a:r>
            <a:endParaRPr lang="en-US" dirty="0"/>
          </a:p>
        </p:txBody>
      </p:sp>
      <p:sp>
        <p:nvSpPr>
          <p:cNvPr id="3" name="Subtitle 2"/>
          <p:cNvSpPr>
            <a:spLocks noGrp="1"/>
          </p:cNvSpPr>
          <p:nvPr>
            <p:ph type="subTitle" idx="1"/>
          </p:nvPr>
        </p:nvSpPr>
        <p:spPr/>
        <p:txBody>
          <a:bodyPr/>
          <a:lstStyle/>
          <a:p>
            <a:r>
              <a:rPr lang="en-US" dirty="0" smtClean="0"/>
              <a:t>Privacy and the Law</a:t>
            </a:r>
            <a:endParaRPr lang="en-US" dirty="0"/>
          </a:p>
        </p:txBody>
      </p:sp>
    </p:spTree>
    <p:extLst>
      <p:ext uri="{BB962C8B-B14F-4D97-AF65-F5344CB8AC3E}">
        <p14:creationId xmlns:p14="http://schemas.microsoft.com/office/powerpoint/2010/main" val="32458871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Non-interference</a:t>
            </a:r>
            <a:endParaRPr lang="en-US" dirty="0"/>
          </a:p>
        </p:txBody>
      </p:sp>
      <p:sp>
        <p:nvSpPr>
          <p:cNvPr id="3" name="Content Placeholder 2"/>
          <p:cNvSpPr>
            <a:spLocks noGrp="1"/>
          </p:cNvSpPr>
          <p:nvPr>
            <p:ph idx="1"/>
          </p:nvPr>
        </p:nvSpPr>
        <p:spPr/>
        <p:txBody>
          <a:bodyPr/>
          <a:lstStyle/>
          <a:p>
            <a:pPr>
              <a:lnSpc>
                <a:spcPct val="90000"/>
              </a:lnSpc>
            </a:pPr>
            <a:r>
              <a:rPr lang="en-US" altLang="en-US" dirty="0"/>
              <a:t>Non-interference theories view privacy in terms of freedom from interference in making decisions.</a:t>
            </a:r>
          </a:p>
          <a:p>
            <a:pPr>
              <a:lnSpc>
                <a:spcPct val="90000"/>
              </a:lnSpc>
            </a:pPr>
            <a:r>
              <a:rPr lang="en-US" altLang="en-US" dirty="0"/>
              <a:t>This perspective emerged in the 1960s, following the </a:t>
            </a:r>
            <a:r>
              <a:rPr lang="en-US" altLang="en-US" i="1" dirty="0"/>
              <a:t>Griswold v. Connecticut</a:t>
            </a:r>
            <a:r>
              <a:rPr lang="en-US" altLang="en-US" dirty="0"/>
              <a:t> (U.S. Supreme Court) case in 1965.</a:t>
            </a:r>
          </a:p>
          <a:p>
            <a:pPr>
              <a:lnSpc>
                <a:spcPct val="90000"/>
              </a:lnSpc>
            </a:pPr>
            <a:r>
              <a:rPr lang="en-US" altLang="en-US" dirty="0"/>
              <a:t>This view of privacy is also sometimes  referred to as </a:t>
            </a:r>
            <a:r>
              <a:rPr lang="en-US" altLang="en-US" i="1" dirty="0"/>
              <a:t>decisional privacy</a:t>
            </a:r>
            <a:r>
              <a:rPr lang="en-US" altLang="en-US" dirty="0"/>
              <a:t>.</a:t>
            </a:r>
          </a:p>
          <a:p>
            <a:endParaRPr lang="en-US" dirty="0"/>
          </a:p>
        </p:txBody>
      </p:sp>
    </p:spTree>
    <p:extLst>
      <p:ext uri="{BB962C8B-B14F-4D97-AF65-F5344CB8AC3E}">
        <p14:creationId xmlns:p14="http://schemas.microsoft.com/office/powerpoint/2010/main" val="29136106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Limited Access and Control</a:t>
            </a:r>
            <a:endParaRPr lang="en-US" dirty="0"/>
          </a:p>
        </p:txBody>
      </p:sp>
      <p:sp>
        <p:nvSpPr>
          <p:cNvPr id="3" name="Content Placeholder 2"/>
          <p:cNvSpPr>
            <a:spLocks noGrp="1"/>
          </p:cNvSpPr>
          <p:nvPr>
            <p:ph idx="1"/>
          </p:nvPr>
        </p:nvSpPr>
        <p:spPr/>
        <p:txBody>
          <a:bodyPr/>
          <a:lstStyle/>
          <a:p>
            <a:r>
              <a:rPr lang="en-US" altLang="en-US" i="1" dirty="0"/>
              <a:t>Informational privacy</a:t>
            </a:r>
            <a:r>
              <a:rPr lang="en-US" altLang="en-US" dirty="0"/>
              <a:t> is concerned with protecting personal information in computer databases.</a:t>
            </a:r>
          </a:p>
          <a:p>
            <a:r>
              <a:rPr lang="en-US" altLang="en-US" dirty="0"/>
              <a:t>Most people wish to have some </a:t>
            </a:r>
            <a:r>
              <a:rPr lang="en-US" altLang="en-US" i="1" dirty="0"/>
              <a:t>control</a:t>
            </a:r>
            <a:r>
              <a:rPr lang="en-US" altLang="en-US" dirty="0"/>
              <a:t>  over their personal information.</a:t>
            </a:r>
          </a:p>
          <a:p>
            <a:r>
              <a:rPr lang="en-US" altLang="en-US" dirty="0"/>
              <a:t>In some cases, “privacy zones” have been set up either to restrict or limit </a:t>
            </a:r>
            <a:r>
              <a:rPr lang="en-US" altLang="en-US" i="1" dirty="0"/>
              <a:t>access </a:t>
            </a:r>
            <a:r>
              <a:rPr lang="en-US" altLang="en-US" dirty="0"/>
              <a:t>to one’s personal data.</a:t>
            </a:r>
          </a:p>
          <a:p>
            <a:endParaRPr lang="en-US" dirty="0"/>
          </a:p>
        </p:txBody>
      </p:sp>
    </p:spTree>
    <p:extLst>
      <p:ext uri="{BB962C8B-B14F-4D97-AF65-F5344CB8AC3E}">
        <p14:creationId xmlns:p14="http://schemas.microsoft.com/office/powerpoint/2010/main" val="16106091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Moor and Privacy</a:t>
            </a:r>
            <a:endParaRPr lang="en-US" dirty="0"/>
          </a:p>
        </p:txBody>
      </p:sp>
      <p:sp>
        <p:nvSpPr>
          <p:cNvPr id="3" name="Content Placeholder 2"/>
          <p:cNvSpPr>
            <a:spLocks noGrp="1"/>
          </p:cNvSpPr>
          <p:nvPr>
            <p:ph idx="1"/>
          </p:nvPr>
        </p:nvSpPr>
        <p:spPr/>
        <p:txBody>
          <a:bodyPr/>
          <a:lstStyle/>
          <a:p>
            <a:pPr>
              <a:lnSpc>
                <a:spcPct val="90000"/>
              </a:lnSpc>
              <a:defRPr/>
            </a:pPr>
            <a:r>
              <a:rPr lang="en-US" dirty="0">
                <a:solidFill>
                  <a:srgbClr val="000000"/>
                </a:solidFill>
                <a:cs typeface="Times New Roman" pitchFamily="18" charset="0"/>
              </a:rPr>
              <a:t>Moor (2004) has articulated a privacy theory that incorporates key elements of the three classic theories:</a:t>
            </a:r>
          </a:p>
          <a:p>
            <a:pPr marL="514350" indent="-514350">
              <a:lnSpc>
                <a:spcPct val="90000"/>
              </a:lnSpc>
              <a:buFont typeface="+mj-lt"/>
              <a:buAutoNum type="alphaLcParenR"/>
              <a:defRPr/>
            </a:pPr>
            <a:r>
              <a:rPr lang="en-US" dirty="0">
                <a:solidFill>
                  <a:srgbClr val="000000"/>
                </a:solidFill>
                <a:cs typeface="Times New Roman" pitchFamily="18" charset="0"/>
              </a:rPr>
              <a:t>accessibility privacy (non-intrusion), </a:t>
            </a:r>
          </a:p>
          <a:p>
            <a:pPr marL="514350" indent="-514350">
              <a:lnSpc>
                <a:spcPct val="90000"/>
              </a:lnSpc>
              <a:buFont typeface="+mj-lt"/>
              <a:buAutoNum type="alphaLcParenR"/>
              <a:defRPr/>
            </a:pPr>
            <a:r>
              <a:rPr lang="en-US" dirty="0">
                <a:solidFill>
                  <a:srgbClr val="000000"/>
                </a:solidFill>
                <a:cs typeface="Times New Roman" pitchFamily="18" charset="0"/>
              </a:rPr>
              <a:t>decisional privacy (non-interference), </a:t>
            </a:r>
          </a:p>
          <a:p>
            <a:pPr marL="514350" indent="-514350">
              <a:lnSpc>
                <a:spcPct val="90000"/>
              </a:lnSpc>
              <a:buFont typeface="+mj-lt"/>
              <a:buAutoNum type="alphaLcParenR"/>
              <a:defRPr/>
            </a:pPr>
            <a:r>
              <a:rPr lang="en-US" dirty="0">
                <a:solidFill>
                  <a:srgbClr val="000000"/>
                </a:solidFill>
                <a:cs typeface="Times New Roman" pitchFamily="18" charset="0"/>
              </a:rPr>
              <a:t>informational privacy (controlling/restricting access to one’s personal information). </a:t>
            </a:r>
          </a:p>
          <a:p>
            <a:endParaRPr lang="en-US" dirty="0"/>
          </a:p>
        </p:txBody>
      </p:sp>
    </p:spTree>
    <p:extLst>
      <p:ext uri="{BB962C8B-B14F-4D97-AF65-F5344CB8AC3E}">
        <p14:creationId xmlns:p14="http://schemas.microsoft.com/office/powerpoint/2010/main" val="31931857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Natural vs Normative Privacy</a:t>
            </a:r>
            <a:endParaRPr lang="en-US" dirty="0"/>
          </a:p>
        </p:txBody>
      </p:sp>
      <p:sp>
        <p:nvSpPr>
          <p:cNvPr id="3" name="Content Placeholder 2"/>
          <p:cNvSpPr>
            <a:spLocks noGrp="1"/>
          </p:cNvSpPr>
          <p:nvPr>
            <p:ph idx="1"/>
          </p:nvPr>
        </p:nvSpPr>
        <p:spPr/>
        <p:txBody>
          <a:bodyPr/>
          <a:lstStyle/>
          <a:p>
            <a:r>
              <a:rPr lang="en-US" altLang="en-US" dirty="0">
                <a:cs typeface="Times New Roman" panose="02020603050405020304" pitchFamily="18" charset="0"/>
              </a:rPr>
              <a:t>Using Moor’s natural/normative privacy distinction, we can further differentiate between a:</a:t>
            </a:r>
          </a:p>
          <a:p>
            <a:pPr>
              <a:buFont typeface="Wingdings" panose="05000000000000000000" pitchFamily="2" charset="2"/>
              <a:buChar char="Ø"/>
            </a:pPr>
            <a:r>
              <a:rPr lang="en-US" altLang="en-US" i="1" dirty="0">
                <a:cs typeface="Times New Roman" panose="02020603050405020304" pitchFamily="18" charset="0"/>
              </a:rPr>
              <a:t>loss of privacy</a:t>
            </a:r>
            <a:r>
              <a:rPr lang="en-US" altLang="en-US" dirty="0">
                <a:cs typeface="Times New Roman" panose="02020603050405020304" pitchFamily="18" charset="0"/>
              </a:rPr>
              <a:t>,</a:t>
            </a:r>
          </a:p>
          <a:p>
            <a:pPr>
              <a:buFont typeface="Wingdings" panose="05000000000000000000" pitchFamily="2" charset="2"/>
              <a:buChar char="Ø"/>
            </a:pPr>
            <a:r>
              <a:rPr lang="en-US" altLang="en-US" i="1" dirty="0">
                <a:cs typeface="Times New Roman" panose="02020603050405020304" pitchFamily="18" charset="0"/>
              </a:rPr>
              <a:t>violation of privacy</a:t>
            </a:r>
            <a:r>
              <a:rPr lang="en-US" altLang="en-US" dirty="0">
                <a:cs typeface="Times New Roman" panose="02020603050405020304" pitchFamily="18" charset="0"/>
              </a:rPr>
              <a:t>.</a:t>
            </a:r>
            <a:endParaRPr lang="en-US" altLang="en-US" dirty="0"/>
          </a:p>
          <a:p>
            <a:endParaRPr lang="en-US" dirty="0"/>
          </a:p>
        </p:txBody>
      </p:sp>
    </p:spTree>
    <p:extLst>
      <p:ext uri="{BB962C8B-B14F-4D97-AF65-F5344CB8AC3E}">
        <p14:creationId xmlns:p14="http://schemas.microsoft.com/office/powerpoint/2010/main" val="5980035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3" name="Content Placeholder 2"/>
          <p:cNvSpPr>
            <a:spLocks noGrp="1"/>
          </p:cNvSpPr>
          <p:nvPr>
            <p:ph idx="1"/>
          </p:nvPr>
        </p:nvSpPr>
        <p:spPr/>
        <p:txBody>
          <a:bodyPr/>
          <a:lstStyle/>
          <a:p>
            <a:pPr>
              <a:lnSpc>
                <a:spcPct val="90000"/>
              </a:lnSpc>
            </a:pPr>
            <a:r>
              <a:rPr lang="en-US" altLang="en-US" dirty="0"/>
              <a:t>Tom walks into the computer lab (when no one else is around) and sees Mary in the lab.</a:t>
            </a:r>
          </a:p>
          <a:p>
            <a:pPr>
              <a:lnSpc>
                <a:spcPct val="90000"/>
              </a:lnSpc>
              <a:buFont typeface="Wingdings" panose="05000000000000000000" pitchFamily="2" charset="2"/>
              <a:buChar char="Ø"/>
            </a:pPr>
            <a:r>
              <a:rPr lang="en-US" altLang="en-US" dirty="0"/>
              <a:t>In this natural/descriptively private situation, Mary’s privacy is lost but not violated.</a:t>
            </a:r>
          </a:p>
          <a:p>
            <a:pPr>
              <a:lnSpc>
                <a:spcPct val="90000"/>
              </a:lnSpc>
            </a:pPr>
            <a:r>
              <a:rPr lang="en-US" altLang="en-US" dirty="0" smtClean="0"/>
              <a:t>Tom </a:t>
            </a:r>
            <a:r>
              <a:rPr lang="en-US" altLang="en-US" dirty="0"/>
              <a:t>peeps through the keyhole of Mary’s apartment door and sees Mary typing at her computer.</a:t>
            </a:r>
          </a:p>
          <a:p>
            <a:pPr>
              <a:lnSpc>
                <a:spcPct val="90000"/>
              </a:lnSpc>
              <a:buFont typeface="Wingdings" panose="05000000000000000000" pitchFamily="2" charset="2"/>
              <a:buChar char="Ø"/>
            </a:pPr>
            <a:r>
              <a:rPr lang="en-US" altLang="en-US" dirty="0"/>
              <a:t>In this normatively private situation, Mary’s privacy is not only lost but is also violated.</a:t>
            </a:r>
          </a:p>
          <a:p>
            <a:endParaRPr lang="en-US" dirty="0"/>
          </a:p>
        </p:txBody>
      </p:sp>
    </p:spTree>
    <p:extLst>
      <p:ext uri="{BB962C8B-B14F-4D97-AF65-F5344CB8AC3E}">
        <p14:creationId xmlns:p14="http://schemas.microsoft.com/office/powerpoint/2010/main" val="19858949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Nissenbaum</a:t>
            </a:r>
            <a:r>
              <a:rPr lang="en-US" dirty="0" smtClean="0"/>
              <a:t> and Privacy</a:t>
            </a:r>
            <a:endParaRPr lang="en-US" dirty="0"/>
          </a:p>
        </p:txBody>
      </p:sp>
      <p:sp>
        <p:nvSpPr>
          <p:cNvPr id="3" name="Content Placeholder 2"/>
          <p:cNvSpPr>
            <a:spLocks noGrp="1"/>
          </p:cNvSpPr>
          <p:nvPr>
            <p:ph idx="1"/>
          </p:nvPr>
        </p:nvSpPr>
        <p:spPr/>
        <p:txBody>
          <a:bodyPr>
            <a:normAutofit fontScale="92500" lnSpcReduction="10000"/>
          </a:bodyPr>
          <a:lstStyle/>
          <a:p>
            <a:r>
              <a:rPr lang="en-US" altLang="en-US" dirty="0" err="1"/>
              <a:t>Nissenbaum’s</a:t>
            </a:r>
            <a:r>
              <a:rPr lang="en-US" altLang="en-US" dirty="0"/>
              <a:t> privacy framework requires that the processes used in gathering and disseminating information are </a:t>
            </a:r>
          </a:p>
          <a:p>
            <a:pPr>
              <a:buFont typeface="Tahoma" panose="020B0604030504040204" pitchFamily="34" charset="0"/>
              <a:buAutoNum type="alphaLcParenR"/>
            </a:pPr>
            <a:r>
              <a:rPr lang="en-US" altLang="en-US" dirty="0"/>
              <a:t>“appropriate to a particular context” </a:t>
            </a:r>
          </a:p>
          <a:p>
            <a:pPr>
              <a:buFont typeface="Tahoma" panose="020B0604030504040204" pitchFamily="34" charset="0"/>
              <a:buAutoNum type="alphaLcParenR"/>
            </a:pPr>
            <a:r>
              <a:rPr lang="en-US" altLang="en-US" dirty="0"/>
              <a:t>comply with norms that govern the flow of personal information in a given context.  </a:t>
            </a:r>
            <a:endParaRPr lang="en-US" altLang="en-US" dirty="0" smtClean="0"/>
          </a:p>
          <a:p>
            <a:r>
              <a:rPr lang="en-US" altLang="en-US" dirty="0" err="1"/>
              <a:t>Nissenbaum</a:t>
            </a:r>
            <a:r>
              <a:rPr lang="en-US" altLang="en-US" dirty="0"/>
              <a:t> </a:t>
            </a:r>
            <a:r>
              <a:rPr lang="en-US" altLang="en-US" dirty="0" smtClean="0"/>
              <a:t>refers </a:t>
            </a:r>
            <a:r>
              <a:rPr lang="en-US" altLang="en-US" dirty="0"/>
              <a:t>to these two types of informational norms as: </a:t>
            </a:r>
          </a:p>
          <a:p>
            <a:pPr>
              <a:buFont typeface="Wingdings" panose="05000000000000000000" pitchFamily="2" charset="2"/>
              <a:buChar char="Ø"/>
            </a:pPr>
            <a:r>
              <a:rPr lang="en-US" altLang="en-US" dirty="0"/>
              <a:t>norms of appropriateness, </a:t>
            </a:r>
          </a:p>
          <a:p>
            <a:pPr>
              <a:buFont typeface="Wingdings" panose="05000000000000000000" pitchFamily="2" charset="2"/>
              <a:buChar char="Ø"/>
            </a:pPr>
            <a:r>
              <a:rPr lang="en-US" altLang="en-US" dirty="0"/>
              <a:t>norms of distribution. </a:t>
            </a:r>
          </a:p>
          <a:p>
            <a:pPr>
              <a:buFont typeface="Tahoma" panose="020B0604030504040204" pitchFamily="34" charset="0"/>
              <a:buAutoNum type="alphaLcParenR"/>
            </a:pPr>
            <a:endParaRPr lang="en-US" altLang="en-US" dirty="0"/>
          </a:p>
          <a:p>
            <a:endParaRPr lang="en-US" dirty="0"/>
          </a:p>
        </p:txBody>
      </p:sp>
    </p:spTree>
    <p:extLst>
      <p:ext uri="{BB962C8B-B14F-4D97-AF65-F5344CB8AC3E}">
        <p14:creationId xmlns:p14="http://schemas.microsoft.com/office/powerpoint/2010/main" val="39522041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Nissenbaum</a:t>
            </a:r>
            <a:r>
              <a:rPr lang="en-US" dirty="0" smtClean="0"/>
              <a:t> continued</a:t>
            </a:r>
            <a:endParaRPr lang="en-US" dirty="0"/>
          </a:p>
        </p:txBody>
      </p:sp>
      <p:sp>
        <p:nvSpPr>
          <p:cNvPr id="3" name="Content Placeholder 2"/>
          <p:cNvSpPr>
            <a:spLocks noGrp="1"/>
          </p:cNvSpPr>
          <p:nvPr>
            <p:ph idx="1"/>
          </p:nvPr>
        </p:nvSpPr>
        <p:spPr/>
        <p:txBody>
          <a:bodyPr>
            <a:normAutofit lnSpcReduction="10000"/>
          </a:bodyPr>
          <a:lstStyle/>
          <a:p>
            <a:r>
              <a:rPr lang="en-US" altLang="en-US" i="1" dirty="0"/>
              <a:t>Norms of appropriateness </a:t>
            </a:r>
            <a:r>
              <a:rPr lang="en-US" altLang="en-US" dirty="0"/>
              <a:t>determine whether a given type of personal information is either appropriate or inappropriate to divulge within a particular </a:t>
            </a:r>
            <a:r>
              <a:rPr lang="en-US" altLang="en-US" i="1" dirty="0"/>
              <a:t>context</a:t>
            </a:r>
            <a:r>
              <a:rPr lang="en-US" altLang="en-US" dirty="0"/>
              <a:t>.</a:t>
            </a:r>
          </a:p>
          <a:p>
            <a:r>
              <a:rPr lang="en-US" altLang="en-US" i="1" dirty="0"/>
              <a:t>Norms of distribution </a:t>
            </a:r>
            <a:r>
              <a:rPr lang="en-US" altLang="en-US" dirty="0"/>
              <a:t>restrict or limit the flow of information within and across </a:t>
            </a:r>
            <a:r>
              <a:rPr lang="en-US" altLang="en-US" i="1" dirty="0"/>
              <a:t>contexts</a:t>
            </a:r>
            <a:r>
              <a:rPr lang="en-US" altLang="en-US" dirty="0"/>
              <a:t>. </a:t>
            </a:r>
          </a:p>
          <a:p>
            <a:r>
              <a:rPr lang="en-US" altLang="en-US" dirty="0"/>
              <a:t>When either norm is “breached,” a violation of privacy occurs.</a:t>
            </a:r>
          </a:p>
          <a:p>
            <a:r>
              <a:rPr lang="en-US" altLang="en-US" dirty="0"/>
              <a:t>Conversely, the </a:t>
            </a:r>
            <a:r>
              <a:rPr lang="en-US" altLang="en-US" i="1" dirty="0"/>
              <a:t>contextual integrity </a:t>
            </a:r>
            <a:r>
              <a:rPr lang="en-US" altLang="en-US" dirty="0"/>
              <a:t>of the flow of personal information is maintained when both kinds of norms are “respected”</a:t>
            </a:r>
          </a:p>
          <a:p>
            <a:endParaRPr lang="en-US" dirty="0"/>
          </a:p>
        </p:txBody>
      </p:sp>
    </p:spTree>
    <p:extLst>
      <p:ext uri="{BB962C8B-B14F-4D97-AF65-F5344CB8AC3E}">
        <p14:creationId xmlns:p14="http://schemas.microsoft.com/office/powerpoint/2010/main" val="24037351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Privacy and Cyber</a:t>
            </a:r>
            <a:endParaRPr lang="en-US" dirty="0"/>
          </a:p>
        </p:txBody>
      </p:sp>
      <p:sp>
        <p:nvSpPr>
          <p:cNvPr id="3" name="Content Placeholder 2"/>
          <p:cNvSpPr>
            <a:spLocks noGrp="1"/>
          </p:cNvSpPr>
          <p:nvPr>
            <p:ph idx="1"/>
          </p:nvPr>
        </p:nvSpPr>
        <p:spPr/>
        <p:txBody>
          <a:bodyPr>
            <a:normAutofit fontScale="85000" lnSpcReduction="20000"/>
          </a:bodyPr>
          <a:lstStyle/>
          <a:p>
            <a:r>
              <a:rPr lang="en-US" altLang="en-US" dirty="0"/>
              <a:t>In 1999, Scott McNealy, CEO of Sun Microsystems, uttered his now famous remark to a group of report- </a:t>
            </a:r>
            <a:r>
              <a:rPr lang="en-US" altLang="en-US" dirty="0" err="1"/>
              <a:t>ers</a:t>
            </a:r>
            <a:r>
              <a:rPr lang="en-US" altLang="en-US" dirty="0"/>
              <a:t>: </a:t>
            </a:r>
            <a:r>
              <a:rPr lang="en-US" altLang="en-US" i="1" dirty="0"/>
              <a:t>You have zero privacy anyway. Get over it</a:t>
            </a:r>
            <a:r>
              <a:rPr lang="en-US" altLang="en-US" dirty="0"/>
              <a:t>. </a:t>
            </a:r>
          </a:p>
          <a:p>
            <a:r>
              <a:rPr lang="en-US" altLang="en-US" dirty="0" err="1"/>
              <a:t>Froomkin</a:t>
            </a:r>
            <a:r>
              <a:rPr lang="en-US" altLang="en-US" dirty="0"/>
              <a:t> (2000), </a:t>
            </a:r>
            <a:r>
              <a:rPr lang="en-US" altLang="en-US" dirty="0" err="1"/>
              <a:t>Garfinkel</a:t>
            </a:r>
            <a:r>
              <a:rPr lang="en-US" altLang="en-US" dirty="0"/>
              <a:t> (2000), and others have expressed concerns about the “death of privacy.” </a:t>
            </a:r>
          </a:p>
          <a:p>
            <a:r>
              <a:rPr lang="en-US" altLang="en-US" dirty="0"/>
              <a:t>Can the current privacy debate be better understood in terms of differences that reflect </a:t>
            </a:r>
            <a:r>
              <a:rPr lang="en-US" altLang="en-US" i="1" dirty="0"/>
              <a:t>generational</a:t>
            </a:r>
            <a:r>
              <a:rPr lang="en-US" altLang="en-US" dirty="0"/>
              <a:t> attitudes? </a:t>
            </a:r>
          </a:p>
          <a:p>
            <a:r>
              <a:rPr lang="en-US" altLang="en-US" dirty="0"/>
              <a:t>For many “Millennials,” who are now college-aged, privacy does not always seem to be of paramount importance. </a:t>
            </a:r>
          </a:p>
          <a:p>
            <a:pPr>
              <a:buFont typeface="Wingdings" panose="05000000000000000000" pitchFamily="2" charset="2"/>
              <a:buChar char="Ø"/>
            </a:pPr>
            <a:r>
              <a:rPr lang="en-US" altLang="en-US" dirty="0"/>
              <a:t>Consider, for example, that many Millennials seem eager to share their personal information widely on social networking services such as Facebook.</a:t>
            </a:r>
          </a:p>
          <a:p>
            <a:endParaRPr lang="en-US" dirty="0"/>
          </a:p>
        </p:txBody>
      </p:sp>
    </p:spTree>
    <p:extLst>
      <p:ext uri="{BB962C8B-B14F-4D97-AF65-F5344CB8AC3E}">
        <p14:creationId xmlns:p14="http://schemas.microsoft.com/office/powerpoint/2010/main" val="37482456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Intrinsic/Instrumental Value of Privacy</a:t>
            </a:r>
            <a:endParaRPr lang="en-US" dirty="0"/>
          </a:p>
        </p:txBody>
      </p:sp>
      <p:sp>
        <p:nvSpPr>
          <p:cNvPr id="3" name="Content Placeholder 2"/>
          <p:cNvSpPr>
            <a:spLocks noGrp="1"/>
          </p:cNvSpPr>
          <p:nvPr>
            <p:ph idx="1"/>
          </p:nvPr>
        </p:nvSpPr>
        <p:spPr/>
        <p:txBody>
          <a:bodyPr>
            <a:normAutofit fontScale="92500" lnSpcReduction="20000"/>
          </a:bodyPr>
          <a:lstStyle/>
          <a:p>
            <a:r>
              <a:rPr lang="en-US" altLang="en-US" dirty="0">
                <a:solidFill>
                  <a:srgbClr val="000000"/>
                </a:solidFill>
                <a:cs typeface="Times New Roman" panose="02020603050405020304" pitchFamily="18" charset="0"/>
              </a:rPr>
              <a:t>Is privacy something that is valued for its own sake?</a:t>
            </a:r>
          </a:p>
          <a:p>
            <a:pPr>
              <a:buFont typeface="Wingdings" panose="05000000000000000000" pitchFamily="2" charset="2"/>
              <a:buChar char="Ø"/>
            </a:pPr>
            <a:r>
              <a:rPr lang="en-US" altLang="en-US" dirty="0">
                <a:solidFill>
                  <a:srgbClr val="000000"/>
                </a:solidFill>
                <a:cs typeface="Times New Roman" panose="02020603050405020304" pitchFamily="18" charset="0"/>
              </a:rPr>
              <a:t>In other words, is it an </a:t>
            </a:r>
            <a:r>
              <a:rPr lang="en-US" altLang="en-US" i="1" dirty="0">
                <a:solidFill>
                  <a:srgbClr val="000000"/>
                </a:solidFill>
                <a:cs typeface="Times New Roman" panose="02020603050405020304" pitchFamily="18" charset="0"/>
              </a:rPr>
              <a:t>intrinsic value</a:t>
            </a:r>
            <a:r>
              <a:rPr lang="en-US" altLang="en-US" dirty="0">
                <a:solidFill>
                  <a:srgbClr val="000000"/>
                </a:solidFill>
                <a:cs typeface="Times New Roman" panose="02020603050405020304" pitchFamily="18" charset="0"/>
              </a:rPr>
              <a:t>? </a:t>
            </a:r>
          </a:p>
          <a:p>
            <a:r>
              <a:rPr lang="en-US" altLang="en-US" dirty="0">
                <a:solidFill>
                  <a:srgbClr val="000000"/>
                </a:solidFill>
                <a:cs typeface="Times New Roman" panose="02020603050405020304" pitchFamily="18" charset="0"/>
              </a:rPr>
              <a:t>Or, is privacy valued as a means to some further end?</a:t>
            </a:r>
          </a:p>
          <a:p>
            <a:pPr>
              <a:buFont typeface="Wingdings" panose="05000000000000000000" pitchFamily="2" charset="2"/>
              <a:buChar char="Ø"/>
            </a:pPr>
            <a:r>
              <a:rPr lang="en-US" altLang="en-US" dirty="0">
                <a:solidFill>
                  <a:srgbClr val="000000"/>
                </a:solidFill>
                <a:cs typeface="Times New Roman" panose="02020603050405020304" pitchFamily="18" charset="0"/>
              </a:rPr>
              <a:t>Is it merely an </a:t>
            </a:r>
            <a:r>
              <a:rPr lang="en-US" altLang="en-US" i="1" dirty="0">
                <a:solidFill>
                  <a:srgbClr val="000000"/>
                </a:solidFill>
                <a:cs typeface="Times New Roman" panose="02020603050405020304" pitchFamily="18" charset="0"/>
              </a:rPr>
              <a:t>instrumental value</a:t>
            </a:r>
            <a:r>
              <a:rPr lang="en-US" altLang="en-US" dirty="0">
                <a:solidFill>
                  <a:srgbClr val="000000"/>
                </a:solidFill>
                <a:cs typeface="Times New Roman" panose="02020603050405020304" pitchFamily="18" charset="0"/>
              </a:rPr>
              <a:t>?</a:t>
            </a:r>
            <a:endParaRPr lang="en-US" altLang="en-US" dirty="0"/>
          </a:p>
          <a:p>
            <a:r>
              <a:rPr lang="en-US" altLang="en-US" dirty="0"/>
              <a:t>Privacy does not seem to be valued for its own sake, and thus does not appear to have intrinsic worth.</a:t>
            </a:r>
          </a:p>
          <a:p>
            <a:r>
              <a:rPr lang="en-US" altLang="en-US" dirty="0"/>
              <a:t>But privacy also seems to be more than merely an instrumental value because it is </a:t>
            </a:r>
            <a:r>
              <a:rPr lang="en-US" altLang="en-US" i="1" dirty="0"/>
              <a:t>necessary</a:t>
            </a:r>
            <a:r>
              <a:rPr lang="en-US" altLang="en-US" dirty="0"/>
              <a:t> (rather than merely </a:t>
            </a:r>
            <a:r>
              <a:rPr lang="en-US" altLang="en-US" i="1" dirty="0"/>
              <a:t>contingent</a:t>
            </a:r>
            <a:r>
              <a:rPr lang="en-US" altLang="en-US" dirty="0"/>
              <a:t>) for achieving important human ends (Fried, 1990).</a:t>
            </a:r>
          </a:p>
          <a:p>
            <a:endParaRPr lang="en-US" dirty="0"/>
          </a:p>
        </p:txBody>
      </p:sp>
    </p:spTree>
    <p:extLst>
      <p:ext uri="{BB962C8B-B14F-4D97-AF65-F5344CB8AC3E}">
        <p14:creationId xmlns:p14="http://schemas.microsoft.com/office/powerpoint/2010/main" val="5595502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Cyber and threatening Privacy</a:t>
            </a:r>
            <a:endParaRPr lang="en-US" dirty="0"/>
          </a:p>
        </p:txBody>
      </p:sp>
      <p:sp>
        <p:nvSpPr>
          <p:cNvPr id="3" name="Content Placeholder 2"/>
          <p:cNvSpPr>
            <a:spLocks noGrp="1"/>
          </p:cNvSpPr>
          <p:nvPr>
            <p:ph idx="1"/>
          </p:nvPr>
        </p:nvSpPr>
        <p:spPr/>
        <p:txBody>
          <a:bodyPr>
            <a:normAutofit lnSpcReduction="10000"/>
          </a:bodyPr>
          <a:lstStyle/>
          <a:p>
            <a:pPr>
              <a:lnSpc>
                <a:spcPct val="90000"/>
              </a:lnSpc>
            </a:pPr>
            <a:r>
              <a:rPr lang="en-US" altLang="en-US" dirty="0" smtClean="0">
                <a:solidFill>
                  <a:srgbClr val="000000"/>
                </a:solidFill>
                <a:cs typeface="Times New Roman" panose="02020603050405020304" pitchFamily="18" charset="0"/>
              </a:rPr>
              <a:t>Three </a:t>
            </a:r>
            <a:r>
              <a:rPr lang="en-US" altLang="en-US" dirty="0">
                <a:solidFill>
                  <a:srgbClr val="000000"/>
                </a:solidFill>
                <a:cs typeface="Times New Roman" panose="02020603050405020304" pitchFamily="18" charset="0"/>
              </a:rPr>
              <a:t>techniques that threaten privacy:</a:t>
            </a:r>
          </a:p>
          <a:p>
            <a:pPr>
              <a:lnSpc>
                <a:spcPct val="90000"/>
              </a:lnSpc>
              <a:buFont typeface="Tahoma" panose="020B0604030504040204" pitchFamily="34" charset="0"/>
              <a:buAutoNum type="arabicParenR"/>
            </a:pPr>
            <a:r>
              <a:rPr lang="en-US" altLang="en-US" i="1" dirty="0">
                <a:solidFill>
                  <a:srgbClr val="000000"/>
                </a:solidFill>
                <a:cs typeface="Times New Roman" panose="02020603050405020304" pitchFamily="18" charset="0"/>
              </a:rPr>
              <a:t>data-gathering</a:t>
            </a:r>
            <a:r>
              <a:rPr lang="en-US" altLang="en-US" dirty="0">
                <a:solidFill>
                  <a:srgbClr val="000000"/>
                </a:solidFill>
                <a:cs typeface="Times New Roman" panose="02020603050405020304" pitchFamily="18" charset="0"/>
              </a:rPr>
              <a:t> techniques used to collect and record personal information, often without the knowledge and consent of users.</a:t>
            </a:r>
          </a:p>
          <a:p>
            <a:pPr>
              <a:lnSpc>
                <a:spcPct val="90000"/>
              </a:lnSpc>
              <a:buFont typeface="Tahoma" panose="020B0604030504040204" pitchFamily="34" charset="0"/>
              <a:buAutoNum type="arabicParenR"/>
            </a:pPr>
            <a:r>
              <a:rPr lang="en-US" altLang="en-US" i="1" dirty="0">
                <a:solidFill>
                  <a:srgbClr val="000000"/>
                </a:solidFill>
                <a:cs typeface="Times New Roman" panose="02020603050405020304" pitchFamily="18" charset="0"/>
              </a:rPr>
              <a:t>data-exchanging</a:t>
            </a:r>
            <a:r>
              <a:rPr lang="en-US" altLang="en-US" dirty="0">
                <a:solidFill>
                  <a:srgbClr val="000000"/>
                </a:solidFill>
                <a:cs typeface="Times New Roman" panose="02020603050405020304" pitchFamily="18" charset="0"/>
              </a:rPr>
              <a:t> techniques used to transfer and exchange personal data across and between computer databases, typically without the knowledge and consent of users.</a:t>
            </a:r>
          </a:p>
          <a:p>
            <a:pPr>
              <a:lnSpc>
                <a:spcPct val="90000"/>
              </a:lnSpc>
              <a:buFont typeface="Tahoma" panose="020B0604030504040204" pitchFamily="34" charset="0"/>
              <a:buAutoNum type="arabicParenR"/>
            </a:pPr>
            <a:r>
              <a:rPr lang="en-US" altLang="en-US" i="1" dirty="0">
                <a:solidFill>
                  <a:srgbClr val="000000"/>
                </a:solidFill>
                <a:cs typeface="Times New Roman" panose="02020603050405020304" pitchFamily="18" charset="0"/>
              </a:rPr>
              <a:t>data-mining</a:t>
            </a:r>
            <a:r>
              <a:rPr lang="en-US" altLang="en-US" dirty="0">
                <a:solidFill>
                  <a:srgbClr val="000000"/>
                </a:solidFill>
                <a:cs typeface="Times New Roman" panose="02020603050405020304" pitchFamily="18" charset="0"/>
              </a:rPr>
              <a:t> techniques used to search for patterns implicit in large databases in order to generate consumer profiles based on behavioral patterns discovered in certain groups.</a:t>
            </a:r>
            <a:endParaRPr lang="en-US" altLang="en-US" dirty="0"/>
          </a:p>
          <a:p>
            <a:endParaRPr lang="en-US" dirty="0"/>
          </a:p>
        </p:txBody>
      </p:sp>
    </p:spTree>
    <p:extLst>
      <p:ext uri="{BB962C8B-B14F-4D97-AF65-F5344CB8AC3E}">
        <p14:creationId xmlns:p14="http://schemas.microsoft.com/office/powerpoint/2010/main" val="20368109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Privacy and Technology</a:t>
            </a:r>
            <a:endParaRPr lang="en-US" dirty="0"/>
          </a:p>
        </p:txBody>
      </p:sp>
      <p:sp>
        <p:nvSpPr>
          <p:cNvPr id="3" name="Content Placeholder 2"/>
          <p:cNvSpPr>
            <a:spLocks noGrp="1"/>
          </p:cNvSpPr>
          <p:nvPr>
            <p:ph idx="1"/>
          </p:nvPr>
        </p:nvSpPr>
        <p:spPr/>
        <p:txBody>
          <a:bodyPr/>
          <a:lstStyle/>
          <a:p>
            <a:r>
              <a:rPr lang="en-US" altLang="en-US" dirty="0"/>
              <a:t>Privacy issues involving </a:t>
            </a:r>
            <a:r>
              <a:rPr lang="en-US" altLang="en-US" dirty="0" err="1"/>
              <a:t>cybertech</a:t>
            </a:r>
            <a:r>
              <a:rPr lang="en-US" altLang="en-US" dirty="0"/>
              <a:t>- </a:t>
            </a:r>
            <a:r>
              <a:rPr lang="en-US" altLang="en-US" dirty="0" err="1"/>
              <a:t>nology</a:t>
            </a:r>
            <a:r>
              <a:rPr lang="en-US" altLang="en-US" dirty="0"/>
              <a:t> affect all of us, regardless of whether we have ever owned or even used a networked computer. </a:t>
            </a:r>
          </a:p>
          <a:p>
            <a:r>
              <a:rPr lang="en-US" altLang="en-US" dirty="0"/>
              <a:t>Consider the amount of personal </a:t>
            </a:r>
            <a:r>
              <a:rPr lang="en-US" altLang="en-US" dirty="0" err="1"/>
              <a:t>infor</a:t>
            </a:r>
            <a:r>
              <a:rPr lang="en-US" altLang="en-US" dirty="0"/>
              <a:t>- </a:t>
            </a:r>
            <a:r>
              <a:rPr lang="en-US" altLang="en-US" dirty="0" err="1"/>
              <a:t>mation</a:t>
            </a:r>
            <a:r>
              <a:rPr lang="en-US" altLang="en-US" dirty="0"/>
              <a:t> about us that can be acquired from our commercial transactions in a bank or in a (physical) store. </a:t>
            </a:r>
          </a:p>
          <a:p>
            <a:r>
              <a:rPr lang="en-US" altLang="en-US" dirty="0"/>
              <a:t>Also, consider that closed circuit television cameras (CCTVs) located in public places and in shopping malls record many of your daily movements as you casually stroll through those environments. </a:t>
            </a:r>
          </a:p>
          <a:p>
            <a:endParaRPr lang="en-US" dirty="0"/>
          </a:p>
        </p:txBody>
      </p:sp>
    </p:spTree>
    <p:extLst>
      <p:ext uri="{BB962C8B-B14F-4D97-AF65-F5344CB8AC3E}">
        <p14:creationId xmlns:p14="http://schemas.microsoft.com/office/powerpoint/2010/main" val="23306663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Technology and Gathering Data</a:t>
            </a:r>
            <a:endParaRPr lang="en-US" dirty="0"/>
          </a:p>
        </p:txBody>
      </p:sp>
      <p:sp>
        <p:nvSpPr>
          <p:cNvPr id="3" name="Content Placeholder 2"/>
          <p:cNvSpPr>
            <a:spLocks noGrp="1"/>
          </p:cNvSpPr>
          <p:nvPr>
            <p:ph idx="1"/>
          </p:nvPr>
        </p:nvSpPr>
        <p:spPr/>
        <p:txBody>
          <a:bodyPr/>
          <a:lstStyle/>
          <a:p>
            <a:r>
              <a:rPr lang="en-US" altLang="en-US" dirty="0">
                <a:solidFill>
                  <a:srgbClr val="000000"/>
                </a:solidFill>
                <a:cs typeface="Times New Roman" panose="02020603050405020304" pitchFamily="18" charset="0"/>
              </a:rPr>
              <a:t>Roger Clarke uses the term </a:t>
            </a:r>
            <a:r>
              <a:rPr lang="en-US" altLang="en-US" i="1" dirty="0" err="1">
                <a:solidFill>
                  <a:srgbClr val="000000"/>
                </a:solidFill>
                <a:cs typeface="Times New Roman" panose="02020603050405020304" pitchFamily="18" charset="0"/>
              </a:rPr>
              <a:t>dataveillance</a:t>
            </a:r>
            <a:r>
              <a:rPr lang="en-US" altLang="en-US" dirty="0">
                <a:solidFill>
                  <a:srgbClr val="000000"/>
                </a:solidFill>
                <a:cs typeface="Times New Roman" panose="02020603050405020304" pitchFamily="18" charset="0"/>
              </a:rPr>
              <a:t> to capture two techniques made possible by </a:t>
            </a:r>
            <a:r>
              <a:rPr lang="en-US" altLang="en-US" dirty="0" err="1">
                <a:solidFill>
                  <a:srgbClr val="000000"/>
                </a:solidFill>
                <a:cs typeface="Times New Roman" panose="02020603050405020304" pitchFamily="18" charset="0"/>
              </a:rPr>
              <a:t>cybertechnology</a:t>
            </a:r>
            <a:r>
              <a:rPr lang="en-US" altLang="en-US" dirty="0">
                <a:solidFill>
                  <a:srgbClr val="000000"/>
                </a:solidFill>
                <a:cs typeface="Times New Roman" panose="02020603050405020304" pitchFamily="18" charset="0"/>
              </a:rPr>
              <a:t>:</a:t>
            </a:r>
          </a:p>
          <a:p>
            <a:pPr>
              <a:buFont typeface="Tahoma" panose="020B0604030504040204" pitchFamily="34" charset="0"/>
              <a:buAutoNum type="alphaLcParenR"/>
            </a:pPr>
            <a:r>
              <a:rPr lang="en-US" altLang="en-US" dirty="0">
                <a:solidFill>
                  <a:srgbClr val="000000"/>
                </a:solidFill>
                <a:cs typeface="Times New Roman" panose="02020603050405020304" pitchFamily="18" charset="0"/>
              </a:rPr>
              <a:t>surveillance (data-monitoring),</a:t>
            </a:r>
          </a:p>
          <a:p>
            <a:pPr>
              <a:buFont typeface="Tahoma" panose="020B0604030504040204" pitchFamily="34" charset="0"/>
              <a:buAutoNum type="alphaLcParenR"/>
            </a:pPr>
            <a:r>
              <a:rPr lang="en-US" altLang="en-US" dirty="0">
                <a:solidFill>
                  <a:srgbClr val="000000"/>
                </a:solidFill>
                <a:cs typeface="Times New Roman" panose="02020603050405020304" pitchFamily="18" charset="0"/>
              </a:rPr>
              <a:t>data-recording. </a:t>
            </a:r>
            <a:endParaRPr lang="en-US" altLang="en-US" dirty="0"/>
          </a:p>
          <a:p>
            <a:endParaRPr lang="en-US" dirty="0"/>
          </a:p>
        </p:txBody>
      </p:sp>
    </p:spTree>
    <p:extLst>
      <p:ext uri="{BB962C8B-B14F-4D97-AF65-F5344CB8AC3E}">
        <p14:creationId xmlns:p14="http://schemas.microsoft.com/office/powerpoint/2010/main" val="32953079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Cookies</a:t>
            </a:r>
            <a:endParaRPr lang="en-US" dirty="0"/>
          </a:p>
        </p:txBody>
      </p:sp>
      <p:sp>
        <p:nvSpPr>
          <p:cNvPr id="3" name="Content Placeholder 2"/>
          <p:cNvSpPr>
            <a:spLocks noGrp="1"/>
          </p:cNvSpPr>
          <p:nvPr>
            <p:ph idx="1"/>
          </p:nvPr>
        </p:nvSpPr>
        <p:spPr/>
        <p:txBody>
          <a:bodyPr/>
          <a:lstStyle/>
          <a:p>
            <a:r>
              <a:rPr lang="en-US" altLang="en-US" dirty="0">
                <a:solidFill>
                  <a:srgbClr val="000000"/>
                </a:solidFill>
                <a:cs typeface="Times New Roman" panose="02020603050405020304" pitchFamily="18" charset="0"/>
              </a:rPr>
              <a:t>“Cookies” are files that Web sites send to and retrieve from the computers of Web users. </a:t>
            </a:r>
          </a:p>
          <a:p>
            <a:r>
              <a:rPr lang="en-US" altLang="en-US" dirty="0">
                <a:solidFill>
                  <a:srgbClr val="000000"/>
                </a:solidFill>
                <a:cs typeface="Times New Roman" panose="02020603050405020304" pitchFamily="18" charset="0"/>
              </a:rPr>
              <a:t>Cookies technology enables Web site owners to collect data about those who access their sites. </a:t>
            </a:r>
          </a:p>
          <a:p>
            <a:r>
              <a:rPr lang="en-US" altLang="en-US" dirty="0">
                <a:solidFill>
                  <a:srgbClr val="000000"/>
                </a:solidFill>
                <a:cs typeface="Times New Roman" panose="02020603050405020304" pitchFamily="18" charset="0"/>
              </a:rPr>
              <a:t>With cookies, information about one’s online browsing preferences can be “captured” whenever a person visits a Web site. </a:t>
            </a:r>
            <a:endParaRPr lang="en-US" altLang="en-US" dirty="0"/>
          </a:p>
          <a:p>
            <a:endParaRPr lang="en-US" dirty="0"/>
          </a:p>
        </p:txBody>
      </p:sp>
    </p:spTree>
    <p:extLst>
      <p:ext uri="{BB962C8B-B14F-4D97-AF65-F5344CB8AC3E}">
        <p14:creationId xmlns:p14="http://schemas.microsoft.com/office/powerpoint/2010/main" val="2914926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Radio Frequency </a:t>
            </a:r>
            <a:r>
              <a:rPr lang="en-US" dirty="0" err="1" smtClean="0"/>
              <a:t>Identication</a:t>
            </a:r>
            <a:endParaRPr lang="en-US" dirty="0"/>
          </a:p>
        </p:txBody>
      </p:sp>
      <p:sp>
        <p:nvSpPr>
          <p:cNvPr id="3" name="Content Placeholder 2"/>
          <p:cNvSpPr>
            <a:spLocks noGrp="1"/>
          </p:cNvSpPr>
          <p:nvPr>
            <p:ph idx="1"/>
          </p:nvPr>
        </p:nvSpPr>
        <p:spPr/>
        <p:txBody>
          <a:bodyPr/>
          <a:lstStyle/>
          <a:p>
            <a:r>
              <a:rPr lang="en-US" altLang="en-US" dirty="0"/>
              <a:t>RFID (Radio Frequency </a:t>
            </a:r>
            <a:r>
              <a:rPr lang="en-US" altLang="en-US" dirty="0" err="1"/>
              <a:t>IDentification</a:t>
            </a:r>
            <a:r>
              <a:rPr lang="en-US" altLang="en-US" dirty="0"/>
              <a:t>) consists of a </a:t>
            </a:r>
            <a:r>
              <a:rPr lang="en-US" altLang="en-US" i="1" dirty="0"/>
              <a:t>tag</a:t>
            </a:r>
            <a:r>
              <a:rPr lang="en-US" altLang="en-US" dirty="0"/>
              <a:t> (microchip) and a </a:t>
            </a:r>
            <a:r>
              <a:rPr lang="en-US" altLang="en-US" i="1" dirty="0"/>
              <a:t>reader</a:t>
            </a:r>
            <a:r>
              <a:rPr lang="en-US" altLang="en-US" dirty="0"/>
              <a:t>:</a:t>
            </a:r>
          </a:p>
          <a:p>
            <a:pPr>
              <a:buFont typeface="Wingdings" panose="05000000000000000000" pitchFamily="2" charset="2"/>
              <a:buChar char="Ø"/>
            </a:pPr>
            <a:r>
              <a:rPr lang="en-US" altLang="en-US" dirty="0"/>
              <a:t>The</a:t>
            </a:r>
            <a:r>
              <a:rPr lang="en-US" altLang="en-US" i="1" dirty="0"/>
              <a:t> </a:t>
            </a:r>
            <a:r>
              <a:rPr lang="en-US" altLang="en-US" dirty="0"/>
              <a:t>tag has an </a:t>
            </a:r>
            <a:r>
              <a:rPr lang="en-US" altLang="en-US" i="1" dirty="0"/>
              <a:t>electronic circuit</a:t>
            </a:r>
            <a:r>
              <a:rPr lang="en-US" altLang="en-US" dirty="0"/>
              <a:t>, which stores data, and </a:t>
            </a:r>
            <a:r>
              <a:rPr lang="en-US" altLang="en-US" i="1" dirty="0"/>
              <a:t>antenna</a:t>
            </a:r>
            <a:r>
              <a:rPr lang="en-US" altLang="en-US" dirty="0"/>
              <a:t> that broadcasts data by radio waves in response to a signal from a reader. </a:t>
            </a:r>
          </a:p>
          <a:p>
            <a:pPr>
              <a:buFont typeface="Wingdings" panose="05000000000000000000" pitchFamily="2" charset="2"/>
              <a:buChar char="Ø"/>
            </a:pPr>
            <a:r>
              <a:rPr lang="en-US" altLang="en-US" dirty="0"/>
              <a:t>The reader contains an </a:t>
            </a:r>
            <a:r>
              <a:rPr lang="en-US" altLang="en-US" i="1" dirty="0"/>
              <a:t>antenna</a:t>
            </a:r>
            <a:r>
              <a:rPr lang="en-US" altLang="en-US" dirty="0"/>
              <a:t> that receives the radio signal, and </a:t>
            </a:r>
            <a:r>
              <a:rPr lang="en-US" altLang="en-US" i="1" dirty="0"/>
              <a:t>demodulator</a:t>
            </a:r>
            <a:r>
              <a:rPr lang="en-US" altLang="en-US" dirty="0"/>
              <a:t> that transforms the analog radio into suitable data for any computer processing that will be done (Lockton and Rosenberg, 2005). </a:t>
            </a:r>
          </a:p>
          <a:p>
            <a:endParaRPr lang="en-US" dirty="0"/>
          </a:p>
        </p:txBody>
      </p:sp>
    </p:spTree>
    <p:extLst>
      <p:ext uri="{BB962C8B-B14F-4D97-AF65-F5344CB8AC3E}">
        <p14:creationId xmlns:p14="http://schemas.microsoft.com/office/powerpoint/2010/main" val="4697478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Government and Surveillance</a:t>
            </a:r>
            <a:endParaRPr lang="en-US" dirty="0"/>
          </a:p>
        </p:txBody>
      </p:sp>
      <p:sp>
        <p:nvSpPr>
          <p:cNvPr id="3" name="Content Placeholder 2"/>
          <p:cNvSpPr>
            <a:spLocks noGrp="1"/>
          </p:cNvSpPr>
          <p:nvPr>
            <p:ph idx="1"/>
          </p:nvPr>
        </p:nvSpPr>
        <p:spPr/>
        <p:txBody>
          <a:bodyPr/>
          <a:lstStyle/>
          <a:p>
            <a:pPr>
              <a:lnSpc>
                <a:spcPct val="90000"/>
              </a:lnSpc>
            </a:pPr>
            <a:r>
              <a:rPr lang="en-US" altLang="en-US" dirty="0"/>
              <a:t>As of 2005, cell phone companies are required by the FCC to install a GPS (Global Positioning System) locator chip in all new cell phones. </a:t>
            </a:r>
          </a:p>
          <a:p>
            <a:pPr>
              <a:lnSpc>
                <a:spcPct val="90000"/>
              </a:lnSpc>
            </a:pPr>
            <a:r>
              <a:rPr lang="en-US" altLang="en-US" dirty="0"/>
              <a:t>This technology, which assists 911 operators, enables the location of a cell phone user to be tracked within 100 meters. </a:t>
            </a:r>
          </a:p>
          <a:p>
            <a:pPr>
              <a:lnSpc>
                <a:spcPct val="90000"/>
              </a:lnSpc>
            </a:pPr>
            <a:r>
              <a:rPr lang="en-US" altLang="en-US" dirty="0"/>
              <a:t>Privacy advocates worry that this information can also be used by the government to spy on individuals.</a:t>
            </a:r>
          </a:p>
          <a:p>
            <a:endParaRPr lang="en-US" dirty="0"/>
          </a:p>
        </p:txBody>
      </p:sp>
    </p:spTree>
    <p:extLst>
      <p:ext uri="{BB962C8B-B14F-4D97-AF65-F5344CB8AC3E}">
        <p14:creationId xmlns:p14="http://schemas.microsoft.com/office/powerpoint/2010/main" val="5264564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Merging Techniques</a:t>
            </a:r>
            <a:endParaRPr lang="en-US" dirty="0"/>
          </a:p>
        </p:txBody>
      </p:sp>
      <p:sp>
        <p:nvSpPr>
          <p:cNvPr id="3" name="Content Placeholder 2"/>
          <p:cNvSpPr>
            <a:spLocks noGrp="1"/>
          </p:cNvSpPr>
          <p:nvPr>
            <p:ph idx="1"/>
          </p:nvPr>
        </p:nvSpPr>
        <p:spPr/>
        <p:txBody>
          <a:bodyPr/>
          <a:lstStyle/>
          <a:p>
            <a:r>
              <a:rPr lang="en-US" altLang="en-US" i="1" dirty="0">
                <a:solidFill>
                  <a:srgbClr val="000000"/>
                </a:solidFill>
                <a:cs typeface="Times New Roman" panose="02020603050405020304" pitchFamily="18" charset="0"/>
              </a:rPr>
              <a:t>Computer merging</a:t>
            </a:r>
            <a:r>
              <a:rPr lang="en-US" altLang="en-US" dirty="0">
                <a:solidFill>
                  <a:srgbClr val="000000"/>
                </a:solidFill>
                <a:cs typeface="Times New Roman" panose="02020603050405020304" pitchFamily="18" charset="0"/>
              </a:rPr>
              <a:t> is a technique of extracting information from two or more unrelated databases and incorporating it into a composite file. </a:t>
            </a:r>
          </a:p>
          <a:p>
            <a:r>
              <a:rPr lang="en-US" altLang="en-US" dirty="0">
                <a:solidFill>
                  <a:srgbClr val="000000"/>
                </a:solidFill>
                <a:cs typeface="Times New Roman" panose="02020603050405020304" pitchFamily="18" charset="0"/>
              </a:rPr>
              <a:t>Computer merging occurs whenever two or more disparate pieces of information contained in separate databases are combined. </a:t>
            </a:r>
            <a:endParaRPr lang="en-US" altLang="en-US" dirty="0"/>
          </a:p>
          <a:p>
            <a:endParaRPr lang="en-US" dirty="0"/>
          </a:p>
        </p:txBody>
      </p:sp>
    </p:spTree>
    <p:extLst>
      <p:ext uri="{BB962C8B-B14F-4D97-AF65-F5344CB8AC3E}">
        <p14:creationId xmlns:p14="http://schemas.microsoft.com/office/powerpoint/2010/main" val="13761145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Matching Techniques</a:t>
            </a:r>
            <a:endParaRPr lang="en-US" dirty="0"/>
          </a:p>
        </p:txBody>
      </p:sp>
      <p:sp>
        <p:nvSpPr>
          <p:cNvPr id="3" name="Content Placeholder 2"/>
          <p:cNvSpPr>
            <a:spLocks noGrp="1"/>
          </p:cNvSpPr>
          <p:nvPr>
            <p:ph idx="1"/>
          </p:nvPr>
        </p:nvSpPr>
        <p:spPr/>
        <p:txBody>
          <a:bodyPr>
            <a:normAutofit fontScale="92500" lnSpcReduction="10000"/>
          </a:bodyPr>
          <a:lstStyle/>
          <a:p>
            <a:r>
              <a:rPr lang="en-US" altLang="en-US" i="1" dirty="0">
                <a:solidFill>
                  <a:srgbClr val="000000"/>
                </a:solidFill>
                <a:cs typeface="Times New Roman" panose="02020603050405020304" pitchFamily="18" charset="0"/>
              </a:rPr>
              <a:t>Computer matching</a:t>
            </a:r>
            <a:r>
              <a:rPr lang="en-US" altLang="en-US" dirty="0">
                <a:solidFill>
                  <a:srgbClr val="000000"/>
                </a:solidFill>
                <a:cs typeface="Times New Roman" panose="02020603050405020304" pitchFamily="18" charset="0"/>
              </a:rPr>
              <a:t> is a variation of computer merging.</a:t>
            </a:r>
          </a:p>
          <a:p>
            <a:r>
              <a:rPr lang="en-US" altLang="en-US" dirty="0">
                <a:solidFill>
                  <a:srgbClr val="000000"/>
                </a:solidFill>
                <a:cs typeface="Times New Roman" panose="02020603050405020304" pitchFamily="18" charset="0"/>
              </a:rPr>
              <a:t>Matching is a technique that cross-checks information in two or more databases that are typically unrelated to produce "matching records" or "hits." </a:t>
            </a:r>
            <a:endParaRPr lang="en-US" altLang="en-US" dirty="0"/>
          </a:p>
          <a:p>
            <a:r>
              <a:rPr lang="en-US" altLang="en-US" dirty="0">
                <a:solidFill>
                  <a:srgbClr val="000000"/>
                </a:solidFill>
                <a:cs typeface="Times New Roman" panose="02020603050405020304" pitchFamily="18" charset="0"/>
              </a:rPr>
              <a:t>In practices involving federal and state government organizations, computerized matching has been used by various agencies and departments to identify:</a:t>
            </a:r>
          </a:p>
          <a:p>
            <a:pPr>
              <a:buFont typeface="Wingdings" panose="05000000000000000000" pitchFamily="2" charset="2"/>
              <a:buChar char="Ø"/>
            </a:pPr>
            <a:r>
              <a:rPr lang="en-US" altLang="en-US" i="1" dirty="0">
                <a:solidFill>
                  <a:srgbClr val="000000"/>
                </a:solidFill>
                <a:cs typeface="Times New Roman" panose="02020603050405020304" pitchFamily="18" charset="0"/>
              </a:rPr>
              <a:t>potential</a:t>
            </a:r>
            <a:r>
              <a:rPr lang="en-US" altLang="en-US" dirty="0">
                <a:solidFill>
                  <a:srgbClr val="000000"/>
                </a:solidFill>
                <a:cs typeface="Times New Roman" panose="02020603050405020304" pitchFamily="18" charset="0"/>
              </a:rPr>
              <a:t> law violators;</a:t>
            </a:r>
          </a:p>
          <a:p>
            <a:pPr>
              <a:buFont typeface="Wingdings" panose="05000000000000000000" pitchFamily="2" charset="2"/>
              <a:buChar char="Ø"/>
            </a:pPr>
            <a:r>
              <a:rPr lang="en-US" altLang="en-US" dirty="0">
                <a:solidFill>
                  <a:srgbClr val="000000"/>
                </a:solidFill>
                <a:cs typeface="Times New Roman" panose="02020603050405020304" pitchFamily="18" charset="0"/>
              </a:rPr>
              <a:t>individuals who have </a:t>
            </a:r>
            <a:r>
              <a:rPr lang="en-US" altLang="en-US" i="1" dirty="0">
                <a:solidFill>
                  <a:srgbClr val="000000"/>
                </a:solidFill>
                <a:cs typeface="Times New Roman" panose="02020603050405020304" pitchFamily="18" charset="0"/>
              </a:rPr>
              <a:t>actually </a:t>
            </a:r>
            <a:r>
              <a:rPr lang="en-US" altLang="en-US" dirty="0">
                <a:solidFill>
                  <a:srgbClr val="000000"/>
                </a:solidFill>
                <a:cs typeface="Times New Roman" panose="02020603050405020304" pitchFamily="18" charset="0"/>
              </a:rPr>
              <a:t>broken the law or who are suspected of having broken the law (welfare cheats, deadbeat parents, etc.).</a:t>
            </a:r>
          </a:p>
          <a:p>
            <a:endParaRPr lang="en-US" dirty="0"/>
          </a:p>
        </p:txBody>
      </p:sp>
    </p:spTree>
    <p:extLst>
      <p:ext uri="{BB962C8B-B14F-4D97-AF65-F5344CB8AC3E}">
        <p14:creationId xmlns:p14="http://schemas.microsoft.com/office/powerpoint/2010/main" val="12459643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Database and Data Mining</a:t>
            </a:r>
            <a:endParaRPr lang="en-US" dirty="0"/>
          </a:p>
        </p:txBody>
      </p:sp>
      <p:sp>
        <p:nvSpPr>
          <p:cNvPr id="3" name="Content Placeholder 2"/>
          <p:cNvSpPr>
            <a:spLocks noGrp="1"/>
          </p:cNvSpPr>
          <p:nvPr>
            <p:ph idx="1"/>
          </p:nvPr>
        </p:nvSpPr>
        <p:spPr/>
        <p:txBody>
          <a:bodyPr/>
          <a:lstStyle/>
          <a:p>
            <a:pPr>
              <a:lnSpc>
                <a:spcPct val="90000"/>
              </a:lnSpc>
            </a:pPr>
            <a:r>
              <a:rPr lang="en-US" altLang="en-US" dirty="0">
                <a:solidFill>
                  <a:srgbClr val="000000"/>
                </a:solidFill>
                <a:cs typeface="Times New Roman" panose="02020603050405020304" pitchFamily="18" charset="0"/>
              </a:rPr>
              <a:t>Data mining involves the indirect gathering of personal information via an analysis of implicit patterns discoverable in data. </a:t>
            </a:r>
          </a:p>
          <a:p>
            <a:pPr>
              <a:lnSpc>
                <a:spcPct val="90000"/>
              </a:lnSpc>
            </a:pPr>
            <a:r>
              <a:rPr lang="en-US" altLang="en-US" dirty="0">
                <a:solidFill>
                  <a:srgbClr val="000000"/>
                </a:solidFill>
                <a:cs typeface="Times New Roman" panose="02020603050405020304" pitchFamily="18" charset="0"/>
              </a:rPr>
              <a:t>Data-mining activities can generate new and sometimes non-obvious classifications or categories. </a:t>
            </a:r>
          </a:p>
          <a:p>
            <a:pPr>
              <a:lnSpc>
                <a:spcPct val="90000"/>
              </a:lnSpc>
            </a:pPr>
            <a:r>
              <a:rPr lang="en-US" altLang="en-US" dirty="0">
                <a:solidFill>
                  <a:srgbClr val="000000"/>
                </a:solidFill>
                <a:cs typeface="Times New Roman" panose="02020603050405020304" pitchFamily="18" charset="0"/>
              </a:rPr>
              <a:t>Individuals whose data is mined could become identified with or linked to certain newly created groups that they might never have imagined to exist. </a:t>
            </a:r>
            <a:endParaRPr lang="en-US" altLang="en-US" dirty="0"/>
          </a:p>
          <a:p>
            <a:endParaRPr lang="en-US" dirty="0"/>
          </a:p>
        </p:txBody>
      </p:sp>
    </p:spTree>
    <p:extLst>
      <p:ext uri="{BB962C8B-B14F-4D97-AF65-F5344CB8AC3E}">
        <p14:creationId xmlns:p14="http://schemas.microsoft.com/office/powerpoint/2010/main" val="19426007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 Mining</a:t>
            </a:r>
            <a:endParaRPr lang="en-US" dirty="0"/>
          </a:p>
        </p:txBody>
      </p:sp>
      <p:sp>
        <p:nvSpPr>
          <p:cNvPr id="3" name="Content Placeholder 2"/>
          <p:cNvSpPr>
            <a:spLocks noGrp="1"/>
          </p:cNvSpPr>
          <p:nvPr>
            <p:ph idx="1"/>
          </p:nvPr>
        </p:nvSpPr>
        <p:spPr/>
        <p:txBody>
          <a:bodyPr/>
          <a:lstStyle/>
          <a:p>
            <a:r>
              <a:rPr lang="en-US" altLang="en-US" dirty="0"/>
              <a:t>Traditionally, most data mining was done in large “data warehouses” (i.e., off-line).</a:t>
            </a:r>
          </a:p>
          <a:p>
            <a:r>
              <a:rPr lang="en-US" altLang="en-US" dirty="0"/>
              <a:t>Data mining is now also used by commercial Web sites to analyze data about Internet users, which can then be sold to third parties. </a:t>
            </a:r>
          </a:p>
          <a:p>
            <a:r>
              <a:rPr lang="en-US" altLang="en-US" dirty="0"/>
              <a:t>This process is sometimes referred to as “Web mining.”</a:t>
            </a:r>
          </a:p>
          <a:p>
            <a:endParaRPr lang="en-US" dirty="0"/>
          </a:p>
        </p:txBody>
      </p:sp>
    </p:spTree>
    <p:extLst>
      <p:ext uri="{BB962C8B-B14F-4D97-AF65-F5344CB8AC3E}">
        <p14:creationId xmlns:p14="http://schemas.microsoft.com/office/powerpoint/2010/main" val="28947165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Personal and Public Information</a:t>
            </a:r>
            <a:endParaRPr lang="en-US" dirty="0"/>
          </a:p>
        </p:txBody>
      </p:sp>
      <p:sp>
        <p:nvSpPr>
          <p:cNvPr id="3" name="Content Placeholder 2"/>
          <p:cNvSpPr>
            <a:spLocks noGrp="1"/>
          </p:cNvSpPr>
          <p:nvPr>
            <p:ph idx="1"/>
          </p:nvPr>
        </p:nvSpPr>
        <p:spPr/>
        <p:txBody>
          <a:bodyPr/>
          <a:lstStyle/>
          <a:p>
            <a:pPr>
              <a:lnSpc>
                <a:spcPct val="90000"/>
              </a:lnSpc>
            </a:pPr>
            <a:r>
              <a:rPr lang="en-US" altLang="en-US" i="1" dirty="0">
                <a:solidFill>
                  <a:srgbClr val="000000"/>
                </a:solidFill>
                <a:cs typeface="Times New Roman" panose="02020603050405020304" pitchFamily="18" charset="0"/>
              </a:rPr>
              <a:t>Non-Public Personal Information</a:t>
            </a:r>
            <a:r>
              <a:rPr lang="en-US" altLang="en-US" dirty="0">
                <a:solidFill>
                  <a:srgbClr val="000000"/>
                </a:solidFill>
                <a:cs typeface="Times New Roman" panose="02020603050405020304" pitchFamily="18" charset="0"/>
              </a:rPr>
              <a:t> (or </a:t>
            </a:r>
            <a:r>
              <a:rPr lang="en-US" altLang="en-US" i="1" dirty="0">
                <a:solidFill>
                  <a:srgbClr val="000000"/>
                </a:solidFill>
                <a:cs typeface="Times New Roman" panose="02020603050405020304" pitchFamily="18" charset="0"/>
              </a:rPr>
              <a:t>NPI</a:t>
            </a:r>
            <a:r>
              <a:rPr lang="en-US" altLang="en-US" dirty="0">
                <a:solidFill>
                  <a:srgbClr val="000000"/>
                </a:solidFill>
                <a:cs typeface="Times New Roman" panose="02020603050405020304" pitchFamily="18" charset="0"/>
              </a:rPr>
              <a:t>) refers to sensitive information such as in one’s financial and medical records. </a:t>
            </a:r>
          </a:p>
          <a:p>
            <a:pPr>
              <a:lnSpc>
                <a:spcPct val="90000"/>
              </a:lnSpc>
            </a:pPr>
            <a:r>
              <a:rPr lang="en-US" altLang="en-US" dirty="0">
                <a:solidFill>
                  <a:srgbClr val="000000"/>
                </a:solidFill>
                <a:cs typeface="Times New Roman" panose="02020603050405020304" pitchFamily="18" charset="0"/>
              </a:rPr>
              <a:t>NPI currently enjoys some legal protection.</a:t>
            </a:r>
          </a:p>
          <a:p>
            <a:pPr>
              <a:lnSpc>
                <a:spcPct val="90000"/>
              </a:lnSpc>
            </a:pPr>
            <a:r>
              <a:rPr lang="en-US" altLang="en-US" dirty="0">
                <a:solidFill>
                  <a:srgbClr val="000000"/>
                </a:solidFill>
                <a:cs typeface="Times New Roman" panose="02020603050405020304" pitchFamily="18" charset="0"/>
              </a:rPr>
              <a:t>Many privacy analysts are now concerned about a different kind of personal information called </a:t>
            </a:r>
            <a:r>
              <a:rPr lang="en-US" altLang="en-US" i="1" dirty="0">
                <a:solidFill>
                  <a:srgbClr val="000000"/>
                </a:solidFill>
                <a:cs typeface="Times New Roman" panose="02020603050405020304" pitchFamily="18" charset="0"/>
              </a:rPr>
              <a:t>Public Personal Information</a:t>
            </a:r>
            <a:r>
              <a:rPr lang="en-US" altLang="en-US" dirty="0">
                <a:solidFill>
                  <a:srgbClr val="000000"/>
                </a:solidFill>
                <a:cs typeface="Times New Roman" panose="02020603050405020304" pitchFamily="18" charset="0"/>
              </a:rPr>
              <a:t> (or </a:t>
            </a:r>
            <a:r>
              <a:rPr lang="en-US" altLang="en-US" i="1" dirty="0">
                <a:solidFill>
                  <a:srgbClr val="000000"/>
                </a:solidFill>
                <a:cs typeface="Times New Roman" panose="02020603050405020304" pitchFamily="18" charset="0"/>
              </a:rPr>
              <a:t>PPI</a:t>
            </a:r>
            <a:r>
              <a:rPr lang="en-US" altLang="en-US" dirty="0">
                <a:solidFill>
                  <a:srgbClr val="000000"/>
                </a:solidFill>
                <a:cs typeface="Times New Roman" panose="02020603050405020304" pitchFamily="18" charset="0"/>
              </a:rPr>
              <a:t>). </a:t>
            </a:r>
          </a:p>
          <a:p>
            <a:pPr>
              <a:lnSpc>
                <a:spcPct val="90000"/>
              </a:lnSpc>
            </a:pPr>
            <a:r>
              <a:rPr lang="en-US" altLang="en-US" dirty="0">
                <a:solidFill>
                  <a:srgbClr val="000000"/>
                </a:solidFill>
                <a:cs typeface="Times New Roman" panose="02020603050405020304" pitchFamily="18" charset="0"/>
              </a:rPr>
              <a:t>PPI is non-confidential and non-intimate in character, and is generally not legally protected.</a:t>
            </a:r>
            <a:endParaRPr lang="en-US" altLang="en-US" dirty="0"/>
          </a:p>
          <a:p>
            <a:endParaRPr lang="en-US" dirty="0"/>
          </a:p>
        </p:txBody>
      </p:sp>
    </p:spTree>
    <p:extLst>
      <p:ext uri="{BB962C8B-B14F-4D97-AF65-F5344CB8AC3E}">
        <p14:creationId xmlns:p14="http://schemas.microsoft.com/office/powerpoint/2010/main" val="5982448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Search Engines</a:t>
            </a:r>
            <a:endParaRPr lang="en-US" dirty="0"/>
          </a:p>
        </p:txBody>
      </p:sp>
      <p:sp>
        <p:nvSpPr>
          <p:cNvPr id="3" name="Content Placeholder 2"/>
          <p:cNvSpPr>
            <a:spLocks noGrp="1"/>
          </p:cNvSpPr>
          <p:nvPr>
            <p:ph idx="1"/>
          </p:nvPr>
        </p:nvSpPr>
        <p:spPr/>
        <p:txBody>
          <a:bodyPr/>
          <a:lstStyle/>
          <a:p>
            <a:pPr>
              <a:defRPr/>
            </a:pPr>
            <a:r>
              <a:rPr lang="en-US" dirty="0"/>
              <a:t>Search engines can be used to:</a:t>
            </a:r>
          </a:p>
          <a:p>
            <a:pPr marL="571500" indent="-571500">
              <a:buFont typeface="+mj-lt"/>
              <a:buAutoNum type="romanLcPeriod"/>
              <a:defRPr/>
            </a:pPr>
            <a:r>
              <a:rPr lang="en-US" dirty="0"/>
              <a:t>acquire personal information about individuals </a:t>
            </a:r>
            <a:endParaRPr lang="en-US" dirty="0" smtClean="0"/>
          </a:p>
          <a:p>
            <a:pPr marL="571500" indent="-571500">
              <a:buFont typeface="+mj-lt"/>
              <a:buAutoNum type="romanLcPeriod"/>
              <a:defRPr/>
            </a:pPr>
            <a:r>
              <a:rPr lang="en-US" dirty="0" smtClean="0"/>
              <a:t>reveal </a:t>
            </a:r>
            <a:r>
              <a:rPr lang="en-US" dirty="0"/>
              <a:t>to search facilities data about which Web sites you have </a:t>
            </a:r>
            <a:r>
              <a:rPr lang="en-US" dirty="0" smtClean="0"/>
              <a:t>visited</a:t>
            </a:r>
            <a:endParaRPr lang="en-US" dirty="0"/>
          </a:p>
        </p:txBody>
      </p:sp>
    </p:spTree>
    <p:extLst>
      <p:ext uri="{BB962C8B-B14F-4D97-AF65-F5344CB8AC3E}">
        <p14:creationId xmlns:p14="http://schemas.microsoft.com/office/powerpoint/2010/main" val="1450482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Privacy continued</a:t>
            </a:r>
            <a:endParaRPr lang="en-US" dirty="0"/>
          </a:p>
        </p:txBody>
      </p:sp>
      <p:sp>
        <p:nvSpPr>
          <p:cNvPr id="3" name="Content Placeholder 2"/>
          <p:cNvSpPr>
            <a:spLocks noGrp="1"/>
          </p:cNvSpPr>
          <p:nvPr>
            <p:ph idx="1"/>
          </p:nvPr>
        </p:nvSpPr>
        <p:spPr/>
        <p:txBody>
          <a:bodyPr>
            <a:normAutofit fontScale="92500" lnSpcReduction="20000"/>
          </a:bodyPr>
          <a:lstStyle/>
          <a:p>
            <a:r>
              <a:rPr lang="en-US" altLang="en-US" dirty="0"/>
              <a:t>Current Web-based applications such as Google Street View (a feature of Google Earth and Google Maps) make use of satellite cameras and global positioning system (GPS) software that enable users to zoom in on your house or place of employment and potentially record information about you. </a:t>
            </a:r>
          </a:p>
          <a:p>
            <a:r>
              <a:rPr lang="en-US" altLang="en-US" dirty="0"/>
              <a:t>Even if you use the Internet solely for recreational purposes, your privacy is threatened. </a:t>
            </a:r>
          </a:p>
          <a:p>
            <a:r>
              <a:rPr lang="en-US" altLang="en-US" dirty="0"/>
              <a:t>Personal data, including data about our Web-browsing interests, can now easily be acquired by organizations whose need for this information is not always clear. </a:t>
            </a:r>
          </a:p>
          <a:p>
            <a:r>
              <a:rPr lang="en-US" altLang="en-US" dirty="0"/>
              <a:t>A user’s personal data acquired via his/her online activities can be sold to third parties. </a:t>
            </a:r>
          </a:p>
          <a:p>
            <a:endParaRPr lang="en-US" dirty="0"/>
          </a:p>
        </p:txBody>
      </p:sp>
    </p:spTree>
    <p:extLst>
      <p:ext uri="{BB962C8B-B14F-4D97-AF65-F5344CB8AC3E}">
        <p14:creationId xmlns:p14="http://schemas.microsoft.com/office/powerpoint/2010/main" val="15080934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Privacy Enhancing Technologies</a:t>
            </a:r>
            <a:endParaRPr lang="en-US" dirty="0"/>
          </a:p>
        </p:txBody>
      </p:sp>
      <p:sp>
        <p:nvSpPr>
          <p:cNvPr id="3" name="Content Placeholder 2"/>
          <p:cNvSpPr>
            <a:spLocks noGrp="1"/>
          </p:cNvSpPr>
          <p:nvPr>
            <p:ph idx="1"/>
          </p:nvPr>
        </p:nvSpPr>
        <p:spPr/>
        <p:txBody>
          <a:bodyPr/>
          <a:lstStyle/>
          <a:p>
            <a:r>
              <a:rPr lang="en-US" altLang="en-US" dirty="0" smtClean="0">
                <a:solidFill>
                  <a:srgbClr val="000000"/>
                </a:solidFill>
                <a:cs typeface="Times New Roman" panose="02020603050405020304" pitchFamily="18" charset="0"/>
              </a:rPr>
              <a:t>Privacy Enhancing Technologies - PETs </a:t>
            </a:r>
            <a:r>
              <a:rPr lang="en-US" altLang="en-US" dirty="0">
                <a:solidFill>
                  <a:srgbClr val="000000"/>
                </a:solidFill>
                <a:cs typeface="Times New Roman" panose="02020603050405020304" pitchFamily="18" charset="0"/>
              </a:rPr>
              <a:t>are tools that users can employ to protect:</a:t>
            </a:r>
          </a:p>
          <a:p>
            <a:pPr>
              <a:buFont typeface="Wingdings" panose="05000000000000000000" pitchFamily="2" charset="2"/>
              <a:buChar char="Ø"/>
            </a:pPr>
            <a:r>
              <a:rPr lang="en-US" altLang="en-US" dirty="0">
                <a:solidFill>
                  <a:srgbClr val="000000"/>
                </a:solidFill>
                <a:cs typeface="Times New Roman" panose="02020603050405020304" pitchFamily="18" charset="0"/>
              </a:rPr>
              <a:t>their personal identity, while navigating the Web;</a:t>
            </a:r>
          </a:p>
          <a:p>
            <a:pPr>
              <a:buFont typeface="Wingdings" panose="05000000000000000000" pitchFamily="2" charset="2"/>
              <a:buChar char="Ø"/>
            </a:pPr>
            <a:r>
              <a:rPr lang="en-US" altLang="en-US" dirty="0">
                <a:solidFill>
                  <a:srgbClr val="000000"/>
                </a:solidFill>
                <a:cs typeface="Times New Roman" panose="02020603050405020304" pitchFamily="18" charset="0"/>
              </a:rPr>
              <a:t>the privacy of their communications (such as email) sent over the Internet. </a:t>
            </a:r>
          </a:p>
          <a:p>
            <a:endParaRPr lang="en-US" dirty="0"/>
          </a:p>
        </p:txBody>
      </p:sp>
    </p:spTree>
    <p:extLst>
      <p:ext uri="{BB962C8B-B14F-4D97-AF65-F5344CB8AC3E}">
        <p14:creationId xmlns:p14="http://schemas.microsoft.com/office/powerpoint/2010/main" val="31232973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Protection and Laws</a:t>
            </a:r>
            <a:endParaRPr lang="en-US" dirty="0"/>
          </a:p>
        </p:txBody>
      </p:sp>
      <p:sp>
        <p:nvSpPr>
          <p:cNvPr id="3" name="Content Placeholder 2"/>
          <p:cNvSpPr>
            <a:spLocks noGrp="1"/>
          </p:cNvSpPr>
          <p:nvPr>
            <p:ph idx="1"/>
          </p:nvPr>
        </p:nvSpPr>
        <p:spPr/>
        <p:txBody>
          <a:bodyPr/>
          <a:lstStyle/>
          <a:p>
            <a:r>
              <a:rPr lang="en-US" altLang="en-US" dirty="0"/>
              <a:t>Privacy laws and data-protection principles in Europe and the U.S. include the:</a:t>
            </a:r>
          </a:p>
          <a:p>
            <a:pPr>
              <a:buFont typeface="Wingdings" panose="05000000000000000000" pitchFamily="2" charset="2"/>
              <a:buChar char="Ø"/>
            </a:pPr>
            <a:r>
              <a:rPr lang="en-US" altLang="en-US" dirty="0"/>
              <a:t>European Union (EU) 1995 Privacy Directive;</a:t>
            </a:r>
          </a:p>
          <a:p>
            <a:pPr>
              <a:buFont typeface="Wingdings" panose="05000000000000000000" pitchFamily="2" charset="2"/>
              <a:buChar char="Ø"/>
            </a:pPr>
            <a:r>
              <a:rPr lang="en-US" altLang="en-US" dirty="0"/>
              <a:t>U.S. </a:t>
            </a:r>
            <a:r>
              <a:rPr lang="en-US" altLang="en-US"/>
              <a:t>Privacy Act of 1974, and HIPAA (Health Insurance Portability and Accountability Act).</a:t>
            </a:r>
          </a:p>
          <a:p>
            <a:endParaRPr lang="en-US"/>
          </a:p>
        </p:txBody>
      </p:sp>
    </p:spTree>
    <p:extLst>
      <p:ext uri="{BB962C8B-B14F-4D97-AF65-F5344CB8AC3E}">
        <p14:creationId xmlns:p14="http://schemas.microsoft.com/office/powerpoint/2010/main" val="3428554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Privacy continued</a:t>
            </a:r>
            <a:endParaRPr lang="en-US" dirty="0"/>
          </a:p>
        </p:txBody>
      </p:sp>
      <p:sp>
        <p:nvSpPr>
          <p:cNvPr id="3" name="Content Placeholder 2"/>
          <p:cNvSpPr>
            <a:spLocks noGrp="1"/>
          </p:cNvSpPr>
          <p:nvPr>
            <p:ph idx="1"/>
          </p:nvPr>
        </p:nvSpPr>
        <p:spPr/>
        <p:txBody>
          <a:bodyPr/>
          <a:lstStyle/>
          <a:p>
            <a:r>
              <a:rPr lang="en-US" altLang="en-US" dirty="0"/>
              <a:t>So, we have categories such as:</a:t>
            </a:r>
          </a:p>
          <a:p>
            <a:pPr>
              <a:buFont typeface="Wingdings" panose="05000000000000000000" pitchFamily="2" charset="2"/>
              <a:buChar char="Ø"/>
            </a:pPr>
            <a:r>
              <a:rPr lang="en-US" altLang="en-US" dirty="0"/>
              <a:t>consumer privacy,</a:t>
            </a:r>
          </a:p>
          <a:p>
            <a:pPr>
              <a:buFont typeface="Wingdings" panose="05000000000000000000" pitchFamily="2" charset="2"/>
              <a:buChar char="Ø"/>
            </a:pPr>
            <a:r>
              <a:rPr lang="en-US" altLang="en-US" dirty="0"/>
              <a:t>medical/healthcare privacy,</a:t>
            </a:r>
          </a:p>
          <a:p>
            <a:pPr>
              <a:buFont typeface="Wingdings" panose="05000000000000000000" pitchFamily="2" charset="2"/>
              <a:buChar char="Ø"/>
            </a:pPr>
            <a:r>
              <a:rPr lang="en-US" altLang="en-US" dirty="0"/>
              <a:t>employee/workplace privacy.</a:t>
            </a:r>
          </a:p>
          <a:p>
            <a:endParaRPr lang="en-US" dirty="0"/>
          </a:p>
        </p:txBody>
      </p:sp>
    </p:spTree>
    <p:extLst>
      <p:ext uri="{BB962C8B-B14F-4D97-AF65-F5344CB8AC3E}">
        <p14:creationId xmlns:p14="http://schemas.microsoft.com/office/powerpoint/2010/main" val="4242702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Cyber Affect Privacy</a:t>
            </a:r>
            <a:endParaRPr lang="en-US" dirty="0"/>
          </a:p>
        </p:txBody>
      </p:sp>
      <p:sp>
        <p:nvSpPr>
          <p:cNvPr id="3" name="Content Placeholder 2"/>
          <p:cNvSpPr>
            <a:spLocks noGrp="1"/>
          </p:cNvSpPr>
          <p:nvPr>
            <p:ph idx="1"/>
          </p:nvPr>
        </p:nvSpPr>
        <p:spPr/>
        <p:txBody>
          <a:bodyPr>
            <a:normAutofit lnSpcReduction="10000"/>
          </a:bodyPr>
          <a:lstStyle/>
          <a:p>
            <a:pPr marL="609600" indent="-609600">
              <a:lnSpc>
                <a:spcPct val="90000"/>
              </a:lnSpc>
            </a:pPr>
            <a:r>
              <a:rPr lang="en-US" altLang="en-US" dirty="0">
                <a:solidFill>
                  <a:srgbClr val="000000"/>
                </a:solidFill>
                <a:cs typeface="Times New Roman" panose="02020603050405020304" pitchFamily="18" charset="0"/>
              </a:rPr>
              <a:t>Privacy concerns have been exacerbated by </a:t>
            </a:r>
            <a:r>
              <a:rPr lang="en-US" altLang="en-US" dirty="0" err="1">
                <a:solidFill>
                  <a:srgbClr val="000000"/>
                </a:solidFill>
                <a:cs typeface="Times New Roman" panose="02020603050405020304" pitchFamily="18" charset="0"/>
              </a:rPr>
              <a:t>cybertechnology</a:t>
            </a:r>
            <a:r>
              <a:rPr lang="en-US" altLang="en-US" dirty="0">
                <a:solidFill>
                  <a:srgbClr val="000000"/>
                </a:solidFill>
                <a:cs typeface="Times New Roman" panose="02020603050405020304" pitchFamily="18" charset="0"/>
              </a:rPr>
              <a:t> in at least four ways, i.e., by the:</a:t>
            </a:r>
          </a:p>
          <a:p>
            <a:pPr marL="609600" indent="-609600">
              <a:lnSpc>
                <a:spcPct val="90000"/>
              </a:lnSpc>
              <a:buFont typeface="Wingdings" panose="05000000000000000000" pitchFamily="2" charset="2"/>
              <a:buAutoNum type="arabicPeriod"/>
            </a:pPr>
            <a:r>
              <a:rPr lang="en-US" altLang="en-US" i="1" dirty="0">
                <a:solidFill>
                  <a:srgbClr val="000000"/>
                </a:solidFill>
                <a:cs typeface="Times New Roman" panose="02020603050405020304" pitchFamily="18" charset="0"/>
              </a:rPr>
              <a:t>amount</a:t>
            </a:r>
            <a:r>
              <a:rPr lang="en-US" altLang="en-US" dirty="0">
                <a:solidFill>
                  <a:srgbClr val="000000"/>
                </a:solidFill>
                <a:cs typeface="Times New Roman" panose="02020603050405020304" pitchFamily="18" charset="0"/>
              </a:rPr>
              <a:t> of personal information that can now be collected;</a:t>
            </a:r>
          </a:p>
          <a:p>
            <a:pPr marL="609600" indent="-609600">
              <a:lnSpc>
                <a:spcPct val="90000"/>
              </a:lnSpc>
              <a:buFont typeface="Wingdings" panose="05000000000000000000" pitchFamily="2" charset="2"/>
              <a:buAutoNum type="arabicPeriod"/>
            </a:pPr>
            <a:r>
              <a:rPr lang="en-US" altLang="en-US" i="1" dirty="0">
                <a:solidFill>
                  <a:srgbClr val="000000"/>
                </a:solidFill>
                <a:cs typeface="Times New Roman" panose="02020603050405020304" pitchFamily="18" charset="0"/>
              </a:rPr>
              <a:t>speed</a:t>
            </a:r>
            <a:r>
              <a:rPr lang="en-US" altLang="en-US" dirty="0">
                <a:solidFill>
                  <a:srgbClr val="000000"/>
                </a:solidFill>
                <a:cs typeface="Times New Roman" panose="02020603050405020304" pitchFamily="18" charset="0"/>
              </a:rPr>
              <a:t> at which personal information can now be transferred and exchanged; </a:t>
            </a:r>
          </a:p>
          <a:p>
            <a:pPr marL="609600" indent="-609600">
              <a:lnSpc>
                <a:spcPct val="90000"/>
              </a:lnSpc>
              <a:buFont typeface="Wingdings" panose="05000000000000000000" pitchFamily="2" charset="2"/>
              <a:buAutoNum type="arabicPeriod"/>
            </a:pPr>
            <a:r>
              <a:rPr lang="en-US" altLang="en-US" i="1" dirty="0">
                <a:solidFill>
                  <a:srgbClr val="000000"/>
                </a:solidFill>
                <a:cs typeface="Times New Roman" panose="02020603050405020304" pitchFamily="18" charset="0"/>
              </a:rPr>
              <a:t>duration</a:t>
            </a:r>
            <a:r>
              <a:rPr lang="en-US" altLang="en-US" dirty="0">
                <a:solidFill>
                  <a:srgbClr val="000000"/>
                </a:solidFill>
                <a:cs typeface="Times New Roman" panose="02020603050405020304" pitchFamily="18" charset="0"/>
              </a:rPr>
              <a:t> of time in which personal information can now be retained;</a:t>
            </a:r>
          </a:p>
          <a:p>
            <a:pPr marL="609600" indent="-609600">
              <a:lnSpc>
                <a:spcPct val="90000"/>
              </a:lnSpc>
              <a:buFont typeface="Wingdings" panose="05000000000000000000" pitchFamily="2" charset="2"/>
              <a:buAutoNum type="arabicPeriod"/>
            </a:pPr>
            <a:r>
              <a:rPr lang="en-US" altLang="en-US" i="1" dirty="0">
                <a:solidFill>
                  <a:srgbClr val="000000"/>
                </a:solidFill>
                <a:cs typeface="Times New Roman" panose="02020603050405020304" pitchFamily="18" charset="0"/>
              </a:rPr>
              <a:t>kind</a:t>
            </a:r>
            <a:r>
              <a:rPr lang="en-US" altLang="en-US" dirty="0">
                <a:solidFill>
                  <a:srgbClr val="000000"/>
                </a:solidFill>
                <a:cs typeface="Times New Roman" panose="02020603050405020304" pitchFamily="18" charset="0"/>
              </a:rPr>
              <a:t> of personal information (such as transactional information) that can be acquired.</a:t>
            </a:r>
            <a:endParaRPr lang="en-US" altLang="en-US" dirty="0"/>
          </a:p>
          <a:p>
            <a:endParaRPr lang="en-US" dirty="0"/>
          </a:p>
        </p:txBody>
      </p:sp>
    </p:spTree>
    <p:extLst>
      <p:ext uri="{BB962C8B-B14F-4D97-AF65-F5344CB8AC3E}">
        <p14:creationId xmlns:p14="http://schemas.microsoft.com/office/powerpoint/2010/main" val="2266134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nSpc>
                <a:spcPct val="90000"/>
              </a:lnSpc>
            </a:pPr>
            <a:r>
              <a:rPr lang="en-US" altLang="en-US" dirty="0">
                <a:cs typeface="Times New Roman" panose="02020603050405020304" pitchFamily="18" charset="0"/>
              </a:rPr>
              <a:t>Privacy is sometimes viewed in terms of something that can be </a:t>
            </a:r>
            <a:r>
              <a:rPr lang="en-US" altLang="en-US" i="1" dirty="0">
                <a:cs typeface="Times New Roman" panose="02020603050405020304" pitchFamily="18" charset="0"/>
              </a:rPr>
              <a:t>diminished</a:t>
            </a:r>
            <a:r>
              <a:rPr lang="en-US" altLang="en-US" dirty="0">
                <a:cs typeface="Times New Roman" panose="02020603050405020304" pitchFamily="18" charset="0"/>
              </a:rPr>
              <a:t> (i.e., as a repository of personal information that can be eroded gradually) or </a:t>
            </a:r>
            <a:r>
              <a:rPr lang="en-US" altLang="en-US" i="1" dirty="0">
                <a:cs typeface="Times New Roman" panose="02020603050405020304" pitchFamily="18" charset="0"/>
              </a:rPr>
              <a:t>lost</a:t>
            </a:r>
            <a:r>
              <a:rPr lang="en-US" altLang="en-US" dirty="0">
                <a:cs typeface="Times New Roman" panose="02020603050405020304" pitchFamily="18" charset="0"/>
              </a:rPr>
              <a:t> altogether.</a:t>
            </a:r>
            <a:endParaRPr lang="en-US" altLang="en-US" dirty="0"/>
          </a:p>
          <a:p>
            <a:pPr>
              <a:lnSpc>
                <a:spcPct val="90000"/>
              </a:lnSpc>
            </a:pPr>
            <a:r>
              <a:rPr lang="en-US" altLang="en-US" dirty="0">
                <a:cs typeface="Times New Roman" panose="02020603050405020304" pitchFamily="18" charset="0"/>
              </a:rPr>
              <a:t>Privacy is sometimes also construed in terms of the metaphor of a (spatial) zone that can be </a:t>
            </a:r>
            <a:r>
              <a:rPr lang="en-US" altLang="en-US" i="1" dirty="0">
                <a:cs typeface="Times New Roman" panose="02020603050405020304" pitchFamily="18" charset="0"/>
              </a:rPr>
              <a:t>intruded</a:t>
            </a:r>
            <a:r>
              <a:rPr lang="en-US" altLang="en-US" dirty="0">
                <a:cs typeface="Times New Roman" panose="02020603050405020304" pitchFamily="18" charset="0"/>
              </a:rPr>
              <a:t> upon or </a:t>
            </a:r>
            <a:r>
              <a:rPr lang="en-US" altLang="en-US" i="1" dirty="0">
                <a:cs typeface="Times New Roman" panose="02020603050405020304" pitchFamily="18" charset="0"/>
              </a:rPr>
              <a:t>invaded</a:t>
            </a:r>
            <a:r>
              <a:rPr lang="en-US" altLang="en-US" dirty="0">
                <a:cs typeface="Times New Roman" panose="02020603050405020304" pitchFamily="18" charset="0"/>
              </a:rPr>
              <a:t>.</a:t>
            </a:r>
          </a:p>
          <a:p>
            <a:pPr>
              <a:lnSpc>
                <a:spcPct val="90000"/>
              </a:lnSpc>
            </a:pPr>
            <a:r>
              <a:rPr lang="en-US" altLang="en-US" dirty="0">
                <a:cs typeface="Times New Roman" panose="02020603050405020304" pitchFamily="18" charset="0"/>
              </a:rPr>
              <a:t>Privacy is also sometimes analyzed in terms of concerns affecting the confidentiality of information, which can be </a:t>
            </a:r>
            <a:r>
              <a:rPr lang="en-US" altLang="en-US" i="1" dirty="0">
                <a:cs typeface="Times New Roman" panose="02020603050405020304" pitchFamily="18" charset="0"/>
              </a:rPr>
              <a:t>breached</a:t>
            </a:r>
            <a:r>
              <a:rPr lang="en-US" altLang="en-US" dirty="0">
                <a:cs typeface="Times New Roman" panose="02020603050405020304" pitchFamily="18" charset="0"/>
              </a:rPr>
              <a:t> or </a:t>
            </a:r>
            <a:r>
              <a:rPr lang="en-US" altLang="en-US" i="1" dirty="0">
                <a:cs typeface="Times New Roman" panose="02020603050405020304" pitchFamily="18" charset="0"/>
              </a:rPr>
              <a:t>violated</a:t>
            </a:r>
            <a:r>
              <a:rPr lang="en-US" altLang="en-US" dirty="0">
                <a:cs typeface="Times New Roman" panose="02020603050405020304" pitchFamily="18" charset="0"/>
              </a:rPr>
              <a:t>.</a:t>
            </a:r>
          </a:p>
          <a:p>
            <a:endParaRPr lang="en-US" dirty="0"/>
          </a:p>
        </p:txBody>
      </p:sp>
    </p:spTree>
    <p:extLst>
      <p:ext uri="{BB962C8B-B14F-4D97-AF65-F5344CB8AC3E}">
        <p14:creationId xmlns:p14="http://schemas.microsoft.com/office/powerpoint/2010/main" val="6554585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Theories of Privacy</a:t>
            </a:r>
            <a:endParaRPr lang="en-US" dirty="0"/>
          </a:p>
        </p:txBody>
      </p:sp>
      <p:sp>
        <p:nvSpPr>
          <p:cNvPr id="3" name="Content Placeholder 2"/>
          <p:cNvSpPr>
            <a:spLocks noGrp="1"/>
          </p:cNvSpPr>
          <p:nvPr>
            <p:ph idx="1"/>
          </p:nvPr>
        </p:nvSpPr>
        <p:spPr/>
        <p:txBody>
          <a:bodyPr/>
          <a:lstStyle/>
          <a:p>
            <a:r>
              <a:rPr lang="en-US" altLang="en-US" dirty="0"/>
              <a:t>Traditional (or classic) privacy theories have tended to view privacy in connection with notions such as:</a:t>
            </a:r>
          </a:p>
          <a:p>
            <a:pPr>
              <a:buFont typeface="Wingdings" panose="05000000000000000000" pitchFamily="2" charset="2"/>
              <a:buChar char="Ø"/>
            </a:pPr>
            <a:r>
              <a:rPr lang="en-US" altLang="en-US" dirty="0"/>
              <a:t>non-intrusion (into one’s space),</a:t>
            </a:r>
          </a:p>
          <a:p>
            <a:pPr>
              <a:buFont typeface="Wingdings" panose="05000000000000000000" pitchFamily="2" charset="2"/>
              <a:buChar char="Ø"/>
            </a:pPr>
            <a:r>
              <a:rPr lang="en-US" altLang="en-US" dirty="0"/>
              <a:t>non-interference (with one’s decisions),</a:t>
            </a:r>
          </a:p>
          <a:p>
            <a:pPr>
              <a:buFont typeface="Wingdings" panose="05000000000000000000" pitchFamily="2" charset="2"/>
              <a:buChar char="Ø"/>
            </a:pPr>
            <a:r>
              <a:rPr lang="en-US" altLang="en-US" dirty="0"/>
              <a:t>having control over/restricting access to one’s personal information.</a:t>
            </a:r>
          </a:p>
          <a:p>
            <a:endParaRPr lang="en-US" dirty="0"/>
          </a:p>
        </p:txBody>
      </p:sp>
    </p:spTree>
    <p:extLst>
      <p:ext uri="{BB962C8B-B14F-4D97-AF65-F5344CB8AC3E}">
        <p14:creationId xmlns:p14="http://schemas.microsoft.com/office/powerpoint/2010/main" val="2653347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Non-Intrusion</a:t>
            </a:r>
            <a:endParaRPr lang="en-US" dirty="0"/>
          </a:p>
        </p:txBody>
      </p:sp>
      <p:sp>
        <p:nvSpPr>
          <p:cNvPr id="3" name="Content Placeholder 2"/>
          <p:cNvSpPr>
            <a:spLocks noGrp="1"/>
          </p:cNvSpPr>
          <p:nvPr>
            <p:ph idx="1"/>
          </p:nvPr>
        </p:nvSpPr>
        <p:spPr/>
        <p:txBody>
          <a:bodyPr/>
          <a:lstStyle/>
          <a:p>
            <a:r>
              <a:rPr lang="en-US" altLang="en-US" dirty="0"/>
              <a:t>Non-intrusion theories view privacy as either:</a:t>
            </a:r>
          </a:p>
          <a:p>
            <a:pPr>
              <a:buFont typeface="Wingdings" panose="05000000000000000000" pitchFamily="2" charset="2"/>
              <a:buChar char="Ø"/>
            </a:pPr>
            <a:r>
              <a:rPr lang="en-US" altLang="en-US" dirty="0"/>
              <a:t>being let alone,</a:t>
            </a:r>
          </a:p>
          <a:p>
            <a:pPr>
              <a:buFont typeface="Wingdings" panose="05000000000000000000" pitchFamily="2" charset="2"/>
              <a:buChar char="Ø"/>
            </a:pPr>
            <a:r>
              <a:rPr lang="en-US" altLang="en-US" dirty="0"/>
              <a:t>being free from government intrusion (into one’s physical space).</a:t>
            </a:r>
          </a:p>
          <a:p>
            <a:r>
              <a:rPr lang="en-US" altLang="en-US" dirty="0"/>
              <a:t>This view is also sometimes referred to as </a:t>
            </a:r>
            <a:r>
              <a:rPr lang="en-US" altLang="en-US" i="1" dirty="0"/>
              <a:t>accessibility privacy</a:t>
            </a:r>
            <a:r>
              <a:rPr lang="en-US" altLang="en-US" dirty="0"/>
              <a:t> (</a:t>
            </a:r>
            <a:r>
              <a:rPr lang="en-US" altLang="en-US" dirty="0" err="1"/>
              <a:t>DeCew</a:t>
            </a:r>
            <a:r>
              <a:rPr lang="en-US" altLang="en-US" dirty="0"/>
              <a:t>, 1997).</a:t>
            </a:r>
          </a:p>
          <a:p>
            <a:endParaRPr lang="en-US" dirty="0"/>
          </a:p>
        </p:txBody>
      </p:sp>
    </p:spTree>
    <p:extLst>
      <p:ext uri="{BB962C8B-B14F-4D97-AF65-F5344CB8AC3E}">
        <p14:creationId xmlns:p14="http://schemas.microsoft.com/office/powerpoint/2010/main" val="14365998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Rationale</a:t>
            </a:r>
            <a:endParaRPr lang="en-US" dirty="0"/>
          </a:p>
        </p:txBody>
      </p:sp>
      <p:sp>
        <p:nvSpPr>
          <p:cNvPr id="3" name="Content Placeholder 2"/>
          <p:cNvSpPr>
            <a:spLocks noGrp="1"/>
          </p:cNvSpPr>
          <p:nvPr>
            <p:ph idx="1"/>
          </p:nvPr>
        </p:nvSpPr>
        <p:spPr/>
        <p:txBody>
          <a:bodyPr/>
          <a:lstStyle/>
          <a:p>
            <a:r>
              <a:rPr lang="en-US" altLang="en-US" dirty="0"/>
              <a:t>The rationale for non-intrusion theories can be found in both:</a:t>
            </a:r>
          </a:p>
          <a:p>
            <a:pPr>
              <a:buFont typeface="Wingdings" panose="05000000000000000000" pitchFamily="2" charset="2"/>
              <a:buChar char="Ø"/>
            </a:pPr>
            <a:r>
              <a:rPr lang="en-US" altLang="en-US" dirty="0"/>
              <a:t>the Fourth Amendment to the U.S. Constitution (i.e., search and seizure re one’s papers, affects, and so forth);</a:t>
            </a:r>
          </a:p>
          <a:p>
            <a:pPr>
              <a:buFont typeface="Wingdings" panose="05000000000000000000" pitchFamily="2" charset="2"/>
              <a:buChar char="Ø"/>
            </a:pPr>
            <a:r>
              <a:rPr lang="en-US" altLang="en-US" dirty="0"/>
              <a:t>a seminal article, titled “The Right to Privacy,” by Warren and Brandeis in the </a:t>
            </a:r>
            <a:r>
              <a:rPr lang="en-US" altLang="en-US" i="1" dirty="0"/>
              <a:t>Harvard Law Review </a:t>
            </a:r>
            <a:r>
              <a:rPr lang="en-US" altLang="en-US" dirty="0"/>
              <a:t> (1890).</a:t>
            </a:r>
          </a:p>
          <a:p>
            <a:endParaRPr lang="en-US" dirty="0"/>
          </a:p>
        </p:txBody>
      </p:sp>
    </p:spTree>
    <p:extLst>
      <p:ext uri="{BB962C8B-B14F-4D97-AF65-F5344CB8AC3E}">
        <p14:creationId xmlns:p14="http://schemas.microsoft.com/office/powerpoint/2010/main" val="2849810395"/>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23</TotalTime>
  <Words>1846</Words>
  <Application>Microsoft Office PowerPoint</Application>
  <PresentationFormat>Widescreen</PresentationFormat>
  <Paragraphs>141</Paragraphs>
  <Slides>31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Garamond</vt:lpstr>
      <vt:lpstr>Tahoma</vt:lpstr>
      <vt:lpstr>Times New Roman</vt:lpstr>
      <vt:lpstr>Wingdings</vt:lpstr>
      <vt:lpstr>Organic</vt:lpstr>
      <vt:lpstr>Module 4</vt:lpstr>
      <vt:lpstr>Privacy and Technology</vt:lpstr>
      <vt:lpstr>Privacy continued</vt:lpstr>
      <vt:lpstr>Privacy continued</vt:lpstr>
      <vt:lpstr>How Cyber Affect Privacy</vt:lpstr>
      <vt:lpstr>PowerPoint Presentation</vt:lpstr>
      <vt:lpstr>Theories of Privacy</vt:lpstr>
      <vt:lpstr>Non-Intrusion</vt:lpstr>
      <vt:lpstr>Rationale</vt:lpstr>
      <vt:lpstr>Non-interference</vt:lpstr>
      <vt:lpstr>Limited Access and Control</vt:lpstr>
      <vt:lpstr>Moor and Privacy</vt:lpstr>
      <vt:lpstr>Natural vs Normative Privacy</vt:lpstr>
      <vt:lpstr>Example</vt:lpstr>
      <vt:lpstr>Nissenbaum and Privacy</vt:lpstr>
      <vt:lpstr>Nissenbaum continued</vt:lpstr>
      <vt:lpstr>Privacy and Cyber</vt:lpstr>
      <vt:lpstr>Intrinsic/Instrumental Value of Privacy</vt:lpstr>
      <vt:lpstr>Cyber and threatening Privacy</vt:lpstr>
      <vt:lpstr>Technology and Gathering Data</vt:lpstr>
      <vt:lpstr>Cookies</vt:lpstr>
      <vt:lpstr>Radio Frequency Identication</vt:lpstr>
      <vt:lpstr>Government and Surveillance</vt:lpstr>
      <vt:lpstr>Merging Techniques</vt:lpstr>
      <vt:lpstr>Matching Techniques</vt:lpstr>
      <vt:lpstr>Database and Data Mining</vt:lpstr>
      <vt:lpstr>Web Mining</vt:lpstr>
      <vt:lpstr>Personal and Public Information</vt:lpstr>
      <vt:lpstr>Search Engines</vt:lpstr>
      <vt:lpstr>Privacy Enhancing Technologies</vt:lpstr>
      <vt:lpstr>Data Protection and Laws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4</dc:title>
  <dc:creator>Rebecca Rutherfoord</dc:creator>
  <cp:lastModifiedBy>Rebecca Rutherfoord</cp:lastModifiedBy>
  <cp:revision>3</cp:revision>
  <dcterms:created xsi:type="dcterms:W3CDTF">2018-02-01T15:54:36Z</dcterms:created>
  <dcterms:modified xsi:type="dcterms:W3CDTF">2018-02-01T16:18:15Z</dcterms:modified>
</cp:coreProperties>
</file>