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6818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94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43572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68725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5632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7429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8633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95015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6736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5260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49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6823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7042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88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072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710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C2CFA10-FA46-40A9-B573-9F18709173C4}" type="datetimeFigureOut">
              <a:rPr lang="en-US" smtClean="0"/>
              <a:t>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41F46DE-7FA2-498D-9847-1C6C940033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746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Security and the Law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2245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i="1" dirty="0"/>
              <a:t>Network security</a:t>
            </a:r>
            <a:r>
              <a:rPr lang="en-US" altLang="en-US" dirty="0"/>
              <a:t> is concerned with securing a wide range of computer networks – i.e., from privately owned computer networks (such as LANs and WANs) to the Internet itself – against various kinds of attacks. 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The Internet’s infrastructure, which includes the set of protocols that makes communication across individual (or privately owned) computer networks possible, has been the victim of several attacks.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1622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Cloud Computing and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sz="2800" dirty="0"/>
              <a:t>What is </a:t>
            </a:r>
            <a:r>
              <a:rPr lang="en-US" altLang="en-US" sz="2800" i="1" dirty="0"/>
              <a:t>Cloud Computing</a:t>
            </a:r>
            <a:r>
              <a:rPr lang="en-US" altLang="en-US" sz="2800" dirty="0"/>
              <a:t>?</a:t>
            </a:r>
          </a:p>
          <a:p>
            <a:r>
              <a:rPr lang="en-US" altLang="en-US" sz="2800" dirty="0"/>
              <a:t>The National Institute of Standards and Technology (NIST) officially defines cloud computing as </a:t>
            </a:r>
          </a:p>
          <a:p>
            <a:pPr marL="800100" lvl="2" indent="0">
              <a:buFont typeface="Wingdings" panose="05000000000000000000" pitchFamily="2" charset="2"/>
              <a:buNone/>
            </a:pPr>
            <a:r>
              <a:rPr lang="en-US" altLang="en-US" sz="2800" dirty="0"/>
              <a:t>…a model for enabling ubiquitous, convenient, on-demand network access to a shared pool of configurable computing resources (e.g., networks, servers, storage, applications and services).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146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Four popular examples of cloud-computing applications include: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photo storing services, such as Google’s Picasa;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web-based email services, such as Yahoo;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file transfer services, such as </a:t>
            </a:r>
            <a:r>
              <a:rPr lang="en-US" altLang="en-US" dirty="0" err="1"/>
              <a:t>YouSendit</a:t>
            </a:r>
            <a:r>
              <a:rPr lang="en-US" altLang="en-US" dirty="0"/>
              <a:t>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online computer backup services, such as </a:t>
            </a:r>
            <a:r>
              <a:rPr lang="en-US" altLang="en-US" dirty="0" err="1"/>
              <a:t>Mozy</a:t>
            </a:r>
            <a:r>
              <a:rPr lang="en-US" altLang="en-US" dirty="0"/>
              <a:t> (Privacy Rights Clearinghouse, 2008).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146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Deployment Models of Cloud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dirty="0"/>
              <a:t>The NIST definition of cloud computing identifies four distinct “deployment models” and three kinds of “service models.” </a:t>
            </a:r>
          </a:p>
          <a:p>
            <a:r>
              <a:rPr lang="en-US" altLang="en-US" dirty="0"/>
              <a:t>Deployment models include the: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Private Cloud,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Community Cloud,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Public Cloud,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Hybrid Cloud. 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2508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Service Delivery Models of Cloud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As noted. cloud computing also provides three important </a:t>
            </a:r>
            <a:r>
              <a:rPr lang="en-US" altLang="en-US" i="1" dirty="0"/>
              <a:t>service</a:t>
            </a:r>
            <a:r>
              <a:rPr lang="en-US" altLang="en-US" dirty="0"/>
              <a:t> (or </a:t>
            </a:r>
            <a:r>
              <a:rPr lang="en-US" altLang="en-US" i="1" dirty="0"/>
              <a:t>delivery</a:t>
            </a:r>
            <a:r>
              <a:rPr lang="en-US" altLang="en-US" dirty="0"/>
              <a:t>)</a:t>
            </a:r>
            <a:r>
              <a:rPr lang="en-US" altLang="en-US" i="1" dirty="0"/>
              <a:t> </a:t>
            </a:r>
            <a:r>
              <a:rPr lang="en-US" altLang="en-US" dirty="0"/>
              <a:t>models: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Software as a Service (or SaaS),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Platform as a Service (PaaS),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Infrastructure as a Service (IaaS).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17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Concerns about Cloud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dirty="0"/>
              <a:t>One concern has to do with how users can control their data stored in the cloud – e.g., at present, users have very little “control over or direct knowledge about how their information is transmitted, processed, or stored” (Privacy Rights Clearinghouse). </a:t>
            </a:r>
          </a:p>
          <a:p>
            <a:r>
              <a:rPr lang="en-US" altLang="en-US" dirty="0"/>
              <a:t>A second concern involves the integrity of the data – for example, if the host company goes out of business, what happens to the users’ data? </a:t>
            </a:r>
          </a:p>
          <a:p>
            <a:r>
              <a:rPr lang="en-US" altLang="en-US" dirty="0"/>
              <a:t>A third kind of concern affects questions about access to the data – i.e., can the host deny a user access to his/her own data? </a:t>
            </a:r>
          </a:p>
          <a:p>
            <a:r>
              <a:rPr lang="en-US" altLang="en-US" dirty="0"/>
              <a:t>A fourth concern has to do with who actually “owns” the data that is stored in the cloud (Privacy Rights Clearing House).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4662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Ethics and Cybersecurity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/>
              <a:t>An ethical analysis of cybersecurity issues needs to consider whether an appropriate balance can be found in preserving both: </a:t>
            </a:r>
          </a:p>
          <a:p>
            <a:pPr marL="514350" indent="-514350">
              <a:lnSpc>
                <a:spcPct val="90000"/>
              </a:lnSpc>
              <a:buFont typeface="+mj-lt"/>
              <a:buAutoNum type="alphaLcParenR"/>
              <a:defRPr/>
            </a:pPr>
            <a:r>
              <a:rPr lang="en-US" dirty="0"/>
              <a:t>adequately secure computer systems;</a:t>
            </a:r>
          </a:p>
          <a:p>
            <a:pPr marL="514350" indent="-514350">
              <a:lnSpc>
                <a:spcPct val="90000"/>
              </a:lnSpc>
              <a:buFont typeface="+mj-lt"/>
              <a:buAutoNum type="alphaLcParenR"/>
              <a:defRPr/>
            </a:pPr>
            <a:r>
              <a:rPr lang="en-US" dirty="0"/>
              <a:t>autonomy and privacy for computer users.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0908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Crackers and Hackers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Individuals and groups that launch malicious programs of various kinds are commonly described in the media as </a:t>
            </a:r>
            <a:r>
              <a:rPr lang="en-US" altLang="en-US" i="1" dirty="0"/>
              <a:t>hackers</a:t>
            </a:r>
            <a:r>
              <a:rPr lang="en-US" altLang="en-US" dirty="0"/>
              <a:t>. 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According to Simpson (2006), a hacker is anyone who “accesses a computer system or network without authorization from the owner.” 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Simpson defines “crackers” as hackers who break into a computer system with “the intention of doing harm or destroying data.”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025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Hacker Ethic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Steven Levy (2001) describes the “Hacker Ethic” as comprising the following beliefs:</a:t>
            </a:r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romanLcPeriod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Access to computers should be unlimited and total.</a:t>
            </a:r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romanLcPeriod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All information should be free.</a:t>
            </a:r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romanLcPeriod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Mistrust Authority - Promote Decentralization.</a:t>
            </a:r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romanLcPeriod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Hackers should be judged by their hacking, not bogus criteria such as degrees, age, race, or position.</a:t>
            </a:r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romanLcPeriod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You can create art and beauty on a computer.</a:t>
            </a:r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romanLcPeriod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Computers can change life for the better.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6936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Cyber -Terrorism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>
                <a:cs typeface="Times New Roman" panose="02020603050405020304" pitchFamily="18" charset="0"/>
              </a:rPr>
              <a:t>Dorothy Denning (2004, 2007) defines </a:t>
            </a:r>
            <a:r>
              <a:rPr lang="en-US" altLang="en-US" i="1" dirty="0">
                <a:cs typeface="Times New Roman" panose="02020603050405020304" pitchFamily="18" charset="0"/>
              </a:rPr>
              <a:t>cyberterrorism</a:t>
            </a:r>
            <a:r>
              <a:rPr lang="en-US" altLang="en-US" dirty="0">
                <a:cs typeface="Times New Roman" panose="02020603050405020304" pitchFamily="18" charset="0"/>
              </a:rPr>
              <a:t> as the "convergence of cyberspace and terrorism."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cs typeface="Times New Roman" panose="02020603050405020304" pitchFamily="18" charset="0"/>
              </a:rPr>
              <a:t>Cyberterrorism covers a range of politically motivated hacking operations intended to cause grave harm that can result in either loss of life or severe economic loss, or both.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cs typeface="Times New Roman" panose="02020603050405020304" pitchFamily="18" charset="0"/>
              </a:rPr>
              <a:t>In some cases, it is difficult to separate acts of cyberterrorism from </a:t>
            </a:r>
            <a:r>
              <a:rPr lang="en-US" altLang="en-US" dirty="0" err="1">
                <a:cs typeface="Times New Roman" panose="02020603050405020304" pitchFamily="18" charset="0"/>
              </a:rPr>
              <a:t>cybervandalism</a:t>
            </a:r>
            <a:r>
              <a:rPr lang="en-US" altLang="en-US" dirty="0">
                <a:cs typeface="Times New Roman" panose="02020603050405020304" pitchFamily="18" charset="0"/>
              </a:rPr>
              <a:t> and cyberwarfare, and acts of ordinary hacking.</a:t>
            </a:r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327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Cyber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>
                <a:cs typeface="Times New Roman" panose="02020603050405020304" pitchFamily="18" charset="0"/>
              </a:rPr>
              <a:t>The expressions </a:t>
            </a:r>
            <a:r>
              <a:rPr lang="en-US" altLang="en-US" i="1" dirty="0">
                <a:cs typeface="Times New Roman" panose="02020603050405020304" pitchFamily="18" charset="0"/>
              </a:rPr>
              <a:t>computer security</a:t>
            </a:r>
            <a:r>
              <a:rPr lang="en-US" altLang="en-US" dirty="0">
                <a:cs typeface="Times New Roman" panose="02020603050405020304" pitchFamily="18" charset="0"/>
              </a:rPr>
              <a:t> and </a:t>
            </a:r>
            <a:r>
              <a:rPr lang="en-US" altLang="en-US" i="1" dirty="0">
                <a:cs typeface="Times New Roman" panose="02020603050405020304" pitchFamily="18" charset="0"/>
              </a:rPr>
              <a:t>cybersecurity</a:t>
            </a:r>
            <a:r>
              <a:rPr lang="en-US" altLang="en-US" dirty="0">
                <a:cs typeface="Times New Roman" panose="02020603050405020304" pitchFamily="18" charset="0"/>
              </a:rPr>
              <a:t> generally refer to com- </a:t>
            </a:r>
            <a:r>
              <a:rPr lang="en-US" altLang="en-US" dirty="0" err="1">
                <a:cs typeface="Times New Roman" panose="02020603050405020304" pitchFamily="18" charset="0"/>
              </a:rPr>
              <a:t>puter</a:t>
            </a:r>
            <a:r>
              <a:rPr lang="en-US" altLang="en-US" dirty="0">
                <a:cs typeface="Times New Roman" panose="02020603050405020304" pitchFamily="18" charset="0"/>
              </a:rPr>
              <a:t>/cyber-related concerns affecting: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 dirty="0">
                <a:cs typeface="Times New Roman" panose="02020603050405020304" pitchFamily="18" charset="0"/>
              </a:rPr>
              <a:t>reliability,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 dirty="0">
                <a:cs typeface="Times New Roman" panose="02020603050405020304" pitchFamily="18" charset="0"/>
              </a:rPr>
              <a:t>availability,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 dirty="0">
                <a:cs typeface="Times New Roman" panose="02020603050405020304" pitchFamily="18" charset="0"/>
              </a:rPr>
              <a:t>system safety,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 dirty="0">
                <a:cs typeface="Times New Roman" panose="02020603050405020304" pitchFamily="18" charset="0"/>
              </a:rPr>
              <a:t>data integrity,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 dirty="0">
                <a:cs typeface="Times New Roman" panose="02020603050405020304" pitchFamily="18" charset="0"/>
              </a:rPr>
              <a:t>confidentiality,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000" dirty="0">
                <a:cs typeface="Times New Roman" panose="02020603050405020304" pitchFamily="18" charset="0"/>
              </a:rPr>
              <a:t>privacy.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4341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Hacktivism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Manion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and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Goodrum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(2004) have questioned whether some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DoS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(and related) cyberattacks might be better understood as instances of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hacktivism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For example, they note the outrage on the part of some hackers and political activists that arose because of increasingly the "commodified Internet,“ beginning in the late 1990s.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They also question whether the behavior of these persons and groups suggests a new form of civil disobedience, which they describe as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hacktivism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5839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Activism, </a:t>
            </a:r>
            <a:r>
              <a:rPr lang="en-US" dirty="0" err="1" smtClean="0"/>
              <a:t>Hactivism</a:t>
            </a:r>
            <a:r>
              <a:rPr lang="en-US" dirty="0" smtClean="0"/>
              <a:t>, Cyberterrorism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dirty="0"/>
              <a:t>A</a:t>
            </a:r>
            <a:r>
              <a:rPr lang="en-US" altLang="en-US" i="1" dirty="0">
                <a:cs typeface="Times New Roman" panose="02020603050405020304" pitchFamily="18" charset="0"/>
              </a:rPr>
              <a:t>ctivism</a:t>
            </a:r>
            <a:r>
              <a:rPr lang="en-US" altLang="en-US" dirty="0">
                <a:cs typeface="Times New Roman" panose="02020603050405020304" pitchFamily="18" charset="0"/>
              </a:rPr>
              <a:t> includes the normal, non-disruptive use of the Internet to support a cause. </a:t>
            </a:r>
          </a:p>
          <a:p>
            <a:r>
              <a:rPr lang="en-US" altLang="en-US" dirty="0">
                <a:cs typeface="Times New Roman" panose="02020603050405020304" pitchFamily="18" charset="0"/>
              </a:rPr>
              <a:t>Hacktivism is the </a:t>
            </a:r>
            <a:r>
              <a:rPr lang="en-US" altLang="en-US" i="1" dirty="0">
                <a:cs typeface="Times New Roman" panose="02020603050405020304" pitchFamily="18" charset="0"/>
              </a:rPr>
              <a:t>convergence of activism and computer hacking.</a:t>
            </a:r>
            <a:r>
              <a:rPr lang="en-US" altLang="en-US" dirty="0">
                <a:cs typeface="Times New Roman" panose="02020603050405020304" pitchFamily="18" charset="0"/>
              </a:rPr>
              <a:t> </a:t>
            </a:r>
          </a:p>
          <a:p>
            <a:r>
              <a:rPr lang="en-US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Cyberterrorism 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consists of operations that are intended to cause great harm such as loss of life or severe economic damage, or both.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7759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Warfare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Denning (1999) defines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information warfare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(IW) as "operations that target or exploit information media in order to win some objective over an adversary."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Certain aspects of cyberterrorism also seem to conform to Denning's definition of IW, but  IW is a broader concept than cyberterrorism.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cs typeface="Times New Roman" panose="02020603050405020304" pitchFamily="18" charset="0"/>
              </a:rPr>
              <a:t>IW, unlike conventional or physical warfare, tends to be </a:t>
            </a:r>
            <a:r>
              <a:rPr lang="en-US" altLang="en-US" i="1" dirty="0">
                <a:cs typeface="Times New Roman" panose="02020603050405020304" pitchFamily="18" charset="0"/>
              </a:rPr>
              <a:t>more disruptive than destructive</a:t>
            </a:r>
            <a:r>
              <a:rPr lang="en-US" altLang="en-US" dirty="0"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cs typeface="Times New Roman" panose="02020603050405020304" pitchFamily="18" charset="0"/>
              </a:rPr>
              <a:t>The instruments of war in IW typically strike at a nation's infrastructure.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cs typeface="Times New Roman" panose="02020603050405020304" pitchFamily="18" charset="0"/>
              </a:rPr>
              <a:t>The kinds of "weapons" used typically consist of  viruses, worms, and </a:t>
            </a:r>
            <a:r>
              <a:rPr lang="en-US" altLang="en-US" dirty="0" err="1">
                <a:cs typeface="Times New Roman" panose="02020603050405020304" pitchFamily="18" charset="0"/>
              </a:rPr>
              <a:t>DoS</a:t>
            </a:r>
            <a:r>
              <a:rPr lang="en-US" altLang="en-US" dirty="0">
                <a:cs typeface="Times New Roman" panose="02020603050405020304" pitchFamily="18" charset="0"/>
              </a:rPr>
              <a:t> attacks (described earlier).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7888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Risk Analysis and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Risk analysis is a methodology used to come to an informed decision about the most cost-effective controls to limit the risks to your assets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vis-à-vis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the spectrum of threats. </a:t>
            </a:r>
          </a:p>
          <a:p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Schneier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believes that risk can be understood and assessed in terms of the net result of the impacts of five elements: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assets,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threats,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vulnerabilities,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impact,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>
                <a:solidFill>
                  <a:srgbClr val="000000"/>
                </a:solidFill>
                <a:cs typeface="Times New Roman" panose="02020603050405020304" pitchFamily="18" charset="0"/>
              </a:rPr>
              <a:t>safeguards.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362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Epstein (2007) suggests that computer security can be defined in terms of three elements:</a:t>
            </a:r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arabicParenR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confidentiality</a:t>
            </a:r>
            <a:r>
              <a:rPr lang="en-US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focuses on protecting against “unauthorized persons gaining access to unauthorized information</a:t>
            </a:r>
            <a:r>
              <a:rPr lang="en-US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.”</a:t>
            </a:r>
            <a:endParaRPr lang="en-US" altLang="en-US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arabicParenR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integrity</a:t>
            </a:r>
            <a:r>
              <a:rPr lang="en-US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focuses on protecting against “unauthorized persons gaining access to unauthorized information</a:t>
            </a:r>
            <a:r>
              <a:rPr lang="en-US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en-US" altLang="en-US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arabicParenR"/>
            </a:pPr>
            <a:r>
              <a:rPr lang="en-US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Accessibility, 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focuses on protecting against “unauthorized persons gaining access to unauthorized information.”</a:t>
            </a:r>
          </a:p>
          <a:p>
            <a:pPr>
              <a:lnSpc>
                <a:spcPct val="90000"/>
              </a:lnSpc>
              <a:buFont typeface="Tahoma" panose="020B0604030504040204" pitchFamily="34" charset="0"/>
              <a:buAutoNum type="arabicParenR"/>
            </a:pPr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416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dirty="0"/>
              <a:t>Neumann (2004) notes that in addition to providing desired confidentiality, integrity, and accessibility, computer security has also a “more general purpose.” 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In </a:t>
            </a:r>
            <a:r>
              <a:rPr lang="en-US" altLang="en-US" dirty="0" err="1"/>
              <a:t>Nueman’s</a:t>
            </a:r>
            <a:r>
              <a:rPr lang="en-US" altLang="en-US" dirty="0"/>
              <a:t> view, security in the context of computer systems also aims at preventing: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misuse,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accidents,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malfunctions.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67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Vulnerabilities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812800" indent="-812800">
              <a:lnSpc>
                <a:spcPct val="80000"/>
              </a:lnSpc>
            </a:pPr>
            <a:r>
              <a:rPr lang="en-US" altLang="en-US" dirty="0"/>
              <a:t>Security issues involving </a:t>
            </a:r>
            <a:r>
              <a:rPr lang="en-US" altLang="en-US" dirty="0" err="1"/>
              <a:t>cybertechnology</a:t>
            </a:r>
            <a:r>
              <a:rPr lang="en-US" altLang="en-US" dirty="0"/>
              <a:t> span concerns having to do with three distinct kinds of (computer-related) vulnerabilities, which include:  </a:t>
            </a:r>
          </a:p>
          <a:p>
            <a:pPr marL="812800" indent="-812800">
              <a:lnSpc>
                <a:spcPct val="80000"/>
              </a:lnSpc>
              <a:buFont typeface="Tahoma" panose="020B0604030504040204" pitchFamily="34" charset="0"/>
              <a:buAutoNum type="romanUcPeriod"/>
            </a:pPr>
            <a:r>
              <a:rPr lang="en-US" altLang="en-US" dirty="0"/>
              <a:t>unauthorized access to</a:t>
            </a:r>
            <a:r>
              <a:rPr lang="en-US" altLang="en-US" i="1" dirty="0"/>
              <a:t> data</a:t>
            </a:r>
            <a:r>
              <a:rPr lang="en-US" altLang="en-US" dirty="0"/>
              <a:t>, which either is resident in or exchanged between computer systems (i.e., </a:t>
            </a:r>
            <a:r>
              <a:rPr lang="en-US" altLang="en-US" i="1" dirty="0"/>
              <a:t>data security</a:t>
            </a:r>
            <a:r>
              <a:rPr lang="en-US" altLang="en-US" dirty="0"/>
              <a:t>); </a:t>
            </a:r>
          </a:p>
          <a:p>
            <a:pPr marL="812800" indent="-812800">
              <a:lnSpc>
                <a:spcPct val="80000"/>
              </a:lnSpc>
              <a:buFont typeface="Tahoma" panose="020B0604030504040204" pitchFamily="34" charset="0"/>
              <a:buAutoNum type="romanUcPeriod"/>
            </a:pPr>
            <a:r>
              <a:rPr lang="en-US" altLang="en-US" dirty="0"/>
              <a:t>attacks on</a:t>
            </a:r>
            <a:r>
              <a:rPr lang="en-US" altLang="en-US" i="1" dirty="0"/>
              <a:t> system </a:t>
            </a:r>
            <a:r>
              <a:rPr lang="en-US" altLang="en-US" dirty="0"/>
              <a:t>resources (such as computer hardware, operating system software, and application software) by malicious computer programs (i.e., </a:t>
            </a:r>
            <a:r>
              <a:rPr lang="en-US" altLang="en-US" i="1" dirty="0"/>
              <a:t>system security</a:t>
            </a:r>
            <a:r>
              <a:rPr lang="en-US" altLang="en-US" dirty="0"/>
              <a:t>);</a:t>
            </a:r>
          </a:p>
          <a:p>
            <a:pPr marL="812800" indent="-812800">
              <a:lnSpc>
                <a:spcPct val="80000"/>
              </a:lnSpc>
              <a:buFont typeface="Tahoma" panose="020B0604030504040204" pitchFamily="34" charset="0"/>
              <a:buAutoNum type="romanUcPeriod"/>
            </a:pPr>
            <a:r>
              <a:rPr lang="en-US" altLang="en-US" dirty="0"/>
              <a:t>attacks on computer</a:t>
            </a:r>
            <a:r>
              <a:rPr lang="en-US" altLang="en-US" i="1" dirty="0"/>
              <a:t> networks</a:t>
            </a:r>
            <a:r>
              <a:rPr lang="en-US" altLang="en-US" dirty="0"/>
              <a:t>, including the infrastructure of privately owned networks and the Internet itself (i.e., </a:t>
            </a:r>
            <a:r>
              <a:rPr lang="en-US" altLang="en-US" i="1" dirty="0"/>
              <a:t>network security</a:t>
            </a:r>
            <a:r>
              <a:rPr lang="en-US" altLang="en-US" dirty="0"/>
              <a:t>).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106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i="1" dirty="0"/>
              <a:t>Data security</a:t>
            </a:r>
            <a:r>
              <a:rPr lang="en-US" dirty="0"/>
              <a:t> is concerned with vulnerabilities pertaining to unauthorized access to data that can either: 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en-US" dirty="0"/>
              <a:t>reside in one or more computer storage devices, </a:t>
            </a:r>
          </a:p>
          <a:p>
            <a:pPr marL="457200" indent="-457200">
              <a:buFont typeface="+mj-lt"/>
              <a:buAutoNum type="alphaLcParenR"/>
              <a:defRPr/>
            </a:pPr>
            <a:r>
              <a:rPr lang="en-US" dirty="0"/>
              <a:t>be exchanged between two or more computer systems. </a:t>
            </a:r>
          </a:p>
          <a:p>
            <a:pPr>
              <a:defRPr/>
            </a:pPr>
            <a:r>
              <a:rPr lang="en-US" dirty="0"/>
              <a:t>Data-security issues affect the confidentiality, integrity, and availability of that information.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22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Security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dirty="0"/>
              <a:t>System security</a:t>
            </a:r>
            <a:r>
              <a:rPr lang="en-US" altLang="en-US" dirty="0"/>
              <a:t> is concerned with vulnerabilities to system resources such as computer hardware, operating system software, and application software. </a:t>
            </a:r>
          </a:p>
          <a:p>
            <a:r>
              <a:rPr lang="en-US" altLang="en-US" dirty="0"/>
              <a:t>It is also concerned with various kinds of viruses, worms, and related “malicious programs” that can disrupt and sometimes destroy computer systems.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639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Malicious Programs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Examples of malicious programs that have significantly disrupted system security are the: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Internet Worm (1988);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ILOVEYOU Virus (2001);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Code Red Worm (2002);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Blaster virus (2004);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 err="1"/>
              <a:t>Conficker</a:t>
            </a:r>
            <a:r>
              <a:rPr lang="en-US" altLang="en-US" dirty="0"/>
              <a:t> Worm (2009);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 err="1"/>
              <a:t>Stuxnet</a:t>
            </a:r>
            <a:r>
              <a:rPr lang="en-US" altLang="en-US" dirty="0"/>
              <a:t> Worm (2010);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Flame Virus (2012).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844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Worms and Viruses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800" dirty="0"/>
              <a:t>What are some of the key differences between computer viruses and worms?</a:t>
            </a:r>
          </a:p>
          <a:p>
            <a:pPr>
              <a:lnSpc>
                <a:spcPct val="80000"/>
              </a:lnSpc>
            </a:pPr>
            <a:r>
              <a:rPr lang="en-US" altLang="en-US" sz="2800" dirty="0"/>
              <a:t>According to </a:t>
            </a:r>
            <a:r>
              <a:rPr lang="en-US" altLang="en-US" sz="2800" dirty="0" err="1"/>
              <a:t>Skoudis</a:t>
            </a:r>
            <a:r>
              <a:rPr lang="en-US" altLang="en-US" sz="2800" dirty="0"/>
              <a:t> (2004), a </a:t>
            </a:r>
            <a:r>
              <a:rPr lang="en-US" altLang="en-US" sz="2800" i="1" dirty="0"/>
              <a:t>virus</a:t>
            </a:r>
            <a:r>
              <a:rPr lang="en-US" altLang="en-US" sz="2800" dirty="0"/>
              <a:t> is a </a:t>
            </a:r>
          </a:p>
          <a:p>
            <a:pPr lvl="1">
              <a:lnSpc>
                <a:spcPct val="80000"/>
              </a:lnSpc>
              <a:buNone/>
            </a:pPr>
            <a:r>
              <a:rPr lang="en-US" altLang="en-US" dirty="0"/>
              <a:t>   self-replicating piece of software code that “attaches itself to other programs and usually requires human action to propagate.” </a:t>
            </a:r>
          </a:p>
          <a:p>
            <a:pPr>
              <a:lnSpc>
                <a:spcPct val="80000"/>
              </a:lnSpc>
            </a:pPr>
            <a:r>
              <a:rPr lang="en-US" altLang="en-US" sz="2800" dirty="0" err="1"/>
              <a:t>Skoudis</a:t>
            </a:r>
            <a:r>
              <a:rPr lang="en-US" altLang="en-US" sz="2800" dirty="0"/>
              <a:t> defines a </a:t>
            </a:r>
            <a:r>
              <a:rPr lang="en-US" altLang="en-US" sz="2800" i="1" dirty="0"/>
              <a:t>worm</a:t>
            </a:r>
            <a:r>
              <a:rPr lang="en-US" altLang="en-US" sz="2800" dirty="0"/>
              <a:t> as a </a:t>
            </a:r>
          </a:p>
          <a:p>
            <a:pPr lvl="1">
              <a:lnSpc>
                <a:spcPct val="80000"/>
              </a:lnSpc>
              <a:buNone/>
            </a:pPr>
            <a:r>
              <a:rPr lang="en-US" altLang="en-US" dirty="0"/>
              <a:t>   self-replicating piece of code that “spreads via networks and usually doesn’t require human interaction to propagate.”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9923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</TotalTime>
  <Words>1438</Words>
  <Application>Microsoft Office PowerPoint</Application>
  <PresentationFormat>Widescreen</PresentationFormat>
  <Paragraphs>121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Garamond</vt:lpstr>
      <vt:lpstr>Tahoma</vt:lpstr>
      <vt:lpstr>Times New Roman</vt:lpstr>
      <vt:lpstr>Wingdings</vt:lpstr>
      <vt:lpstr>Organic</vt:lpstr>
      <vt:lpstr>Module 5</vt:lpstr>
      <vt:lpstr>Cyber Security</vt:lpstr>
      <vt:lpstr>Definition</vt:lpstr>
      <vt:lpstr>Other Definitions</vt:lpstr>
      <vt:lpstr>3 Vulnerabilities</vt:lpstr>
      <vt:lpstr>Data Security</vt:lpstr>
      <vt:lpstr>System Security</vt:lpstr>
      <vt:lpstr>Examples of Malicious Programs</vt:lpstr>
      <vt:lpstr>Worms and Viruses</vt:lpstr>
      <vt:lpstr>Network Security</vt:lpstr>
      <vt:lpstr>Cloud Computing and Security</vt:lpstr>
      <vt:lpstr>Examples</vt:lpstr>
      <vt:lpstr>Deployment Models of Cloud Computing</vt:lpstr>
      <vt:lpstr>Service Delivery Models of Cloud Computing</vt:lpstr>
      <vt:lpstr>Concerns about Cloud</vt:lpstr>
      <vt:lpstr>Ethics and Cybersecurity</vt:lpstr>
      <vt:lpstr>Crackers and Hackers</vt:lpstr>
      <vt:lpstr>Hacker Ethic</vt:lpstr>
      <vt:lpstr>Cyber -Terrorism</vt:lpstr>
      <vt:lpstr>Hacktivism</vt:lpstr>
      <vt:lpstr>Activism, Hactivism, Cyberterrorism</vt:lpstr>
      <vt:lpstr>Information Warfare</vt:lpstr>
      <vt:lpstr>Risk Analysis and Security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5</dc:title>
  <dc:creator>Rebecca Rutherfoord</dc:creator>
  <cp:lastModifiedBy>Rebecca Rutherfoord</cp:lastModifiedBy>
  <cp:revision>3</cp:revision>
  <dcterms:created xsi:type="dcterms:W3CDTF">2018-02-01T16:22:59Z</dcterms:created>
  <dcterms:modified xsi:type="dcterms:W3CDTF">2018-02-01T16:48:10Z</dcterms:modified>
</cp:coreProperties>
</file>