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napToGrid="0">
      <p:cViewPr varScale="1">
        <p:scale>
          <a:sx n="89" d="100"/>
          <a:sy n="89" d="100"/>
        </p:scale>
        <p:origin x="120" y="12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90CA7ED3-9993-4AB8-9A0E-FC7012C35C0A}" type="datetimeFigureOut">
              <a:rPr lang="en-US" smtClean="0"/>
              <a:t>1/25/2018</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03F1FFC2-0DE3-407D-B660-D28CA3809F00}"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284228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0CA7ED3-9993-4AB8-9A0E-FC7012C35C0A}" type="datetimeFigureOut">
              <a:rPr lang="en-US" smtClean="0"/>
              <a:t>1/25/2018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3F1FFC2-0DE3-407D-B660-D28CA3809F00}" type="slidenum">
              <a:rPr lang="en-US" smtClean="0"/>
              <a:t>‹#›</a:t>
            </a:fld>
            <a:endParaRPr lang="en-US"/>
          </a:p>
        </p:txBody>
      </p:sp>
    </p:spTree>
    <p:extLst>
      <p:ext uri="{BB962C8B-B14F-4D97-AF65-F5344CB8AC3E}">
        <p14:creationId xmlns:p14="http://schemas.microsoft.com/office/powerpoint/2010/main" val="11701778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0CA7ED3-9993-4AB8-9A0E-FC7012C35C0A}" type="datetimeFigureOut">
              <a:rPr lang="en-US" smtClean="0"/>
              <a:t>1/25/2018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3F1FFC2-0DE3-407D-B660-D28CA3809F00}"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366471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0CA7ED3-9993-4AB8-9A0E-FC7012C35C0A}" type="datetimeFigureOut">
              <a:rPr lang="en-US" smtClean="0"/>
              <a:t>1/25/2018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3F1FFC2-0DE3-407D-B660-D28CA3809F00}"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992167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0CA7ED3-9993-4AB8-9A0E-FC7012C35C0A}" type="datetimeFigureOut">
              <a:rPr lang="en-US" smtClean="0"/>
              <a:t>1/25/2018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3F1FFC2-0DE3-407D-B660-D28CA3809F00}" type="slidenum">
              <a:rPr lang="en-US" smtClean="0"/>
              <a:t>‹#›</a:t>
            </a:fld>
            <a:endParaRPr lang="en-US"/>
          </a:p>
        </p:txBody>
      </p:sp>
    </p:spTree>
    <p:extLst>
      <p:ext uri="{BB962C8B-B14F-4D97-AF65-F5344CB8AC3E}">
        <p14:creationId xmlns:p14="http://schemas.microsoft.com/office/powerpoint/2010/main" val="41988907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0CA7ED3-9993-4AB8-9A0E-FC7012C35C0A}" type="datetimeFigureOut">
              <a:rPr lang="en-US" smtClean="0"/>
              <a:t>1/25/2018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3F1FFC2-0DE3-407D-B660-D28CA3809F00}"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8917964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0CA7ED3-9993-4AB8-9A0E-FC7012C35C0A}" type="datetimeFigureOut">
              <a:rPr lang="en-US" smtClean="0"/>
              <a:t>1/25/2018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3F1FFC2-0DE3-407D-B660-D28CA3809F00}"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538251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0CA7ED3-9993-4AB8-9A0E-FC7012C35C0A}" type="datetimeFigureOut">
              <a:rPr lang="en-US" smtClean="0"/>
              <a:t>1/25/2018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3F1FFC2-0DE3-407D-B660-D28CA3809F00}"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807128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0CA7ED3-9993-4AB8-9A0E-FC7012C35C0A}" type="datetimeFigureOut">
              <a:rPr lang="en-US" smtClean="0"/>
              <a:t>1/25/2018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3F1FFC2-0DE3-407D-B660-D28CA3809F00}"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72941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0CA7ED3-9993-4AB8-9A0E-FC7012C35C0A}" type="datetimeFigureOut">
              <a:rPr lang="en-US" smtClean="0"/>
              <a:t>1/25/2018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3F1FFC2-0DE3-407D-B660-D28CA3809F00}" type="slidenum">
              <a:rPr lang="en-US" smtClean="0"/>
              <a:t>‹#›</a:t>
            </a:fld>
            <a:endParaRPr lang="en-US"/>
          </a:p>
        </p:txBody>
      </p:sp>
    </p:spTree>
    <p:extLst>
      <p:ext uri="{BB962C8B-B14F-4D97-AF65-F5344CB8AC3E}">
        <p14:creationId xmlns:p14="http://schemas.microsoft.com/office/powerpoint/2010/main" val="24187995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0CA7ED3-9993-4AB8-9A0E-FC7012C35C0A}" type="datetimeFigureOut">
              <a:rPr lang="en-US" smtClean="0"/>
              <a:t>1/25/2018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3F1FFC2-0DE3-407D-B660-D28CA3809F00}"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517519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0CA7ED3-9993-4AB8-9A0E-FC7012C35C0A}" type="datetimeFigureOut">
              <a:rPr lang="en-US" smtClean="0"/>
              <a:t>1/25/2018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3F1FFC2-0DE3-407D-B660-D28CA3809F00}" type="slidenum">
              <a:rPr lang="en-US" smtClean="0"/>
              <a:t>‹#›</a:t>
            </a:fld>
            <a:endParaRPr lang="en-US"/>
          </a:p>
        </p:txBody>
      </p:sp>
    </p:spTree>
    <p:extLst>
      <p:ext uri="{BB962C8B-B14F-4D97-AF65-F5344CB8AC3E}">
        <p14:creationId xmlns:p14="http://schemas.microsoft.com/office/powerpoint/2010/main" val="22440023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0CA7ED3-9993-4AB8-9A0E-FC7012C35C0A}" type="datetimeFigureOut">
              <a:rPr lang="en-US" smtClean="0"/>
              <a:t>1/25/2018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3F1FFC2-0DE3-407D-B660-D28CA3809F00}"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188662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0CA7ED3-9993-4AB8-9A0E-FC7012C35C0A}" type="datetimeFigureOut">
              <a:rPr lang="en-US" smtClean="0"/>
              <a:t>1/25/2018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3F1FFC2-0DE3-407D-B660-D28CA3809F00}"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045447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0CA7ED3-9993-4AB8-9A0E-FC7012C35C0A}" type="datetimeFigureOut">
              <a:rPr lang="en-US" smtClean="0"/>
              <a:t>1/25/2018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3F1FFC2-0DE3-407D-B660-D28CA3809F00}" type="slidenum">
              <a:rPr lang="en-US" smtClean="0"/>
              <a:t>‹#›</a:t>
            </a:fld>
            <a:endParaRPr lang="en-US"/>
          </a:p>
        </p:txBody>
      </p:sp>
    </p:spTree>
    <p:extLst>
      <p:ext uri="{BB962C8B-B14F-4D97-AF65-F5344CB8AC3E}">
        <p14:creationId xmlns:p14="http://schemas.microsoft.com/office/powerpoint/2010/main" val="28987845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0CA7ED3-9993-4AB8-9A0E-FC7012C35C0A}" type="datetimeFigureOut">
              <a:rPr lang="en-US" smtClean="0"/>
              <a:t>1/25/2018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3F1FFC2-0DE3-407D-B660-D28CA3809F00}"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488278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0CA7ED3-9993-4AB8-9A0E-FC7012C35C0A}" type="datetimeFigureOut">
              <a:rPr lang="en-US" smtClean="0"/>
              <a:t>1/25/2018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3F1FFC2-0DE3-407D-B660-D28CA3809F00}" type="slidenum">
              <a:rPr lang="en-US" smtClean="0"/>
              <a:t>‹#›</a:t>
            </a:fld>
            <a:endParaRPr lang="en-US"/>
          </a:p>
        </p:txBody>
      </p:sp>
    </p:spTree>
    <p:extLst>
      <p:ext uri="{BB962C8B-B14F-4D97-AF65-F5344CB8AC3E}">
        <p14:creationId xmlns:p14="http://schemas.microsoft.com/office/powerpoint/2010/main" val="21280292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0CA7ED3-9993-4AB8-9A0E-FC7012C35C0A}" type="datetimeFigureOut">
              <a:rPr lang="en-US" smtClean="0"/>
              <a:t>1/25/2018</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03F1FFC2-0DE3-407D-B660-D28CA3809F00}" type="slidenum">
              <a:rPr lang="en-US" smtClean="0"/>
              <a:t>‹#›</a:t>
            </a:fld>
            <a:endParaRPr lang="en-US"/>
          </a:p>
        </p:txBody>
      </p:sp>
    </p:spTree>
    <p:extLst>
      <p:ext uri="{BB962C8B-B14F-4D97-AF65-F5344CB8AC3E}">
        <p14:creationId xmlns:p14="http://schemas.microsoft.com/office/powerpoint/2010/main" val="4156794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Module 7</a:t>
            </a:r>
            <a:endParaRPr lang="en-US" dirty="0"/>
          </a:p>
        </p:txBody>
      </p:sp>
      <p:sp>
        <p:nvSpPr>
          <p:cNvPr id="3" name="Subtitle 2"/>
          <p:cNvSpPr>
            <a:spLocks noGrp="1"/>
          </p:cNvSpPr>
          <p:nvPr>
            <p:ph type="subTitle" idx="1"/>
          </p:nvPr>
        </p:nvSpPr>
        <p:spPr/>
        <p:txBody>
          <a:bodyPr/>
          <a:lstStyle/>
          <a:p>
            <a:r>
              <a:rPr lang="en-US" dirty="0" smtClean="0"/>
              <a:t>Cyber Crimes</a:t>
            </a:r>
            <a:endParaRPr lang="en-US" dirty="0"/>
          </a:p>
        </p:txBody>
      </p:sp>
    </p:spTree>
    <p:extLst>
      <p:ext uri="{BB962C8B-B14F-4D97-AF65-F5344CB8AC3E}">
        <p14:creationId xmlns:p14="http://schemas.microsoft.com/office/powerpoint/2010/main" val="4444619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Foreign Corrupt Practices Act</a:t>
            </a:r>
            <a:endParaRPr lang="en-US" dirty="0"/>
          </a:p>
        </p:txBody>
      </p:sp>
      <p:sp>
        <p:nvSpPr>
          <p:cNvPr id="3" name="Content Placeholder 2"/>
          <p:cNvSpPr>
            <a:spLocks noGrp="1"/>
          </p:cNvSpPr>
          <p:nvPr>
            <p:ph idx="1"/>
          </p:nvPr>
        </p:nvSpPr>
        <p:spPr/>
        <p:txBody>
          <a:bodyPr/>
          <a:lstStyle/>
          <a:p>
            <a:r>
              <a:rPr lang="en-US" altLang="en-US" dirty="0"/>
              <a:t>Makes it illegal for American companies, or their officers, directors, agents, or employees, to bribe a foreign official, a foreign political party official, or a candidate for foreign political </a:t>
            </a:r>
            <a:r>
              <a:rPr lang="en-US" altLang="en-US" dirty="0" smtClean="0"/>
              <a:t>office</a:t>
            </a:r>
            <a:endParaRPr lang="en-US" altLang="en-US" dirty="0"/>
          </a:p>
          <a:p>
            <a:r>
              <a:rPr lang="en-US" altLang="en-US" dirty="0"/>
              <a:t>Requires firms to keep accurate books and records of all foreign transactions</a:t>
            </a:r>
          </a:p>
          <a:p>
            <a:endParaRPr lang="en-US" dirty="0"/>
          </a:p>
        </p:txBody>
      </p:sp>
    </p:spTree>
    <p:extLst>
      <p:ext uri="{BB962C8B-B14F-4D97-AF65-F5344CB8AC3E}">
        <p14:creationId xmlns:p14="http://schemas.microsoft.com/office/powerpoint/2010/main" val="14494103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Identity Theft and Assumption Deterrence Act</a:t>
            </a:r>
            <a:endParaRPr lang="en-US" dirty="0"/>
          </a:p>
        </p:txBody>
      </p:sp>
      <p:sp>
        <p:nvSpPr>
          <p:cNvPr id="3" name="Content Placeholder 2"/>
          <p:cNvSpPr>
            <a:spLocks noGrp="1"/>
          </p:cNvSpPr>
          <p:nvPr>
            <p:ph idx="1"/>
          </p:nvPr>
        </p:nvSpPr>
        <p:spPr/>
        <p:txBody>
          <a:bodyPr/>
          <a:lstStyle/>
          <a:p>
            <a:r>
              <a:rPr lang="en-US" altLang="en-US" dirty="0"/>
              <a:t>This act criminalizes identity fraud</a:t>
            </a:r>
          </a:p>
          <a:p>
            <a:r>
              <a:rPr lang="en-US" altLang="en-US" dirty="0"/>
              <a:t>The act makes it a federal felony</a:t>
            </a:r>
          </a:p>
          <a:p>
            <a:pPr lvl="1"/>
            <a:r>
              <a:rPr lang="en-US" altLang="en-US" dirty="0"/>
              <a:t>Punishable with prison sentences of 3 to 25 years</a:t>
            </a:r>
          </a:p>
          <a:p>
            <a:r>
              <a:rPr lang="en-US" altLang="en-US" dirty="0"/>
              <a:t>The act appoints the Federal Trade Commission (FTC) to help victims restore their credit and erase the impact of the imposter</a:t>
            </a:r>
          </a:p>
          <a:p>
            <a:endParaRPr lang="en-US" dirty="0"/>
          </a:p>
        </p:txBody>
      </p:sp>
    </p:spTree>
    <p:extLst>
      <p:ext uri="{BB962C8B-B14F-4D97-AF65-F5344CB8AC3E}">
        <p14:creationId xmlns:p14="http://schemas.microsoft.com/office/powerpoint/2010/main" val="19513539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Corporate Criminal Liability</a:t>
            </a:r>
            <a:endParaRPr lang="en-US" dirty="0"/>
          </a:p>
        </p:txBody>
      </p:sp>
      <p:sp>
        <p:nvSpPr>
          <p:cNvPr id="3" name="Content Placeholder 2"/>
          <p:cNvSpPr>
            <a:spLocks noGrp="1"/>
          </p:cNvSpPr>
          <p:nvPr>
            <p:ph idx="1"/>
          </p:nvPr>
        </p:nvSpPr>
        <p:spPr/>
        <p:txBody>
          <a:bodyPr/>
          <a:lstStyle/>
          <a:p>
            <a:r>
              <a:rPr lang="en-US" altLang="en-US" dirty="0"/>
              <a:t>Corporations may be held criminally liable for actions of their officers, employees, or </a:t>
            </a:r>
            <a:r>
              <a:rPr lang="en-US" altLang="en-US" dirty="0" smtClean="0"/>
              <a:t>agents</a:t>
            </a:r>
            <a:endParaRPr lang="en-US" altLang="en-US" dirty="0"/>
          </a:p>
          <a:p>
            <a:r>
              <a:rPr lang="en-US" altLang="en-US" dirty="0"/>
              <a:t>Corporate directors, officers, and employees are personally liable for the crimes they commit while acting on behalf of the corporation</a:t>
            </a:r>
          </a:p>
          <a:p>
            <a:endParaRPr lang="en-US" dirty="0"/>
          </a:p>
        </p:txBody>
      </p:sp>
    </p:spTree>
    <p:extLst>
      <p:ext uri="{BB962C8B-B14F-4D97-AF65-F5344CB8AC3E}">
        <p14:creationId xmlns:p14="http://schemas.microsoft.com/office/powerpoint/2010/main" val="39855144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Constitutional Safeguards</a:t>
            </a:r>
            <a:endParaRPr lang="en-US" dirty="0"/>
          </a:p>
        </p:txBody>
      </p:sp>
      <p:sp>
        <p:nvSpPr>
          <p:cNvPr id="3" name="Content Placeholder 2"/>
          <p:cNvSpPr>
            <a:spLocks noGrp="1"/>
          </p:cNvSpPr>
          <p:nvPr>
            <p:ph idx="1"/>
          </p:nvPr>
        </p:nvSpPr>
        <p:spPr/>
        <p:txBody>
          <a:bodyPr/>
          <a:lstStyle/>
          <a:p>
            <a:pPr marL="342900" indent="-342900">
              <a:lnSpc>
                <a:spcPct val="90000"/>
              </a:lnSpc>
              <a:defRPr/>
            </a:pPr>
            <a:r>
              <a:rPr lang="en-US" dirty="0">
                <a:solidFill>
                  <a:srgbClr val="0000FF"/>
                </a:solidFill>
                <a:effectLst>
                  <a:outerShdw blurRad="38100" dist="38100" dir="2700000" algn="tl">
                    <a:srgbClr val="C0C0C0"/>
                  </a:outerShdw>
                </a:effectLst>
                <a:latin typeface="Arial Narrow" pitchFamily="34" charset="0"/>
              </a:rPr>
              <a:t>Fourth Amendment</a:t>
            </a:r>
            <a:r>
              <a:rPr lang="en-US" dirty="0">
                <a:latin typeface="Arial Narrow" pitchFamily="34" charset="0"/>
              </a:rPr>
              <a:t> Protection Against Unreasonable Searches and Seizures</a:t>
            </a:r>
          </a:p>
          <a:p>
            <a:pPr marL="342900" indent="-342900">
              <a:lnSpc>
                <a:spcPct val="120000"/>
              </a:lnSpc>
              <a:defRPr/>
            </a:pPr>
            <a:r>
              <a:rPr lang="en-US" dirty="0">
                <a:solidFill>
                  <a:srgbClr val="0000FF"/>
                </a:solidFill>
                <a:effectLst>
                  <a:outerShdw blurRad="38100" dist="38100" dir="2700000" algn="tl">
                    <a:srgbClr val="C0C0C0"/>
                  </a:outerShdw>
                </a:effectLst>
                <a:latin typeface="Arial Narrow" pitchFamily="34" charset="0"/>
              </a:rPr>
              <a:t>Fifth Amendment</a:t>
            </a:r>
            <a:r>
              <a:rPr lang="en-US" dirty="0">
                <a:latin typeface="Arial Narrow" pitchFamily="34" charset="0"/>
              </a:rPr>
              <a:t> Privilege Against Self-Incrimination</a:t>
            </a:r>
          </a:p>
          <a:p>
            <a:pPr marL="342900" indent="-342900">
              <a:lnSpc>
                <a:spcPct val="120000"/>
              </a:lnSpc>
              <a:defRPr/>
            </a:pPr>
            <a:r>
              <a:rPr lang="en-US" dirty="0">
                <a:solidFill>
                  <a:srgbClr val="0000FF"/>
                </a:solidFill>
                <a:effectLst>
                  <a:outerShdw blurRad="38100" dist="38100" dir="2700000" algn="tl">
                    <a:srgbClr val="C0C0C0"/>
                  </a:outerShdw>
                </a:effectLst>
                <a:latin typeface="Arial Narrow" pitchFamily="34" charset="0"/>
              </a:rPr>
              <a:t>Fifth Amendment</a:t>
            </a:r>
            <a:r>
              <a:rPr lang="en-US" dirty="0">
                <a:latin typeface="Arial Narrow" pitchFamily="34" charset="0"/>
              </a:rPr>
              <a:t> Protection Against Double Jeopardy</a:t>
            </a:r>
          </a:p>
          <a:p>
            <a:pPr marL="342900" indent="-342900">
              <a:lnSpc>
                <a:spcPct val="120000"/>
              </a:lnSpc>
              <a:defRPr/>
            </a:pPr>
            <a:r>
              <a:rPr lang="en-US" dirty="0">
                <a:solidFill>
                  <a:srgbClr val="0000FF"/>
                </a:solidFill>
                <a:effectLst>
                  <a:outerShdw blurRad="38100" dist="38100" dir="2700000" algn="tl">
                    <a:srgbClr val="C0C0C0"/>
                  </a:outerShdw>
                </a:effectLst>
                <a:latin typeface="Arial Narrow" pitchFamily="34" charset="0"/>
              </a:rPr>
              <a:t>Sixth Amendment</a:t>
            </a:r>
            <a:r>
              <a:rPr lang="en-US" dirty="0">
                <a:latin typeface="Arial Narrow" pitchFamily="34" charset="0"/>
              </a:rPr>
              <a:t> Right to a Public Jury Trial</a:t>
            </a:r>
          </a:p>
          <a:p>
            <a:pPr marL="342900" indent="-342900">
              <a:defRPr/>
            </a:pPr>
            <a:r>
              <a:rPr lang="en-US" dirty="0">
                <a:solidFill>
                  <a:srgbClr val="0000FF"/>
                </a:solidFill>
                <a:effectLst>
                  <a:outerShdw blurRad="38100" dist="38100" dir="2700000" algn="tl">
                    <a:srgbClr val="C0C0C0"/>
                  </a:outerShdw>
                </a:effectLst>
                <a:latin typeface="Arial Narrow" pitchFamily="34" charset="0"/>
              </a:rPr>
              <a:t>Eighth Amendment</a:t>
            </a:r>
            <a:r>
              <a:rPr lang="en-US" dirty="0">
                <a:latin typeface="Arial Narrow" pitchFamily="34" charset="0"/>
              </a:rPr>
              <a:t> Protection Against Cruel and Unusual Punishment</a:t>
            </a:r>
          </a:p>
          <a:p>
            <a:endParaRPr lang="en-US" dirty="0"/>
          </a:p>
        </p:txBody>
      </p:sp>
    </p:spTree>
    <p:extLst>
      <p:ext uri="{BB962C8B-B14F-4D97-AF65-F5344CB8AC3E}">
        <p14:creationId xmlns:p14="http://schemas.microsoft.com/office/powerpoint/2010/main" val="8113123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Federal Antiterrorism Act of 2001</a:t>
            </a:r>
            <a:endParaRPr lang="en-US" dirty="0"/>
          </a:p>
        </p:txBody>
      </p:sp>
      <p:sp>
        <p:nvSpPr>
          <p:cNvPr id="3" name="Content Placeholder 2"/>
          <p:cNvSpPr>
            <a:spLocks noGrp="1"/>
          </p:cNvSpPr>
          <p:nvPr>
            <p:ph idx="1"/>
          </p:nvPr>
        </p:nvSpPr>
        <p:spPr/>
        <p:txBody>
          <a:bodyPr/>
          <a:lstStyle/>
          <a:p>
            <a:r>
              <a:rPr lang="en-US" altLang="en-US" dirty="0"/>
              <a:t>In response to the events of September 11, 2001, Congress enacted a new federal Antiterrorism </a:t>
            </a:r>
            <a:r>
              <a:rPr lang="en-US" altLang="en-US" dirty="0" smtClean="0"/>
              <a:t>Act</a:t>
            </a:r>
            <a:endParaRPr lang="en-US" altLang="en-US" dirty="0"/>
          </a:p>
          <a:p>
            <a:r>
              <a:rPr lang="en-US" altLang="en-US" dirty="0"/>
              <a:t>The act assists the government in detecting and preventing terrorist activities and investigating and prosecuting terrorists</a:t>
            </a:r>
          </a:p>
          <a:p>
            <a:endParaRPr lang="en-US" dirty="0"/>
          </a:p>
        </p:txBody>
      </p:sp>
    </p:spTree>
    <p:extLst>
      <p:ext uri="{BB962C8B-B14F-4D97-AF65-F5344CB8AC3E}">
        <p14:creationId xmlns:p14="http://schemas.microsoft.com/office/powerpoint/2010/main" val="15516293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Antiterrorism Act continued</a:t>
            </a:r>
            <a:endParaRPr lang="en-US" dirty="0"/>
          </a:p>
        </p:txBody>
      </p:sp>
      <p:sp>
        <p:nvSpPr>
          <p:cNvPr id="3" name="Content Placeholder 2"/>
          <p:cNvSpPr>
            <a:spLocks noGrp="1"/>
          </p:cNvSpPr>
          <p:nvPr>
            <p:ph idx="1"/>
          </p:nvPr>
        </p:nvSpPr>
        <p:spPr/>
        <p:txBody>
          <a:bodyPr>
            <a:normAutofit fontScale="92500" lnSpcReduction="10000"/>
          </a:bodyPr>
          <a:lstStyle/>
          <a:p>
            <a:r>
              <a:rPr lang="en-US" altLang="en-US" dirty="0"/>
              <a:t>The act contains the following main features:</a:t>
            </a:r>
          </a:p>
          <a:p>
            <a:pPr lvl="1"/>
            <a:r>
              <a:rPr lang="en-US" altLang="en-US" dirty="0"/>
              <a:t>Special Intelligence Court</a:t>
            </a:r>
          </a:p>
          <a:p>
            <a:pPr lvl="1"/>
            <a:r>
              <a:rPr lang="en-US" altLang="en-US" dirty="0"/>
              <a:t>Nationwide Search Warrant</a:t>
            </a:r>
          </a:p>
          <a:p>
            <a:pPr lvl="1"/>
            <a:r>
              <a:rPr lang="en-US" altLang="en-US" dirty="0"/>
              <a:t>Roving Wiretaps</a:t>
            </a:r>
          </a:p>
          <a:p>
            <a:pPr lvl="1"/>
            <a:r>
              <a:rPr lang="en-US" altLang="en-US" dirty="0"/>
              <a:t>Sharing of Information</a:t>
            </a:r>
          </a:p>
          <a:p>
            <a:pPr lvl="1"/>
            <a:r>
              <a:rPr lang="en-US" altLang="en-US" dirty="0"/>
              <a:t>Detention of Non-citizens</a:t>
            </a:r>
          </a:p>
          <a:p>
            <a:pPr lvl="1"/>
            <a:r>
              <a:rPr lang="en-US" altLang="en-US" dirty="0"/>
              <a:t>Bioterrorism Provision</a:t>
            </a:r>
          </a:p>
          <a:p>
            <a:pPr lvl="1"/>
            <a:r>
              <a:rPr lang="en-US" altLang="en-US" dirty="0"/>
              <a:t>Anti-Money Laundering Provisions</a:t>
            </a:r>
          </a:p>
          <a:p>
            <a:endParaRPr lang="en-US" dirty="0"/>
          </a:p>
        </p:txBody>
      </p:sp>
    </p:spTree>
    <p:extLst>
      <p:ext uri="{BB962C8B-B14F-4D97-AF65-F5344CB8AC3E}">
        <p14:creationId xmlns:p14="http://schemas.microsoft.com/office/powerpoint/2010/main" val="6212998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Crime</a:t>
            </a:r>
            <a:endParaRPr lang="en-US" dirty="0"/>
          </a:p>
        </p:txBody>
      </p:sp>
      <p:sp>
        <p:nvSpPr>
          <p:cNvPr id="3" name="Content Placeholder 2"/>
          <p:cNvSpPr>
            <a:spLocks noGrp="1"/>
          </p:cNvSpPr>
          <p:nvPr>
            <p:ph idx="1"/>
          </p:nvPr>
        </p:nvSpPr>
        <p:spPr/>
        <p:txBody>
          <a:bodyPr/>
          <a:lstStyle/>
          <a:p>
            <a:r>
              <a:rPr lang="en-US" dirty="0">
                <a:latin typeface="Arial Rounded MT Bold" pitchFamily="34" charset="0"/>
              </a:rPr>
              <a:t>Any act done by an individual in violation of those duties that he or she owes to society and for the breach of which the law provides that the wrongdoer shall make amends to the public.</a:t>
            </a:r>
            <a:endParaRPr lang="en-US" u="sng" dirty="0">
              <a:latin typeface="Arial Rounded MT Bold" pitchFamily="34" charset="0"/>
            </a:endParaRPr>
          </a:p>
          <a:p>
            <a:endParaRPr lang="en-US" dirty="0"/>
          </a:p>
        </p:txBody>
      </p:sp>
    </p:spTree>
    <p:extLst>
      <p:ext uri="{BB962C8B-B14F-4D97-AF65-F5344CB8AC3E}">
        <p14:creationId xmlns:p14="http://schemas.microsoft.com/office/powerpoint/2010/main" val="33926012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Codes, Statutes &amp; Parties to a Crime</a:t>
            </a:r>
            <a:endParaRPr lang="en-US" dirty="0"/>
          </a:p>
        </p:txBody>
      </p:sp>
      <p:sp>
        <p:nvSpPr>
          <p:cNvPr id="3" name="Content Placeholder 2"/>
          <p:cNvSpPr>
            <a:spLocks noGrp="1"/>
          </p:cNvSpPr>
          <p:nvPr>
            <p:ph idx="1"/>
          </p:nvPr>
        </p:nvSpPr>
        <p:spPr/>
        <p:txBody>
          <a:bodyPr>
            <a:normAutofit fontScale="92500" lnSpcReduction="10000"/>
          </a:bodyPr>
          <a:lstStyle/>
          <a:p>
            <a:pPr>
              <a:lnSpc>
                <a:spcPct val="90000"/>
              </a:lnSpc>
            </a:pPr>
            <a:r>
              <a:rPr lang="en-US" altLang="en-US" dirty="0"/>
              <a:t>Statutes are the primary source of criminal </a:t>
            </a:r>
            <a:r>
              <a:rPr lang="en-US" altLang="en-US" dirty="0" smtClean="0"/>
              <a:t>law</a:t>
            </a:r>
            <a:endParaRPr lang="en-US" altLang="en-US" dirty="0"/>
          </a:p>
          <a:p>
            <a:pPr>
              <a:lnSpc>
                <a:spcPct val="90000"/>
              </a:lnSpc>
            </a:pPr>
            <a:r>
              <a:rPr lang="en-US" altLang="en-US" dirty="0"/>
              <a:t>Federal and state statutes define activities that are considered to be crimes within their </a:t>
            </a:r>
            <a:r>
              <a:rPr lang="en-US" altLang="en-US" dirty="0" smtClean="0"/>
              <a:t>jurisdictions</a:t>
            </a:r>
            <a:endParaRPr lang="en-US" altLang="en-US" dirty="0"/>
          </a:p>
          <a:p>
            <a:pPr>
              <a:lnSpc>
                <a:spcPct val="90000"/>
              </a:lnSpc>
            </a:pPr>
            <a:r>
              <a:rPr lang="en-US" altLang="en-US" dirty="0"/>
              <a:t>Many regulatory statutes provide for criminal violations and </a:t>
            </a:r>
            <a:r>
              <a:rPr lang="en-US" altLang="en-US" dirty="0" smtClean="0"/>
              <a:t>penalties</a:t>
            </a:r>
          </a:p>
          <a:p>
            <a:pPr>
              <a:defRPr/>
            </a:pPr>
            <a:r>
              <a:rPr lang="en-US" dirty="0"/>
              <a:t>In a criminal lawsuit, the government is the </a:t>
            </a:r>
            <a:r>
              <a:rPr lang="en-US" i="1" dirty="0">
                <a:solidFill>
                  <a:srgbClr val="0000FF"/>
                </a:solidFill>
                <a:effectLst>
                  <a:outerShdw blurRad="38100" dist="38100" dir="2700000" algn="tl">
                    <a:srgbClr val="C0C0C0"/>
                  </a:outerShdw>
                </a:effectLst>
              </a:rPr>
              <a:t>plaintiff</a:t>
            </a:r>
            <a:endParaRPr lang="en-US" dirty="0">
              <a:solidFill>
                <a:srgbClr val="0000FF"/>
              </a:solidFill>
              <a:effectLst>
                <a:outerShdw blurRad="38100" dist="38100" dir="2700000" algn="tl">
                  <a:srgbClr val="C0C0C0"/>
                </a:outerShdw>
              </a:effectLst>
            </a:endParaRPr>
          </a:p>
          <a:p>
            <a:pPr>
              <a:defRPr/>
            </a:pPr>
            <a:r>
              <a:rPr lang="en-US" dirty="0"/>
              <a:t>The government is represented by a lawyer called the </a:t>
            </a:r>
            <a:r>
              <a:rPr lang="en-US" i="1" dirty="0">
                <a:solidFill>
                  <a:srgbClr val="0000FF"/>
                </a:solidFill>
                <a:effectLst>
                  <a:outerShdw blurRad="38100" dist="38100" dir="2700000" algn="tl">
                    <a:srgbClr val="C0C0C0"/>
                  </a:outerShdw>
                </a:effectLst>
              </a:rPr>
              <a:t>prosecutor</a:t>
            </a:r>
            <a:endParaRPr lang="en-US" dirty="0">
              <a:solidFill>
                <a:srgbClr val="0000FF"/>
              </a:solidFill>
              <a:effectLst>
                <a:outerShdw blurRad="38100" dist="38100" dir="2700000" algn="tl">
                  <a:srgbClr val="C0C0C0"/>
                </a:outerShdw>
              </a:effectLst>
            </a:endParaRPr>
          </a:p>
          <a:p>
            <a:pPr>
              <a:defRPr/>
            </a:pPr>
            <a:r>
              <a:rPr lang="en-US" dirty="0"/>
              <a:t>The accused is the </a:t>
            </a:r>
            <a:r>
              <a:rPr lang="en-US" i="1" dirty="0">
                <a:solidFill>
                  <a:srgbClr val="0000FF"/>
                </a:solidFill>
                <a:effectLst>
                  <a:outerShdw blurRad="38100" dist="38100" dir="2700000" algn="tl">
                    <a:srgbClr val="C0C0C0"/>
                  </a:outerShdw>
                </a:effectLst>
              </a:rPr>
              <a:t>defendant</a:t>
            </a:r>
            <a:endParaRPr lang="en-US" dirty="0">
              <a:solidFill>
                <a:srgbClr val="0000FF"/>
              </a:solidFill>
              <a:effectLst>
                <a:outerShdw blurRad="38100" dist="38100" dir="2700000" algn="tl">
                  <a:srgbClr val="C0C0C0"/>
                </a:outerShdw>
              </a:effectLst>
            </a:endParaRPr>
          </a:p>
          <a:p>
            <a:pPr>
              <a:defRPr/>
            </a:pPr>
            <a:r>
              <a:rPr lang="en-US" dirty="0"/>
              <a:t>The accused is represented by a </a:t>
            </a:r>
            <a:r>
              <a:rPr lang="en-US" i="1" dirty="0">
                <a:solidFill>
                  <a:srgbClr val="0000FF"/>
                </a:solidFill>
                <a:effectLst>
                  <a:outerShdw blurRad="38100" dist="38100" dir="2700000" algn="tl">
                    <a:srgbClr val="C0C0C0"/>
                  </a:outerShdw>
                </a:effectLst>
              </a:rPr>
              <a:t>defense</a:t>
            </a:r>
            <a:r>
              <a:rPr lang="en-US" i="1" dirty="0">
                <a:solidFill>
                  <a:srgbClr val="0000CC"/>
                </a:solidFill>
              </a:rPr>
              <a:t> </a:t>
            </a:r>
            <a:r>
              <a:rPr lang="en-US" i="1" dirty="0">
                <a:solidFill>
                  <a:srgbClr val="0000FF"/>
                </a:solidFill>
                <a:effectLst>
                  <a:outerShdw blurRad="38100" dist="38100" dir="2700000" algn="tl">
                    <a:srgbClr val="C0C0C0"/>
                  </a:outerShdw>
                </a:effectLst>
              </a:rPr>
              <a:t>attorney</a:t>
            </a:r>
            <a:endParaRPr lang="en-US" dirty="0">
              <a:solidFill>
                <a:srgbClr val="0000FF"/>
              </a:solidFill>
              <a:effectLst>
                <a:outerShdw blurRad="38100" dist="38100" dir="2700000" algn="tl">
                  <a:srgbClr val="C0C0C0"/>
                </a:outerShdw>
              </a:effectLst>
            </a:endParaRPr>
          </a:p>
          <a:p>
            <a:pPr>
              <a:lnSpc>
                <a:spcPct val="90000"/>
              </a:lnSpc>
            </a:pPr>
            <a:endParaRPr lang="en-US" altLang="en-US" dirty="0"/>
          </a:p>
          <a:p>
            <a:endParaRPr lang="en-US" dirty="0"/>
          </a:p>
        </p:txBody>
      </p:sp>
    </p:spTree>
    <p:extLst>
      <p:ext uri="{BB962C8B-B14F-4D97-AF65-F5344CB8AC3E}">
        <p14:creationId xmlns:p14="http://schemas.microsoft.com/office/powerpoint/2010/main" val="25175324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Classification of Crimes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Felonies</a:t>
            </a:r>
          </a:p>
          <a:p>
            <a:pPr lvl="1">
              <a:lnSpc>
                <a:spcPct val="110000"/>
              </a:lnSpc>
              <a:defRPr/>
            </a:pPr>
            <a:r>
              <a:rPr lang="en-US" dirty="0">
                <a:solidFill>
                  <a:srgbClr val="0000FF"/>
                </a:solidFill>
                <a:effectLst>
                  <a:outerShdw blurRad="38100" dist="38100" dir="2700000" algn="tl">
                    <a:srgbClr val="C0C0C0"/>
                  </a:outerShdw>
                </a:effectLst>
              </a:rPr>
              <a:t>Felonies</a:t>
            </a:r>
            <a:r>
              <a:rPr lang="en-US" dirty="0"/>
              <a:t> are the most serious kinds of </a:t>
            </a:r>
            <a:r>
              <a:rPr lang="en-US" dirty="0" smtClean="0"/>
              <a:t>crimes</a:t>
            </a:r>
            <a:endParaRPr lang="en-US" dirty="0"/>
          </a:p>
          <a:p>
            <a:pPr lvl="1">
              <a:lnSpc>
                <a:spcPct val="110000"/>
              </a:lnSpc>
              <a:defRPr/>
            </a:pPr>
            <a:r>
              <a:rPr lang="en-US" dirty="0"/>
              <a:t>Felonies include crime that are </a:t>
            </a:r>
            <a:r>
              <a:rPr lang="en-US" i="1" dirty="0">
                <a:solidFill>
                  <a:srgbClr val="0000FF"/>
                </a:solidFill>
                <a:effectLst>
                  <a:outerShdw blurRad="38100" dist="38100" dir="2700000" algn="tl">
                    <a:srgbClr val="C0C0C0"/>
                  </a:outerShdw>
                </a:effectLst>
              </a:rPr>
              <a:t>mala in se</a:t>
            </a:r>
            <a:r>
              <a:rPr lang="en-US" dirty="0"/>
              <a:t> – inherently </a:t>
            </a:r>
            <a:r>
              <a:rPr lang="en-US" dirty="0" smtClean="0"/>
              <a:t>evil</a:t>
            </a:r>
            <a:endParaRPr lang="en-US" dirty="0"/>
          </a:p>
          <a:p>
            <a:pPr lvl="1">
              <a:lnSpc>
                <a:spcPct val="110000"/>
              </a:lnSpc>
              <a:defRPr/>
            </a:pPr>
            <a:r>
              <a:rPr lang="en-US" dirty="0"/>
              <a:t>Most crimes against the person and some business-related crimes are </a:t>
            </a:r>
            <a:r>
              <a:rPr lang="en-US" dirty="0" smtClean="0"/>
              <a:t>felonies</a:t>
            </a:r>
          </a:p>
          <a:p>
            <a:pPr>
              <a:lnSpc>
                <a:spcPct val="110000"/>
              </a:lnSpc>
              <a:defRPr/>
            </a:pPr>
            <a:r>
              <a:rPr lang="en-US" dirty="0" smtClean="0"/>
              <a:t>Misdemeanors</a:t>
            </a:r>
          </a:p>
          <a:p>
            <a:pPr lvl="1">
              <a:defRPr/>
            </a:pPr>
            <a:r>
              <a:rPr lang="en-US" i="1" dirty="0">
                <a:solidFill>
                  <a:srgbClr val="0000FF"/>
                </a:solidFill>
                <a:effectLst>
                  <a:outerShdw blurRad="38100" dist="38100" dir="2700000" algn="tl">
                    <a:srgbClr val="C0C0C0"/>
                  </a:outerShdw>
                </a:effectLst>
              </a:rPr>
              <a:t>Misdemeanors</a:t>
            </a:r>
            <a:r>
              <a:rPr lang="en-US" dirty="0"/>
              <a:t> are less serious than </a:t>
            </a:r>
            <a:r>
              <a:rPr lang="en-US" dirty="0" smtClean="0"/>
              <a:t>felonies</a:t>
            </a:r>
            <a:endParaRPr lang="en-US" dirty="0"/>
          </a:p>
          <a:p>
            <a:pPr lvl="1">
              <a:lnSpc>
                <a:spcPct val="110000"/>
              </a:lnSpc>
              <a:defRPr/>
            </a:pPr>
            <a:r>
              <a:rPr lang="en-US" dirty="0"/>
              <a:t>They are crimes </a:t>
            </a:r>
            <a:r>
              <a:rPr lang="en-US" i="1" dirty="0">
                <a:solidFill>
                  <a:srgbClr val="0000FF"/>
                </a:solidFill>
                <a:effectLst>
                  <a:outerShdw blurRad="38100" dist="38100" dir="2700000" algn="tl">
                    <a:srgbClr val="C0C0C0"/>
                  </a:outerShdw>
                </a:effectLst>
              </a:rPr>
              <a:t>mala </a:t>
            </a:r>
            <a:r>
              <a:rPr lang="en-US" i="1" dirty="0" err="1">
                <a:solidFill>
                  <a:srgbClr val="0000FF"/>
                </a:solidFill>
                <a:effectLst>
                  <a:outerShdw blurRad="38100" dist="38100" dir="2700000" algn="tl">
                    <a:srgbClr val="C0C0C0"/>
                  </a:outerShdw>
                </a:effectLst>
              </a:rPr>
              <a:t>prohibita</a:t>
            </a:r>
            <a:r>
              <a:rPr lang="en-US" dirty="0"/>
              <a:t> – not inherently evil but are prohibited by </a:t>
            </a:r>
            <a:r>
              <a:rPr lang="en-US" dirty="0" smtClean="0"/>
              <a:t>society</a:t>
            </a:r>
            <a:endParaRPr lang="en-US" dirty="0"/>
          </a:p>
          <a:p>
            <a:pPr lvl="1">
              <a:lnSpc>
                <a:spcPct val="110000"/>
              </a:lnSpc>
              <a:defRPr/>
            </a:pPr>
            <a:r>
              <a:rPr lang="en-US" dirty="0"/>
              <a:t>Many crimes against property are misdemeanors</a:t>
            </a:r>
          </a:p>
          <a:p>
            <a:pPr lvl="1">
              <a:lnSpc>
                <a:spcPct val="110000"/>
              </a:lnSpc>
              <a:defRPr/>
            </a:pPr>
            <a:endParaRPr lang="en-US" dirty="0"/>
          </a:p>
          <a:p>
            <a:pPr lvl="1"/>
            <a:endParaRPr lang="en-US" dirty="0"/>
          </a:p>
        </p:txBody>
      </p:sp>
    </p:spTree>
    <p:extLst>
      <p:ext uri="{BB962C8B-B14F-4D97-AF65-F5344CB8AC3E}">
        <p14:creationId xmlns:p14="http://schemas.microsoft.com/office/powerpoint/2010/main" val="15369052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Classifications Continued</a:t>
            </a:r>
            <a:endParaRPr lang="en-US" dirty="0"/>
          </a:p>
        </p:txBody>
      </p:sp>
      <p:sp>
        <p:nvSpPr>
          <p:cNvPr id="3" name="Content Placeholder 2"/>
          <p:cNvSpPr>
            <a:spLocks noGrp="1"/>
          </p:cNvSpPr>
          <p:nvPr>
            <p:ph idx="1"/>
          </p:nvPr>
        </p:nvSpPr>
        <p:spPr/>
        <p:txBody>
          <a:bodyPr/>
          <a:lstStyle/>
          <a:p>
            <a:r>
              <a:rPr lang="en-US" altLang="en-US" dirty="0"/>
              <a:t>Crimes that are neither a felony nor a misdemeanor that are usually punishable by a </a:t>
            </a:r>
            <a:r>
              <a:rPr lang="en-US" altLang="en-US" dirty="0" smtClean="0"/>
              <a:t>fine</a:t>
            </a:r>
            <a:endParaRPr lang="en-US" altLang="en-US" dirty="0"/>
          </a:p>
          <a:p>
            <a:r>
              <a:rPr lang="en-US" altLang="en-US" dirty="0"/>
              <a:t>For example:</a:t>
            </a:r>
          </a:p>
          <a:p>
            <a:pPr lvl="1"/>
            <a:r>
              <a:rPr lang="en-US" altLang="en-US" dirty="0"/>
              <a:t>Traffic violations</a:t>
            </a:r>
          </a:p>
          <a:p>
            <a:pPr lvl="1"/>
            <a:r>
              <a:rPr lang="en-US" altLang="en-US" dirty="0"/>
              <a:t>Jaywalking </a:t>
            </a:r>
          </a:p>
          <a:p>
            <a:endParaRPr lang="en-US" dirty="0"/>
          </a:p>
        </p:txBody>
      </p:sp>
    </p:spTree>
    <p:extLst>
      <p:ext uri="{BB962C8B-B14F-4D97-AF65-F5344CB8AC3E}">
        <p14:creationId xmlns:p14="http://schemas.microsoft.com/office/powerpoint/2010/main" val="37297461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Elements of a Crime</a:t>
            </a:r>
            <a:endParaRPr lang="en-US" dirty="0"/>
          </a:p>
        </p:txBody>
      </p:sp>
      <p:sp>
        <p:nvSpPr>
          <p:cNvPr id="3" name="Content Placeholder 2"/>
          <p:cNvSpPr>
            <a:spLocks noGrp="1"/>
          </p:cNvSpPr>
          <p:nvPr>
            <p:ph idx="1"/>
          </p:nvPr>
        </p:nvSpPr>
        <p:spPr/>
        <p:txBody>
          <a:bodyPr/>
          <a:lstStyle/>
          <a:p>
            <a:pPr>
              <a:defRPr/>
            </a:pPr>
            <a:r>
              <a:rPr lang="en-US" dirty="0"/>
              <a:t>Two elements must be proven for a person to be found guilty of most crimes:</a:t>
            </a:r>
          </a:p>
          <a:p>
            <a:pPr lvl="1">
              <a:buNone/>
              <a:defRPr/>
            </a:pPr>
            <a:r>
              <a:rPr lang="en-US" b="1" dirty="0">
                <a:solidFill>
                  <a:srgbClr val="0000FF"/>
                </a:solidFill>
              </a:rPr>
              <a:t>1.</a:t>
            </a:r>
            <a:r>
              <a:rPr lang="en-US" b="1" dirty="0"/>
              <a:t> </a:t>
            </a:r>
            <a:r>
              <a:rPr lang="en-US" b="1" i="1" dirty="0"/>
              <a:t>Criminal Act</a:t>
            </a:r>
          </a:p>
          <a:p>
            <a:pPr lvl="1">
              <a:buNone/>
              <a:defRPr/>
            </a:pPr>
            <a:r>
              <a:rPr lang="en-US" b="1" dirty="0">
                <a:solidFill>
                  <a:srgbClr val="0000FF"/>
                </a:solidFill>
              </a:rPr>
              <a:t>2.</a:t>
            </a:r>
            <a:r>
              <a:rPr lang="en-US" b="1" dirty="0"/>
              <a:t> </a:t>
            </a:r>
            <a:r>
              <a:rPr lang="en-US" b="1" i="1" dirty="0"/>
              <a:t>Criminal Intent</a:t>
            </a:r>
          </a:p>
          <a:p>
            <a:pPr>
              <a:defRPr/>
            </a:pPr>
            <a:endParaRPr lang="en-US" dirty="0"/>
          </a:p>
          <a:p>
            <a:pPr>
              <a:defRPr/>
            </a:pPr>
            <a:r>
              <a:rPr lang="en-US" b="1" dirty="0">
                <a:solidFill>
                  <a:srgbClr val="0000FF"/>
                </a:solidFill>
                <a:effectLst>
                  <a:outerShdw blurRad="38100" dist="38100" dir="2700000" algn="tl">
                    <a:srgbClr val="C0C0C0"/>
                  </a:outerShdw>
                </a:effectLst>
              </a:rPr>
              <a:t>Strict or absolute liability</a:t>
            </a:r>
            <a:r>
              <a:rPr lang="en-US" dirty="0"/>
              <a:t>  - standard for imposing criminal liability without a finding of intent</a:t>
            </a:r>
          </a:p>
          <a:p>
            <a:endParaRPr lang="en-US" dirty="0"/>
          </a:p>
        </p:txBody>
      </p:sp>
    </p:spTree>
    <p:extLst>
      <p:ext uri="{BB962C8B-B14F-4D97-AF65-F5344CB8AC3E}">
        <p14:creationId xmlns:p14="http://schemas.microsoft.com/office/powerpoint/2010/main" val="11339862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Crimes Against Business Property</a:t>
            </a:r>
            <a:endParaRPr lang="en-US" dirty="0"/>
          </a:p>
        </p:txBody>
      </p:sp>
      <p:sp>
        <p:nvSpPr>
          <p:cNvPr id="3" name="Content Placeholder 2"/>
          <p:cNvSpPr>
            <a:spLocks noGrp="1"/>
          </p:cNvSpPr>
          <p:nvPr>
            <p:ph idx="1"/>
          </p:nvPr>
        </p:nvSpPr>
        <p:spPr/>
        <p:txBody>
          <a:bodyPr>
            <a:normAutofit fontScale="92500" lnSpcReduction="20000"/>
          </a:bodyPr>
          <a:lstStyle/>
          <a:p>
            <a:r>
              <a:rPr lang="en-US" altLang="en-US" dirty="0"/>
              <a:t>Robbery</a:t>
            </a:r>
          </a:p>
          <a:p>
            <a:pPr>
              <a:lnSpc>
                <a:spcPct val="110000"/>
              </a:lnSpc>
            </a:pPr>
            <a:r>
              <a:rPr lang="en-US" altLang="en-US" dirty="0"/>
              <a:t>Burglary</a:t>
            </a:r>
          </a:p>
          <a:p>
            <a:pPr>
              <a:lnSpc>
                <a:spcPct val="110000"/>
              </a:lnSpc>
            </a:pPr>
            <a:r>
              <a:rPr lang="en-US" altLang="en-US" dirty="0"/>
              <a:t>Larceny</a:t>
            </a:r>
          </a:p>
          <a:p>
            <a:pPr>
              <a:lnSpc>
                <a:spcPct val="110000"/>
              </a:lnSpc>
            </a:pPr>
            <a:r>
              <a:rPr lang="en-US" altLang="en-US" dirty="0"/>
              <a:t>Theft</a:t>
            </a:r>
          </a:p>
          <a:p>
            <a:pPr>
              <a:lnSpc>
                <a:spcPct val="110000"/>
              </a:lnSpc>
            </a:pPr>
            <a:r>
              <a:rPr lang="en-US" altLang="en-US" dirty="0"/>
              <a:t>Receiving stolen property</a:t>
            </a:r>
          </a:p>
          <a:p>
            <a:pPr>
              <a:lnSpc>
                <a:spcPct val="110000"/>
              </a:lnSpc>
            </a:pPr>
            <a:r>
              <a:rPr lang="en-US" altLang="en-US" dirty="0"/>
              <a:t>Arson</a:t>
            </a:r>
          </a:p>
          <a:p>
            <a:pPr>
              <a:lnSpc>
                <a:spcPct val="110000"/>
              </a:lnSpc>
            </a:pPr>
            <a:r>
              <a:rPr lang="en-US" altLang="en-US" dirty="0"/>
              <a:t>Extortion</a:t>
            </a:r>
          </a:p>
          <a:p>
            <a:endParaRPr lang="en-US" dirty="0"/>
          </a:p>
        </p:txBody>
      </p:sp>
    </p:spTree>
    <p:extLst>
      <p:ext uri="{BB962C8B-B14F-4D97-AF65-F5344CB8AC3E}">
        <p14:creationId xmlns:p14="http://schemas.microsoft.com/office/powerpoint/2010/main" val="20236555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Information Infrastructure Protection Act</a:t>
            </a:r>
            <a:endParaRPr lang="en-US" dirty="0"/>
          </a:p>
        </p:txBody>
      </p:sp>
      <p:sp>
        <p:nvSpPr>
          <p:cNvPr id="3" name="Content Placeholder 2"/>
          <p:cNvSpPr>
            <a:spLocks noGrp="1"/>
          </p:cNvSpPr>
          <p:nvPr>
            <p:ph idx="1"/>
          </p:nvPr>
        </p:nvSpPr>
        <p:spPr/>
        <p:txBody>
          <a:bodyPr/>
          <a:lstStyle/>
          <a:p>
            <a:r>
              <a:rPr lang="en-US" altLang="en-US" dirty="0"/>
              <a:t>Provides protection for any computer attached to the Internet</a:t>
            </a:r>
          </a:p>
          <a:p>
            <a:r>
              <a:rPr lang="en-US" altLang="en-US" dirty="0"/>
              <a:t>The Act makes it a federal crime for anyone to intentionally access and obtain information from a protected computer without authorization of his or her access</a:t>
            </a:r>
          </a:p>
          <a:p>
            <a:r>
              <a:rPr lang="en-US" altLang="en-US" dirty="0"/>
              <a:t>The Act does not require that the defendant accessed a protected computer for commercial benefit</a:t>
            </a:r>
          </a:p>
          <a:p>
            <a:endParaRPr lang="en-US" dirty="0"/>
          </a:p>
        </p:txBody>
      </p:sp>
    </p:spTree>
    <p:extLst>
      <p:ext uri="{BB962C8B-B14F-4D97-AF65-F5344CB8AC3E}">
        <p14:creationId xmlns:p14="http://schemas.microsoft.com/office/powerpoint/2010/main" val="18270096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White-Collar Crimes</a:t>
            </a:r>
            <a:endParaRPr lang="en-US" dirty="0"/>
          </a:p>
        </p:txBody>
      </p:sp>
      <p:sp>
        <p:nvSpPr>
          <p:cNvPr id="3" name="Content Placeholder 2"/>
          <p:cNvSpPr>
            <a:spLocks noGrp="1"/>
          </p:cNvSpPr>
          <p:nvPr>
            <p:ph idx="1"/>
          </p:nvPr>
        </p:nvSpPr>
        <p:spPr/>
        <p:txBody>
          <a:bodyPr>
            <a:normAutofit fontScale="70000" lnSpcReduction="20000"/>
          </a:bodyPr>
          <a:lstStyle/>
          <a:p>
            <a:r>
              <a:rPr lang="en-US" altLang="en-US" dirty="0"/>
              <a:t>Crimes that are prone to be committed by businesspersons that usually involve cunning and deceit rather than physical force</a:t>
            </a:r>
          </a:p>
          <a:p>
            <a:pPr lvl="1"/>
            <a:r>
              <a:rPr lang="en-US" altLang="en-US" sz="2300" dirty="0"/>
              <a:t>Forgery</a:t>
            </a:r>
          </a:p>
          <a:p>
            <a:pPr lvl="1"/>
            <a:r>
              <a:rPr lang="en-US" altLang="en-US" sz="2300" dirty="0"/>
              <a:t>Embezzlement</a:t>
            </a:r>
          </a:p>
          <a:p>
            <a:pPr lvl="1"/>
            <a:r>
              <a:rPr lang="en-US" altLang="en-US" sz="2300" dirty="0"/>
              <a:t>Bribery</a:t>
            </a:r>
          </a:p>
          <a:p>
            <a:pPr lvl="1"/>
            <a:r>
              <a:rPr lang="en-US" altLang="en-US" sz="2300" dirty="0"/>
              <a:t>Criminal Fraud</a:t>
            </a:r>
          </a:p>
          <a:p>
            <a:pPr lvl="1"/>
            <a:r>
              <a:rPr lang="en-US" altLang="en-US" sz="2300" dirty="0"/>
              <a:t>Mail Fraud</a:t>
            </a:r>
          </a:p>
          <a:p>
            <a:pPr lvl="1"/>
            <a:r>
              <a:rPr lang="en-US" altLang="en-US" sz="2300" dirty="0"/>
              <a:t>Wire Fraud</a:t>
            </a:r>
          </a:p>
          <a:p>
            <a:pPr lvl="1"/>
            <a:r>
              <a:rPr lang="en-US" altLang="en-US" sz="2300" dirty="0"/>
              <a:t>Money Laundering</a:t>
            </a:r>
          </a:p>
          <a:p>
            <a:pPr lvl="1"/>
            <a:r>
              <a:rPr lang="en-US" altLang="en-US" sz="2300" dirty="0"/>
              <a:t>Identity Fraud</a:t>
            </a:r>
          </a:p>
          <a:p>
            <a:pPr lvl="1"/>
            <a:endParaRPr lang="en-US" dirty="0"/>
          </a:p>
        </p:txBody>
      </p:sp>
    </p:spTree>
    <p:extLst>
      <p:ext uri="{BB962C8B-B14F-4D97-AF65-F5344CB8AC3E}">
        <p14:creationId xmlns:p14="http://schemas.microsoft.com/office/powerpoint/2010/main" val="1937860656"/>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13</TotalTime>
  <Words>594</Words>
  <Application>Microsoft Office PowerPoint</Application>
  <PresentationFormat>Widescreen</PresentationFormat>
  <Paragraphs>83</Paragraphs>
  <Slides>15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Arial Narrow</vt:lpstr>
      <vt:lpstr>Arial Rounded MT Bold</vt:lpstr>
      <vt:lpstr>Garamond</vt:lpstr>
      <vt:lpstr>Organic</vt:lpstr>
      <vt:lpstr>Module 7</vt:lpstr>
      <vt:lpstr>Crime</vt:lpstr>
      <vt:lpstr>Codes, Statutes &amp; Parties to a Crime</vt:lpstr>
      <vt:lpstr>Classification of Crimes</vt:lpstr>
      <vt:lpstr>Classifications Continued</vt:lpstr>
      <vt:lpstr>Elements of a Crime</vt:lpstr>
      <vt:lpstr>Crimes Against Business Property</vt:lpstr>
      <vt:lpstr>Information Infrastructure Protection Act</vt:lpstr>
      <vt:lpstr>White-Collar Crimes</vt:lpstr>
      <vt:lpstr>Foreign Corrupt Practices Act</vt:lpstr>
      <vt:lpstr>Identity Theft and Assumption Deterrence Act</vt:lpstr>
      <vt:lpstr>Corporate Criminal Liability</vt:lpstr>
      <vt:lpstr>Constitutional Safeguards</vt:lpstr>
      <vt:lpstr>Federal Antiterrorism Act of 2001</vt:lpstr>
      <vt:lpstr>Antiterrorism Act continued</vt:lpstr>
    </vt:vector>
  </TitlesOfParts>
  <Company>Kennesaw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7</dc:title>
  <dc:creator>Rebecca Rutherfoord</dc:creator>
  <cp:lastModifiedBy>Rebecca Rutherfoord</cp:lastModifiedBy>
  <cp:revision>2</cp:revision>
  <dcterms:created xsi:type="dcterms:W3CDTF">2018-01-25T17:57:25Z</dcterms:created>
  <dcterms:modified xsi:type="dcterms:W3CDTF">2018-01-25T18:10:34Z</dcterms:modified>
</cp:coreProperties>
</file>