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64"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114" d="100"/>
          <a:sy n="114" d="100"/>
        </p:scale>
        <p:origin x="35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250ABFB0-8A34-4BD2-BC75-FAD5E219CE23}" type="datetimeFigureOut">
              <a:rPr lang="en-US" smtClean="0"/>
              <a:t>8/10/2021</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09210824-7D84-4B5F-9915-D10018EE733A}"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233950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50ABFB0-8A34-4BD2-BC75-FAD5E219CE23}" type="datetimeFigureOut">
              <a:rPr lang="en-US" smtClean="0"/>
              <a:t>8/10/2021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210824-7D84-4B5F-9915-D10018EE733A}" type="slidenum">
              <a:rPr lang="en-US" smtClean="0"/>
              <a:t>‹#›</a:t>
            </a:fld>
            <a:endParaRPr lang="en-US"/>
          </a:p>
        </p:txBody>
      </p:sp>
    </p:spTree>
    <p:extLst>
      <p:ext uri="{BB962C8B-B14F-4D97-AF65-F5344CB8AC3E}">
        <p14:creationId xmlns:p14="http://schemas.microsoft.com/office/powerpoint/2010/main" val="2292864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0ABFB0-8A34-4BD2-BC75-FAD5E219CE23}"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291494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0ABFB0-8A34-4BD2-BC75-FAD5E219CE23}"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901458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0ABFB0-8A34-4BD2-BC75-FAD5E219CE23}"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spTree>
    <p:extLst>
      <p:ext uri="{BB962C8B-B14F-4D97-AF65-F5344CB8AC3E}">
        <p14:creationId xmlns:p14="http://schemas.microsoft.com/office/powerpoint/2010/main" val="41629934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0ABFB0-8A34-4BD2-BC75-FAD5E219CE23}"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287504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0ABFB0-8A34-4BD2-BC75-FAD5E219CE23}"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39025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0ABFB0-8A34-4BD2-BC75-FAD5E219CE23}"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017626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0ABFB0-8A34-4BD2-BC75-FAD5E219CE23}"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60197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50ABFB0-8A34-4BD2-BC75-FAD5E219CE23}"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spTree>
    <p:extLst>
      <p:ext uri="{BB962C8B-B14F-4D97-AF65-F5344CB8AC3E}">
        <p14:creationId xmlns:p14="http://schemas.microsoft.com/office/powerpoint/2010/main" val="3674006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0ABFB0-8A34-4BD2-BC75-FAD5E219CE23}"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210824-7D84-4B5F-9915-D10018EE733A}"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070045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50ABFB0-8A34-4BD2-BC75-FAD5E219CE23}" type="datetimeFigureOut">
              <a:rPr lang="en-US" smtClean="0"/>
              <a:t>8/10/2021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210824-7D84-4B5F-9915-D10018EE733A}" type="slidenum">
              <a:rPr lang="en-US" smtClean="0"/>
              <a:t>‹#›</a:t>
            </a:fld>
            <a:endParaRPr lang="en-US"/>
          </a:p>
        </p:txBody>
      </p:sp>
    </p:spTree>
    <p:extLst>
      <p:ext uri="{BB962C8B-B14F-4D97-AF65-F5344CB8AC3E}">
        <p14:creationId xmlns:p14="http://schemas.microsoft.com/office/powerpoint/2010/main" val="4086373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50ABFB0-8A34-4BD2-BC75-FAD5E219CE23}" type="datetimeFigureOut">
              <a:rPr lang="en-US" smtClean="0"/>
              <a:t>8/10/2021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210824-7D84-4B5F-9915-D10018EE733A}"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05287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50ABFB0-8A34-4BD2-BC75-FAD5E219CE23}" type="datetimeFigureOut">
              <a:rPr lang="en-US" smtClean="0"/>
              <a:t>8/10/2021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9210824-7D84-4B5F-9915-D10018EE733A}"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9866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0ABFB0-8A34-4BD2-BC75-FAD5E219CE23}" type="datetimeFigureOut">
              <a:rPr lang="en-US" smtClean="0"/>
              <a:t>8/10/2021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9210824-7D84-4B5F-9915-D10018EE733A}" type="slidenum">
              <a:rPr lang="en-US" smtClean="0"/>
              <a:t>‹#›</a:t>
            </a:fld>
            <a:endParaRPr lang="en-US"/>
          </a:p>
        </p:txBody>
      </p:sp>
    </p:spTree>
    <p:extLst>
      <p:ext uri="{BB962C8B-B14F-4D97-AF65-F5344CB8AC3E}">
        <p14:creationId xmlns:p14="http://schemas.microsoft.com/office/powerpoint/2010/main" val="660410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50ABFB0-8A34-4BD2-BC75-FAD5E219CE23}" type="datetimeFigureOut">
              <a:rPr lang="en-US" smtClean="0"/>
              <a:t>8/10/2021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210824-7D84-4B5F-9915-D10018EE733A}"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98126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50ABFB0-8A34-4BD2-BC75-FAD5E219CE23}" type="datetimeFigureOut">
              <a:rPr lang="en-US" smtClean="0"/>
              <a:t>8/10/2021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210824-7D84-4B5F-9915-D10018EE733A}" type="slidenum">
              <a:rPr lang="en-US" smtClean="0"/>
              <a:t>‹#›</a:t>
            </a:fld>
            <a:endParaRPr lang="en-US"/>
          </a:p>
        </p:txBody>
      </p:sp>
    </p:spTree>
    <p:extLst>
      <p:ext uri="{BB962C8B-B14F-4D97-AF65-F5344CB8AC3E}">
        <p14:creationId xmlns:p14="http://schemas.microsoft.com/office/powerpoint/2010/main" val="2376086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250ABFB0-8A34-4BD2-BC75-FAD5E219CE23}" type="datetimeFigureOut">
              <a:rPr lang="en-US" smtClean="0"/>
              <a:t>8/10/2021</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9210824-7D84-4B5F-9915-D10018EE733A}" type="slidenum">
              <a:rPr lang="en-US" smtClean="0"/>
              <a:t>‹#›</a:t>
            </a:fld>
            <a:endParaRPr lang="en-US"/>
          </a:p>
        </p:txBody>
      </p:sp>
    </p:spTree>
    <p:extLst>
      <p:ext uri="{BB962C8B-B14F-4D97-AF65-F5344CB8AC3E}">
        <p14:creationId xmlns:p14="http://schemas.microsoft.com/office/powerpoint/2010/main" val="25266005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0.m4a"/><Relationship Id="rId1" Type="http://schemas.microsoft.com/office/2007/relationships/media" Target="../media/media20.m4a"/><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1.m4a"/><Relationship Id="rId1" Type="http://schemas.microsoft.com/office/2007/relationships/media" Target="../media/media21.m4a"/><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2.m4a"/><Relationship Id="rId1" Type="http://schemas.microsoft.com/office/2007/relationships/media" Target="../media/media22.m4a"/><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3.m4a"/><Relationship Id="rId1" Type="http://schemas.microsoft.com/office/2007/relationships/media" Target="../media/media23.m4a"/><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4.m4a"/><Relationship Id="rId1" Type="http://schemas.microsoft.com/office/2007/relationships/media" Target="../media/media24.m4a"/><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5.m4a"/><Relationship Id="rId1" Type="http://schemas.microsoft.com/office/2007/relationships/media" Target="../media/media25.m4a"/><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6.m4a"/><Relationship Id="rId1" Type="http://schemas.microsoft.com/office/2007/relationships/media" Target="../media/media26.m4a"/><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7.m4a"/><Relationship Id="rId1" Type="http://schemas.microsoft.com/office/2007/relationships/media" Target="../media/media27.m4a"/><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8.m4a"/><Relationship Id="rId1" Type="http://schemas.microsoft.com/office/2007/relationships/media" Target="../media/media28.m4a"/><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9.m4a"/><Relationship Id="rId1" Type="http://schemas.microsoft.com/office/2007/relationships/media" Target="../media/media29.m4a"/><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0.m4a"/><Relationship Id="rId1" Type="http://schemas.microsoft.com/office/2007/relationships/media" Target="../media/media30.m4a"/><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1.m4a"/><Relationship Id="rId1" Type="http://schemas.microsoft.com/office/2007/relationships/media" Target="../media/media31.m4a"/><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2.m4a"/><Relationship Id="rId1" Type="http://schemas.microsoft.com/office/2007/relationships/media" Target="../media/media32.m4a"/><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3.m4a"/><Relationship Id="rId1" Type="http://schemas.microsoft.com/office/2007/relationships/media" Target="../media/media33.m4a"/><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4.m4a"/><Relationship Id="rId1" Type="http://schemas.microsoft.com/office/2007/relationships/media" Target="../media/media34.m4a"/><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5.m4a"/><Relationship Id="rId1" Type="http://schemas.microsoft.com/office/2007/relationships/media" Target="../media/media35.m4a"/><Relationship Id="rId4" Type="http://schemas.openxmlformats.org/officeDocument/2006/relationships/image" Target="../media/image7.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6.m4a"/><Relationship Id="rId1" Type="http://schemas.microsoft.com/office/2007/relationships/media" Target="../media/media36.m4a"/><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7.m4a"/><Relationship Id="rId1" Type="http://schemas.microsoft.com/office/2007/relationships/media" Target="../media/media37.m4a"/><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8.m4a"/><Relationship Id="rId1" Type="http://schemas.microsoft.com/office/2007/relationships/media" Target="../media/media38.m4a"/><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9.m4a"/><Relationship Id="rId1" Type="http://schemas.microsoft.com/office/2007/relationships/media" Target="../media/media39.m4a"/><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Module 3</a:t>
            </a:r>
          </a:p>
        </p:txBody>
      </p:sp>
      <p:sp>
        <p:nvSpPr>
          <p:cNvPr id="3" name="Subtitle 2"/>
          <p:cNvSpPr>
            <a:spLocks noGrp="1"/>
          </p:cNvSpPr>
          <p:nvPr>
            <p:ph type="subTitle" idx="1"/>
          </p:nvPr>
        </p:nvSpPr>
        <p:spPr/>
        <p:txBody>
          <a:bodyPr/>
          <a:lstStyle/>
          <a:p>
            <a:r>
              <a:rPr lang="en-US" dirty="0"/>
              <a:t>Critical Reasoning in Computing</a:t>
            </a:r>
          </a:p>
        </p:txBody>
      </p:sp>
      <p:pic>
        <p:nvPicPr>
          <p:cNvPr id="4" name="Recorded Sound">
            <a:hlinkClick r:id="" action="ppaction://media"/>
            <a:extLst>
              <a:ext uri="{FF2B5EF4-FFF2-40B4-BE49-F238E27FC236}">
                <a16:creationId xmlns:a16="http://schemas.microsoft.com/office/drawing/2014/main" id="{B7172B80-6F63-46FB-8016-3051A84D67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635068" y="1902199"/>
            <a:ext cx="609600" cy="609600"/>
          </a:xfrm>
          <a:prstGeom prst="rect">
            <a:avLst/>
          </a:prstGeom>
        </p:spPr>
      </p:pic>
    </p:spTree>
    <p:extLst>
      <p:ext uri="{BB962C8B-B14F-4D97-AF65-F5344CB8AC3E}">
        <p14:creationId xmlns:p14="http://schemas.microsoft.com/office/powerpoint/2010/main" val="4197156905"/>
      </p:ext>
    </p:extLst>
  </p:cSld>
  <p:clrMapOvr>
    <a:masterClrMapping/>
  </p:clrMapOvr>
  <mc:AlternateContent xmlns:mc="http://schemas.openxmlformats.org/markup-compatibility/2006">
    <mc:Choice xmlns:p14="http://schemas.microsoft.com/office/powerpoint/2010/main" Requires="p14">
      <p:transition spd="slow" p14:dur="2000" advTm="12701"/>
    </mc:Choice>
    <mc:Fallback>
      <p:transition spd="slow" advTm="127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0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Sound and Unsound Arguments</a:t>
            </a:r>
          </a:p>
        </p:txBody>
      </p:sp>
      <p:sp>
        <p:nvSpPr>
          <p:cNvPr id="3" name="Content Placeholder 2"/>
          <p:cNvSpPr>
            <a:spLocks noGrp="1"/>
          </p:cNvSpPr>
          <p:nvPr>
            <p:ph idx="1"/>
          </p:nvPr>
        </p:nvSpPr>
        <p:spPr/>
        <p:txBody>
          <a:bodyPr/>
          <a:lstStyle/>
          <a:p>
            <a:pPr>
              <a:defRPr/>
            </a:pPr>
            <a:r>
              <a:rPr lang="en-US" dirty="0"/>
              <a:t>For an argument to be </a:t>
            </a:r>
            <a:r>
              <a:rPr lang="en-US" i="1" dirty="0"/>
              <a:t>sound</a:t>
            </a:r>
            <a:r>
              <a:rPr lang="en-US" dirty="0"/>
              <a:t>, it must be:</a:t>
            </a:r>
          </a:p>
          <a:p>
            <a:pPr marL="514350" indent="-514350">
              <a:buFont typeface="+mj-lt"/>
              <a:buAutoNum type="alphaLcParenR"/>
              <a:defRPr/>
            </a:pPr>
            <a:r>
              <a:rPr lang="en-US" dirty="0"/>
              <a:t>valid (i.e., the </a:t>
            </a:r>
            <a:r>
              <a:rPr lang="en-US" i="1" dirty="0"/>
              <a:t>assumed</a:t>
            </a:r>
            <a:r>
              <a:rPr lang="en-US" dirty="0"/>
              <a:t> truth of the premises would guarantee the truth of the argument’s conclusion);</a:t>
            </a:r>
          </a:p>
          <a:p>
            <a:pPr marL="514350" indent="-514350">
              <a:buFont typeface="+mj-lt"/>
              <a:buAutoNum type="alphaLcParenR"/>
              <a:defRPr/>
            </a:pPr>
            <a:r>
              <a:rPr lang="en-US" dirty="0"/>
              <a:t>the (valid) argument’s premises must also be </a:t>
            </a:r>
            <a:r>
              <a:rPr lang="en-US" i="1" dirty="0"/>
              <a:t>true in the</a:t>
            </a:r>
            <a:r>
              <a:rPr lang="en-US" dirty="0"/>
              <a:t> </a:t>
            </a:r>
            <a:r>
              <a:rPr lang="en-US" i="1" dirty="0"/>
              <a:t>actual</a:t>
            </a:r>
            <a:r>
              <a:rPr lang="en-US" dirty="0"/>
              <a:t> world. </a:t>
            </a:r>
          </a:p>
          <a:p>
            <a:endParaRPr lang="en-US" dirty="0"/>
          </a:p>
        </p:txBody>
      </p:sp>
      <p:pic>
        <p:nvPicPr>
          <p:cNvPr id="4" name="Recorded Sound">
            <a:hlinkClick r:id="" action="ppaction://media"/>
            <a:extLst>
              <a:ext uri="{FF2B5EF4-FFF2-40B4-BE49-F238E27FC236}">
                <a16:creationId xmlns:a16="http://schemas.microsoft.com/office/drawing/2014/main" id="{922BC77E-516C-470B-BE33-A7B954EDCEC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591797" y="963257"/>
            <a:ext cx="609600" cy="609600"/>
          </a:xfrm>
          <a:prstGeom prst="rect">
            <a:avLst/>
          </a:prstGeom>
        </p:spPr>
      </p:pic>
    </p:spTree>
    <p:extLst>
      <p:ext uri="{BB962C8B-B14F-4D97-AF65-F5344CB8AC3E}">
        <p14:creationId xmlns:p14="http://schemas.microsoft.com/office/powerpoint/2010/main" val="1032690163"/>
      </p:ext>
    </p:extLst>
  </p:cSld>
  <p:clrMapOvr>
    <a:masterClrMapping/>
  </p:clrMapOvr>
  <mc:AlternateContent xmlns:mc="http://schemas.openxmlformats.org/markup-compatibility/2006">
    <mc:Choice xmlns:p14="http://schemas.microsoft.com/office/powerpoint/2010/main" Requires="p14">
      <p:transition spd="slow" p14:dur="2000" advTm="43653"/>
    </mc:Choice>
    <mc:Fallback>
      <p:transition spd="slow" advTm="4365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65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Unsound Example</a:t>
            </a:r>
          </a:p>
        </p:txBody>
      </p:sp>
      <p:sp>
        <p:nvSpPr>
          <p:cNvPr id="3" name="Content Placeholder 2"/>
          <p:cNvSpPr>
            <a:spLocks noGrp="1"/>
          </p:cNvSpPr>
          <p:nvPr>
            <p:ph idx="1"/>
          </p:nvPr>
        </p:nvSpPr>
        <p:spPr/>
        <p:txBody>
          <a:bodyPr/>
          <a:lstStyle/>
          <a:p>
            <a:pPr>
              <a:lnSpc>
                <a:spcPct val="90000"/>
              </a:lnSpc>
            </a:pPr>
            <a:r>
              <a:rPr lang="en-US" altLang="en-US" dirty="0"/>
              <a:t>The following argument is valid, but unsound:</a:t>
            </a:r>
          </a:p>
          <a:p>
            <a:pPr>
              <a:lnSpc>
                <a:spcPct val="90000"/>
              </a:lnSpc>
              <a:buNone/>
            </a:pPr>
            <a:endParaRPr lang="en-US" altLang="en-US" sz="1200" dirty="0"/>
          </a:p>
          <a:p>
            <a:pPr>
              <a:lnSpc>
                <a:spcPct val="90000"/>
              </a:lnSpc>
              <a:buNone/>
            </a:pPr>
            <a:r>
              <a:rPr lang="en-US" altLang="en-US" b="1" dirty="0"/>
              <a:t>PREMISE 1.</a:t>
            </a:r>
            <a:r>
              <a:rPr lang="en-US" altLang="en-US" dirty="0"/>
              <a:t>      People who own iMac computers are smarter than 				those who own PCs. </a:t>
            </a:r>
            <a:endParaRPr lang="en-US" altLang="en-US" b="1" dirty="0"/>
          </a:p>
          <a:p>
            <a:pPr>
              <a:lnSpc>
                <a:spcPct val="90000"/>
              </a:lnSpc>
              <a:buNone/>
            </a:pPr>
            <a:r>
              <a:rPr lang="en-US" altLang="en-US" b="1" dirty="0"/>
              <a:t>PREMISE 2.</a:t>
            </a:r>
            <a:r>
              <a:rPr lang="en-US" altLang="en-US" dirty="0"/>
              <a:t>      My roommate owns an iMac computer. </a:t>
            </a:r>
            <a:endParaRPr lang="en-US" altLang="en-US" b="1" dirty="0"/>
          </a:p>
          <a:p>
            <a:pPr>
              <a:lnSpc>
                <a:spcPct val="90000"/>
              </a:lnSpc>
              <a:buNone/>
            </a:pPr>
            <a:r>
              <a:rPr lang="en-US" altLang="en-US" b="1" dirty="0"/>
              <a:t>PREMISE 3.</a:t>
            </a:r>
            <a:r>
              <a:rPr lang="en-US" altLang="en-US" dirty="0"/>
              <a:t>      I own a PC. </a:t>
            </a:r>
            <a:endParaRPr lang="en-US" altLang="en-US" b="1" dirty="0"/>
          </a:p>
          <a:p>
            <a:pPr>
              <a:lnSpc>
                <a:spcPct val="90000"/>
              </a:lnSpc>
              <a:buNone/>
            </a:pPr>
            <a:r>
              <a:rPr lang="en-US" altLang="en-US" b="1" dirty="0"/>
              <a:t>CONCLUSION.</a:t>
            </a:r>
            <a:r>
              <a:rPr lang="en-US" altLang="en-US" dirty="0"/>
              <a:t>  My roommate is smarter than 	me.</a:t>
            </a:r>
          </a:p>
        </p:txBody>
      </p:sp>
      <p:pic>
        <p:nvPicPr>
          <p:cNvPr id="4" name="Recorded Sound">
            <a:hlinkClick r:id="" action="ppaction://media"/>
            <a:extLst>
              <a:ext uri="{FF2B5EF4-FFF2-40B4-BE49-F238E27FC236}">
                <a16:creationId xmlns:a16="http://schemas.microsoft.com/office/drawing/2014/main" id="{AAC02E11-F6DF-44E4-9813-8917413B989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591797" y="1024465"/>
            <a:ext cx="609600" cy="609600"/>
          </a:xfrm>
          <a:prstGeom prst="rect">
            <a:avLst/>
          </a:prstGeom>
        </p:spPr>
      </p:pic>
    </p:spTree>
    <p:extLst>
      <p:ext uri="{BB962C8B-B14F-4D97-AF65-F5344CB8AC3E}">
        <p14:creationId xmlns:p14="http://schemas.microsoft.com/office/powerpoint/2010/main" val="4157498800"/>
      </p:ext>
    </p:extLst>
  </p:cSld>
  <p:clrMapOvr>
    <a:masterClrMapping/>
  </p:clrMapOvr>
  <mc:AlternateContent xmlns:mc="http://schemas.openxmlformats.org/markup-compatibility/2006">
    <mc:Choice xmlns:p14="http://schemas.microsoft.com/office/powerpoint/2010/main" Requires="p14">
      <p:transition spd="slow" p14:dur="2000" advTm="46788"/>
    </mc:Choice>
    <mc:Fallback>
      <p:transition spd="slow" advTm="467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78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Sound Arguments</a:t>
            </a:r>
          </a:p>
        </p:txBody>
      </p:sp>
      <p:sp>
        <p:nvSpPr>
          <p:cNvPr id="3" name="Content Placeholder 2"/>
          <p:cNvSpPr>
            <a:spLocks noGrp="1"/>
          </p:cNvSpPr>
          <p:nvPr>
            <p:ph idx="1"/>
          </p:nvPr>
        </p:nvSpPr>
        <p:spPr/>
        <p:txBody>
          <a:bodyPr/>
          <a:lstStyle/>
          <a:p>
            <a:r>
              <a:rPr lang="en-US" altLang="en-US" dirty="0"/>
              <a:t>Sound arguments are very rare.</a:t>
            </a:r>
          </a:p>
          <a:p>
            <a:r>
              <a:rPr lang="en-US" altLang="en-US" dirty="0"/>
              <a:t>The following argument is sound:</a:t>
            </a:r>
          </a:p>
          <a:p>
            <a:pPr>
              <a:buNone/>
            </a:pPr>
            <a:r>
              <a:rPr lang="en-US" altLang="en-US" b="1" dirty="0"/>
              <a:t>PREMISE 1.</a:t>
            </a:r>
            <a:r>
              <a:rPr lang="en-US" altLang="en-US" dirty="0"/>
              <a:t> CEOs of major computer corporations are high-school graduates. </a:t>
            </a:r>
            <a:endParaRPr lang="en-US" altLang="en-US" b="1" dirty="0"/>
          </a:p>
          <a:p>
            <a:pPr>
              <a:buNone/>
            </a:pPr>
            <a:r>
              <a:rPr lang="en-US" altLang="en-US" b="1" dirty="0"/>
              <a:t>PREMISE 2.</a:t>
            </a:r>
            <a:r>
              <a:rPr lang="en-US" altLang="en-US" dirty="0"/>
              <a:t> Bill Gates was the CEO of a major computer corporation.</a:t>
            </a:r>
            <a:endParaRPr lang="en-US" altLang="en-US" b="1" dirty="0"/>
          </a:p>
          <a:p>
            <a:pPr>
              <a:buNone/>
            </a:pPr>
            <a:r>
              <a:rPr lang="en-US" altLang="en-US" b="1" dirty="0"/>
              <a:t>CONCLUSION.</a:t>
            </a:r>
            <a:r>
              <a:rPr lang="en-US" altLang="en-US" dirty="0"/>
              <a:t> Bill Gates is a high-school graduate. </a:t>
            </a:r>
          </a:p>
          <a:p>
            <a:endParaRPr lang="en-US" dirty="0"/>
          </a:p>
        </p:txBody>
      </p:sp>
      <p:pic>
        <p:nvPicPr>
          <p:cNvPr id="4" name="Recorded Sound">
            <a:hlinkClick r:id="" action="ppaction://media"/>
            <a:extLst>
              <a:ext uri="{FF2B5EF4-FFF2-40B4-BE49-F238E27FC236}">
                <a16:creationId xmlns:a16="http://schemas.microsoft.com/office/drawing/2014/main" id="{5387B904-CDC3-4CE3-8FFB-289E5375070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681982" y="859173"/>
            <a:ext cx="609600" cy="609600"/>
          </a:xfrm>
          <a:prstGeom prst="rect">
            <a:avLst/>
          </a:prstGeom>
        </p:spPr>
      </p:pic>
    </p:spTree>
    <p:extLst>
      <p:ext uri="{BB962C8B-B14F-4D97-AF65-F5344CB8AC3E}">
        <p14:creationId xmlns:p14="http://schemas.microsoft.com/office/powerpoint/2010/main" val="1674334780"/>
      </p:ext>
    </p:extLst>
  </p:cSld>
  <p:clrMapOvr>
    <a:masterClrMapping/>
  </p:clrMapOvr>
  <mc:AlternateContent xmlns:mc="http://schemas.openxmlformats.org/markup-compatibility/2006">
    <mc:Choice xmlns:p14="http://schemas.microsoft.com/office/powerpoint/2010/main" Requires="p14">
      <p:transition spd="slow" p14:dur="2000" advTm="34713"/>
    </mc:Choice>
    <mc:Fallback>
      <p:transition spd="slow" advTm="347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7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Sound vs Unsound</a:t>
            </a:r>
          </a:p>
        </p:txBody>
      </p:sp>
      <p:sp>
        <p:nvSpPr>
          <p:cNvPr id="3" name="Content Placeholder 2"/>
          <p:cNvSpPr>
            <a:spLocks noGrp="1"/>
          </p:cNvSpPr>
          <p:nvPr>
            <p:ph idx="1"/>
          </p:nvPr>
        </p:nvSpPr>
        <p:spPr/>
        <p:txBody>
          <a:bodyPr/>
          <a:lstStyle/>
          <a:p>
            <a:pPr algn="ctr"/>
            <a:r>
              <a:rPr lang="en-US" dirty="0"/>
              <a:t>Valid Arguments</a:t>
            </a:r>
          </a:p>
          <a:p>
            <a:pPr lvl="3"/>
            <a:r>
              <a:rPr lang="en-US" sz="2000" dirty="0"/>
              <a:t>Sound   </a:t>
            </a:r>
            <a:r>
              <a:rPr lang="en-US" dirty="0"/>
              <a:t>                                                                       </a:t>
            </a:r>
            <a:r>
              <a:rPr lang="en-US" sz="2000" dirty="0"/>
              <a:t>Unsound</a:t>
            </a:r>
          </a:p>
          <a:p>
            <a:pPr lvl="2"/>
            <a:r>
              <a:rPr lang="en-US" sz="2200" dirty="0"/>
              <a:t>All the premises are true                    At least one premise is false</a:t>
            </a:r>
          </a:p>
        </p:txBody>
      </p:sp>
      <p:pic>
        <p:nvPicPr>
          <p:cNvPr id="4" name="Recorded Sound">
            <a:hlinkClick r:id="" action="ppaction://media"/>
            <a:extLst>
              <a:ext uri="{FF2B5EF4-FFF2-40B4-BE49-F238E27FC236}">
                <a16:creationId xmlns:a16="http://schemas.microsoft.com/office/drawing/2014/main" id="{C8199D02-66B3-494B-8A3B-1FC73763EEB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591797" y="1024465"/>
            <a:ext cx="609600" cy="609600"/>
          </a:xfrm>
          <a:prstGeom prst="rect">
            <a:avLst/>
          </a:prstGeom>
        </p:spPr>
      </p:pic>
    </p:spTree>
    <p:extLst>
      <p:ext uri="{BB962C8B-B14F-4D97-AF65-F5344CB8AC3E}">
        <p14:creationId xmlns:p14="http://schemas.microsoft.com/office/powerpoint/2010/main" val="603484718"/>
      </p:ext>
    </p:extLst>
  </p:cSld>
  <p:clrMapOvr>
    <a:masterClrMapping/>
  </p:clrMapOvr>
  <mc:AlternateContent xmlns:mc="http://schemas.openxmlformats.org/markup-compatibility/2006">
    <mc:Choice xmlns:p14="http://schemas.microsoft.com/office/powerpoint/2010/main" Requires="p14">
      <p:transition spd="slow" p14:dur="2000" advTm="32066"/>
    </mc:Choice>
    <mc:Fallback>
      <p:transition spd="slow" advTm="3206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0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Invalid Arguments: Inductive vs Fallacious Reasoning</a:t>
            </a:r>
          </a:p>
        </p:txBody>
      </p:sp>
      <p:sp>
        <p:nvSpPr>
          <p:cNvPr id="3" name="Content Placeholder 2"/>
          <p:cNvSpPr>
            <a:spLocks noGrp="1"/>
          </p:cNvSpPr>
          <p:nvPr>
            <p:ph idx="1"/>
          </p:nvPr>
        </p:nvSpPr>
        <p:spPr/>
        <p:txBody>
          <a:bodyPr>
            <a:normAutofit fontScale="92500" lnSpcReduction="10000"/>
          </a:bodyPr>
          <a:lstStyle/>
          <a:p>
            <a:pPr>
              <a:lnSpc>
                <a:spcPct val="90000"/>
              </a:lnSpc>
            </a:pPr>
            <a:r>
              <a:rPr lang="en-US" altLang="en-US" sz="2800" dirty="0"/>
              <a:t>An argument is </a:t>
            </a:r>
            <a:r>
              <a:rPr lang="en-US" altLang="en-US" sz="2800" i="1" dirty="0"/>
              <a:t>invalid</a:t>
            </a:r>
            <a:r>
              <a:rPr lang="en-US" altLang="en-US" sz="2800" dirty="0"/>
              <a:t> if  you can give one counterexample to the argument.</a:t>
            </a:r>
          </a:p>
          <a:p>
            <a:pPr>
              <a:lnSpc>
                <a:spcPct val="90000"/>
              </a:lnSpc>
            </a:pPr>
            <a:r>
              <a:rPr lang="en-US" altLang="en-US" sz="2800" dirty="0"/>
              <a:t>We saw that a </a:t>
            </a:r>
            <a:r>
              <a:rPr lang="en-US" altLang="en-US" sz="2800" i="1" dirty="0"/>
              <a:t>counterexample</a:t>
            </a:r>
            <a:r>
              <a:rPr lang="en-US" altLang="en-US" sz="2800" dirty="0"/>
              <a:t> is: </a:t>
            </a:r>
          </a:p>
          <a:p>
            <a:pPr lvl="1">
              <a:lnSpc>
                <a:spcPct val="90000"/>
              </a:lnSpc>
              <a:buNone/>
            </a:pPr>
            <a:r>
              <a:rPr lang="en-US" altLang="en-US" dirty="0"/>
              <a:t>   a possible case where the premises can be assumed to be true while, at the same time, the conclusion could be false (</a:t>
            </a:r>
            <a:r>
              <a:rPr lang="en-US" altLang="en-US" dirty="0" err="1"/>
              <a:t>Nolt</a:t>
            </a:r>
            <a:r>
              <a:rPr lang="en-US" altLang="en-US" dirty="0"/>
              <a:t>).</a:t>
            </a:r>
          </a:p>
          <a:p>
            <a:pPr>
              <a:lnSpc>
                <a:spcPct val="90000"/>
              </a:lnSpc>
            </a:pPr>
            <a:r>
              <a:rPr lang="en-US" altLang="en-US" sz="2800" dirty="0"/>
              <a:t>Invalid arguments will be either:</a:t>
            </a:r>
          </a:p>
          <a:p>
            <a:pPr>
              <a:lnSpc>
                <a:spcPct val="90000"/>
              </a:lnSpc>
              <a:buFont typeface="Tahoma" panose="020B0604030504040204" pitchFamily="34" charset="0"/>
              <a:buAutoNum type="alphaLcParenR"/>
            </a:pPr>
            <a:r>
              <a:rPr lang="en-US" altLang="en-US" sz="2800" i="1" dirty="0"/>
              <a:t>inductive</a:t>
            </a:r>
            <a:r>
              <a:rPr lang="en-US" altLang="en-US" sz="2800" dirty="0"/>
              <a:t>, </a:t>
            </a:r>
          </a:p>
          <a:p>
            <a:pPr>
              <a:lnSpc>
                <a:spcPct val="90000"/>
              </a:lnSpc>
              <a:buFont typeface="Tahoma" panose="020B0604030504040204" pitchFamily="34" charset="0"/>
              <a:buAutoNum type="alphaLcParenR"/>
            </a:pPr>
            <a:r>
              <a:rPr lang="en-US" altLang="en-US" sz="2800" i="1" dirty="0"/>
              <a:t>fallacious</a:t>
            </a:r>
            <a:r>
              <a:rPr lang="en-US" altLang="en-US" sz="2800" dirty="0"/>
              <a:t>.</a:t>
            </a:r>
            <a:endParaRPr lang="en-US" altLang="en-US" sz="2800" i="1" dirty="0"/>
          </a:p>
          <a:p>
            <a:endParaRPr lang="en-US" dirty="0"/>
          </a:p>
        </p:txBody>
      </p:sp>
      <p:pic>
        <p:nvPicPr>
          <p:cNvPr id="4" name="Recorded Sound">
            <a:hlinkClick r:id="" action="ppaction://media"/>
            <a:extLst>
              <a:ext uri="{FF2B5EF4-FFF2-40B4-BE49-F238E27FC236}">
                <a16:creationId xmlns:a16="http://schemas.microsoft.com/office/drawing/2014/main" id="{DC3B9AA0-36EC-450F-A1F8-FB46F420724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591797" y="1024465"/>
            <a:ext cx="609600" cy="609600"/>
          </a:xfrm>
          <a:prstGeom prst="rect">
            <a:avLst/>
          </a:prstGeom>
        </p:spPr>
      </p:pic>
    </p:spTree>
    <p:extLst>
      <p:ext uri="{BB962C8B-B14F-4D97-AF65-F5344CB8AC3E}">
        <p14:creationId xmlns:p14="http://schemas.microsoft.com/office/powerpoint/2010/main" val="1978064071"/>
      </p:ext>
    </p:extLst>
  </p:cSld>
  <p:clrMapOvr>
    <a:masterClrMapping/>
  </p:clrMapOvr>
  <mc:AlternateContent xmlns:mc="http://schemas.openxmlformats.org/markup-compatibility/2006">
    <mc:Choice xmlns:p14="http://schemas.microsoft.com/office/powerpoint/2010/main" Requires="p14">
      <p:transition spd="slow" p14:dur="2000" advTm="57260"/>
    </mc:Choice>
    <mc:Fallback>
      <p:transition spd="slow" advTm="5726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2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Invalid Example</a:t>
            </a:r>
          </a:p>
        </p:txBody>
      </p:sp>
      <p:sp>
        <p:nvSpPr>
          <p:cNvPr id="3" name="Content Placeholder 2"/>
          <p:cNvSpPr>
            <a:spLocks noGrp="1"/>
          </p:cNvSpPr>
          <p:nvPr>
            <p:ph idx="1"/>
          </p:nvPr>
        </p:nvSpPr>
        <p:spPr/>
        <p:txBody>
          <a:bodyPr/>
          <a:lstStyle/>
          <a:p>
            <a:pPr>
              <a:lnSpc>
                <a:spcPct val="90000"/>
              </a:lnSpc>
            </a:pPr>
            <a:r>
              <a:rPr lang="en-US" altLang="en-US" dirty="0"/>
              <a:t>The following argument is invalid because a counter example is possible:</a:t>
            </a:r>
          </a:p>
          <a:p>
            <a:pPr>
              <a:lnSpc>
                <a:spcPct val="90000"/>
              </a:lnSpc>
              <a:buNone/>
            </a:pPr>
            <a:endParaRPr lang="en-US" altLang="en-US" sz="1200" dirty="0"/>
          </a:p>
          <a:p>
            <a:pPr>
              <a:lnSpc>
                <a:spcPct val="90000"/>
              </a:lnSpc>
              <a:buNone/>
            </a:pPr>
            <a:r>
              <a:rPr lang="en-US" altLang="en-US" b="1" dirty="0"/>
              <a:t>PREMISE 1.</a:t>
            </a:r>
            <a:r>
              <a:rPr lang="en-US" altLang="en-US" dirty="0"/>
              <a:t> All CEOs of major United States computer corporations have been United States citizens. </a:t>
            </a:r>
            <a:endParaRPr lang="en-US" altLang="en-US" b="1" dirty="0"/>
          </a:p>
          <a:p>
            <a:pPr>
              <a:lnSpc>
                <a:spcPct val="90000"/>
              </a:lnSpc>
              <a:buNone/>
            </a:pPr>
            <a:r>
              <a:rPr lang="en-US" altLang="en-US" b="1" dirty="0"/>
              <a:t>PREMISE 2.</a:t>
            </a:r>
            <a:r>
              <a:rPr lang="en-US" altLang="en-US" dirty="0"/>
              <a:t> Bill Gates is a United States citizen.</a:t>
            </a:r>
            <a:endParaRPr lang="en-US" altLang="en-US" b="1" dirty="0"/>
          </a:p>
          <a:p>
            <a:pPr>
              <a:lnSpc>
                <a:spcPct val="90000"/>
              </a:lnSpc>
              <a:buNone/>
            </a:pPr>
            <a:r>
              <a:rPr lang="en-US" altLang="en-US" b="1" dirty="0"/>
              <a:t>CONCLUSION.</a:t>
            </a:r>
            <a:r>
              <a:rPr lang="en-US" altLang="en-US" dirty="0"/>
              <a:t> Bill Gates has been a CEO of a major computer corporation in the U.S. </a:t>
            </a:r>
          </a:p>
          <a:p>
            <a:endParaRPr lang="en-US" dirty="0"/>
          </a:p>
        </p:txBody>
      </p:sp>
      <p:pic>
        <p:nvPicPr>
          <p:cNvPr id="4" name="Recorded Sound">
            <a:hlinkClick r:id="" action="ppaction://media"/>
            <a:extLst>
              <a:ext uri="{FF2B5EF4-FFF2-40B4-BE49-F238E27FC236}">
                <a16:creationId xmlns:a16="http://schemas.microsoft.com/office/drawing/2014/main" id="{C04EA4CD-246E-434E-A127-3C5CDFFD0F3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170254" y="982132"/>
            <a:ext cx="609600" cy="609600"/>
          </a:xfrm>
          <a:prstGeom prst="rect">
            <a:avLst/>
          </a:prstGeom>
        </p:spPr>
      </p:pic>
    </p:spTree>
    <p:extLst>
      <p:ext uri="{BB962C8B-B14F-4D97-AF65-F5344CB8AC3E}">
        <p14:creationId xmlns:p14="http://schemas.microsoft.com/office/powerpoint/2010/main" val="580689998"/>
      </p:ext>
    </p:extLst>
  </p:cSld>
  <p:clrMapOvr>
    <a:masterClrMapping/>
  </p:clrMapOvr>
  <mc:AlternateContent xmlns:mc="http://schemas.openxmlformats.org/markup-compatibility/2006">
    <mc:Choice xmlns:p14="http://schemas.microsoft.com/office/powerpoint/2010/main" Requires="p14">
      <p:transition spd="slow" p14:dur="2000" advTm="49179"/>
    </mc:Choice>
    <mc:Fallback>
      <p:transition spd="slow" advTm="491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17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Inductive Arguments</a:t>
            </a:r>
          </a:p>
        </p:txBody>
      </p:sp>
      <p:sp>
        <p:nvSpPr>
          <p:cNvPr id="3" name="Content Placeholder 2"/>
          <p:cNvSpPr>
            <a:spLocks noGrp="1"/>
          </p:cNvSpPr>
          <p:nvPr>
            <p:ph idx="1"/>
          </p:nvPr>
        </p:nvSpPr>
        <p:spPr/>
        <p:txBody>
          <a:bodyPr/>
          <a:lstStyle/>
          <a:p>
            <a:pPr>
              <a:lnSpc>
                <a:spcPct val="90000"/>
              </a:lnSpc>
            </a:pPr>
            <a:r>
              <a:rPr lang="en-US" altLang="en-US" dirty="0"/>
              <a:t>An argument is </a:t>
            </a:r>
            <a:r>
              <a:rPr lang="en-US" altLang="en-US" i="1" dirty="0"/>
              <a:t>inductive</a:t>
            </a:r>
            <a:r>
              <a:rPr lang="en-US" altLang="en-US" dirty="0"/>
              <a:t> when:</a:t>
            </a:r>
          </a:p>
          <a:p>
            <a:pPr lvl="1">
              <a:lnSpc>
                <a:spcPct val="90000"/>
              </a:lnSpc>
              <a:buNone/>
            </a:pPr>
            <a:r>
              <a:rPr lang="en-US" altLang="en-US" sz="3200" dirty="0"/>
              <a:t>  the conclusion would likely be true when the premises of the argument are assumed to be true.</a:t>
            </a:r>
          </a:p>
          <a:p>
            <a:pPr>
              <a:lnSpc>
                <a:spcPct val="90000"/>
              </a:lnSpc>
            </a:pPr>
            <a:r>
              <a:rPr lang="en-US" altLang="en-US" dirty="0"/>
              <a:t>Even though a counterexample to an inductive argument is possible, the argument’s conclusion would likely be true in the majority of cases where the premises are assumed true.</a:t>
            </a:r>
          </a:p>
          <a:p>
            <a:endParaRPr lang="en-US" dirty="0"/>
          </a:p>
        </p:txBody>
      </p:sp>
      <p:pic>
        <p:nvPicPr>
          <p:cNvPr id="4" name="Recorded Sound">
            <a:hlinkClick r:id="" action="ppaction://media"/>
            <a:extLst>
              <a:ext uri="{FF2B5EF4-FFF2-40B4-BE49-F238E27FC236}">
                <a16:creationId xmlns:a16="http://schemas.microsoft.com/office/drawing/2014/main" id="{71F06497-D087-43DD-8B1B-48FB6FA6E42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656814" y="1013591"/>
            <a:ext cx="609600" cy="609600"/>
          </a:xfrm>
          <a:prstGeom prst="rect">
            <a:avLst/>
          </a:prstGeom>
        </p:spPr>
      </p:pic>
    </p:spTree>
    <p:extLst>
      <p:ext uri="{BB962C8B-B14F-4D97-AF65-F5344CB8AC3E}">
        <p14:creationId xmlns:p14="http://schemas.microsoft.com/office/powerpoint/2010/main" val="3087072114"/>
      </p:ext>
    </p:extLst>
  </p:cSld>
  <p:clrMapOvr>
    <a:masterClrMapping/>
  </p:clrMapOvr>
  <mc:AlternateContent xmlns:mc="http://schemas.openxmlformats.org/markup-compatibility/2006">
    <mc:Choice xmlns:p14="http://schemas.microsoft.com/office/powerpoint/2010/main" Requires="p14">
      <p:transition spd="slow" p14:dur="2000" advTm="49621"/>
    </mc:Choice>
    <mc:Fallback>
      <p:transition spd="slow" advTm="496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962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Inductive Example</a:t>
            </a:r>
          </a:p>
        </p:txBody>
      </p:sp>
      <p:sp>
        <p:nvSpPr>
          <p:cNvPr id="3" name="Content Placeholder 2"/>
          <p:cNvSpPr>
            <a:spLocks noGrp="1"/>
          </p:cNvSpPr>
          <p:nvPr>
            <p:ph idx="1"/>
          </p:nvPr>
        </p:nvSpPr>
        <p:spPr/>
        <p:txBody>
          <a:bodyPr/>
          <a:lstStyle/>
          <a:p>
            <a:r>
              <a:rPr lang="en-US" altLang="en-US" dirty="0"/>
              <a:t>The following is an example of an inductive argument:</a:t>
            </a:r>
          </a:p>
          <a:p>
            <a:pPr>
              <a:buNone/>
            </a:pPr>
            <a:r>
              <a:rPr lang="en-US" altLang="en-US" b="1" dirty="0"/>
              <a:t>PREMISE 1.</a:t>
            </a:r>
            <a:r>
              <a:rPr lang="en-US" altLang="en-US" dirty="0"/>
              <a:t> Most CEOs of computer corporations are college graduates. </a:t>
            </a:r>
            <a:endParaRPr lang="en-US" altLang="en-US" b="1" dirty="0"/>
          </a:p>
          <a:p>
            <a:pPr>
              <a:buNone/>
            </a:pPr>
            <a:r>
              <a:rPr lang="en-US" altLang="en-US" b="1" dirty="0"/>
              <a:t>PREMISE 2.</a:t>
            </a:r>
            <a:r>
              <a:rPr lang="en-US" altLang="en-US" dirty="0"/>
              <a:t> Steve Ballmer is the CEO of Microsoft, a computer corporation.</a:t>
            </a:r>
            <a:endParaRPr lang="en-US" altLang="en-US" b="1" dirty="0"/>
          </a:p>
          <a:p>
            <a:pPr>
              <a:buNone/>
            </a:pPr>
            <a:r>
              <a:rPr lang="en-US" altLang="en-US" b="1" dirty="0"/>
              <a:t>CONCLUSION.</a:t>
            </a:r>
            <a:r>
              <a:rPr lang="en-US" altLang="en-US" dirty="0"/>
              <a:t> Steve Ballmer is a college graduate. </a:t>
            </a:r>
          </a:p>
          <a:p>
            <a:endParaRPr lang="en-US" dirty="0"/>
          </a:p>
        </p:txBody>
      </p:sp>
      <p:pic>
        <p:nvPicPr>
          <p:cNvPr id="4" name="Recorded Sound">
            <a:hlinkClick r:id="" action="ppaction://media"/>
            <a:extLst>
              <a:ext uri="{FF2B5EF4-FFF2-40B4-BE49-F238E27FC236}">
                <a16:creationId xmlns:a16="http://schemas.microsoft.com/office/drawing/2014/main" id="{23C4F72E-F639-43FD-9B04-4014EDC16B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690370" y="1236677"/>
            <a:ext cx="609600" cy="609600"/>
          </a:xfrm>
          <a:prstGeom prst="rect">
            <a:avLst/>
          </a:prstGeom>
        </p:spPr>
      </p:pic>
    </p:spTree>
    <p:extLst>
      <p:ext uri="{BB962C8B-B14F-4D97-AF65-F5344CB8AC3E}">
        <p14:creationId xmlns:p14="http://schemas.microsoft.com/office/powerpoint/2010/main" val="1996384557"/>
      </p:ext>
    </p:extLst>
  </p:cSld>
  <p:clrMapOvr>
    <a:masterClrMapping/>
  </p:clrMapOvr>
  <mc:AlternateContent xmlns:mc="http://schemas.openxmlformats.org/markup-compatibility/2006">
    <mc:Choice xmlns:p14="http://schemas.microsoft.com/office/powerpoint/2010/main" Requires="p14">
      <p:transition spd="slow" p14:dur="2000" advTm="50805"/>
    </mc:Choice>
    <mc:Fallback>
      <p:transition spd="slow" advTm="5080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80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Fallacious Argument</a:t>
            </a:r>
          </a:p>
        </p:txBody>
      </p:sp>
      <p:sp>
        <p:nvSpPr>
          <p:cNvPr id="3" name="Content Placeholder 2"/>
          <p:cNvSpPr>
            <a:spLocks noGrp="1"/>
          </p:cNvSpPr>
          <p:nvPr>
            <p:ph idx="1"/>
          </p:nvPr>
        </p:nvSpPr>
        <p:spPr/>
        <p:txBody>
          <a:bodyPr/>
          <a:lstStyle/>
          <a:p>
            <a:r>
              <a:rPr lang="en-US" altLang="en-US" dirty="0"/>
              <a:t>An argument is </a:t>
            </a:r>
            <a:r>
              <a:rPr lang="en-US" altLang="en-US" i="1" dirty="0"/>
              <a:t>fallacious</a:t>
            </a:r>
            <a:r>
              <a:rPr lang="en-US" altLang="en-US" dirty="0"/>
              <a:t> when:</a:t>
            </a:r>
          </a:p>
          <a:p>
            <a:pPr lvl="1">
              <a:buNone/>
            </a:pPr>
            <a:r>
              <a:rPr lang="en-US" altLang="en-US" sz="3200" dirty="0"/>
              <a:t>  the argument’s conclusion would not likely follow from its premises, even when all of the premises are assumed true.</a:t>
            </a:r>
          </a:p>
          <a:p>
            <a:r>
              <a:rPr lang="en-US" altLang="en-US" dirty="0"/>
              <a:t>Multiple counterexamples to a fallacious argument can be provided.</a:t>
            </a:r>
          </a:p>
          <a:p>
            <a:endParaRPr lang="en-US" dirty="0"/>
          </a:p>
        </p:txBody>
      </p:sp>
      <p:pic>
        <p:nvPicPr>
          <p:cNvPr id="4" name="Recorded Sound">
            <a:hlinkClick r:id="" action="ppaction://media"/>
            <a:extLst>
              <a:ext uri="{FF2B5EF4-FFF2-40B4-BE49-F238E27FC236}">
                <a16:creationId xmlns:a16="http://schemas.microsoft.com/office/drawing/2014/main" id="{D07AF1DC-7BB1-4C34-BECC-CDF0CC6EA36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63868" y="1152787"/>
            <a:ext cx="609600" cy="609600"/>
          </a:xfrm>
          <a:prstGeom prst="rect">
            <a:avLst/>
          </a:prstGeom>
        </p:spPr>
      </p:pic>
    </p:spTree>
    <p:extLst>
      <p:ext uri="{BB962C8B-B14F-4D97-AF65-F5344CB8AC3E}">
        <p14:creationId xmlns:p14="http://schemas.microsoft.com/office/powerpoint/2010/main" val="1207998946"/>
      </p:ext>
    </p:extLst>
  </p:cSld>
  <p:clrMapOvr>
    <a:masterClrMapping/>
  </p:clrMapOvr>
  <mc:AlternateContent xmlns:mc="http://schemas.openxmlformats.org/markup-compatibility/2006">
    <mc:Choice xmlns:p14="http://schemas.microsoft.com/office/powerpoint/2010/main" Requires="p14">
      <p:transition spd="slow" p14:dur="2000" advTm="46393"/>
    </mc:Choice>
    <mc:Fallback>
      <p:transition spd="slow" advTm="463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639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Fallacious Example</a:t>
            </a:r>
          </a:p>
        </p:txBody>
      </p:sp>
      <p:sp>
        <p:nvSpPr>
          <p:cNvPr id="3" name="Content Placeholder 2"/>
          <p:cNvSpPr>
            <a:spLocks noGrp="1"/>
          </p:cNvSpPr>
          <p:nvPr>
            <p:ph idx="1"/>
          </p:nvPr>
        </p:nvSpPr>
        <p:spPr/>
        <p:txBody>
          <a:bodyPr/>
          <a:lstStyle/>
          <a:p>
            <a:r>
              <a:rPr lang="en-US" altLang="en-US" dirty="0"/>
              <a:t>The following is an example of a fallacious argument:</a:t>
            </a:r>
          </a:p>
          <a:p>
            <a:pPr>
              <a:buNone/>
            </a:pPr>
            <a:r>
              <a:rPr lang="en-US" altLang="en-US" b="1" dirty="0"/>
              <a:t>PREMISE 1.</a:t>
            </a:r>
            <a:r>
              <a:rPr lang="en-US" altLang="en-US" dirty="0"/>
              <a:t> Ten percent of people who own iPods also own iMac computers. </a:t>
            </a:r>
            <a:endParaRPr lang="en-US" altLang="en-US" b="1" dirty="0"/>
          </a:p>
          <a:p>
            <a:pPr>
              <a:buNone/>
            </a:pPr>
            <a:r>
              <a:rPr lang="en-US" altLang="en-US" b="1" dirty="0"/>
              <a:t>PREMISE 2.</a:t>
            </a:r>
            <a:r>
              <a:rPr lang="en-US" altLang="en-US" dirty="0"/>
              <a:t> My roommate currently owns an iPod.</a:t>
            </a:r>
            <a:endParaRPr lang="en-US" altLang="en-US" b="1" dirty="0"/>
          </a:p>
          <a:p>
            <a:pPr>
              <a:buNone/>
            </a:pPr>
            <a:r>
              <a:rPr lang="en-US" altLang="en-US" b="1" dirty="0"/>
              <a:t>CONCLUSION.</a:t>
            </a:r>
            <a:r>
              <a:rPr lang="en-US" altLang="en-US" dirty="0"/>
              <a:t> My roommate also owns an iMac computer. </a:t>
            </a:r>
          </a:p>
          <a:p>
            <a:endParaRPr lang="en-US" dirty="0"/>
          </a:p>
        </p:txBody>
      </p:sp>
      <p:pic>
        <p:nvPicPr>
          <p:cNvPr id="4" name="Recorded Sound">
            <a:hlinkClick r:id="" action="ppaction://media"/>
            <a:extLst>
              <a:ext uri="{FF2B5EF4-FFF2-40B4-BE49-F238E27FC236}">
                <a16:creationId xmlns:a16="http://schemas.microsoft.com/office/drawing/2014/main" id="{B99AA9BF-A214-48F2-BF20-87041222DF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55479" y="1024465"/>
            <a:ext cx="609600" cy="609600"/>
          </a:xfrm>
          <a:prstGeom prst="rect">
            <a:avLst/>
          </a:prstGeom>
        </p:spPr>
      </p:pic>
    </p:spTree>
    <p:extLst>
      <p:ext uri="{BB962C8B-B14F-4D97-AF65-F5344CB8AC3E}">
        <p14:creationId xmlns:p14="http://schemas.microsoft.com/office/powerpoint/2010/main" val="2540286127"/>
      </p:ext>
    </p:extLst>
  </p:cSld>
  <p:clrMapOvr>
    <a:masterClrMapping/>
  </p:clrMapOvr>
  <mc:AlternateContent xmlns:mc="http://schemas.openxmlformats.org/markup-compatibility/2006">
    <mc:Choice xmlns:p14="http://schemas.microsoft.com/office/powerpoint/2010/main" Requires="p14">
      <p:transition spd="slow" p14:dur="2000" advTm="33483"/>
    </mc:Choice>
    <mc:Fallback>
      <p:transition spd="slow" advTm="3348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48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Critical Reasoning &amp; Logical Arguments</a:t>
            </a:r>
          </a:p>
        </p:txBody>
      </p:sp>
      <p:sp>
        <p:nvSpPr>
          <p:cNvPr id="3" name="Content Placeholder 2"/>
          <p:cNvSpPr>
            <a:spLocks noGrp="1"/>
          </p:cNvSpPr>
          <p:nvPr>
            <p:ph idx="1"/>
          </p:nvPr>
        </p:nvSpPr>
        <p:spPr/>
        <p:txBody>
          <a:bodyPr/>
          <a:lstStyle/>
          <a:p>
            <a:r>
              <a:rPr lang="en-US" altLang="en-US" dirty="0"/>
              <a:t>Critical reasoning is a branch of informal logic.</a:t>
            </a:r>
          </a:p>
          <a:p>
            <a:r>
              <a:rPr lang="en-US" altLang="en-US" dirty="0"/>
              <a:t>Critical reasoning tools, especially argument analysis, can help us to resolve many of the disputes in </a:t>
            </a:r>
            <a:r>
              <a:rPr lang="en-US" altLang="en-US" dirty="0" err="1"/>
              <a:t>cyberethics</a:t>
            </a:r>
            <a:r>
              <a:rPr lang="en-US" altLang="en-US" dirty="0"/>
              <a:t>.</a:t>
            </a:r>
          </a:p>
          <a:p>
            <a:r>
              <a:rPr lang="en-US" altLang="en-US" dirty="0"/>
              <a:t>A logical argument, or</a:t>
            </a:r>
            <a:r>
              <a:rPr lang="en-US" altLang="en-US" i="1" dirty="0"/>
              <a:t> argument</a:t>
            </a:r>
            <a:r>
              <a:rPr lang="en-US" altLang="en-US" dirty="0"/>
              <a:t>, is a form of reasoning comprising various </a:t>
            </a:r>
            <a:r>
              <a:rPr lang="en-US" altLang="en-US" i="1" dirty="0"/>
              <a:t>claims</a:t>
            </a:r>
            <a:r>
              <a:rPr lang="en-US" altLang="en-US" dirty="0"/>
              <a:t>, or </a:t>
            </a:r>
            <a:r>
              <a:rPr lang="en-US" altLang="en-US" i="1" dirty="0"/>
              <a:t>statements</a:t>
            </a:r>
            <a:r>
              <a:rPr lang="en-US" altLang="en-US" dirty="0"/>
              <a:t>.</a:t>
            </a:r>
          </a:p>
          <a:p>
            <a:endParaRPr lang="en-US" dirty="0"/>
          </a:p>
        </p:txBody>
      </p:sp>
      <p:pic>
        <p:nvPicPr>
          <p:cNvPr id="4" name="Recorded Sound">
            <a:hlinkClick r:id="" action="ppaction://media"/>
            <a:extLst>
              <a:ext uri="{FF2B5EF4-FFF2-40B4-BE49-F238E27FC236}">
                <a16:creationId xmlns:a16="http://schemas.microsoft.com/office/drawing/2014/main" id="{0C258500-0EB7-47C4-BEA1-EFCBDEB037D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346422" y="909507"/>
            <a:ext cx="609600" cy="609600"/>
          </a:xfrm>
          <a:prstGeom prst="rect">
            <a:avLst/>
          </a:prstGeom>
        </p:spPr>
      </p:pic>
    </p:spTree>
    <p:extLst>
      <p:ext uri="{BB962C8B-B14F-4D97-AF65-F5344CB8AC3E}">
        <p14:creationId xmlns:p14="http://schemas.microsoft.com/office/powerpoint/2010/main" val="3130719975"/>
      </p:ext>
    </p:extLst>
  </p:cSld>
  <p:clrMapOvr>
    <a:masterClrMapping/>
  </p:clrMapOvr>
  <mc:AlternateContent xmlns:mc="http://schemas.openxmlformats.org/markup-compatibility/2006">
    <mc:Choice xmlns:p14="http://schemas.microsoft.com/office/powerpoint/2010/main" Requires="p14">
      <p:transition spd="slow" p14:dur="2000" advTm="36362"/>
    </mc:Choice>
    <mc:Fallback>
      <p:transition spd="slow" advTm="363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36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Inductive vs. Fallacious</a:t>
            </a:r>
          </a:p>
        </p:txBody>
      </p:sp>
      <p:sp>
        <p:nvSpPr>
          <p:cNvPr id="3" name="Content Placeholder 2"/>
          <p:cNvSpPr>
            <a:spLocks noGrp="1"/>
          </p:cNvSpPr>
          <p:nvPr>
            <p:ph idx="1"/>
          </p:nvPr>
        </p:nvSpPr>
        <p:spPr/>
        <p:txBody>
          <a:bodyPr/>
          <a:lstStyle/>
          <a:p>
            <a:pPr algn="ctr"/>
            <a:r>
              <a:rPr lang="en-US" b="1" dirty="0"/>
              <a:t>Invalid Arguments</a:t>
            </a:r>
          </a:p>
          <a:p>
            <a:r>
              <a:rPr lang="en-US" dirty="0"/>
              <a:t>        </a:t>
            </a:r>
            <a:r>
              <a:rPr lang="en-US" b="1" dirty="0"/>
              <a:t>Inductive </a:t>
            </a:r>
            <a:r>
              <a:rPr lang="en-US" dirty="0"/>
              <a:t>                                                       </a:t>
            </a:r>
            <a:r>
              <a:rPr lang="en-US" b="1" dirty="0"/>
              <a:t>Fallacious</a:t>
            </a:r>
          </a:p>
          <a:p>
            <a:r>
              <a:rPr lang="en-US" dirty="0"/>
              <a:t>  Conclusions Likely follows                          Conclusion does not likely</a:t>
            </a:r>
          </a:p>
          <a:p>
            <a:pPr marL="0" indent="0">
              <a:buNone/>
            </a:pPr>
            <a:r>
              <a:rPr lang="en-US" dirty="0"/>
              <a:t>		from assuming the truth of                          follow from assuming the</a:t>
            </a:r>
          </a:p>
          <a:p>
            <a:pPr marL="0" indent="0">
              <a:buNone/>
            </a:pPr>
            <a:r>
              <a:rPr lang="en-US" dirty="0"/>
              <a:t>		the premises                                                 truth of the premises</a:t>
            </a:r>
          </a:p>
        </p:txBody>
      </p:sp>
      <p:pic>
        <p:nvPicPr>
          <p:cNvPr id="4" name="Recorded Sound">
            <a:hlinkClick r:id="" action="ppaction://media"/>
            <a:extLst>
              <a:ext uri="{FF2B5EF4-FFF2-40B4-BE49-F238E27FC236}">
                <a16:creationId xmlns:a16="http://schemas.microsoft.com/office/drawing/2014/main" id="{E9103EC8-009B-4D7D-93CF-9892666C25F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342924" y="1024465"/>
            <a:ext cx="609600" cy="609600"/>
          </a:xfrm>
          <a:prstGeom prst="rect">
            <a:avLst/>
          </a:prstGeom>
        </p:spPr>
      </p:pic>
    </p:spTree>
    <p:extLst>
      <p:ext uri="{BB962C8B-B14F-4D97-AF65-F5344CB8AC3E}">
        <p14:creationId xmlns:p14="http://schemas.microsoft.com/office/powerpoint/2010/main" val="1914523968"/>
      </p:ext>
    </p:extLst>
  </p:cSld>
  <p:clrMapOvr>
    <a:masterClrMapping/>
  </p:clrMapOvr>
  <mc:AlternateContent xmlns:mc="http://schemas.openxmlformats.org/markup-compatibility/2006">
    <mc:Choice xmlns:p14="http://schemas.microsoft.com/office/powerpoint/2010/main" Requires="p14">
      <p:transition spd="slow" p14:dur="2000" advTm="31579"/>
    </mc:Choice>
    <mc:Fallback>
      <p:transition spd="slow" advTm="315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57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7-step Strategy for Evaluating Arguments</a:t>
            </a:r>
          </a:p>
        </p:txBody>
      </p:sp>
      <p:sp>
        <p:nvSpPr>
          <p:cNvPr id="3" name="Content Placeholder 2"/>
          <p:cNvSpPr>
            <a:spLocks noGrp="1"/>
          </p:cNvSpPr>
          <p:nvPr>
            <p:ph idx="1"/>
          </p:nvPr>
        </p:nvSpPr>
        <p:spPr/>
        <p:txBody>
          <a:bodyPr/>
          <a:lstStyle/>
          <a:p>
            <a:r>
              <a:rPr lang="en-US" altLang="en-US" b="1" dirty="0">
                <a:solidFill>
                  <a:srgbClr val="000000"/>
                </a:solidFill>
                <a:latin typeface="Times New Roman" panose="02020603050405020304" pitchFamily="18" charset="0"/>
                <a:cs typeface="Times New Roman" panose="02020603050405020304" pitchFamily="18" charset="0"/>
              </a:rPr>
              <a:t>Step 1</a:t>
            </a:r>
            <a:r>
              <a:rPr lang="en-US" altLang="en-US" dirty="0">
                <a:solidFill>
                  <a:srgbClr val="000000"/>
                </a:solidFill>
                <a:latin typeface="Times New Roman" panose="02020603050405020304" pitchFamily="18" charset="0"/>
                <a:cs typeface="Times New Roman" panose="02020603050405020304" pitchFamily="18" charset="0"/>
              </a:rPr>
              <a:t>. Convert the argument into standard form. (List the premises first, followed by the conclusion.)</a:t>
            </a:r>
          </a:p>
          <a:p>
            <a:r>
              <a:rPr lang="en-US" altLang="en-US" b="1" dirty="0">
                <a:latin typeface="Times New Roman" panose="02020603050405020304" pitchFamily="18" charset="0"/>
                <a:cs typeface="Times New Roman" panose="02020603050405020304" pitchFamily="18" charset="0"/>
              </a:rPr>
              <a:t>Step 2</a:t>
            </a:r>
            <a:r>
              <a:rPr lang="en-US" altLang="en-US" dirty="0">
                <a:latin typeface="Times New Roman" panose="02020603050405020304" pitchFamily="18" charset="0"/>
                <a:cs typeface="Times New Roman" panose="02020603050405020304" pitchFamily="18" charset="0"/>
              </a:rPr>
              <a:t>. Test the argument for its reasoning strength to see whether it is valid or invalid. (Assume the premises to be true, and ask yourself whether the conclusion must also be true when those premises are assumed true. Is a counterexample to the argument possible?)</a:t>
            </a:r>
            <a:r>
              <a:rPr lang="en-US" altLang="en-US" dirty="0">
                <a:latin typeface="Times New Roman" panose="02020603050405020304" pitchFamily="18" charset="0"/>
              </a:rPr>
              <a:t> </a:t>
            </a:r>
          </a:p>
          <a:p>
            <a:endParaRPr lang="en-US" altLang="en-US" dirty="0">
              <a:solidFill>
                <a:srgbClr val="000000"/>
              </a:solidFill>
              <a:latin typeface="Times New Roman" panose="02020603050405020304" pitchFamily="18" charset="0"/>
              <a:cs typeface="Times New Roman" panose="02020603050405020304" pitchFamily="18" charset="0"/>
            </a:endParaRPr>
          </a:p>
          <a:p>
            <a:endParaRPr lang="en-US" dirty="0"/>
          </a:p>
        </p:txBody>
      </p:sp>
      <p:pic>
        <p:nvPicPr>
          <p:cNvPr id="4" name="Recorded Sound">
            <a:hlinkClick r:id="" action="ppaction://media"/>
            <a:extLst>
              <a:ext uri="{FF2B5EF4-FFF2-40B4-BE49-F238E27FC236}">
                <a16:creationId xmlns:a16="http://schemas.microsoft.com/office/drawing/2014/main" id="{42F3A13A-76E7-46C3-9AB6-E9B6444609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30312" y="982132"/>
            <a:ext cx="609600" cy="609600"/>
          </a:xfrm>
          <a:prstGeom prst="rect">
            <a:avLst/>
          </a:prstGeom>
        </p:spPr>
      </p:pic>
    </p:spTree>
    <p:extLst>
      <p:ext uri="{BB962C8B-B14F-4D97-AF65-F5344CB8AC3E}">
        <p14:creationId xmlns:p14="http://schemas.microsoft.com/office/powerpoint/2010/main" val="2678423542"/>
      </p:ext>
    </p:extLst>
  </p:cSld>
  <p:clrMapOvr>
    <a:masterClrMapping/>
  </p:clrMapOvr>
  <mc:AlternateContent xmlns:mc="http://schemas.openxmlformats.org/markup-compatibility/2006">
    <mc:Choice xmlns:p14="http://schemas.microsoft.com/office/powerpoint/2010/main" Requires="p14">
      <p:transition spd="slow" p14:dur="2000" advTm="80131"/>
    </mc:Choice>
    <mc:Fallback>
      <p:transition spd="slow" advTm="801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13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7-step continued</a:t>
            </a:r>
          </a:p>
        </p:txBody>
      </p:sp>
      <p:sp>
        <p:nvSpPr>
          <p:cNvPr id="3" name="Content Placeholder 2"/>
          <p:cNvSpPr>
            <a:spLocks noGrp="1"/>
          </p:cNvSpPr>
          <p:nvPr>
            <p:ph idx="1"/>
          </p:nvPr>
        </p:nvSpPr>
        <p:spPr/>
        <p:txBody>
          <a:bodyPr>
            <a:normAutofit fontScale="85000" lnSpcReduction="20000"/>
          </a:bodyPr>
          <a:lstStyle/>
          <a:p>
            <a:pPr>
              <a:spcBef>
                <a:spcPct val="50000"/>
              </a:spcBef>
            </a:pPr>
            <a:r>
              <a:rPr lang="en-US" altLang="en-US" b="1" dirty="0">
                <a:latin typeface="Times New Roman" panose="02020603050405020304" pitchFamily="18" charset="0"/>
              </a:rPr>
              <a:t>Step 3.</a:t>
            </a:r>
            <a:r>
              <a:rPr lang="en-US" altLang="en-US" dirty="0">
                <a:latin typeface="Times New Roman" panose="02020603050405020304" pitchFamily="18" charset="0"/>
              </a:rPr>
              <a:t>  </a:t>
            </a:r>
            <a:r>
              <a:rPr lang="en-US" altLang="en-US" dirty="0">
                <a:latin typeface="Times New Roman" panose="02020603050405020304" pitchFamily="18" charset="0"/>
                <a:cs typeface="Times New Roman" panose="02020603050405020304" pitchFamily="18" charset="0"/>
              </a:rPr>
              <a:t>Is the argument valid? </a:t>
            </a:r>
          </a:p>
          <a:p>
            <a:pPr lvl="1">
              <a:spcBef>
                <a:spcPct val="50000"/>
              </a:spcBef>
            </a:pPr>
            <a:r>
              <a:rPr lang="en-US" altLang="en-US" dirty="0">
                <a:solidFill>
                  <a:srgbClr val="000000"/>
                </a:solidFill>
                <a:latin typeface="Times New Roman" panose="02020603050405020304" pitchFamily="18" charset="0"/>
                <a:cs typeface="Times New Roman" panose="02020603050405020304" pitchFamily="18" charset="0"/>
              </a:rPr>
              <a:t>	If yes, go to Step 4. </a:t>
            </a:r>
          </a:p>
          <a:p>
            <a:pPr lvl="1">
              <a:spcBef>
                <a:spcPct val="50000"/>
              </a:spcBef>
            </a:pPr>
            <a:r>
              <a:rPr lang="en-US" altLang="en-US" dirty="0">
                <a:latin typeface="Times New Roman" panose="02020603050405020304" pitchFamily="18" charset="0"/>
                <a:cs typeface="Times New Roman" panose="02020603050405020304" pitchFamily="18" charset="0"/>
              </a:rPr>
              <a:t>	If no, go to Step 5. </a:t>
            </a:r>
          </a:p>
          <a:p>
            <a:r>
              <a:rPr lang="en-US" altLang="en-US" b="1" dirty="0">
                <a:solidFill>
                  <a:srgbClr val="000000"/>
                </a:solidFill>
                <a:latin typeface="Times New Roman" panose="02020603050405020304" pitchFamily="18" charset="0"/>
                <a:cs typeface="Times New Roman" panose="02020603050405020304" pitchFamily="18" charset="0"/>
              </a:rPr>
              <a:t>Step 4</a:t>
            </a:r>
            <a:r>
              <a:rPr lang="en-US" altLang="en-US" dirty="0">
                <a:solidFill>
                  <a:srgbClr val="000000"/>
                </a:solidFill>
                <a:latin typeface="Times New Roman" panose="02020603050405020304" pitchFamily="18" charset="0"/>
                <a:cs typeface="Times New Roman" panose="02020603050405020304" pitchFamily="18" charset="0"/>
              </a:rPr>
              <a:t>. Is the (valid) argument also sound? That is, are the premises true in the actual world?</a:t>
            </a:r>
          </a:p>
          <a:p>
            <a:r>
              <a:rPr lang="en-US" altLang="en-US" dirty="0">
                <a:solidFill>
                  <a:srgbClr val="000000"/>
                </a:solidFill>
                <a:latin typeface="Times New Roman" panose="02020603050405020304" pitchFamily="18" charset="0"/>
                <a:cs typeface="Times New Roman" panose="02020603050405020304" pitchFamily="18" charset="0"/>
              </a:rPr>
              <a:t>	</a:t>
            </a:r>
            <a:r>
              <a:rPr lang="en-US" altLang="en-US" b="1" dirty="0">
                <a:solidFill>
                  <a:srgbClr val="000000"/>
                </a:solidFill>
                <a:latin typeface="Times New Roman" panose="02020603050405020304" pitchFamily="18" charset="0"/>
                <a:cs typeface="Times New Roman" panose="02020603050405020304" pitchFamily="18" charset="0"/>
              </a:rPr>
              <a:t>4a.</a:t>
            </a:r>
            <a:r>
              <a:rPr lang="en-US" altLang="en-US" dirty="0">
                <a:solidFill>
                  <a:srgbClr val="000000"/>
                </a:solidFill>
                <a:latin typeface="Times New Roman" panose="02020603050405020304" pitchFamily="18" charset="0"/>
                <a:cs typeface="Times New Roman" panose="02020603050405020304" pitchFamily="18" charset="0"/>
              </a:rPr>
              <a:t> If the argument is valid and if all of the premises are true in the actual world, then 	the argument is also sound. </a:t>
            </a:r>
          </a:p>
          <a:p>
            <a:r>
              <a:rPr lang="en-US" altLang="en-US" dirty="0">
                <a:latin typeface="Times New Roman" panose="02020603050405020304" pitchFamily="18" charset="0"/>
                <a:cs typeface="Times New Roman" panose="02020603050405020304" pitchFamily="18" charset="0"/>
              </a:rPr>
              <a:t>	</a:t>
            </a:r>
            <a:r>
              <a:rPr lang="en-US" altLang="en-US" b="1" dirty="0">
                <a:latin typeface="Times New Roman" panose="02020603050405020304" pitchFamily="18" charset="0"/>
                <a:cs typeface="Times New Roman" panose="02020603050405020304" pitchFamily="18" charset="0"/>
              </a:rPr>
              <a:t>4b.</a:t>
            </a:r>
            <a:r>
              <a:rPr lang="en-US" altLang="en-US" dirty="0">
                <a:latin typeface="Times New Roman" panose="02020603050405020304" pitchFamily="18" charset="0"/>
                <a:cs typeface="Times New Roman" panose="02020603050405020304" pitchFamily="18" charset="0"/>
              </a:rPr>
              <a:t> If the argument is valid, but one or more premises can be shown to be either false 	or not capable of being verified in the actual world, then argument is unsound.  </a:t>
            </a:r>
            <a:endParaRPr lang="en-US" altLang="en-US" dirty="0">
              <a:latin typeface="Times New Roman" panose="02020603050405020304" pitchFamily="18" charset="0"/>
            </a:endParaRPr>
          </a:p>
          <a:p>
            <a:pPr>
              <a:spcBef>
                <a:spcPct val="50000"/>
              </a:spcBef>
            </a:pPr>
            <a:endParaRPr lang="en-US" altLang="en-US" dirty="0">
              <a:latin typeface="Times New Roman" panose="02020603050405020304" pitchFamily="18" charset="0"/>
              <a:cs typeface="Times New Roman" panose="02020603050405020304" pitchFamily="18" charset="0"/>
            </a:endParaRPr>
          </a:p>
          <a:p>
            <a:endParaRPr lang="en-US" dirty="0"/>
          </a:p>
        </p:txBody>
      </p:sp>
      <p:pic>
        <p:nvPicPr>
          <p:cNvPr id="4" name="Recorded Sound">
            <a:hlinkClick r:id="" action="ppaction://media"/>
            <a:extLst>
              <a:ext uri="{FF2B5EF4-FFF2-40B4-BE49-F238E27FC236}">
                <a16:creationId xmlns:a16="http://schemas.microsoft.com/office/drawing/2014/main" id="{21ED17BF-78B9-4249-884B-479B8929660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86997" y="1024465"/>
            <a:ext cx="609600" cy="609600"/>
          </a:xfrm>
          <a:prstGeom prst="rect">
            <a:avLst/>
          </a:prstGeom>
        </p:spPr>
      </p:pic>
    </p:spTree>
    <p:extLst>
      <p:ext uri="{BB962C8B-B14F-4D97-AF65-F5344CB8AC3E}">
        <p14:creationId xmlns:p14="http://schemas.microsoft.com/office/powerpoint/2010/main" val="2115446739"/>
      </p:ext>
    </p:extLst>
  </p:cSld>
  <p:clrMapOvr>
    <a:masterClrMapping/>
  </p:clrMapOvr>
  <mc:AlternateContent xmlns:mc="http://schemas.openxmlformats.org/markup-compatibility/2006">
    <mc:Choice xmlns:p14="http://schemas.microsoft.com/office/powerpoint/2010/main" Requires="p14">
      <p:transition spd="slow" p14:dur="2000" advTm="76045"/>
    </mc:Choice>
    <mc:Fallback>
      <p:transition spd="slow" advTm="7604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04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7-step continued</a:t>
            </a:r>
          </a:p>
        </p:txBody>
      </p:sp>
      <p:sp>
        <p:nvSpPr>
          <p:cNvPr id="3" name="Content Placeholder 2"/>
          <p:cNvSpPr>
            <a:spLocks noGrp="1"/>
          </p:cNvSpPr>
          <p:nvPr>
            <p:ph idx="1"/>
          </p:nvPr>
        </p:nvSpPr>
        <p:spPr/>
        <p:txBody>
          <a:bodyPr>
            <a:normAutofit lnSpcReduction="10000"/>
          </a:bodyPr>
          <a:lstStyle/>
          <a:p>
            <a:r>
              <a:rPr lang="en-US" altLang="en-US" b="1" dirty="0">
                <a:solidFill>
                  <a:srgbClr val="000000"/>
                </a:solidFill>
                <a:latin typeface="Times New Roman" panose="02020603050405020304" pitchFamily="18" charset="0"/>
                <a:cs typeface="Times New Roman" panose="02020603050405020304" pitchFamily="18" charset="0"/>
              </a:rPr>
              <a:t>Step 5</a:t>
            </a:r>
            <a:r>
              <a:rPr lang="en-US" altLang="en-US" dirty="0">
                <a:solidFill>
                  <a:srgbClr val="000000"/>
                </a:solidFill>
                <a:latin typeface="Times New Roman" panose="02020603050405020304" pitchFamily="18" charset="0"/>
                <a:cs typeface="Times New Roman" panose="02020603050405020304" pitchFamily="18" charset="0"/>
              </a:rPr>
              <a:t>. Is the (invalid) argument inductive or fallacious? (How likely will the conclusion be true when the premises are assumed true?)</a:t>
            </a:r>
            <a:endParaRPr lang="en-US" altLang="en-US" dirty="0">
              <a:latin typeface="Times New Roman" panose="02020603050405020304" pitchFamily="18" charset="0"/>
              <a:cs typeface="Times New Roman" panose="02020603050405020304" pitchFamily="18" charset="0"/>
            </a:endParaRPr>
          </a:p>
          <a:p>
            <a:pPr lvl="1"/>
            <a:r>
              <a:rPr lang="en-US" altLang="en-US" b="1" dirty="0">
                <a:solidFill>
                  <a:srgbClr val="000000"/>
                </a:solidFill>
                <a:latin typeface="Times New Roman" panose="02020603050405020304" pitchFamily="18" charset="0"/>
                <a:cs typeface="Times New Roman" panose="02020603050405020304" pitchFamily="18" charset="0"/>
              </a:rPr>
              <a:t>	5a</a:t>
            </a:r>
            <a:r>
              <a:rPr lang="en-US" altLang="en-US" dirty="0">
                <a:solidFill>
                  <a:srgbClr val="000000"/>
                </a:solidFill>
                <a:latin typeface="Times New Roman" panose="02020603050405020304" pitchFamily="18" charset="0"/>
                <a:cs typeface="Times New Roman" panose="02020603050405020304" pitchFamily="18" charset="0"/>
              </a:rPr>
              <a:t>. If the conclusion would likely be true because the premises are assumed true, the argument is inductive.</a:t>
            </a:r>
            <a:endParaRPr lang="en-US" altLang="en-US" dirty="0">
              <a:latin typeface="Times New Roman" panose="02020603050405020304" pitchFamily="18" charset="0"/>
              <a:cs typeface="Times New Roman" panose="02020603050405020304" pitchFamily="18" charset="0"/>
            </a:endParaRPr>
          </a:p>
          <a:p>
            <a:pPr lvl="1"/>
            <a:r>
              <a:rPr lang="en-US" altLang="en-US" b="1" dirty="0">
                <a:solidFill>
                  <a:srgbClr val="000000"/>
                </a:solidFill>
                <a:latin typeface="Times New Roman" panose="02020603050405020304" pitchFamily="18" charset="0"/>
                <a:cs typeface="Times New Roman" panose="02020603050405020304" pitchFamily="18" charset="0"/>
              </a:rPr>
              <a:t>	5b</a:t>
            </a:r>
            <a:r>
              <a:rPr lang="en-US" altLang="en-US" dirty="0">
                <a:solidFill>
                  <a:srgbClr val="000000"/>
                </a:solidFill>
                <a:latin typeface="Times New Roman" panose="02020603050405020304" pitchFamily="18" charset="0"/>
                <a:cs typeface="Times New Roman" panose="02020603050405020304" pitchFamily="18" charset="0"/>
              </a:rPr>
              <a:t>. If the conclusion would not likely be true even when the premises are assumed true, 	the argument is fallacious. (Keep in mind that a fallacious argument can be made up of Individual claims that are themselves true in the actual world.) </a:t>
            </a:r>
          </a:p>
          <a:p>
            <a:r>
              <a:rPr lang="en-US" altLang="en-US" b="1" dirty="0">
                <a:solidFill>
                  <a:srgbClr val="000000"/>
                </a:solidFill>
                <a:latin typeface="Times New Roman" panose="02020603050405020304" pitchFamily="18" charset="0"/>
                <a:cs typeface="Times New Roman" panose="02020603050405020304" pitchFamily="18" charset="0"/>
              </a:rPr>
              <a:t>Step 6</a:t>
            </a:r>
            <a:r>
              <a:rPr lang="en-US" altLang="en-US" dirty="0">
                <a:solidFill>
                  <a:srgbClr val="000000"/>
                </a:solidFill>
                <a:latin typeface="Times New Roman" panose="02020603050405020304" pitchFamily="18" charset="0"/>
                <a:cs typeface="Times New Roman" panose="02020603050405020304" pitchFamily="18" charset="0"/>
              </a:rPr>
              <a:t>. Determine whether the premises in your argument are either true or false</a:t>
            </a:r>
            <a:endParaRPr lang="en-US" altLang="en-US" dirty="0">
              <a:latin typeface="Times New Roman" panose="02020603050405020304" pitchFamily="18" charset="0"/>
              <a:cs typeface="Times New Roman" panose="02020603050405020304" pitchFamily="18" charset="0"/>
            </a:endParaRPr>
          </a:p>
          <a:p>
            <a:endParaRPr lang="en-US" dirty="0"/>
          </a:p>
        </p:txBody>
      </p:sp>
      <p:pic>
        <p:nvPicPr>
          <p:cNvPr id="4" name="Recorded Sound">
            <a:hlinkClick r:id="" action="ppaction://media"/>
            <a:extLst>
              <a:ext uri="{FF2B5EF4-FFF2-40B4-BE49-F238E27FC236}">
                <a16:creationId xmlns:a16="http://schemas.microsoft.com/office/drawing/2014/main" id="{8235258E-89A6-4136-9619-D13DA11D219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187032" y="1169565"/>
            <a:ext cx="609600" cy="609600"/>
          </a:xfrm>
          <a:prstGeom prst="rect">
            <a:avLst/>
          </a:prstGeom>
        </p:spPr>
      </p:pic>
    </p:spTree>
    <p:extLst>
      <p:ext uri="{BB962C8B-B14F-4D97-AF65-F5344CB8AC3E}">
        <p14:creationId xmlns:p14="http://schemas.microsoft.com/office/powerpoint/2010/main" val="981391824"/>
      </p:ext>
    </p:extLst>
  </p:cSld>
  <p:clrMapOvr>
    <a:masterClrMapping/>
  </p:clrMapOvr>
  <mc:AlternateContent xmlns:mc="http://schemas.openxmlformats.org/markup-compatibility/2006">
    <mc:Choice xmlns:p14="http://schemas.microsoft.com/office/powerpoint/2010/main" Requires="p14">
      <p:transition spd="slow" p14:dur="2000" advTm="65642"/>
    </mc:Choice>
    <mc:Fallback>
      <p:transition spd="slow" advTm="656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564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7-step continued</a:t>
            </a:r>
          </a:p>
        </p:txBody>
      </p:sp>
      <p:sp>
        <p:nvSpPr>
          <p:cNvPr id="3" name="Content Placeholder 2"/>
          <p:cNvSpPr>
            <a:spLocks noGrp="1"/>
          </p:cNvSpPr>
          <p:nvPr>
            <p:ph idx="1"/>
          </p:nvPr>
        </p:nvSpPr>
        <p:spPr/>
        <p:txBody>
          <a:bodyPr/>
          <a:lstStyle/>
          <a:p>
            <a:r>
              <a:rPr lang="en-US" altLang="en-US" b="1" dirty="0">
                <a:solidFill>
                  <a:srgbClr val="000000"/>
                </a:solidFill>
                <a:latin typeface="Times New Roman" panose="02020603050405020304" pitchFamily="18" charset="0"/>
                <a:cs typeface="Times New Roman" panose="02020603050405020304" pitchFamily="18" charset="0"/>
              </a:rPr>
              <a:t>Step 7: </a:t>
            </a:r>
            <a:r>
              <a:rPr lang="en-US" altLang="en-US" dirty="0">
                <a:solidFill>
                  <a:srgbClr val="000000"/>
                </a:solidFill>
                <a:latin typeface="Times New Roman" panose="02020603050405020304" pitchFamily="18" charset="0"/>
                <a:cs typeface="Times New Roman" panose="02020603050405020304" pitchFamily="18" charset="0"/>
              </a:rPr>
              <a:t>Make an overall assessment of the argument. That is, describe the argument's strength of 	reasoning in conjunction with the truth conditions of the argument's premises. For example, is the argument inductive with all true premises? Is it inductive with some false premises? Is it fallacious with a mixture of true and false premises, and so forth? Remember that an inductive argument with premises that are all true is stronger than a valid argument with one or more false premises.)</a:t>
            </a:r>
            <a:r>
              <a:rPr lang="en-US" altLang="en-US" dirty="0">
                <a:latin typeface="Times New Roman" panose="02020603050405020304" pitchFamily="18" charset="0"/>
              </a:rPr>
              <a:t> </a:t>
            </a:r>
          </a:p>
          <a:p>
            <a:endParaRPr lang="en-US" dirty="0"/>
          </a:p>
        </p:txBody>
      </p:sp>
      <p:pic>
        <p:nvPicPr>
          <p:cNvPr id="4" name="Recorded Sound">
            <a:hlinkClick r:id="" action="ppaction://media"/>
            <a:extLst>
              <a:ext uri="{FF2B5EF4-FFF2-40B4-BE49-F238E27FC236}">
                <a16:creationId xmlns:a16="http://schemas.microsoft.com/office/drawing/2014/main" id="{9C2233ED-0AAF-464D-8014-BFCE9107A0A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38701" y="982132"/>
            <a:ext cx="609600" cy="609600"/>
          </a:xfrm>
          <a:prstGeom prst="rect">
            <a:avLst/>
          </a:prstGeom>
        </p:spPr>
      </p:pic>
    </p:spTree>
    <p:extLst>
      <p:ext uri="{BB962C8B-B14F-4D97-AF65-F5344CB8AC3E}">
        <p14:creationId xmlns:p14="http://schemas.microsoft.com/office/powerpoint/2010/main" val="349994237"/>
      </p:ext>
    </p:extLst>
  </p:cSld>
  <p:clrMapOvr>
    <a:masterClrMapping/>
  </p:clrMapOvr>
  <mc:AlternateContent xmlns:mc="http://schemas.openxmlformats.org/markup-compatibility/2006">
    <mc:Choice xmlns:p14="http://schemas.microsoft.com/office/powerpoint/2010/main" Requires="p14">
      <p:transition spd="slow" p14:dur="2000" advTm="52662"/>
    </mc:Choice>
    <mc:Fallback>
      <p:transition spd="slow" advTm="526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66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of 7-step strategy</a:t>
            </a:r>
          </a:p>
        </p:txBody>
      </p:sp>
      <p:sp>
        <p:nvSpPr>
          <p:cNvPr id="3" name="Content Placeholder 2"/>
          <p:cNvSpPr>
            <a:spLocks noGrp="1"/>
          </p:cNvSpPr>
          <p:nvPr>
            <p:ph idx="1"/>
          </p:nvPr>
        </p:nvSpPr>
        <p:spPr/>
        <p:txBody>
          <a:bodyPr/>
          <a:lstStyle/>
          <a:p>
            <a:r>
              <a:rPr lang="en-US" altLang="en-US" b="1" dirty="0"/>
              <a:t>PREMISE 1</a:t>
            </a:r>
            <a:r>
              <a:rPr lang="en-US" altLang="en-US" dirty="0"/>
              <a:t>. Downloading proprietary software (without permission from the copyright holder) is identical to stealing physical property.</a:t>
            </a:r>
          </a:p>
          <a:p>
            <a:r>
              <a:rPr lang="en-US" altLang="en-US" b="1" dirty="0"/>
              <a:t>PREMISE 2</a:t>
            </a:r>
            <a:r>
              <a:rPr lang="en-US" altLang="en-US" dirty="0"/>
              <a:t>. Stealing physical property is morally wrong.</a:t>
            </a:r>
          </a:p>
          <a:p>
            <a:r>
              <a:rPr lang="en-US" altLang="en-US" b="1" dirty="0"/>
              <a:t>CONCLUSION</a:t>
            </a:r>
            <a:r>
              <a:rPr lang="en-US" altLang="en-US" dirty="0"/>
              <a:t>. Downloading proprietary software (without permission) is morally wrong.</a:t>
            </a:r>
          </a:p>
          <a:p>
            <a:endParaRPr lang="en-US" dirty="0"/>
          </a:p>
        </p:txBody>
      </p:sp>
      <p:pic>
        <p:nvPicPr>
          <p:cNvPr id="4" name="Recorded Sound">
            <a:hlinkClick r:id="" action="ppaction://media"/>
            <a:extLst>
              <a:ext uri="{FF2B5EF4-FFF2-40B4-BE49-F238E27FC236}">
                <a16:creationId xmlns:a16="http://schemas.microsoft.com/office/drawing/2014/main" id="{3885CBB0-94AA-44FE-A3CF-050576A8C01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388367" y="1024465"/>
            <a:ext cx="609600" cy="609600"/>
          </a:xfrm>
          <a:prstGeom prst="rect">
            <a:avLst/>
          </a:prstGeom>
        </p:spPr>
      </p:pic>
    </p:spTree>
    <p:extLst>
      <p:ext uri="{BB962C8B-B14F-4D97-AF65-F5344CB8AC3E}">
        <p14:creationId xmlns:p14="http://schemas.microsoft.com/office/powerpoint/2010/main" val="773696036"/>
      </p:ext>
    </p:extLst>
  </p:cSld>
  <p:clrMapOvr>
    <a:masterClrMapping/>
  </p:clrMapOvr>
  <mc:AlternateContent xmlns:mc="http://schemas.openxmlformats.org/markup-compatibility/2006">
    <mc:Choice xmlns:p14="http://schemas.microsoft.com/office/powerpoint/2010/main" Requires="p14">
      <p:transition spd="slow" p14:dur="2000" advTm="33552"/>
    </mc:Choice>
    <mc:Fallback>
      <p:transition spd="slow" advTm="335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55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continued</a:t>
            </a:r>
          </a:p>
        </p:txBody>
      </p:sp>
      <p:sp>
        <p:nvSpPr>
          <p:cNvPr id="3" name="Content Placeholder 2"/>
          <p:cNvSpPr>
            <a:spLocks noGrp="1"/>
          </p:cNvSpPr>
          <p:nvPr>
            <p:ph idx="1"/>
          </p:nvPr>
        </p:nvSpPr>
        <p:spPr/>
        <p:txBody>
          <a:bodyPr>
            <a:normAutofit lnSpcReduction="10000"/>
          </a:bodyPr>
          <a:lstStyle/>
          <a:p>
            <a:r>
              <a:rPr lang="en-US" altLang="en-US" dirty="0"/>
              <a:t>Applying Step 1, we note that the argument is already in standard form (so there is no need to convert it into this form).</a:t>
            </a:r>
          </a:p>
          <a:p>
            <a:r>
              <a:rPr lang="en-US" altLang="en-US" dirty="0"/>
              <a:t>At Step 2, we examine the argument’s strength of reasoning and determine that the argument is </a:t>
            </a:r>
            <a:r>
              <a:rPr lang="en-US" altLang="en-US" i="1" dirty="0"/>
              <a:t>valid</a:t>
            </a:r>
            <a:r>
              <a:rPr lang="en-US" altLang="en-US" dirty="0"/>
              <a:t> because:</a:t>
            </a:r>
          </a:p>
          <a:p>
            <a:pPr>
              <a:buFont typeface="Wingdings" panose="05000000000000000000" pitchFamily="2" charset="2"/>
              <a:buChar char="Ø"/>
            </a:pPr>
            <a:r>
              <a:rPr lang="en-US" altLang="en-US" dirty="0"/>
              <a:t>Consider that if we assume the truth of both of its premises (viz., Premises 1 and 2), the conclusion cannot be false (i.e., the combination of true premises and false conclusion in this example would be a logical contradiction). </a:t>
            </a:r>
          </a:p>
          <a:p>
            <a:endParaRPr lang="en-US" dirty="0"/>
          </a:p>
        </p:txBody>
      </p:sp>
      <p:pic>
        <p:nvPicPr>
          <p:cNvPr id="4" name="Recorded Sound">
            <a:hlinkClick r:id="" action="ppaction://media"/>
            <a:extLst>
              <a:ext uri="{FF2B5EF4-FFF2-40B4-BE49-F238E27FC236}">
                <a16:creationId xmlns:a16="http://schemas.microsoft.com/office/drawing/2014/main" id="{F2A27673-3600-4050-9A40-2EE36DF98D3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80646" y="859173"/>
            <a:ext cx="609600" cy="609600"/>
          </a:xfrm>
          <a:prstGeom prst="rect">
            <a:avLst/>
          </a:prstGeom>
        </p:spPr>
      </p:pic>
    </p:spTree>
    <p:extLst>
      <p:ext uri="{BB962C8B-B14F-4D97-AF65-F5344CB8AC3E}">
        <p14:creationId xmlns:p14="http://schemas.microsoft.com/office/powerpoint/2010/main" val="3830274381"/>
      </p:ext>
    </p:extLst>
  </p:cSld>
  <p:clrMapOvr>
    <a:masterClrMapping/>
  </p:clrMapOvr>
  <mc:AlternateContent xmlns:mc="http://schemas.openxmlformats.org/markup-compatibility/2006">
    <mc:Choice xmlns:p14="http://schemas.microsoft.com/office/powerpoint/2010/main" Requires="p14">
      <p:transition spd="slow" p14:dur="2000" advTm="50480"/>
    </mc:Choice>
    <mc:Fallback>
      <p:transition spd="slow" advTm="504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4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continued</a:t>
            </a:r>
          </a:p>
        </p:txBody>
      </p:sp>
      <p:sp>
        <p:nvSpPr>
          <p:cNvPr id="3" name="Content Placeholder 2"/>
          <p:cNvSpPr>
            <a:spLocks noGrp="1"/>
          </p:cNvSpPr>
          <p:nvPr>
            <p:ph idx="1"/>
          </p:nvPr>
        </p:nvSpPr>
        <p:spPr/>
        <p:txBody>
          <a:bodyPr>
            <a:normAutofit lnSpcReduction="10000"/>
          </a:bodyPr>
          <a:lstStyle/>
          <a:p>
            <a:r>
              <a:rPr lang="en-US" altLang="en-US" dirty="0"/>
              <a:t>Now that we determined that the argument is valid (at Step 3), we next go to Step 4 and ask whether it is also either </a:t>
            </a:r>
            <a:r>
              <a:rPr lang="en-US" altLang="en-US" i="1" dirty="0"/>
              <a:t>sound</a:t>
            </a:r>
            <a:r>
              <a:rPr lang="en-US" altLang="en-US" dirty="0"/>
              <a:t> or </a:t>
            </a:r>
            <a:r>
              <a:rPr lang="en-US" altLang="en-US" i="1" dirty="0"/>
              <a:t>unsound</a:t>
            </a:r>
            <a:r>
              <a:rPr lang="en-US" altLang="en-US" dirty="0"/>
              <a:t>. </a:t>
            </a:r>
          </a:p>
          <a:p>
            <a:r>
              <a:rPr lang="en-US" altLang="en-US" dirty="0"/>
              <a:t>Premise 2 is a true statement (and is easily verifiable as well as uncontroversial).</a:t>
            </a:r>
          </a:p>
          <a:p>
            <a:r>
              <a:rPr lang="en-US" altLang="en-US" dirty="0"/>
              <a:t>But the truth or falsity of Premise 1 is less clear cut. </a:t>
            </a:r>
          </a:p>
          <a:p>
            <a:r>
              <a:rPr lang="en-US" altLang="en-US" dirty="0"/>
              <a:t>Although there is a strong analogy between stealing physical property and downloading unauthorized software, there are also some </a:t>
            </a:r>
            <a:r>
              <a:rPr lang="en-US" altLang="en-US" dirty="0" err="1"/>
              <a:t>disanalogies</a:t>
            </a:r>
            <a:r>
              <a:rPr lang="en-US" altLang="en-US" dirty="0"/>
              <a:t>; thus, the two behaviors are not, strictly speaking, “identical.”</a:t>
            </a:r>
          </a:p>
          <a:p>
            <a:endParaRPr lang="en-US" dirty="0"/>
          </a:p>
        </p:txBody>
      </p:sp>
      <p:pic>
        <p:nvPicPr>
          <p:cNvPr id="4" name="Recorded Sound">
            <a:hlinkClick r:id="" action="ppaction://media"/>
            <a:extLst>
              <a:ext uri="{FF2B5EF4-FFF2-40B4-BE49-F238E27FC236}">
                <a16:creationId xmlns:a16="http://schemas.microsoft.com/office/drawing/2014/main" id="{9434FA5A-9C96-47E4-B526-BC178BB7795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379978" y="1072702"/>
            <a:ext cx="609600" cy="609600"/>
          </a:xfrm>
          <a:prstGeom prst="rect">
            <a:avLst/>
          </a:prstGeom>
        </p:spPr>
      </p:pic>
    </p:spTree>
    <p:extLst>
      <p:ext uri="{BB962C8B-B14F-4D97-AF65-F5344CB8AC3E}">
        <p14:creationId xmlns:p14="http://schemas.microsoft.com/office/powerpoint/2010/main" val="1373192123"/>
      </p:ext>
    </p:extLst>
  </p:cSld>
  <p:clrMapOvr>
    <a:masterClrMapping/>
  </p:clrMapOvr>
  <mc:AlternateContent xmlns:mc="http://schemas.openxmlformats.org/markup-compatibility/2006">
    <mc:Choice xmlns:p14="http://schemas.microsoft.com/office/powerpoint/2010/main" Requires="p14">
      <p:transition spd="slow" p14:dur="2000" advTm="44442"/>
    </mc:Choice>
    <mc:Fallback>
      <p:transition spd="slow" advTm="444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444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continued</a:t>
            </a:r>
          </a:p>
        </p:txBody>
      </p:sp>
      <p:sp>
        <p:nvSpPr>
          <p:cNvPr id="3" name="Content Placeholder 2"/>
          <p:cNvSpPr>
            <a:spLocks noGrp="1"/>
          </p:cNvSpPr>
          <p:nvPr>
            <p:ph idx="1"/>
          </p:nvPr>
        </p:nvSpPr>
        <p:spPr/>
        <p:txBody>
          <a:bodyPr>
            <a:normAutofit fontScale="92500" lnSpcReduction="20000"/>
          </a:bodyPr>
          <a:lstStyle/>
          <a:p>
            <a:r>
              <a:rPr lang="en-US" altLang="en-US" dirty="0"/>
              <a:t>Because Premise 1 may be either false or indeterminate (i.e., it is not literally true, as stated), we now see that this argument is </a:t>
            </a:r>
            <a:r>
              <a:rPr lang="en-US" altLang="en-US" i="1" dirty="0"/>
              <a:t>unsound</a:t>
            </a:r>
            <a:r>
              <a:rPr lang="en-US" altLang="en-US" dirty="0"/>
              <a:t>. </a:t>
            </a:r>
          </a:p>
          <a:p>
            <a:r>
              <a:rPr lang="en-US" altLang="en-US" dirty="0"/>
              <a:t>However, the argument is still valid; so we can skip Step 5, which applies only to invalid arguments. </a:t>
            </a:r>
          </a:p>
          <a:p>
            <a:r>
              <a:rPr lang="en-US" altLang="en-US" dirty="0"/>
              <a:t>At Step 6, we note that both Premise 2 and the conclusion are true, while Premise 1 may be either false or indeterminate (since it is not literally true). </a:t>
            </a:r>
          </a:p>
          <a:p>
            <a:r>
              <a:rPr lang="en-US" altLang="en-US" dirty="0"/>
              <a:t>So our overall evaluation of this argument, at Step 7, is: </a:t>
            </a:r>
            <a:r>
              <a:rPr lang="en-US" altLang="en-US" i="1" dirty="0"/>
              <a:t>Valid but Unsound</a:t>
            </a:r>
            <a:r>
              <a:rPr lang="en-US" altLang="en-US" dirty="0"/>
              <a:t>. </a:t>
            </a:r>
          </a:p>
          <a:p>
            <a:r>
              <a:rPr lang="en-US" altLang="en-US" dirty="0"/>
              <a:t>Note that the conclusion happens to be true, even though its truth is not logically supported by the argument’s premises.</a:t>
            </a:r>
          </a:p>
          <a:p>
            <a:endParaRPr lang="en-US" dirty="0"/>
          </a:p>
        </p:txBody>
      </p:sp>
      <p:pic>
        <p:nvPicPr>
          <p:cNvPr id="4" name="Recorded Sound">
            <a:hlinkClick r:id="" action="ppaction://media"/>
            <a:extLst>
              <a:ext uri="{FF2B5EF4-FFF2-40B4-BE49-F238E27FC236}">
                <a16:creationId xmlns:a16="http://schemas.microsoft.com/office/drawing/2014/main" id="{206F349F-50DB-46F8-A464-C0C8C2F0D33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665204" y="1030369"/>
            <a:ext cx="609600" cy="609600"/>
          </a:xfrm>
          <a:prstGeom prst="rect">
            <a:avLst/>
          </a:prstGeom>
        </p:spPr>
      </p:pic>
    </p:spTree>
    <p:extLst>
      <p:ext uri="{BB962C8B-B14F-4D97-AF65-F5344CB8AC3E}">
        <p14:creationId xmlns:p14="http://schemas.microsoft.com/office/powerpoint/2010/main" val="3681662037"/>
      </p:ext>
    </p:extLst>
  </p:cSld>
  <p:clrMapOvr>
    <a:masterClrMapping/>
  </p:clrMapOvr>
  <mc:AlternateContent xmlns:mc="http://schemas.openxmlformats.org/markup-compatibility/2006">
    <mc:Choice xmlns:p14="http://schemas.microsoft.com/office/powerpoint/2010/main" Requires="p14">
      <p:transition spd="slow" p14:dur="2000" advTm="69079"/>
    </mc:Choice>
    <mc:Fallback>
      <p:transition spd="slow" advTm="690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07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Easier way to Identify Fallacious Arguments</a:t>
            </a:r>
          </a:p>
        </p:txBody>
      </p:sp>
      <p:sp>
        <p:nvSpPr>
          <p:cNvPr id="3" name="Content Placeholder 2"/>
          <p:cNvSpPr>
            <a:spLocks noGrp="1"/>
          </p:cNvSpPr>
          <p:nvPr>
            <p:ph idx="1"/>
          </p:nvPr>
        </p:nvSpPr>
        <p:spPr/>
        <p:txBody>
          <a:bodyPr>
            <a:normAutofit lnSpcReduction="10000"/>
          </a:bodyPr>
          <a:lstStyle/>
          <a:p>
            <a:r>
              <a:rPr lang="en-US" altLang="en-US" dirty="0"/>
              <a:t>While the seven-step strategy is a useful tool for evaluating a wide range of arguments, it is worth noting that some less formal techniques are also available to us for spotting fallacious arguments that commonly occur in ordinary, everyday reasoning. </a:t>
            </a:r>
          </a:p>
          <a:p>
            <a:r>
              <a:rPr lang="en-US" altLang="en-US" dirty="0"/>
              <a:t>So, fortunately, there is also an </a:t>
            </a:r>
            <a:r>
              <a:rPr lang="en-US" altLang="en-US" i="1" dirty="0"/>
              <a:t>informal</a:t>
            </a:r>
            <a:r>
              <a:rPr lang="en-US" altLang="en-US" dirty="0"/>
              <a:t>, and arguably simpler, way of identifying and cataloging many (informal) logical fallacies that frequently appear in everyday discourse.</a:t>
            </a:r>
          </a:p>
          <a:p>
            <a:r>
              <a:rPr lang="en-US" altLang="en-US" dirty="0"/>
              <a:t>We need to understand what is meant by “informal logical fallacy.”</a:t>
            </a:r>
          </a:p>
          <a:p>
            <a:endParaRPr lang="en-US" dirty="0"/>
          </a:p>
        </p:txBody>
      </p:sp>
      <p:pic>
        <p:nvPicPr>
          <p:cNvPr id="4" name="Recorded Sound">
            <a:hlinkClick r:id="" action="ppaction://media"/>
            <a:extLst>
              <a:ext uri="{FF2B5EF4-FFF2-40B4-BE49-F238E27FC236}">
                <a16:creationId xmlns:a16="http://schemas.microsoft.com/office/drawing/2014/main" id="{54C9EA0D-08CF-4F95-A38D-3483005EB6D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86997" y="909507"/>
            <a:ext cx="609600" cy="609600"/>
          </a:xfrm>
          <a:prstGeom prst="rect">
            <a:avLst/>
          </a:prstGeom>
        </p:spPr>
      </p:pic>
    </p:spTree>
    <p:extLst>
      <p:ext uri="{BB962C8B-B14F-4D97-AF65-F5344CB8AC3E}">
        <p14:creationId xmlns:p14="http://schemas.microsoft.com/office/powerpoint/2010/main" val="4280637133"/>
      </p:ext>
    </p:extLst>
  </p:cSld>
  <p:clrMapOvr>
    <a:masterClrMapping/>
  </p:clrMapOvr>
  <mc:AlternateContent xmlns:mc="http://schemas.openxmlformats.org/markup-compatibility/2006">
    <mc:Choice xmlns:p14="http://schemas.microsoft.com/office/powerpoint/2010/main" Requires="p14">
      <p:transition spd="slow" p14:dur="2000" advTm="51408"/>
    </mc:Choice>
    <mc:Fallback>
      <p:transition spd="slow" advTm="514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4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Logical Argument</a:t>
            </a:r>
          </a:p>
        </p:txBody>
      </p:sp>
      <p:sp>
        <p:nvSpPr>
          <p:cNvPr id="3" name="Content Placeholder 2"/>
          <p:cNvSpPr>
            <a:spLocks noGrp="1"/>
          </p:cNvSpPr>
          <p:nvPr>
            <p:ph idx="1"/>
          </p:nvPr>
        </p:nvSpPr>
        <p:spPr/>
        <p:txBody>
          <a:bodyPr>
            <a:normAutofit fontScale="92500" lnSpcReduction="10000"/>
          </a:bodyPr>
          <a:lstStyle/>
          <a:p>
            <a:pPr>
              <a:buNone/>
            </a:pPr>
            <a:r>
              <a:rPr lang="en-US" altLang="en-US" dirty="0">
                <a:solidFill>
                  <a:srgbClr val="000000"/>
                </a:solidFill>
                <a:cs typeface="Times New Roman" panose="02020603050405020304" pitchFamily="18" charset="0"/>
              </a:rPr>
              <a:t>An </a:t>
            </a:r>
            <a:r>
              <a:rPr lang="en-US" altLang="en-US" i="1" dirty="0">
                <a:solidFill>
                  <a:srgbClr val="000000"/>
                </a:solidFill>
                <a:cs typeface="Times New Roman" panose="02020603050405020304" pitchFamily="18" charset="0"/>
              </a:rPr>
              <a:t>argument</a:t>
            </a:r>
            <a:r>
              <a:rPr lang="en-US" altLang="en-US" dirty="0">
                <a:solidFill>
                  <a:srgbClr val="000000"/>
                </a:solidFill>
                <a:cs typeface="Times New Roman" panose="02020603050405020304" pitchFamily="18" charset="0"/>
              </a:rPr>
              <a:t> can be defined as a: </a:t>
            </a:r>
            <a:r>
              <a:rPr lang="en-US" altLang="en-US" i="1" dirty="0">
                <a:solidFill>
                  <a:srgbClr val="000000"/>
                </a:solidFill>
                <a:cs typeface="Times New Roman" panose="02020603050405020304" pitchFamily="18" charset="0"/>
              </a:rPr>
              <a:t>form of reasoning </a:t>
            </a:r>
            <a:r>
              <a:rPr lang="en-US" altLang="en-US" dirty="0">
                <a:solidFill>
                  <a:srgbClr val="000000"/>
                </a:solidFill>
                <a:cs typeface="Times New Roman" panose="02020603050405020304" pitchFamily="18" charset="0"/>
              </a:rPr>
              <a:t>that attempts to establish the truth of one claim (called a </a:t>
            </a:r>
            <a:r>
              <a:rPr lang="en-US" altLang="en-US" i="1" dirty="0">
                <a:solidFill>
                  <a:srgbClr val="000000"/>
                </a:solidFill>
                <a:cs typeface="Times New Roman" panose="02020603050405020304" pitchFamily="18" charset="0"/>
              </a:rPr>
              <a:t>conclusion</a:t>
            </a:r>
            <a:r>
              <a:rPr lang="en-US" altLang="en-US" dirty="0">
                <a:solidFill>
                  <a:srgbClr val="000000"/>
                </a:solidFill>
                <a:cs typeface="Times New Roman" panose="02020603050405020304" pitchFamily="18" charset="0"/>
              </a:rPr>
              <a:t>) based on the assumed truth of the evidence in other claims (called </a:t>
            </a:r>
            <a:r>
              <a:rPr lang="en-US" altLang="en-US" i="1" dirty="0">
                <a:solidFill>
                  <a:srgbClr val="000000"/>
                </a:solidFill>
                <a:cs typeface="Times New Roman" panose="02020603050405020304" pitchFamily="18" charset="0"/>
              </a:rPr>
              <a:t>premises</a:t>
            </a:r>
            <a:r>
              <a:rPr lang="en-US" altLang="en-US" dirty="0">
                <a:solidFill>
                  <a:srgbClr val="000000"/>
                </a:solidFill>
                <a:cs typeface="Times New Roman" panose="02020603050405020304" pitchFamily="18" charset="0"/>
              </a:rPr>
              <a:t>) provided to support the conclusion</a:t>
            </a:r>
          </a:p>
          <a:p>
            <a:r>
              <a:rPr lang="en-US" altLang="en-US" dirty="0">
                <a:solidFill>
                  <a:srgbClr val="000000"/>
                </a:solidFill>
                <a:cs typeface="Times New Roman" panose="02020603050405020304" pitchFamily="18" charset="0"/>
              </a:rPr>
              <a:t>An argument has three important characteristics or features, in that it: </a:t>
            </a:r>
          </a:p>
          <a:p>
            <a:pPr>
              <a:buFont typeface="Tahoma" panose="020B0604030504040204" pitchFamily="34" charset="0"/>
              <a:buAutoNum type="romanLcPeriod"/>
            </a:pPr>
            <a:r>
              <a:rPr lang="en-US" altLang="en-US" dirty="0">
                <a:solidFill>
                  <a:srgbClr val="000000"/>
                </a:solidFill>
                <a:cs typeface="Times New Roman" panose="02020603050405020304" pitchFamily="18" charset="0"/>
              </a:rPr>
              <a:t>is a </a:t>
            </a:r>
            <a:r>
              <a:rPr lang="en-US" altLang="en-US" i="1" dirty="0">
                <a:solidFill>
                  <a:srgbClr val="000000"/>
                </a:solidFill>
                <a:cs typeface="Times New Roman" panose="02020603050405020304" pitchFamily="18" charset="0"/>
              </a:rPr>
              <a:t>form of reasoning;</a:t>
            </a:r>
            <a:endParaRPr lang="en-US" altLang="en-US" dirty="0">
              <a:solidFill>
                <a:srgbClr val="000000"/>
              </a:solidFill>
              <a:cs typeface="Times New Roman" panose="02020603050405020304" pitchFamily="18" charset="0"/>
            </a:endParaRPr>
          </a:p>
          <a:p>
            <a:pPr>
              <a:buFont typeface="Tahoma" panose="020B0604030504040204" pitchFamily="34" charset="0"/>
              <a:buAutoNum type="romanLcPeriod"/>
            </a:pPr>
            <a:r>
              <a:rPr lang="en-US" altLang="en-US" dirty="0">
                <a:solidFill>
                  <a:srgbClr val="000000"/>
                </a:solidFill>
                <a:cs typeface="Times New Roman" panose="02020603050405020304" pitchFamily="18" charset="0"/>
              </a:rPr>
              <a:t>is comprised of </a:t>
            </a:r>
            <a:r>
              <a:rPr lang="en-US" altLang="en-US" i="1" dirty="0">
                <a:solidFill>
                  <a:srgbClr val="000000"/>
                </a:solidFill>
                <a:cs typeface="Times New Roman" panose="02020603050405020304" pitchFamily="18" charset="0"/>
              </a:rPr>
              <a:t>claims</a:t>
            </a:r>
            <a:r>
              <a:rPr lang="en-US" altLang="en-US" dirty="0">
                <a:solidFill>
                  <a:srgbClr val="000000"/>
                </a:solidFill>
                <a:cs typeface="Times New Roman" panose="02020603050405020304" pitchFamily="18" charset="0"/>
              </a:rPr>
              <a:t> (sometimes also called statements or assertions);</a:t>
            </a:r>
          </a:p>
          <a:p>
            <a:pPr>
              <a:buFont typeface="Tahoma" panose="020B0604030504040204" pitchFamily="34" charset="0"/>
              <a:buAutoNum type="romanLcPeriod"/>
            </a:pPr>
            <a:r>
              <a:rPr lang="en-US" altLang="en-US" dirty="0">
                <a:solidFill>
                  <a:srgbClr val="000000"/>
                </a:solidFill>
                <a:cs typeface="Times New Roman" panose="02020603050405020304" pitchFamily="18" charset="0"/>
              </a:rPr>
              <a:t>aims at establishing a </a:t>
            </a:r>
            <a:r>
              <a:rPr lang="en-US" altLang="en-US" i="1" dirty="0">
                <a:solidFill>
                  <a:srgbClr val="000000"/>
                </a:solidFill>
                <a:cs typeface="Times New Roman" panose="02020603050405020304" pitchFamily="18" charset="0"/>
              </a:rPr>
              <a:t>conclusion</a:t>
            </a:r>
            <a:r>
              <a:rPr lang="en-US" altLang="en-US" dirty="0">
                <a:solidFill>
                  <a:srgbClr val="000000"/>
                </a:solidFill>
                <a:cs typeface="Times New Roman" panose="02020603050405020304" pitchFamily="18" charset="0"/>
              </a:rPr>
              <a:t> (i.e., one claim) based on evidence (provided by other claims called </a:t>
            </a:r>
            <a:r>
              <a:rPr lang="en-US" altLang="en-US" i="1" dirty="0">
                <a:solidFill>
                  <a:srgbClr val="000000"/>
                </a:solidFill>
                <a:cs typeface="Times New Roman" panose="02020603050405020304" pitchFamily="18" charset="0"/>
              </a:rPr>
              <a:t>premises</a:t>
            </a:r>
            <a:r>
              <a:rPr lang="en-US" altLang="en-US" dirty="0">
                <a:solidFill>
                  <a:srgbClr val="000000"/>
                </a:solidFill>
                <a:cs typeface="Times New Roman" panose="02020603050405020304" pitchFamily="18" charset="0"/>
              </a:rPr>
              <a:t>).</a:t>
            </a:r>
          </a:p>
          <a:p>
            <a:pPr>
              <a:buNone/>
            </a:pPr>
            <a:endParaRPr lang="en-US" altLang="en-US" dirty="0">
              <a:solidFill>
                <a:srgbClr val="000000"/>
              </a:solidFill>
              <a:cs typeface="Times New Roman" panose="02020603050405020304" pitchFamily="18" charset="0"/>
            </a:endParaRPr>
          </a:p>
          <a:p>
            <a:endParaRPr lang="en-US" dirty="0"/>
          </a:p>
        </p:txBody>
      </p:sp>
      <p:pic>
        <p:nvPicPr>
          <p:cNvPr id="4" name="Recorded Sound">
            <a:hlinkClick r:id="" action="ppaction://media"/>
            <a:extLst>
              <a:ext uri="{FF2B5EF4-FFF2-40B4-BE49-F238E27FC236}">
                <a16:creationId xmlns:a16="http://schemas.microsoft.com/office/drawing/2014/main" id="{A2488870-7267-4234-B768-A1C1E8FA1F6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379978" y="859173"/>
            <a:ext cx="609600" cy="609600"/>
          </a:xfrm>
          <a:prstGeom prst="rect">
            <a:avLst/>
          </a:prstGeom>
        </p:spPr>
      </p:pic>
    </p:spTree>
    <p:extLst>
      <p:ext uri="{BB962C8B-B14F-4D97-AF65-F5344CB8AC3E}">
        <p14:creationId xmlns:p14="http://schemas.microsoft.com/office/powerpoint/2010/main" val="2658176028"/>
      </p:ext>
    </p:extLst>
  </p:cSld>
  <p:clrMapOvr>
    <a:masterClrMapping/>
  </p:clrMapOvr>
  <mc:AlternateContent xmlns:mc="http://schemas.openxmlformats.org/markup-compatibility/2006">
    <mc:Choice xmlns:p14="http://schemas.microsoft.com/office/powerpoint/2010/main" Requires="p14">
      <p:transition spd="slow" p14:dur="2000" advTm="52987"/>
    </mc:Choice>
    <mc:Fallback>
      <p:transition spd="slow" advTm="52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98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Everyday Reasoning</a:t>
            </a:r>
          </a:p>
        </p:txBody>
      </p:sp>
      <p:sp>
        <p:nvSpPr>
          <p:cNvPr id="3" name="Content Placeholder 2"/>
          <p:cNvSpPr>
            <a:spLocks noGrp="1"/>
          </p:cNvSpPr>
          <p:nvPr>
            <p:ph idx="1"/>
          </p:nvPr>
        </p:nvSpPr>
        <p:spPr/>
        <p:txBody>
          <a:bodyPr/>
          <a:lstStyle/>
          <a:p>
            <a:r>
              <a:rPr lang="en-US" altLang="en-US" dirty="0">
                <a:cs typeface="Times New Roman" panose="02020603050405020304" pitchFamily="18" charset="0"/>
              </a:rPr>
              <a:t>What do we mean by the term </a:t>
            </a:r>
            <a:r>
              <a:rPr lang="en-US" altLang="en-US" i="1" dirty="0">
                <a:cs typeface="Times New Roman" panose="02020603050405020304" pitchFamily="18" charset="0"/>
              </a:rPr>
              <a:t>fallacy</a:t>
            </a:r>
            <a:r>
              <a:rPr lang="en-US" altLang="en-US" dirty="0">
                <a:cs typeface="Times New Roman" panose="02020603050405020304" pitchFamily="18" charset="0"/>
              </a:rPr>
              <a:t>?</a:t>
            </a:r>
          </a:p>
          <a:p>
            <a:r>
              <a:rPr lang="en-US" altLang="en-US" dirty="0">
                <a:cs typeface="Times New Roman" panose="02020603050405020304" pitchFamily="18" charset="0"/>
              </a:rPr>
              <a:t>Contrary to popular belief, "fallacy" does not mean false statement. </a:t>
            </a:r>
          </a:p>
          <a:p>
            <a:r>
              <a:rPr lang="en-US" altLang="en-US" dirty="0">
                <a:cs typeface="Times New Roman" panose="02020603050405020304" pitchFamily="18" charset="0"/>
              </a:rPr>
              <a:t>Instead, it means </a:t>
            </a:r>
            <a:r>
              <a:rPr lang="en-US" altLang="en-US" i="1" dirty="0">
                <a:cs typeface="Times New Roman" panose="02020603050405020304" pitchFamily="18" charset="0"/>
              </a:rPr>
              <a:t>faulty reasoning</a:t>
            </a:r>
            <a:r>
              <a:rPr lang="en-US" altLang="en-US" dirty="0">
                <a:cs typeface="Times New Roman" panose="02020603050405020304" pitchFamily="18" charset="0"/>
              </a:rPr>
              <a:t>. </a:t>
            </a:r>
          </a:p>
          <a:p>
            <a:r>
              <a:rPr lang="en-US" altLang="en-US" dirty="0">
                <a:cs typeface="Times New Roman" panose="02020603050405020304" pitchFamily="18" charset="0"/>
              </a:rPr>
              <a:t>We have already seen that it is possible for an argument to contain all true statements and still be (logically) fallacious. </a:t>
            </a:r>
          </a:p>
          <a:p>
            <a:endParaRPr lang="en-US" dirty="0"/>
          </a:p>
        </p:txBody>
      </p:sp>
      <p:pic>
        <p:nvPicPr>
          <p:cNvPr id="4" name="Recorded Sound">
            <a:hlinkClick r:id="" action="ppaction://media"/>
            <a:extLst>
              <a:ext uri="{FF2B5EF4-FFF2-40B4-BE49-F238E27FC236}">
                <a16:creationId xmlns:a16="http://schemas.microsoft.com/office/drawing/2014/main" id="{605DF079-6635-4336-9F4B-49D260728C2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195421" y="1013591"/>
            <a:ext cx="609600" cy="609600"/>
          </a:xfrm>
          <a:prstGeom prst="rect">
            <a:avLst/>
          </a:prstGeom>
        </p:spPr>
      </p:pic>
    </p:spTree>
    <p:extLst>
      <p:ext uri="{BB962C8B-B14F-4D97-AF65-F5344CB8AC3E}">
        <p14:creationId xmlns:p14="http://schemas.microsoft.com/office/powerpoint/2010/main" val="323236405"/>
      </p:ext>
    </p:extLst>
  </p:cSld>
  <p:clrMapOvr>
    <a:masterClrMapping/>
  </p:clrMapOvr>
  <mc:AlternateContent xmlns:mc="http://schemas.openxmlformats.org/markup-compatibility/2006">
    <mc:Choice xmlns:p14="http://schemas.microsoft.com/office/powerpoint/2010/main" Requires="p14">
      <p:transition spd="slow" p14:dur="2000" advTm="33993"/>
    </mc:Choice>
    <mc:Fallback>
      <p:transition spd="slow" advTm="3399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99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Informal Logical Fallacies</a:t>
            </a:r>
          </a:p>
        </p:txBody>
      </p:sp>
      <p:sp>
        <p:nvSpPr>
          <p:cNvPr id="3" name="Content Placeholder 2"/>
          <p:cNvSpPr>
            <a:spLocks noGrp="1"/>
          </p:cNvSpPr>
          <p:nvPr>
            <p:ph idx="1"/>
          </p:nvPr>
        </p:nvSpPr>
        <p:spPr/>
        <p:txBody>
          <a:bodyPr/>
          <a:lstStyle/>
          <a:p>
            <a:r>
              <a:rPr lang="en-US" altLang="en-US" dirty="0">
                <a:solidFill>
                  <a:srgbClr val="000000"/>
                </a:solidFill>
                <a:cs typeface="Times New Roman" panose="02020603050405020304" pitchFamily="18" charset="0"/>
              </a:rPr>
              <a:t>As noted above, many (informal logical) fallacies appear in everyday discourse and conversation.</a:t>
            </a:r>
          </a:p>
          <a:p>
            <a:r>
              <a:rPr lang="en-US" altLang="en-US" dirty="0">
                <a:solidFill>
                  <a:srgbClr val="000000"/>
                </a:solidFill>
                <a:cs typeface="Times New Roman" panose="02020603050405020304" pitchFamily="18" charset="0"/>
              </a:rPr>
              <a:t>Logicians and philosophers have categorized these kinds of fallacies in ways that are convenient for us to recognize. </a:t>
            </a:r>
          </a:p>
          <a:p>
            <a:r>
              <a:rPr lang="en-US" altLang="en-US" dirty="0">
                <a:solidFill>
                  <a:srgbClr val="000000"/>
                </a:solidFill>
                <a:cs typeface="Times New Roman" panose="02020603050405020304" pitchFamily="18" charset="0"/>
              </a:rPr>
              <a:t>We will refer to these kinds of fallacious arguments as </a:t>
            </a:r>
            <a:r>
              <a:rPr lang="en-US" altLang="en-US" i="1" dirty="0">
                <a:solidFill>
                  <a:srgbClr val="000000"/>
                </a:solidFill>
                <a:cs typeface="Times New Roman" panose="02020603050405020304" pitchFamily="18" charset="0"/>
              </a:rPr>
              <a:t>informal logical</a:t>
            </a:r>
            <a:r>
              <a:rPr lang="en-US" altLang="en-US" dirty="0">
                <a:solidFill>
                  <a:srgbClr val="000000"/>
                </a:solidFill>
                <a:cs typeface="Times New Roman" panose="02020603050405020304" pitchFamily="18" charset="0"/>
              </a:rPr>
              <a:t> </a:t>
            </a:r>
            <a:r>
              <a:rPr lang="en-US" altLang="en-US" i="1" dirty="0">
                <a:solidFill>
                  <a:srgbClr val="000000"/>
                </a:solidFill>
                <a:cs typeface="Times New Roman" panose="02020603050405020304" pitchFamily="18" charset="0"/>
              </a:rPr>
              <a:t>fallacies</a:t>
            </a:r>
            <a:r>
              <a:rPr lang="en-US" altLang="en-US" dirty="0">
                <a:solidFill>
                  <a:srgbClr val="000000"/>
                </a:solidFill>
                <a:cs typeface="Times New Roman" panose="02020603050405020304" pitchFamily="18" charset="0"/>
              </a:rPr>
              <a:t>.</a:t>
            </a:r>
            <a:endParaRPr lang="en-US" altLang="en-US" dirty="0"/>
          </a:p>
          <a:p>
            <a:endParaRPr lang="en-US" dirty="0"/>
          </a:p>
        </p:txBody>
      </p:sp>
      <p:pic>
        <p:nvPicPr>
          <p:cNvPr id="4" name="Recorded Sound">
            <a:hlinkClick r:id="" action="ppaction://media"/>
            <a:extLst>
              <a:ext uri="{FF2B5EF4-FFF2-40B4-BE49-F238E27FC236}">
                <a16:creationId xmlns:a16="http://schemas.microsoft.com/office/drawing/2014/main" id="{EE44517C-A881-48B1-9D43-5921B761618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30312" y="1110842"/>
            <a:ext cx="609600" cy="609600"/>
          </a:xfrm>
          <a:prstGeom prst="rect">
            <a:avLst/>
          </a:prstGeom>
        </p:spPr>
      </p:pic>
    </p:spTree>
    <p:extLst>
      <p:ext uri="{BB962C8B-B14F-4D97-AF65-F5344CB8AC3E}">
        <p14:creationId xmlns:p14="http://schemas.microsoft.com/office/powerpoint/2010/main" val="912744362"/>
      </p:ext>
    </p:extLst>
  </p:cSld>
  <p:clrMapOvr>
    <a:masterClrMapping/>
  </p:clrMapOvr>
  <mc:AlternateContent xmlns:mc="http://schemas.openxmlformats.org/markup-compatibility/2006">
    <mc:Choice xmlns:p14="http://schemas.microsoft.com/office/powerpoint/2010/main" Requires="p14">
      <p:transition spd="slow" p14:dur="2000" advTm="32531"/>
    </mc:Choice>
    <mc:Fallback>
      <p:transition spd="slow" advTm="3253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53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Common Informal Logical Fallacies</a:t>
            </a:r>
          </a:p>
        </p:txBody>
      </p:sp>
      <p:sp>
        <p:nvSpPr>
          <p:cNvPr id="3" name="Content Placeholder 2"/>
          <p:cNvSpPr>
            <a:spLocks noGrp="1"/>
          </p:cNvSpPr>
          <p:nvPr>
            <p:ph idx="1"/>
          </p:nvPr>
        </p:nvSpPr>
        <p:spPr/>
        <p:txBody>
          <a:bodyPr>
            <a:normAutofit lnSpcReduction="10000"/>
          </a:bodyPr>
          <a:lstStyle/>
          <a:p>
            <a:pPr>
              <a:lnSpc>
                <a:spcPct val="90000"/>
              </a:lnSpc>
            </a:pPr>
            <a:r>
              <a:rPr lang="en-US" altLang="en-US" i="1" dirty="0">
                <a:cs typeface="Times New Roman" panose="02020603050405020304" pitchFamily="18" charset="0"/>
              </a:rPr>
              <a:t>Ad Hominem Argument</a:t>
            </a:r>
            <a:r>
              <a:rPr lang="en-US" altLang="en-US" dirty="0"/>
              <a:t> </a:t>
            </a:r>
          </a:p>
          <a:p>
            <a:pPr>
              <a:lnSpc>
                <a:spcPct val="90000"/>
              </a:lnSpc>
            </a:pPr>
            <a:r>
              <a:rPr lang="en-US" altLang="en-US" i="1" dirty="0">
                <a:cs typeface="Times New Roman" panose="02020603050405020304" pitchFamily="18" charset="0"/>
              </a:rPr>
              <a:t>Slippery Slope Argument</a:t>
            </a:r>
            <a:r>
              <a:rPr lang="en-US" altLang="en-US" dirty="0"/>
              <a:t> </a:t>
            </a:r>
          </a:p>
          <a:p>
            <a:pPr>
              <a:lnSpc>
                <a:spcPct val="90000"/>
              </a:lnSpc>
            </a:pPr>
            <a:r>
              <a:rPr lang="en-US" altLang="en-US" i="1" dirty="0">
                <a:cs typeface="Times New Roman" panose="02020603050405020304" pitchFamily="18" charset="0"/>
              </a:rPr>
              <a:t>Fallacy of Appeal to Authority</a:t>
            </a:r>
            <a:r>
              <a:rPr lang="en-US" altLang="en-US" dirty="0"/>
              <a:t> </a:t>
            </a:r>
          </a:p>
          <a:p>
            <a:pPr>
              <a:lnSpc>
                <a:spcPct val="90000"/>
              </a:lnSpc>
            </a:pPr>
            <a:r>
              <a:rPr lang="en-US" altLang="en-US" i="1" dirty="0">
                <a:cs typeface="Times New Roman" panose="02020603050405020304" pitchFamily="18" charset="0"/>
              </a:rPr>
              <a:t>False Cause</a:t>
            </a:r>
            <a:r>
              <a:rPr lang="en-US" altLang="en-US" dirty="0">
                <a:cs typeface="Times New Roman" panose="02020603050405020304" pitchFamily="18" charset="0"/>
              </a:rPr>
              <a:t> </a:t>
            </a:r>
            <a:r>
              <a:rPr lang="en-US" altLang="en-US" i="1" dirty="0">
                <a:cs typeface="Times New Roman" panose="02020603050405020304" pitchFamily="18" charset="0"/>
              </a:rPr>
              <a:t>Fallacy</a:t>
            </a:r>
            <a:r>
              <a:rPr lang="en-US" altLang="en-US" dirty="0"/>
              <a:t> </a:t>
            </a:r>
          </a:p>
          <a:p>
            <a:pPr>
              <a:lnSpc>
                <a:spcPct val="90000"/>
              </a:lnSpc>
            </a:pPr>
            <a:r>
              <a:rPr lang="en-US" altLang="en-US" i="1" dirty="0">
                <a:cs typeface="Times New Roman" panose="02020603050405020304" pitchFamily="18" charset="0"/>
              </a:rPr>
              <a:t>Fallacy of Division</a:t>
            </a:r>
            <a:r>
              <a:rPr lang="en-US" altLang="en-US" dirty="0"/>
              <a:t> </a:t>
            </a:r>
          </a:p>
          <a:p>
            <a:pPr>
              <a:lnSpc>
                <a:spcPct val="90000"/>
              </a:lnSpc>
            </a:pPr>
            <a:r>
              <a:rPr lang="en-US" altLang="en-US" i="1" dirty="0">
                <a:cs typeface="Times New Roman" panose="02020603050405020304" pitchFamily="18" charset="0"/>
              </a:rPr>
              <a:t>Appeal to the People (Argumentum ad </a:t>
            </a:r>
            <a:r>
              <a:rPr lang="en-US" altLang="en-US" i="1" dirty="0" err="1">
                <a:cs typeface="Times New Roman" panose="02020603050405020304" pitchFamily="18" charset="0"/>
              </a:rPr>
              <a:t>Populum</a:t>
            </a:r>
            <a:r>
              <a:rPr lang="en-US" altLang="en-US" i="1" dirty="0">
                <a:cs typeface="Times New Roman" panose="02020603050405020304" pitchFamily="18" charset="0"/>
              </a:rPr>
              <a:t>)</a:t>
            </a:r>
            <a:r>
              <a:rPr lang="en-US" altLang="en-US" dirty="0"/>
              <a:t> </a:t>
            </a:r>
          </a:p>
          <a:p>
            <a:pPr>
              <a:lnSpc>
                <a:spcPct val="90000"/>
              </a:lnSpc>
            </a:pPr>
            <a:r>
              <a:rPr lang="en-US" altLang="en-US" i="1" dirty="0">
                <a:cs typeface="Times New Roman" panose="02020603050405020304" pitchFamily="18" charset="0"/>
              </a:rPr>
              <a:t>The </a:t>
            </a:r>
            <a:r>
              <a:rPr lang="en-US" altLang="en-US" i="1" dirty="0" err="1">
                <a:cs typeface="Times New Roman" panose="02020603050405020304" pitchFamily="18" charset="0"/>
              </a:rPr>
              <a:t>Virtuality</a:t>
            </a:r>
            <a:r>
              <a:rPr lang="en-US" altLang="en-US" i="1" dirty="0">
                <a:cs typeface="Times New Roman" panose="02020603050405020304" pitchFamily="18" charset="0"/>
              </a:rPr>
              <a:t> Fallacy</a:t>
            </a:r>
            <a:r>
              <a:rPr lang="en-US" altLang="en-US" dirty="0"/>
              <a:t> </a:t>
            </a:r>
          </a:p>
          <a:p>
            <a:endParaRPr lang="en-US" dirty="0"/>
          </a:p>
        </p:txBody>
      </p:sp>
      <p:pic>
        <p:nvPicPr>
          <p:cNvPr id="4" name="Recorded Sound">
            <a:hlinkClick r:id="" action="ppaction://media"/>
            <a:extLst>
              <a:ext uri="{FF2B5EF4-FFF2-40B4-BE49-F238E27FC236}">
                <a16:creationId xmlns:a16="http://schemas.microsoft.com/office/drawing/2014/main" id="{DF937F30-614A-4871-B3C0-E9E25576F16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20588" y="1507066"/>
            <a:ext cx="609600" cy="609600"/>
          </a:xfrm>
          <a:prstGeom prst="rect">
            <a:avLst/>
          </a:prstGeom>
        </p:spPr>
      </p:pic>
    </p:spTree>
    <p:extLst>
      <p:ext uri="{BB962C8B-B14F-4D97-AF65-F5344CB8AC3E}">
        <p14:creationId xmlns:p14="http://schemas.microsoft.com/office/powerpoint/2010/main" val="3429645091"/>
      </p:ext>
    </p:extLst>
  </p:cSld>
  <p:clrMapOvr>
    <a:masterClrMapping/>
  </p:clrMapOvr>
  <mc:AlternateContent xmlns:mc="http://schemas.openxmlformats.org/markup-compatibility/2006">
    <mc:Choice xmlns:p14="http://schemas.microsoft.com/office/powerpoint/2010/main" Requires="p14">
      <p:transition spd="slow" p14:dur="2000" advTm="47461"/>
    </mc:Choice>
    <mc:Fallback>
      <p:transition spd="slow" advTm="4746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746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 Hominem Argument</a:t>
            </a:r>
          </a:p>
        </p:txBody>
      </p:sp>
      <p:sp>
        <p:nvSpPr>
          <p:cNvPr id="3" name="Content Placeholder 2"/>
          <p:cNvSpPr>
            <a:spLocks noGrp="1"/>
          </p:cNvSpPr>
          <p:nvPr>
            <p:ph idx="1"/>
          </p:nvPr>
        </p:nvSpPr>
        <p:spPr/>
        <p:txBody>
          <a:bodyPr/>
          <a:lstStyle/>
          <a:p>
            <a:pPr>
              <a:lnSpc>
                <a:spcPct val="80000"/>
              </a:lnSpc>
            </a:pPr>
            <a:r>
              <a:rPr lang="en-US" altLang="en-US" sz="2800" i="1" dirty="0"/>
              <a:t>Ad hominem</a:t>
            </a:r>
            <a:r>
              <a:rPr lang="en-US" altLang="en-US" sz="2800" dirty="0"/>
              <a:t> arguments attack the person rather than the substance of the person’s argument. </a:t>
            </a:r>
          </a:p>
          <a:p>
            <a:pPr>
              <a:lnSpc>
                <a:spcPct val="80000"/>
              </a:lnSpc>
            </a:pPr>
            <a:r>
              <a:rPr lang="en-US" altLang="en-US" sz="2800" dirty="0"/>
              <a:t>Suppose that Senator X opposes a Congressional bill for a missile defense system (NMD) and that Senator Y argues:</a:t>
            </a:r>
          </a:p>
          <a:p>
            <a:pPr lvl="1">
              <a:lnSpc>
                <a:spcPct val="80000"/>
              </a:lnSpc>
              <a:buNone/>
            </a:pPr>
            <a:r>
              <a:rPr lang="en-US" altLang="en-US" dirty="0"/>
              <a:t>   How can we take seriously a position regarding the future of our national defense that has been opposed by Senator X, who has been arrested for drunken driving and who has been involved in extramarital affairs?</a:t>
            </a:r>
          </a:p>
          <a:p>
            <a:endParaRPr lang="en-US" dirty="0"/>
          </a:p>
        </p:txBody>
      </p:sp>
      <p:pic>
        <p:nvPicPr>
          <p:cNvPr id="4" name="Recorded Sound">
            <a:hlinkClick r:id="" action="ppaction://media"/>
            <a:extLst>
              <a:ext uri="{FF2B5EF4-FFF2-40B4-BE49-F238E27FC236}">
                <a16:creationId xmlns:a16="http://schemas.microsoft.com/office/drawing/2014/main" id="{DA0630C4-E559-4E34-9BA8-52C2C4A7CA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30312" y="850784"/>
            <a:ext cx="609600" cy="609600"/>
          </a:xfrm>
          <a:prstGeom prst="rect">
            <a:avLst/>
          </a:prstGeom>
        </p:spPr>
      </p:pic>
    </p:spTree>
    <p:extLst>
      <p:ext uri="{BB962C8B-B14F-4D97-AF65-F5344CB8AC3E}">
        <p14:creationId xmlns:p14="http://schemas.microsoft.com/office/powerpoint/2010/main" val="436787186"/>
      </p:ext>
    </p:extLst>
  </p:cSld>
  <p:clrMapOvr>
    <a:masterClrMapping/>
  </p:clrMapOvr>
  <mc:AlternateContent xmlns:mc="http://schemas.openxmlformats.org/markup-compatibility/2006">
    <mc:Choice xmlns:p14="http://schemas.microsoft.com/office/powerpoint/2010/main" Requires="p14">
      <p:transition spd="slow" p14:dur="2000" advTm="67569"/>
    </mc:Choice>
    <mc:Fallback>
      <p:transition spd="slow" advTm="675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56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Slippery Slope Fallacy</a:t>
            </a:r>
          </a:p>
        </p:txBody>
      </p:sp>
      <p:sp>
        <p:nvSpPr>
          <p:cNvPr id="3" name="Content Placeholder 2"/>
          <p:cNvSpPr>
            <a:spLocks noGrp="1"/>
          </p:cNvSpPr>
          <p:nvPr>
            <p:ph idx="1"/>
          </p:nvPr>
        </p:nvSpPr>
        <p:spPr/>
        <p:txBody>
          <a:bodyPr>
            <a:normAutofit lnSpcReduction="10000"/>
          </a:bodyPr>
          <a:lstStyle/>
          <a:p>
            <a:pPr>
              <a:lnSpc>
                <a:spcPct val="80000"/>
              </a:lnSpc>
              <a:defRPr/>
            </a:pPr>
            <a:r>
              <a:rPr lang="en-US" sz="2200" dirty="0"/>
              <a:t>The </a:t>
            </a:r>
            <a:r>
              <a:rPr lang="en-US" sz="2200" i="1" dirty="0"/>
              <a:t>slippery slope fallacy</a:t>
            </a:r>
            <a:r>
              <a:rPr lang="en-US" sz="2200" dirty="0"/>
              <a:t> has the form: </a:t>
            </a:r>
          </a:p>
          <a:p>
            <a:pPr marL="800100" lvl="2" indent="0">
              <a:lnSpc>
                <a:spcPct val="80000"/>
              </a:lnSpc>
              <a:buNone/>
              <a:defRPr/>
            </a:pPr>
            <a:r>
              <a:rPr lang="en-US" sz="2200" i="1" dirty="0"/>
              <a:t>X could possibly be abused; therefore, we should not allow X</a:t>
            </a:r>
            <a:r>
              <a:rPr lang="en-US" sz="2200" dirty="0"/>
              <a:t>. </a:t>
            </a:r>
          </a:p>
          <a:p>
            <a:pPr>
              <a:lnSpc>
                <a:spcPct val="80000"/>
              </a:lnSpc>
              <a:buFont typeface="Wingdings" panose="05000000000000000000" pitchFamily="2" charset="2"/>
              <a:buChar char="Ø"/>
              <a:defRPr/>
            </a:pPr>
            <a:r>
              <a:rPr lang="en-US" sz="2200" dirty="0"/>
              <a:t>For example, one might argue:</a:t>
            </a:r>
          </a:p>
          <a:p>
            <a:pPr lvl="1">
              <a:lnSpc>
                <a:spcPct val="80000"/>
              </a:lnSpc>
              <a:buNone/>
              <a:defRPr/>
            </a:pPr>
            <a:r>
              <a:rPr lang="en-US" sz="2200" dirty="0"/>
              <a:t>    We should not continue to allow computer manufacturers to build computer systems that include CD burners. If we allow them to do so, young users will burn copies of copyrighted music illegally. If the rate of unauthorized copying of music continues, recording artists will lose more money. If they lose more money, the entire music industry could be in jeopardy. If the music industry in America declines, the entire US economy will suffer. So, we must prohibit computer manufacturers from providing CD burners as part of the computer systems they build. </a:t>
            </a:r>
          </a:p>
          <a:p>
            <a:endParaRPr lang="en-US" dirty="0"/>
          </a:p>
        </p:txBody>
      </p:sp>
      <p:pic>
        <p:nvPicPr>
          <p:cNvPr id="4" name="Recorded Sound">
            <a:hlinkClick r:id="" action="ppaction://media"/>
            <a:extLst>
              <a:ext uri="{FF2B5EF4-FFF2-40B4-BE49-F238E27FC236}">
                <a16:creationId xmlns:a16="http://schemas.microsoft.com/office/drawing/2014/main" id="{4A7452C0-EB7D-49AF-8F12-FEE4D3AC769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21923" y="901118"/>
            <a:ext cx="609600" cy="609600"/>
          </a:xfrm>
          <a:prstGeom prst="rect">
            <a:avLst/>
          </a:prstGeom>
        </p:spPr>
      </p:pic>
    </p:spTree>
    <p:extLst>
      <p:ext uri="{BB962C8B-B14F-4D97-AF65-F5344CB8AC3E}">
        <p14:creationId xmlns:p14="http://schemas.microsoft.com/office/powerpoint/2010/main" val="4175759615"/>
      </p:ext>
    </p:extLst>
  </p:cSld>
  <p:clrMapOvr>
    <a:masterClrMapping/>
  </p:clrMapOvr>
  <mc:AlternateContent xmlns:mc="http://schemas.openxmlformats.org/markup-compatibility/2006">
    <mc:Choice xmlns:p14="http://schemas.microsoft.com/office/powerpoint/2010/main" Requires="p14">
      <p:transition spd="slow" p14:dur="2000" advTm="84706"/>
    </mc:Choice>
    <mc:Fallback>
      <p:transition spd="slow" advTm="847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470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Appeal to Authority</a:t>
            </a:r>
          </a:p>
        </p:txBody>
      </p:sp>
      <p:sp>
        <p:nvSpPr>
          <p:cNvPr id="3" name="Content Placeholder 2"/>
          <p:cNvSpPr>
            <a:spLocks noGrp="1"/>
          </p:cNvSpPr>
          <p:nvPr>
            <p:ph idx="1"/>
          </p:nvPr>
        </p:nvSpPr>
        <p:spPr/>
        <p:txBody>
          <a:bodyPr/>
          <a:lstStyle/>
          <a:p>
            <a:pPr>
              <a:lnSpc>
                <a:spcPct val="80000"/>
              </a:lnSpc>
            </a:pPr>
            <a:r>
              <a:rPr lang="en-US" altLang="en-US" sz="2800" dirty="0"/>
              <a:t>The </a:t>
            </a:r>
            <a:r>
              <a:rPr lang="en-US" altLang="en-US" sz="2800" i="1" dirty="0"/>
              <a:t>Fallacy of Appeal to Popular Authority</a:t>
            </a:r>
            <a:r>
              <a:rPr lang="en-US" altLang="en-US" sz="2800" dirty="0"/>
              <a:t> has the form:</a:t>
            </a:r>
          </a:p>
          <a:p>
            <a:pPr lvl="1">
              <a:lnSpc>
                <a:spcPct val="80000"/>
              </a:lnSpc>
              <a:buNone/>
            </a:pPr>
            <a:r>
              <a:rPr lang="en-US" altLang="en-US" dirty="0"/>
              <a:t>  </a:t>
            </a:r>
            <a:r>
              <a:rPr lang="en-US" altLang="en-US" i="1" dirty="0"/>
              <a:t>X is an authority in field Y; X said Z; therefore, Z</a:t>
            </a:r>
            <a:r>
              <a:rPr lang="en-US" altLang="en-US" dirty="0"/>
              <a:t>.</a:t>
            </a:r>
          </a:p>
          <a:p>
            <a:pPr>
              <a:lnSpc>
                <a:spcPct val="80000"/>
              </a:lnSpc>
            </a:pPr>
            <a:r>
              <a:rPr lang="en-US" altLang="en-US" sz="2800" dirty="0"/>
              <a:t>The following argument commits this fallacy:</a:t>
            </a:r>
          </a:p>
          <a:p>
            <a:pPr>
              <a:lnSpc>
                <a:spcPct val="80000"/>
              </a:lnSpc>
              <a:buNone/>
            </a:pPr>
            <a:endParaRPr lang="en-US" altLang="en-US" sz="1400" dirty="0"/>
          </a:p>
          <a:p>
            <a:pPr lvl="1">
              <a:lnSpc>
                <a:spcPct val="80000"/>
              </a:lnSpc>
              <a:buNone/>
            </a:pPr>
            <a:r>
              <a:rPr lang="en-US" altLang="en-US" dirty="0"/>
              <a:t>  Tim Berners-Lee believes that Comcast is a highly reliable ISP for home use. And Berners-Lee is clearly an expert on matters involving the Web and the Internet. So Comcast must be a reliable ISP.</a:t>
            </a:r>
          </a:p>
          <a:p>
            <a:endParaRPr lang="en-US" dirty="0"/>
          </a:p>
        </p:txBody>
      </p:sp>
      <p:pic>
        <p:nvPicPr>
          <p:cNvPr id="4" name="Recorded Sound">
            <a:hlinkClick r:id="" action="ppaction://media"/>
            <a:extLst>
              <a:ext uri="{FF2B5EF4-FFF2-40B4-BE49-F238E27FC236}">
                <a16:creationId xmlns:a16="http://schemas.microsoft.com/office/drawing/2014/main" id="{AD4B45DE-2B24-4C34-8B33-D564B9C5B94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161865" y="938090"/>
            <a:ext cx="609600" cy="609600"/>
          </a:xfrm>
          <a:prstGeom prst="rect">
            <a:avLst/>
          </a:prstGeom>
        </p:spPr>
      </p:pic>
    </p:spTree>
    <p:extLst>
      <p:ext uri="{BB962C8B-B14F-4D97-AF65-F5344CB8AC3E}">
        <p14:creationId xmlns:p14="http://schemas.microsoft.com/office/powerpoint/2010/main" val="1568261035"/>
      </p:ext>
    </p:extLst>
  </p:cSld>
  <p:clrMapOvr>
    <a:masterClrMapping/>
  </p:clrMapOvr>
  <mc:AlternateContent xmlns:mc="http://schemas.openxmlformats.org/markup-compatibility/2006">
    <mc:Choice xmlns:p14="http://schemas.microsoft.com/office/powerpoint/2010/main" Requires="p14">
      <p:transition spd="slow" p14:dur="2000" advTm="69032"/>
    </mc:Choice>
    <mc:Fallback>
      <p:transition spd="slow" advTm="690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03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False Cause Fallacy</a:t>
            </a:r>
          </a:p>
        </p:txBody>
      </p:sp>
      <p:sp>
        <p:nvSpPr>
          <p:cNvPr id="3" name="Content Placeholder 2"/>
          <p:cNvSpPr>
            <a:spLocks noGrp="1"/>
          </p:cNvSpPr>
          <p:nvPr>
            <p:ph idx="1"/>
          </p:nvPr>
        </p:nvSpPr>
        <p:spPr/>
        <p:txBody>
          <a:bodyPr>
            <a:normAutofit lnSpcReduction="10000"/>
          </a:bodyPr>
          <a:lstStyle/>
          <a:p>
            <a:pPr>
              <a:lnSpc>
                <a:spcPct val="90000"/>
              </a:lnSpc>
            </a:pPr>
            <a:r>
              <a:rPr lang="en-US" altLang="en-US" sz="2600" dirty="0"/>
              <a:t>The </a:t>
            </a:r>
            <a:r>
              <a:rPr lang="en-US" altLang="en-US" sz="2600" i="1" dirty="0"/>
              <a:t>false cause fallacy</a:t>
            </a:r>
            <a:r>
              <a:rPr lang="en-US" altLang="en-US" sz="2600" dirty="0"/>
              <a:t> reasons from the fact that event X preceded event Y to the conclusion that event X is necessarily the cause of event Y. </a:t>
            </a:r>
          </a:p>
          <a:p>
            <a:pPr>
              <a:lnSpc>
                <a:spcPct val="90000"/>
              </a:lnSpc>
            </a:pPr>
            <a:r>
              <a:rPr lang="en-US" altLang="en-US" sz="2600" dirty="0"/>
              <a:t>Consider the following argument about the Netscape Navigator Web browser vis-à-vis Microsoft’s Windows 98 operating system:</a:t>
            </a:r>
          </a:p>
          <a:p>
            <a:pPr lvl="1">
              <a:lnSpc>
                <a:spcPct val="90000"/>
              </a:lnSpc>
              <a:buNone/>
            </a:pPr>
            <a:r>
              <a:rPr lang="en-US" altLang="en-US" sz="2600" dirty="0"/>
              <a:t>   Shortly after the release of the Microsoft Vista operating system in early 2007, Microsoft’s stock plummeted severely. Hence, there is no doubt that Vista is responsible for the decline in Microsoft’s loss in the stock market.</a:t>
            </a:r>
          </a:p>
          <a:p>
            <a:endParaRPr lang="en-US" dirty="0"/>
          </a:p>
        </p:txBody>
      </p:sp>
      <p:pic>
        <p:nvPicPr>
          <p:cNvPr id="4" name="Recorded Sound">
            <a:hlinkClick r:id="" action="ppaction://media"/>
            <a:extLst>
              <a:ext uri="{FF2B5EF4-FFF2-40B4-BE49-F238E27FC236}">
                <a16:creationId xmlns:a16="http://schemas.microsoft.com/office/drawing/2014/main" id="{0931CC30-D075-474C-AB5F-6AF695447E8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061197" y="1024465"/>
            <a:ext cx="609600" cy="609600"/>
          </a:xfrm>
          <a:prstGeom prst="rect">
            <a:avLst/>
          </a:prstGeom>
        </p:spPr>
      </p:pic>
    </p:spTree>
    <p:extLst>
      <p:ext uri="{BB962C8B-B14F-4D97-AF65-F5344CB8AC3E}">
        <p14:creationId xmlns:p14="http://schemas.microsoft.com/office/powerpoint/2010/main" val="1046216489"/>
      </p:ext>
    </p:extLst>
  </p:cSld>
  <p:clrMapOvr>
    <a:masterClrMapping/>
  </p:clrMapOvr>
  <mc:AlternateContent xmlns:mc="http://schemas.openxmlformats.org/markup-compatibility/2006">
    <mc:Choice xmlns:p14="http://schemas.microsoft.com/office/powerpoint/2010/main" Requires="p14">
      <p:transition spd="slow" p14:dur="2000" advTm="92601"/>
    </mc:Choice>
    <mc:Fallback>
      <p:transition spd="slow" advTm="926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260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Fallacy of Division</a:t>
            </a:r>
          </a:p>
        </p:txBody>
      </p:sp>
      <p:sp>
        <p:nvSpPr>
          <p:cNvPr id="3" name="Content Placeholder 2"/>
          <p:cNvSpPr>
            <a:spLocks noGrp="1"/>
          </p:cNvSpPr>
          <p:nvPr>
            <p:ph idx="1"/>
          </p:nvPr>
        </p:nvSpPr>
        <p:spPr/>
        <p:txBody>
          <a:bodyPr/>
          <a:lstStyle/>
          <a:p>
            <a:pPr>
              <a:lnSpc>
                <a:spcPct val="90000"/>
              </a:lnSpc>
            </a:pPr>
            <a:r>
              <a:rPr lang="en-US" altLang="en-US" sz="2800" dirty="0"/>
              <a:t>The </a:t>
            </a:r>
            <a:r>
              <a:rPr lang="en-US" altLang="en-US" sz="2800" i="1" dirty="0"/>
              <a:t>fallacy of division</a:t>
            </a:r>
            <a:r>
              <a:rPr lang="en-US" altLang="en-US" sz="2800" dirty="0"/>
              <a:t> mistakenly infers that the same attributes or characteristics that apply to the whole or to the group must also apply to every part of the whole or to every member of the group. </a:t>
            </a:r>
          </a:p>
          <a:p>
            <a:pPr>
              <a:lnSpc>
                <a:spcPct val="90000"/>
              </a:lnSpc>
            </a:pPr>
            <a:r>
              <a:rPr lang="en-US" altLang="en-US" sz="2800" dirty="0"/>
              <a:t>Consider the fallacy in the following argument: </a:t>
            </a:r>
          </a:p>
          <a:p>
            <a:pPr lvl="1">
              <a:lnSpc>
                <a:spcPct val="90000"/>
              </a:lnSpc>
              <a:buNone/>
            </a:pPr>
            <a:r>
              <a:rPr lang="en-US" altLang="en-US" dirty="0"/>
              <a:t>   Harvard University is the highest ranked U.S. college. Thus, Harvard must have the best computer science department in the U.S.</a:t>
            </a:r>
          </a:p>
          <a:p>
            <a:endParaRPr lang="en-US" dirty="0"/>
          </a:p>
        </p:txBody>
      </p:sp>
      <p:pic>
        <p:nvPicPr>
          <p:cNvPr id="4" name="Recorded Sound">
            <a:hlinkClick r:id="" action="ppaction://media"/>
            <a:extLst>
              <a:ext uri="{FF2B5EF4-FFF2-40B4-BE49-F238E27FC236}">
                <a16:creationId xmlns:a16="http://schemas.microsoft.com/office/drawing/2014/main" id="{65396A0F-4D31-4161-A077-8E130EF1493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354811" y="1219899"/>
            <a:ext cx="609600" cy="609600"/>
          </a:xfrm>
          <a:prstGeom prst="rect">
            <a:avLst/>
          </a:prstGeom>
        </p:spPr>
      </p:pic>
    </p:spTree>
    <p:extLst>
      <p:ext uri="{BB962C8B-B14F-4D97-AF65-F5344CB8AC3E}">
        <p14:creationId xmlns:p14="http://schemas.microsoft.com/office/powerpoint/2010/main" val="1143998781"/>
      </p:ext>
    </p:extLst>
  </p:cSld>
  <p:clrMapOvr>
    <a:masterClrMapping/>
  </p:clrMapOvr>
  <mc:AlternateContent xmlns:mc="http://schemas.openxmlformats.org/markup-compatibility/2006">
    <mc:Choice xmlns:p14="http://schemas.microsoft.com/office/powerpoint/2010/main" Requires="p14">
      <p:transition spd="slow" p14:dur="2000" advTm="62740"/>
    </mc:Choice>
    <mc:Fallback>
      <p:transition spd="slow" advTm="627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274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Appeal to the People</a:t>
            </a:r>
          </a:p>
        </p:txBody>
      </p:sp>
      <p:sp>
        <p:nvSpPr>
          <p:cNvPr id="3" name="Content Placeholder 2"/>
          <p:cNvSpPr>
            <a:spLocks noGrp="1"/>
          </p:cNvSpPr>
          <p:nvPr>
            <p:ph idx="1"/>
          </p:nvPr>
        </p:nvSpPr>
        <p:spPr/>
        <p:txBody>
          <a:bodyPr/>
          <a:lstStyle/>
          <a:p>
            <a:pPr>
              <a:lnSpc>
                <a:spcPct val="90000"/>
              </a:lnSpc>
            </a:pPr>
            <a:r>
              <a:rPr lang="en-US" altLang="en-US" sz="2200" dirty="0"/>
              <a:t>The </a:t>
            </a:r>
            <a:r>
              <a:rPr lang="en-US" altLang="en-US" sz="2200" i="1" dirty="0"/>
              <a:t>fallacy of the appeal to the people</a:t>
            </a:r>
            <a:r>
              <a:rPr lang="en-US" altLang="en-US" sz="2200" dirty="0"/>
              <a:t> assumes that because X is popular, or because the majority of people agree with X, then X must be an acceptable standard. </a:t>
            </a:r>
          </a:p>
          <a:p>
            <a:pPr>
              <a:lnSpc>
                <a:spcPct val="90000"/>
              </a:lnSpc>
            </a:pPr>
            <a:r>
              <a:rPr lang="en-US" altLang="en-US" sz="2200" dirty="0"/>
              <a:t>The following argument commits the fallacy of popular appeal. </a:t>
            </a:r>
          </a:p>
          <a:p>
            <a:pPr lvl="1">
              <a:lnSpc>
                <a:spcPct val="90000"/>
              </a:lnSpc>
              <a:buNone/>
            </a:pPr>
            <a:r>
              <a:rPr lang="en-US" altLang="en-US" sz="2200" dirty="0"/>
              <a:t>   The majority of Americans believe that it is perfectly acceptable to share copyrighted music over the Internet. So, despite the objections of greedy entrepreneurs in the recording industry, Peer-to-Peer (P2P) networks such as </a:t>
            </a:r>
            <a:r>
              <a:rPr lang="en-US" altLang="en-US" sz="2200" dirty="0" err="1"/>
              <a:t>KaZaA</a:t>
            </a:r>
            <a:r>
              <a:rPr lang="en-US" altLang="en-US" sz="2200" dirty="0"/>
              <a:t> and Morpheus should be allowed to serve the wishes of the American people.</a:t>
            </a:r>
          </a:p>
          <a:p>
            <a:endParaRPr lang="en-US" dirty="0"/>
          </a:p>
        </p:txBody>
      </p:sp>
      <p:pic>
        <p:nvPicPr>
          <p:cNvPr id="4" name="Recorded Sound">
            <a:hlinkClick r:id="" action="ppaction://media"/>
            <a:extLst>
              <a:ext uri="{FF2B5EF4-FFF2-40B4-BE49-F238E27FC236}">
                <a16:creationId xmlns:a16="http://schemas.microsoft.com/office/drawing/2014/main" id="{CA08A690-B465-4F7D-8415-8592A7BFD46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334535" y="800450"/>
            <a:ext cx="609600" cy="609600"/>
          </a:xfrm>
          <a:prstGeom prst="rect">
            <a:avLst/>
          </a:prstGeom>
        </p:spPr>
      </p:pic>
    </p:spTree>
    <p:extLst>
      <p:ext uri="{BB962C8B-B14F-4D97-AF65-F5344CB8AC3E}">
        <p14:creationId xmlns:p14="http://schemas.microsoft.com/office/powerpoint/2010/main" val="4206355113"/>
      </p:ext>
    </p:extLst>
  </p:cSld>
  <p:clrMapOvr>
    <a:masterClrMapping/>
  </p:clrMapOvr>
  <mc:AlternateContent xmlns:mc="http://schemas.openxmlformats.org/markup-compatibility/2006">
    <mc:Choice xmlns:p14="http://schemas.microsoft.com/office/powerpoint/2010/main" Requires="p14">
      <p:transition spd="slow" p14:dur="2000" advTm="60046"/>
    </mc:Choice>
    <mc:Fallback>
      <p:transition spd="slow" advTm="600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04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Virtuality</a:t>
            </a:r>
            <a:r>
              <a:rPr lang="en-US" dirty="0"/>
              <a:t> Fallacy</a:t>
            </a:r>
          </a:p>
        </p:txBody>
      </p:sp>
      <p:sp>
        <p:nvSpPr>
          <p:cNvPr id="3" name="Content Placeholder 2"/>
          <p:cNvSpPr>
            <a:spLocks noGrp="1"/>
          </p:cNvSpPr>
          <p:nvPr>
            <p:ph idx="1"/>
          </p:nvPr>
        </p:nvSpPr>
        <p:spPr/>
        <p:txBody>
          <a:bodyPr/>
          <a:lstStyle/>
          <a:p>
            <a:r>
              <a:rPr lang="en-US" altLang="en-US" dirty="0"/>
              <a:t>The </a:t>
            </a:r>
            <a:r>
              <a:rPr lang="en-US" altLang="en-US" i="1" dirty="0" err="1"/>
              <a:t>virtuality</a:t>
            </a:r>
            <a:r>
              <a:rPr lang="en-US" altLang="en-US" i="1" dirty="0"/>
              <a:t> fallacy</a:t>
            </a:r>
            <a:r>
              <a:rPr lang="en-US" altLang="en-US" dirty="0"/>
              <a:t> (Moor, 2001) has the following form:</a:t>
            </a:r>
          </a:p>
          <a:p>
            <a:pPr>
              <a:buNone/>
            </a:pPr>
            <a:endParaRPr lang="en-US" altLang="en-US" sz="1400" b="1" dirty="0"/>
          </a:p>
          <a:p>
            <a:pPr lvl="2">
              <a:buNone/>
            </a:pPr>
            <a:r>
              <a:rPr lang="en-US" altLang="en-US" sz="2400" b="1" dirty="0"/>
              <a:t>PREMISE 1.</a:t>
            </a:r>
            <a:r>
              <a:rPr lang="en-US" altLang="en-US" sz="2400" dirty="0"/>
              <a:t> X exists in cyberspace.</a:t>
            </a:r>
            <a:endParaRPr lang="en-US" altLang="en-US" sz="2400" b="1" dirty="0"/>
          </a:p>
          <a:p>
            <a:pPr lvl="2">
              <a:buNone/>
            </a:pPr>
            <a:r>
              <a:rPr lang="en-US" altLang="en-US" sz="2400" b="1" dirty="0"/>
              <a:t>PREMISE 2.</a:t>
            </a:r>
            <a:r>
              <a:rPr lang="en-US" altLang="en-US" sz="2400" dirty="0"/>
              <a:t> Cyberspace is virtual. </a:t>
            </a:r>
            <a:endParaRPr lang="en-US" altLang="en-US" sz="2400" b="1" dirty="0"/>
          </a:p>
          <a:p>
            <a:pPr lvl="2">
              <a:buNone/>
            </a:pPr>
            <a:r>
              <a:rPr lang="en-US" altLang="en-US" sz="2400" b="1" dirty="0"/>
              <a:t>CONCLUSION.</a:t>
            </a:r>
            <a:r>
              <a:rPr lang="en-US" altLang="en-US" sz="2400" dirty="0"/>
              <a:t> X (or the effect of X) is not real. </a:t>
            </a:r>
          </a:p>
          <a:p>
            <a:endParaRPr lang="en-US" dirty="0"/>
          </a:p>
        </p:txBody>
      </p:sp>
      <p:pic>
        <p:nvPicPr>
          <p:cNvPr id="4" name="Recorded Sound">
            <a:hlinkClick r:id="" action="ppaction://media"/>
            <a:extLst>
              <a:ext uri="{FF2B5EF4-FFF2-40B4-BE49-F238E27FC236}">
                <a16:creationId xmlns:a16="http://schemas.microsoft.com/office/drawing/2014/main" id="{AB188FFF-7545-4641-B26E-E39DC75C463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161865" y="1024465"/>
            <a:ext cx="609600" cy="609600"/>
          </a:xfrm>
          <a:prstGeom prst="rect">
            <a:avLst/>
          </a:prstGeom>
        </p:spPr>
      </p:pic>
    </p:spTree>
    <p:extLst>
      <p:ext uri="{BB962C8B-B14F-4D97-AF65-F5344CB8AC3E}">
        <p14:creationId xmlns:p14="http://schemas.microsoft.com/office/powerpoint/2010/main" val="3972737120"/>
      </p:ext>
    </p:extLst>
  </p:cSld>
  <p:clrMapOvr>
    <a:masterClrMapping/>
  </p:clrMapOvr>
  <mc:AlternateContent xmlns:mc="http://schemas.openxmlformats.org/markup-compatibility/2006">
    <mc:Choice xmlns:p14="http://schemas.microsoft.com/office/powerpoint/2010/main" Requires="p14">
      <p:transition spd="slow" p14:dur="2000" advTm="56726"/>
    </mc:Choice>
    <mc:Fallback>
      <p:transition spd="slow" advTm="567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67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p:sp>
        <p:nvSpPr>
          <p:cNvPr id="3" name="Content Placeholder 2"/>
          <p:cNvSpPr>
            <a:spLocks noGrp="1"/>
          </p:cNvSpPr>
          <p:nvPr>
            <p:ph idx="1"/>
          </p:nvPr>
        </p:nvSpPr>
        <p:spPr/>
        <p:txBody>
          <a:bodyPr>
            <a:normAutofit fontScale="92500" lnSpcReduction="10000"/>
          </a:bodyPr>
          <a:lstStyle/>
          <a:p>
            <a:pPr>
              <a:buFont typeface="Wingdings" panose="05000000000000000000" pitchFamily="2" charset="2"/>
              <a:buChar char="Ø"/>
            </a:pPr>
            <a:r>
              <a:rPr lang="en-US" altLang="en-US" b="1" dirty="0">
                <a:solidFill>
                  <a:srgbClr val="000000"/>
                </a:solidFill>
                <a:cs typeface="Times New Roman" panose="02020603050405020304" pitchFamily="18" charset="0"/>
              </a:rPr>
              <a:t>Premise 1</a:t>
            </a:r>
            <a:r>
              <a:rPr lang="en-US" altLang="en-US" dirty="0">
                <a:solidFill>
                  <a:srgbClr val="000000"/>
                </a:solidFill>
                <a:cs typeface="Times New Roman" panose="02020603050405020304" pitchFamily="18" charset="0"/>
              </a:rPr>
              <a:t>. When I recently visited the Computer Science Department at the University of Hiroshima I noticed that graduate students and professors there were field testing a new computer chip, whose code name is Chip X.</a:t>
            </a:r>
          </a:p>
          <a:p>
            <a:pPr>
              <a:buFont typeface="Wingdings" panose="05000000000000000000" pitchFamily="2" charset="2"/>
              <a:buChar char="Ø"/>
            </a:pPr>
            <a:r>
              <a:rPr lang="en-US" altLang="en-US" b="1" dirty="0">
                <a:solidFill>
                  <a:srgbClr val="000000"/>
                </a:solidFill>
                <a:cs typeface="Times New Roman" panose="02020603050405020304" pitchFamily="18" charset="0"/>
              </a:rPr>
              <a:t>Premise 2</a:t>
            </a:r>
            <a:r>
              <a:rPr lang="en-US" altLang="en-US" dirty="0">
                <a:solidFill>
                  <a:srgbClr val="000000"/>
                </a:solidFill>
                <a:cs typeface="Times New Roman" panose="02020603050405020304" pitchFamily="18" charset="0"/>
              </a:rPr>
              <a:t>. I have a copy of the design specifications for Chip X, which shows that it will be several times faster than any chip currently available in the US. </a:t>
            </a:r>
          </a:p>
          <a:p>
            <a:pPr>
              <a:buFont typeface="Wingdings" panose="05000000000000000000" pitchFamily="2" charset="2"/>
              <a:buChar char="Ø"/>
            </a:pPr>
            <a:r>
              <a:rPr lang="en-US" altLang="en-US" b="1" dirty="0">
                <a:solidFill>
                  <a:srgbClr val="000000"/>
                </a:solidFill>
                <a:cs typeface="Times New Roman" panose="02020603050405020304" pitchFamily="18" charset="0"/>
              </a:rPr>
              <a:t>Premise 3</a:t>
            </a:r>
            <a:r>
              <a:rPr lang="en-US" altLang="en-US" dirty="0">
                <a:solidFill>
                  <a:srgbClr val="000000"/>
                </a:solidFill>
                <a:cs typeface="Times New Roman" panose="02020603050405020304" pitchFamily="18" charset="0"/>
              </a:rPr>
              <a:t>. Lee Smith, a mutual colleague of ours who was recently an exchange student in the computer science program at the University of Hiroshima and who participated in the field testing of Chip X, will corroborate my account. </a:t>
            </a:r>
          </a:p>
          <a:p>
            <a:pPr>
              <a:buFont typeface="Wingdings" panose="05000000000000000000" pitchFamily="2" charset="2"/>
              <a:buChar char="Ø"/>
            </a:pPr>
            <a:r>
              <a:rPr lang="en-US" altLang="en-US" b="1" dirty="0">
                <a:solidFill>
                  <a:srgbClr val="000000"/>
                </a:solidFill>
                <a:cs typeface="Times New Roman" panose="02020603050405020304" pitchFamily="18" charset="0"/>
              </a:rPr>
              <a:t>Conclusion</a:t>
            </a:r>
            <a:r>
              <a:rPr lang="en-US" altLang="en-US" dirty="0">
                <a:solidFill>
                  <a:srgbClr val="000000"/>
                </a:solidFill>
                <a:cs typeface="Times New Roman" panose="02020603050405020304" pitchFamily="18" charset="0"/>
              </a:rPr>
              <a:t>. Chip X is currently being developed in Japan.</a:t>
            </a:r>
          </a:p>
          <a:p>
            <a:endParaRPr lang="en-US" dirty="0"/>
          </a:p>
        </p:txBody>
      </p:sp>
      <p:pic>
        <p:nvPicPr>
          <p:cNvPr id="4" name="Recorded Sound">
            <a:hlinkClick r:id="" action="ppaction://media"/>
            <a:extLst>
              <a:ext uri="{FF2B5EF4-FFF2-40B4-BE49-F238E27FC236}">
                <a16:creationId xmlns:a16="http://schemas.microsoft.com/office/drawing/2014/main" id="{7B6F04F3-6D09-41DA-AC87-649B0064B22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86997" y="850784"/>
            <a:ext cx="609600" cy="609600"/>
          </a:xfrm>
          <a:prstGeom prst="rect">
            <a:avLst/>
          </a:prstGeom>
        </p:spPr>
      </p:pic>
    </p:spTree>
    <p:extLst>
      <p:ext uri="{BB962C8B-B14F-4D97-AF65-F5344CB8AC3E}">
        <p14:creationId xmlns:p14="http://schemas.microsoft.com/office/powerpoint/2010/main" val="4160364960"/>
      </p:ext>
    </p:extLst>
  </p:cSld>
  <p:clrMapOvr>
    <a:masterClrMapping/>
  </p:clrMapOvr>
  <mc:AlternateContent xmlns:mc="http://schemas.openxmlformats.org/markup-compatibility/2006">
    <mc:Choice xmlns:p14="http://schemas.microsoft.com/office/powerpoint/2010/main" Requires="p14">
      <p:transition spd="slow" p14:dur="2000" advTm="71076"/>
    </mc:Choice>
    <mc:Fallback>
      <p:transition spd="slow" advTm="710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07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Argument Strength</a:t>
            </a:r>
          </a:p>
        </p:txBody>
      </p:sp>
      <p:sp>
        <p:nvSpPr>
          <p:cNvPr id="3" name="Content Placeholder 2"/>
          <p:cNvSpPr>
            <a:spLocks noGrp="1"/>
          </p:cNvSpPr>
          <p:nvPr>
            <p:ph idx="1"/>
          </p:nvPr>
        </p:nvSpPr>
        <p:spPr/>
        <p:txBody>
          <a:bodyPr/>
          <a:lstStyle/>
          <a:p>
            <a:r>
              <a:rPr lang="en-US" altLang="en-US" dirty="0"/>
              <a:t>Not all arguments are strong – i.e., not all arguments succeed in establishing their conclusions.</a:t>
            </a:r>
          </a:p>
          <a:p>
            <a:r>
              <a:rPr lang="en-US" altLang="en-US" dirty="0"/>
              <a:t>Any form of reasoning will qualify as an argument </a:t>
            </a:r>
            <a:r>
              <a:rPr lang="en-US" altLang="en-US" i="1" dirty="0"/>
              <a:t>if</a:t>
            </a:r>
            <a:r>
              <a:rPr lang="en-US" altLang="en-US" dirty="0"/>
              <a:t> it satisfies the three conditions we specified above.</a:t>
            </a:r>
          </a:p>
          <a:p>
            <a:r>
              <a:rPr lang="en-US" altLang="en-US" dirty="0"/>
              <a:t>Analyze the following argument and ask yourself whether it is a strong argument – i.e., does it establish its conclusion?</a:t>
            </a:r>
          </a:p>
          <a:p>
            <a:endParaRPr lang="en-US" dirty="0"/>
          </a:p>
        </p:txBody>
      </p:sp>
      <p:pic>
        <p:nvPicPr>
          <p:cNvPr id="4" name="Recorded Sound">
            <a:hlinkClick r:id="" action="ppaction://media"/>
            <a:extLst>
              <a:ext uri="{FF2B5EF4-FFF2-40B4-BE49-F238E27FC236}">
                <a16:creationId xmlns:a16="http://schemas.microsoft.com/office/drawing/2014/main" id="{9214596C-6FBC-48C9-A65B-B45BBECD3AC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405145" y="875951"/>
            <a:ext cx="609600" cy="609600"/>
          </a:xfrm>
          <a:prstGeom prst="rect">
            <a:avLst/>
          </a:prstGeom>
        </p:spPr>
      </p:pic>
    </p:spTree>
    <p:extLst>
      <p:ext uri="{BB962C8B-B14F-4D97-AF65-F5344CB8AC3E}">
        <p14:creationId xmlns:p14="http://schemas.microsoft.com/office/powerpoint/2010/main" val="1373557980"/>
      </p:ext>
    </p:extLst>
  </p:cSld>
  <p:clrMapOvr>
    <a:masterClrMapping/>
  </p:clrMapOvr>
  <mc:AlternateContent xmlns:mc="http://schemas.openxmlformats.org/markup-compatibility/2006">
    <mc:Choice xmlns:p14="http://schemas.microsoft.com/office/powerpoint/2010/main" Requires="p14">
      <p:transition spd="slow" p14:dur="2000" advTm="36408"/>
    </mc:Choice>
    <mc:Fallback>
      <p:transition spd="slow" advTm="364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64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of Argument Strength</a:t>
            </a:r>
          </a:p>
        </p:txBody>
      </p:sp>
      <p:sp>
        <p:nvSpPr>
          <p:cNvPr id="3" name="Content Placeholder 2"/>
          <p:cNvSpPr>
            <a:spLocks noGrp="1"/>
          </p:cNvSpPr>
          <p:nvPr>
            <p:ph idx="1"/>
          </p:nvPr>
        </p:nvSpPr>
        <p:spPr/>
        <p:txBody>
          <a:bodyPr/>
          <a:lstStyle/>
          <a:p>
            <a:r>
              <a:rPr lang="en-US" altLang="en-US" b="1" dirty="0">
                <a:solidFill>
                  <a:srgbClr val="000000"/>
                </a:solidFill>
                <a:cs typeface="Times New Roman" panose="02020603050405020304" pitchFamily="18" charset="0"/>
              </a:rPr>
              <a:t>Premise 1</a:t>
            </a:r>
            <a:r>
              <a:rPr lang="en-US" altLang="en-US" dirty="0">
                <a:solidFill>
                  <a:srgbClr val="000000"/>
                </a:solidFill>
                <a:cs typeface="Times New Roman" panose="02020603050405020304" pitchFamily="18" charset="0"/>
              </a:rPr>
              <a:t>. An author's freedom to write a book on how to build a bomb is one that is protected by the First Amendment.</a:t>
            </a:r>
          </a:p>
          <a:p>
            <a:r>
              <a:rPr lang="en-US" altLang="en-US" b="1" dirty="0">
                <a:solidFill>
                  <a:srgbClr val="000000"/>
                </a:solidFill>
                <a:cs typeface="Times New Roman" panose="02020603050405020304" pitchFamily="18" charset="0"/>
              </a:rPr>
              <a:t>Premise 2</a:t>
            </a:r>
            <a:r>
              <a:rPr lang="en-US" altLang="en-US" dirty="0">
                <a:solidFill>
                  <a:srgbClr val="000000"/>
                </a:solidFill>
                <a:cs typeface="Times New Roman" panose="02020603050405020304" pitchFamily="18" charset="0"/>
              </a:rPr>
              <a:t>. Authoring a book is similar to constructing a Web Site.</a:t>
            </a:r>
          </a:p>
          <a:p>
            <a:r>
              <a:rPr lang="en-US" altLang="en-US" b="1" dirty="0">
                <a:solidFill>
                  <a:srgbClr val="000000"/>
                </a:solidFill>
                <a:cs typeface="Times New Roman" panose="02020603050405020304" pitchFamily="18" charset="0"/>
              </a:rPr>
              <a:t>Conclusion</a:t>
            </a:r>
            <a:r>
              <a:rPr lang="en-US" altLang="en-US" dirty="0">
                <a:solidFill>
                  <a:srgbClr val="000000"/>
                </a:solidFill>
                <a:cs typeface="Times New Roman" panose="02020603050405020304" pitchFamily="18" charset="0"/>
              </a:rPr>
              <a:t>. Constructing a Web site on how to build a bomb ought to be protected by the First Amendment.</a:t>
            </a:r>
          </a:p>
          <a:p>
            <a:endParaRPr lang="en-US" dirty="0"/>
          </a:p>
        </p:txBody>
      </p:sp>
      <p:pic>
        <p:nvPicPr>
          <p:cNvPr id="4" name="Recorded Sound">
            <a:hlinkClick r:id="" action="ppaction://media"/>
            <a:extLst>
              <a:ext uri="{FF2B5EF4-FFF2-40B4-BE49-F238E27FC236}">
                <a16:creationId xmlns:a16="http://schemas.microsoft.com/office/drawing/2014/main" id="{4AAC0C5D-1FA4-4CF1-A8F8-30012B616BF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165197398"/>
      </p:ext>
    </p:extLst>
  </p:cSld>
  <p:clrMapOvr>
    <a:masterClrMapping/>
  </p:clrMapOvr>
  <mc:AlternateContent xmlns:mc="http://schemas.openxmlformats.org/markup-compatibility/2006">
    <mc:Choice xmlns:p14="http://schemas.microsoft.com/office/powerpoint/2010/main" Requires="p14">
      <p:transition spd="slow" p14:dur="2000" advTm="48297"/>
    </mc:Choice>
    <mc:Fallback>
      <p:transition spd="slow" advTm="482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29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construct an Argument</a:t>
            </a:r>
          </a:p>
        </p:txBody>
      </p:sp>
      <p:sp>
        <p:nvSpPr>
          <p:cNvPr id="3" name="Content Placeholder 2"/>
          <p:cNvSpPr>
            <a:spLocks noGrp="1"/>
          </p:cNvSpPr>
          <p:nvPr>
            <p:ph idx="1"/>
          </p:nvPr>
        </p:nvSpPr>
        <p:spPr/>
        <p:txBody>
          <a:bodyPr/>
          <a:lstStyle/>
          <a:p>
            <a:pPr>
              <a:lnSpc>
                <a:spcPct val="90000"/>
              </a:lnSpc>
              <a:buNone/>
            </a:pPr>
            <a:r>
              <a:rPr lang="en-US" altLang="en-US" sz="2800" dirty="0">
                <a:solidFill>
                  <a:srgbClr val="000000"/>
                </a:solidFill>
                <a:cs typeface="Times New Roman" panose="02020603050405020304" pitchFamily="18" charset="0"/>
              </a:rPr>
              <a:t> </a:t>
            </a:r>
            <a:r>
              <a:rPr lang="en-US" altLang="en-US" dirty="0">
                <a:solidFill>
                  <a:srgbClr val="000000"/>
                </a:solidFill>
                <a:cs typeface="Times New Roman" panose="02020603050405020304" pitchFamily="18" charset="0"/>
              </a:rPr>
              <a:t>Consider the following argument that is expressed in prose (or narrative) form:</a:t>
            </a:r>
          </a:p>
          <a:p>
            <a:pPr lvl="1">
              <a:lnSpc>
                <a:spcPct val="90000"/>
              </a:lnSpc>
              <a:buNone/>
            </a:pPr>
            <a:r>
              <a:rPr lang="en-US" altLang="en-US" sz="2400" dirty="0">
                <a:solidFill>
                  <a:srgbClr val="000000"/>
                </a:solidFill>
                <a:cs typeface="Times New Roman" panose="02020603050405020304" pitchFamily="18" charset="0"/>
              </a:rPr>
              <a:t>   We must build a </a:t>
            </a:r>
            <a:r>
              <a:rPr lang="en-US" altLang="en-US" sz="2400" i="1" dirty="0">
                <a:solidFill>
                  <a:srgbClr val="000000"/>
                </a:solidFill>
                <a:cs typeface="Times New Roman" panose="02020603050405020304" pitchFamily="18" charset="0"/>
              </a:rPr>
              <a:t>national missile defense system</a:t>
            </a:r>
            <a:r>
              <a:rPr lang="en-US" altLang="en-US" sz="2400" dirty="0">
                <a:solidFill>
                  <a:srgbClr val="000000"/>
                </a:solidFill>
                <a:cs typeface="Times New Roman" panose="02020603050405020304" pitchFamily="18" charset="0"/>
              </a:rPr>
              <a:t>  (NMD) because without such a system we are vulnerable to nuclear attacks from rogue nations that might arise in the future. Additionally, several engineers and computer scientists have testified that they can design a computer-guided missile defense system that is effective, safe and reliable. Furthermore, it is our obligation as Americans to take whatever measures we can to protect the safety of our citizens.</a:t>
            </a:r>
            <a:endParaRPr lang="en-US" dirty="0"/>
          </a:p>
        </p:txBody>
      </p:sp>
      <p:pic>
        <p:nvPicPr>
          <p:cNvPr id="4" name="Recorded Sound">
            <a:hlinkClick r:id="" action="ppaction://media"/>
            <a:extLst>
              <a:ext uri="{FF2B5EF4-FFF2-40B4-BE49-F238E27FC236}">
                <a16:creationId xmlns:a16="http://schemas.microsoft.com/office/drawing/2014/main" id="{B1ED297B-8450-420F-957F-2624724835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286997" y="982132"/>
            <a:ext cx="609600" cy="609600"/>
          </a:xfrm>
          <a:prstGeom prst="rect">
            <a:avLst/>
          </a:prstGeom>
        </p:spPr>
      </p:pic>
    </p:spTree>
    <p:extLst>
      <p:ext uri="{BB962C8B-B14F-4D97-AF65-F5344CB8AC3E}">
        <p14:creationId xmlns:p14="http://schemas.microsoft.com/office/powerpoint/2010/main" val="2009216010"/>
      </p:ext>
    </p:extLst>
  </p:cSld>
  <p:clrMapOvr>
    <a:masterClrMapping/>
  </p:clrMapOvr>
  <mc:AlternateContent xmlns:mc="http://schemas.openxmlformats.org/markup-compatibility/2006">
    <mc:Choice xmlns:p14="http://schemas.microsoft.com/office/powerpoint/2010/main" Requires="p14">
      <p:transition spd="slow" p14:dur="2000" advTm="52476"/>
    </mc:Choice>
    <mc:Fallback>
      <p:transition spd="slow" advTm="5247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47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Argument format</a:t>
            </a:r>
          </a:p>
        </p:txBody>
      </p:sp>
      <p:sp>
        <p:nvSpPr>
          <p:cNvPr id="3" name="Content Placeholder 2"/>
          <p:cNvSpPr>
            <a:spLocks noGrp="1"/>
          </p:cNvSpPr>
          <p:nvPr>
            <p:ph idx="1"/>
          </p:nvPr>
        </p:nvSpPr>
        <p:spPr/>
        <p:txBody>
          <a:bodyPr>
            <a:normAutofit fontScale="92500"/>
          </a:bodyPr>
          <a:lstStyle/>
          <a:p>
            <a:r>
              <a:rPr lang="en-US" altLang="en-US" b="1" dirty="0">
                <a:solidFill>
                  <a:srgbClr val="000000"/>
                </a:solidFill>
                <a:cs typeface="Times New Roman" panose="02020603050405020304" pitchFamily="18" charset="0"/>
              </a:rPr>
              <a:t>Premise 1.</a:t>
            </a:r>
            <a:r>
              <a:rPr lang="en-US" altLang="en-US" dirty="0">
                <a:solidFill>
                  <a:srgbClr val="000000"/>
                </a:solidFill>
                <a:cs typeface="Times New Roman" panose="02020603050405020304" pitchFamily="18" charset="0"/>
              </a:rPr>
              <a:t> Without the new National Missile Defense System, the U.S. is vulnerable to nuclear attacks in the future from "rogue nations.</a:t>
            </a:r>
          </a:p>
          <a:p>
            <a:r>
              <a:rPr lang="en-US" altLang="en-US" b="1" dirty="0">
                <a:solidFill>
                  <a:srgbClr val="000000"/>
                </a:solidFill>
                <a:cs typeface="Times New Roman" panose="02020603050405020304" pitchFamily="18" charset="0"/>
              </a:rPr>
              <a:t>Premise 2.</a:t>
            </a:r>
            <a:r>
              <a:rPr lang="en-US" altLang="en-US" dirty="0">
                <a:solidFill>
                  <a:srgbClr val="000000"/>
                </a:solidFill>
                <a:cs typeface="Times New Roman" panose="02020603050405020304" pitchFamily="18" charset="0"/>
              </a:rPr>
              <a:t> Computer scientists and engineers have testified that they can design a computer-guided missile defense system that is both safe and reliable.</a:t>
            </a:r>
          </a:p>
          <a:p>
            <a:r>
              <a:rPr lang="en-US" altLang="en-US" b="1" dirty="0">
                <a:solidFill>
                  <a:srgbClr val="000000"/>
                </a:solidFill>
                <a:cs typeface="Times New Roman" panose="02020603050405020304" pitchFamily="18" charset="0"/>
              </a:rPr>
              <a:t>Premise 3.</a:t>
            </a:r>
            <a:r>
              <a:rPr lang="en-US" altLang="en-US" dirty="0">
                <a:solidFill>
                  <a:srgbClr val="000000"/>
                </a:solidFill>
                <a:cs typeface="Times New Roman" panose="02020603050405020304" pitchFamily="18" charset="0"/>
              </a:rPr>
              <a:t> The U.S. must do whatever is necessary to preserve the military defense of the nation and the safety of its citizens.</a:t>
            </a:r>
          </a:p>
          <a:p>
            <a:r>
              <a:rPr lang="en-US" altLang="en-US" b="1" dirty="0">
                <a:solidFill>
                  <a:srgbClr val="000000"/>
                </a:solidFill>
                <a:cs typeface="Times New Roman" panose="02020603050405020304" pitchFamily="18" charset="0"/>
              </a:rPr>
              <a:t>Conclusion.</a:t>
            </a:r>
            <a:r>
              <a:rPr lang="en-US" altLang="en-US" dirty="0">
                <a:solidFill>
                  <a:srgbClr val="000000"/>
                </a:solidFill>
                <a:cs typeface="Times New Roman" panose="02020603050405020304" pitchFamily="18" charset="0"/>
              </a:rPr>
              <a:t> Therefore, the U.S. should build the new National Missile Defense System.</a:t>
            </a:r>
          </a:p>
          <a:p>
            <a:endParaRPr lang="en-US" dirty="0"/>
          </a:p>
        </p:txBody>
      </p:sp>
      <p:pic>
        <p:nvPicPr>
          <p:cNvPr id="4" name="Recorded Sound">
            <a:hlinkClick r:id="" action="ppaction://media"/>
            <a:extLst>
              <a:ext uri="{FF2B5EF4-FFF2-40B4-BE49-F238E27FC236}">
                <a16:creationId xmlns:a16="http://schemas.microsoft.com/office/drawing/2014/main" id="{276947D0-9B02-43EF-BC0B-C95997689BA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591797" y="808839"/>
            <a:ext cx="609600" cy="609600"/>
          </a:xfrm>
          <a:prstGeom prst="rect">
            <a:avLst/>
          </a:prstGeom>
        </p:spPr>
      </p:pic>
    </p:spTree>
    <p:extLst>
      <p:ext uri="{BB962C8B-B14F-4D97-AF65-F5344CB8AC3E}">
        <p14:creationId xmlns:p14="http://schemas.microsoft.com/office/powerpoint/2010/main" val="3084999273"/>
      </p:ext>
    </p:extLst>
  </p:cSld>
  <p:clrMapOvr>
    <a:masterClrMapping/>
  </p:clrMapOvr>
  <mc:AlternateContent xmlns:mc="http://schemas.openxmlformats.org/markup-compatibility/2006">
    <mc:Choice xmlns:p14="http://schemas.microsoft.com/office/powerpoint/2010/main" Requires="p14">
      <p:transition spd="slow" p14:dur="2000" advTm="93901"/>
    </mc:Choice>
    <mc:Fallback>
      <p:transition spd="slow" advTm="939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390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Valid Argument Form</a:t>
            </a:r>
          </a:p>
        </p:txBody>
      </p:sp>
      <p:sp>
        <p:nvSpPr>
          <p:cNvPr id="3" name="Content Placeholder 2"/>
          <p:cNvSpPr>
            <a:spLocks noGrp="1"/>
          </p:cNvSpPr>
          <p:nvPr>
            <p:ph idx="1"/>
          </p:nvPr>
        </p:nvSpPr>
        <p:spPr/>
        <p:txBody>
          <a:bodyPr>
            <a:normAutofit fontScale="85000" lnSpcReduction="10000"/>
          </a:bodyPr>
          <a:lstStyle/>
          <a:p>
            <a:r>
              <a:rPr lang="en-US" altLang="en-US" sz="2800" dirty="0"/>
              <a:t>A valid argument is valid solely in virtue of its </a:t>
            </a:r>
            <a:r>
              <a:rPr lang="en-US" altLang="en-US" sz="2800" i="1" dirty="0"/>
              <a:t>logical form</a:t>
            </a:r>
            <a:r>
              <a:rPr lang="en-US" altLang="en-US" sz="2800" dirty="0"/>
              <a:t>, not its content. </a:t>
            </a:r>
          </a:p>
          <a:p>
            <a:r>
              <a:rPr lang="en-US" altLang="en-US" sz="2800" dirty="0"/>
              <a:t>An example of a valid logical form is:</a:t>
            </a:r>
          </a:p>
          <a:p>
            <a:pPr lvl="2">
              <a:buNone/>
            </a:pPr>
            <a:r>
              <a:rPr lang="en-US" altLang="en-US" sz="2800" b="1" dirty="0"/>
              <a:t>PREMISE 1.</a:t>
            </a:r>
            <a:r>
              <a:rPr lang="en-US" altLang="en-US" sz="2800" dirty="0"/>
              <a:t>     Every A is a B. </a:t>
            </a:r>
            <a:endParaRPr lang="en-US" altLang="en-US" sz="2800" b="1" dirty="0"/>
          </a:p>
          <a:p>
            <a:pPr lvl="2">
              <a:buNone/>
            </a:pPr>
            <a:r>
              <a:rPr lang="en-US" altLang="en-US" sz="2800" b="1" dirty="0"/>
              <a:t>PREMISE 2.</a:t>
            </a:r>
            <a:r>
              <a:rPr lang="en-US" altLang="en-US" sz="2800" dirty="0"/>
              <a:t>     C is an A.</a:t>
            </a:r>
            <a:endParaRPr lang="en-US" altLang="en-US" sz="2800" b="1" dirty="0"/>
          </a:p>
          <a:p>
            <a:pPr lvl="2">
              <a:buNone/>
            </a:pPr>
            <a:r>
              <a:rPr lang="en-US" altLang="en-US" sz="2800" b="1" dirty="0"/>
              <a:t>CONCLUSION.</a:t>
            </a:r>
            <a:r>
              <a:rPr lang="en-US" altLang="en-US" sz="2800" dirty="0"/>
              <a:t> C is a B. </a:t>
            </a:r>
          </a:p>
          <a:p>
            <a:r>
              <a:rPr lang="en-US" altLang="en-US" sz="2800" dirty="0"/>
              <a:t>No matter what values are substituted for A, B, and C, the argument form is always valid.</a:t>
            </a:r>
          </a:p>
          <a:p>
            <a:endParaRPr lang="en-US" dirty="0"/>
          </a:p>
        </p:txBody>
      </p:sp>
      <p:pic>
        <p:nvPicPr>
          <p:cNvPr id="4" name="Recorded Sound">
            <a:hlinkClick r:id="" action="ppaction://media"/>
            <a:extLst>
              <a:ext uri="{FF2B5EF4-FFF2-40B4-BE49-F238E27FC236}">
                <a16:creationId xmlns:a16="http://schemas.microsoft.com/office/drawing/2014/main" id="{D81DB1BD-1B1F-471B-B344-0000B549358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0077975" y="982132"/>
            <a:ext cx="609600" cy="609600"/>
          </a:xfrm>
          <a:prstGeom prst="rect">
            <a:avLst/>
          </a:prstGeom>
        </p:spPr>
      </p:pic>
    </p:spTree>
    <p:extLst>
      <p:ext uri="{BB962C8B-B14F-4D97-AF65-F5344CB8AC3E}">
        <p14:creationId xmlns:p14="http://schemas.microsoft.com/office/powerpoint/2010/main" val="2067489053"/>
      </p:ext>
    </p:extLst>
  </p:cSld>
  <p:clrMapOvr>
    <a:masterClrMapping/>
  </p:clrMapOvr>
  <mc:AlternateContent xmlns:mc="http://schemas.openxmlformats.org/markup-compatibility/2006">
    <mc:Choice xmlns:p14="http://schemas.microsoft.com/office/powerpoint/2010/main" Requires="p14">
      <p:transition spd="slow" p14:dur="2000" advTm="52430"/>
    </mc:Choice>
    <mc:Fallback>
      <p:transition spd="slow" advTm="524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43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78</TotalTime>
  <Words>2846</Words>
  <Application>Microsoft Office PowerPoint</Application>
  <PresentationFormat>Widescreen</PresentationFormat>
  <Paragraphs>188</Paragraphs>
  <Slides>39</Slides>
  <Notes>0</Notes>
  <HiddenSlides>0</HiddenSlides>
  <MMClips>39</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Arial</vt:lpstr>
      <vt:lpstr>Garamond</vt:lpstr>
      <vt:lpstr>Tahoma</vt:lpstr>
      <vt:lpstr>Times New Roman</vt:lpstr>
      <vt:lpstr>Wingdings</vt:lpstr>
      <vt:lpstr>Organic</vt:lpstr>
      <vt:lpstr>Module 3</vt:lpstr>
      <vt:lpstr>Critical Reasoning &amp; Logical Arguments</vt:lpstr>
      <vt:lpstr>What is a Logical Argument</vt:lpstr>
      <vt:lpstr>Example</vt:lpstr>
      <vt:lpstr>Argument Strength</vt:lpstr>
      <vt:lpstr>Example of Argument Strength</vt:lpstr>
      <vt:lpstr>How to construct an Argument</vt:lpstr>
      <vt:lpstr>In Argument format</vt:lpstr>
      <vt:lpstr>Valid Argument Form</vt:lpstr>
      <vt:lpstr>Sound and Unsound Arguments</vt:lpstr>
      <vt:lpstr>Unsound Example</vt:lpstr>
      <vt:lpstr>Sound Arguments</vt:lpstr>
      <vt:lpstr>Sound vs Unsound</vt:lpstr>
      <vt:lpstr>Invalid Arguments: Inductive vs Fallacious Reasoning</vt:lpstr>
      <vt:lpstr>Invalid Example</vt:lpstr>
      <vt:lpstr>Inductive Arguments</vt:lpstr>
      <vt:lpstr>Inductive Example</vt:lpstr>
      <vt:lpstr>Fallacious Argument</vt:lpstr>
      <vt:lpstr>Fallacious Example</vt:lpstr>
      <vt:lpstr>Inductive vs. Fallacious</vt:lpstr>
      <vt:lpstr>7-step Strategy for Evaluating Arguments</vt:lpstr>
      <vt:lpstr>7-step continued</vt:lpstr>
      <vt:lpstr>7-step continued</vt:lpstr>
      <vt:lpstr>7-step continued</vt:lpstr>
      <vt:lpstr>Example of 7-step strategy</vt:lpstr>
      <vt:lpstr>Example continued</vt:lpstr>
      <vt:lpstr>Example continued</vt:lpstr>
      <vt:lpstr>Example continued</vt:lpstr>
      <vt:lpstr>Easier way to Identify Fallacious Arguments</vt:lpstr>
      <vt:lpstr>Everyday Reasoning</vt:lpstr>
      <vt:lpstr>Informal Logical Fallacies</vt:lpstr>
      <vt:lpstr>Common Informal Logical Fallacies</vt:lpstr>
      <vt:lpstr>Ad Hominem Argument</vt:lpstr>
      <vt:lpstr>Slippery Slope Fallacy</vt:lpstr>
      <vt:lpstr>Appeal to Authority</vt:lpstr>
      <vt:lpstr>False Cause Fallacy</vt:lpstr>
      <vt:lpstr>Fallacy of Division</vt:lpstr>
      <vt:lpstr>Appeal to the People</vt:lpstr>
      <vt:lpstr>Virtuality Fallacy</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3</dc:title>
  <dc:creator>Rebecca Rutherfoord</dc:creator>
  <cp:lastModifiedBy>Rebecca Rutherfoord</cp:lastModifiedBy>
  <cp:revision>42</cp:revision>
  <dcterms:created xsi:type="dcterms:W3CDTF">2018-01-25T20:10:58Z</dcterms:created>
  <dcterms:modified xsi:type="dcterms:W3CDTF">2021-08-10T23:35:34Z</dcterms:modified>
</cp:coreProperties>
</file>