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5259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494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38487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333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679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1292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9441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8800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63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26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735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409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65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801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966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96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3D5A6A1-E880-4176-B72E-59F856ACEF25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44D674F-B4F2-4206-BBB6-E7E9B06018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Cyber Crimes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224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We can also further distinguish between a crime in which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is used to: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lphaLcParenR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(a) file a fraudulent income-tax return,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lphaLcParenR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(b) stalk people, distribute pornography, solicit minors for sex.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In (a), a computer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assists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in a way that is trivial and possibly irrelevant.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In (b),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has played a much more significant (i.e., an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exacerbating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) role. 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565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Identify Theft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200" dirty="0"/>
              <a:t>Identity Theft would qualify as an example of a cyber-exacerbated crime</a:t>
            </a:r>
          </a:p>
          <a:p>
            <a:pPr>
              <a:defRPr/>
            </a:pPr>
            <a:r>
              <a:rPr lang="en-US" sz="2200" dirty="0"/>
              <a:t>Lininger and Vines (2005) define identity theft as </a:t>
            </a:r>
          </a:p>
          <a:p>
            <a:pPr marL="857250" lvl="3" indent="0">
              <a:buSzPct val="60000"/>
              <a:buFont typeface="Wingdings" panose="05000000000000000000" pitchFamily="2" charset="2"/>
              <a:buNone/>
              <a:defRPr/>
            </a:pPr>
            <a:r>
              <a:rPr lang="en-US" sz="2200" dirty="0"/>
              <a:t>a crime in which an imposter obtains key pieces of personal information, such as Social Security or driver’s license numbers, in order to impersonate some else.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496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to Combat International Cybercrime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Two kinds of tools/technologies that have been used to fight cybercrime at the international level are: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arenR"/>
            </a:pPr>
            <a:r>
              <a:rPr lang="en-US" altLang="en-US" i="1" dirty="0" smtClean="0"/>
              <a:t>Biometrics</a:t>
            </a:r>
            <a:r>
              <a:rPr lang="en-US" altLang="en-US" dirty="0" smtClean="0"/>
              <a:t> -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the biological identification of a person, which includes eyes, voice, hand prints, finger prints, retina patterns, and handwritten signatures (Power, 2000). </a:t>
            </a:r>
            <a:endParaRPr lang="en-US" altLang="en-US" dirty="0"/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arenR"/>
            </a:pPr>
            <a:r>
              <a:rPr lang="en-US" altLang="en-US" i="1" dirty="0"/>
              <a:t>Keystroke </a:t>
            </a:r>
            <a:r>
              <a:rPr lang="en-US" altLang="en-US" i="1" dirty="0" smtClean="0"/>
              <a:t>monitoring -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records every key struck by a user, as well as every character of the response that the system returns to the user. </a:t>
            </a:r>
          </a:p>
          <a:p>
            <a:pPr marL="0" indent="0">
              <a:lnSpc>
                <a:spcPct val="90000"/>
              </a:lnSpc>
              <a:buNone/>
            </a:pPr>
            <a:endParaRPr lang="en-US" alt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206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Cybercrime and US Laws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Two programs/techniques used in the U.S. to combat cybercrime are:</a:t>
            </a:r>
          </a:p>
          <a:p>
            <a:pPr marL="857250" indent="-857250">
              <a:buFont typeface="+mj-lt"/>
              <a:buAutoNum type="romanLcPeriod"/>
              <a:defRPr/>
            </a:pPr>
            <a:r>
              <a:rPr lang="en-US" dirty="0"/>
              <a:t>Entrapment and “sting” operations;</a:t>
            </a:r>
          </a:p>
          <a:p>
            <a:pPr marL="857250" indent="-857250">
              <a:buFont typeface="+mj-lt"/>
              <a:buAutoNum type="romanLcPeriod"/>
              <a:defRPr/>
            </a:pPr>
            <a:r>
              <a:rPr lang="en-US" dirty="0"/>
              <a:t>Enhanced Government Surveillance Techniques (including the Patriot Act).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47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Patriot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USA (United and Strengthening America) PATRIOT (Provide Appropriate Tools Required to Intercept and Obstruct Terrorism) Act was passed by the U.S. Congress in October 2001. </a:t>
            </a:r>
          </a:p>
          <a:p>
            <a:r>
              <a:rPr lang="en-US" altLang="en-US" dirty="0"/>
              <a:t>It was renewed (in a slightly modified form) in March 2006. </a:t>
            </a:r>
          </a:p>
          <a:p>
            <a:r>
              <a:rPr lang="en-US" altLang="en-US" dirty="0"/>
              <a:t>The Patriot Act gives increased powers to law enforcement agencies to track down suspected terrorists and criminals. </a:t>
            </a:r>
            <a:endParaRPr lang="en-US" altLang="en-US" dirty="0"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975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Communications Privacy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The Electronic Communications Privacy Act authorized the government to attach </a:t>
            </a:r>
            <a:r>
              <a:rPr lang="en-US" altLang="en-US" i="1" dirty="0"/>
              <a:t>pen registers</a:t>
            </a:r>
            <a:r>
              <a:rPr lang="en-US" altLang="en-US" dirty="0"/>
              <a:t> and </a:t>
            </a:r>
            <a:r>
              <a:rPr lang="en-US" altLang="en-US" i="1" dirty="0"/>
              <a:t>trap-and-trace devices</a:t>
            </a:r>
            <a:r>
              <a:rPr lang="en-US" altLang="en-US" dirty="0"/>
              <a:t> to a suspect’s phone.</a:t>
            </a:r>
            <a:r>
              <a:rPr lang="en-US" altLang="en-US" sz="2000" dirty="0"/>
              <a:t>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When a suspect makes a phone call, a pen register displays the number being dialed; when he receives a phone call, the trap-and-trace-device displays the caller’s phone number.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 pen register used on the Internet can reveal the URLs of Web sites visited by a suspect.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The Patriot Act allows police to install Internet pen registers without having to demonstrate probable cause.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826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The Patriot Act is an extension of the Foreign Intelligence Surveillance Act (FISA), which established legal guidelines for federal investigations of foreign intelligence targets.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The Patriot Act amended FISA to permit domestic surveillance as well.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756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Laws and Treaties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In 2000, the (then) G8 (Group of Eight) Countries met to discuss an international treaty involving cybercrime.</a:t>
            </a:r>
            <a:endParaRPr lang="en-US" altLang="en-US" dirty="0"/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The Council of Europe (COE) has considered some ways for implementing an international legal code that would apply to members of the European Union.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The COE Council has released drafts of an international convention of "Crime in Cyberspace."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478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The COE Convention on Cybercrime considers four types of criminal activity in cyberspace:</a:t>
            </a:r>
          </a:p>
          <a:p>
            <a:pPr>
              <a:buFont typeface="Tahoma" panose="020B0604030504040204" pitchFamily="34" charset="0"/>
              <a:buAutoNum type="arabi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Offenses against the confidentiality, availability, and integrity of data and computer systems;</a:t>
            </a:r>
          </a:p>
          <a:p>
            <a:pPr>
              <a:buFont typeface="Tahoma" panose="020B0604030504040204" pitchFamily="34" charset="0"/>
              <a:buAutoNum type="arabi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Computer-related offenses (such as fraud);</a:t>
            </a:r>
          </a:p>
          <a:p>
            <a:pPr>
              <a:buFont typeface="Tahoma" panose="020B0604030504040204" pitchFamily="34" charset="0"/>
              <a:buAutoNum type="arabi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Content-related offenses (such as child pornography);</a:t>
            </a:r>
          </a:p>
          <a:p>
            <a:pPr>
              <a:buFont typeface="Tahoma" panose="020B0604030504040204" pitchFamily="34" charset="0"/>
              <a:buAutoNum type="arabicPeriod"/>
            </a:pPr>
            <a:r>
              <a:rPr lang="en-US" altLang="en-US">
                <a:solidFill>
                  <a:srgbClr val="000000"/>
                </a:solidFill>
                <a:cs typeface="Times New Roman" panose="02020603050405020304" pitchFamily="18" charset="0"/>
              </a:rPr>
              <a:t>Copyright-related offenses.</a:t>
            </a:r>
            <a:endParaRPr lang="en-US" alt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36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Computer Criminal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cs typeface="Times New Roman" panose="02020603050405020304" pitchFamily="18" charset="0"/>
              </a:rPr>
              <a:t>Forester and Morrison (1994) note that typical computer criminals can be: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cs typeface="Times New Roman" panose="02020603050405020304" pitchFamily="18" charset="0"/>
              </a:rPr>
              <a:t>(amateur) teenage hackers;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cs typeface="Times New Roman" panose="02020603050405020304" pitchFamily="18" charset="0"/>
              </a:rPr>
              <a:t>professional criminals;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cs typeface="Times New Roman" panose="02020603050405020304" pitchFamily="18" charset="0"/>
              </a:rPr>
              <a:t>(formerly) loyal employees who are unable to resist a criminal opportunity presented by </a:t>
            </a:r>
            <a:r>
              <a:rPr lang="en-US" altLang="en-US" dirty="0" err="1"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cs typeface="Times New Roman" panose="02020603050405020304" pitchFamily="18" charset="0"/>
              </a:rPr>
              <a:t>.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59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Computer Crimes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When is a crime a </a:t>
            </a:r>
            <a:r>
              <a:rPr lang="en-US" altLang="en-US" i="1" dirty="0"/>
              <a:t>computer crime</a:t>
            </a:r>
            <a:r>
              <a:rPr lang="en-US" altLang="en-US" dirty="0"/>
              <a:t>?</a:t>
            </a:r>
          </a:p>
          <a:p>
            <a:r>
              <a:rPr lang="en-US" altLang="en-US" dirty="0"/>
              <a:t>There is often a problem of clear </a:t>
            </a:r>
            <a:r>
              <a:rPr lang="en-US" altLang="en-US" i="1" dirty="0"/>
              <a:t>criteria</a:t>
            </a:r>
            <a:r>
              <a:rPr lang="en-US" altLang="en-US" dirty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For example, are all crimes involving either the use or the presence of a computer necessarily computer crimes?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 err="1"/>
              <a:t>Gotterbarn</a:t>
            </a:r>
            <a:r>
              <a:rPr lang="en-US" altLang="en-US" dirty="0"/>
              <a:t> (1995) criticizes this view by asking whether a murder committed with a surgeon’s scalpel is an issue for medical ethics or just an ordinary crime.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063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Forester and Morrison (1994) define a computer crime as “a criminal act in which a computer is used as the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principal tool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.” [Italics Added]</a:t>
            </a:r>
          </a:p>
          <a:p>
            <a:r>
              <a:rPr lang="en-US" altLang="en-US" sz="2800" dirty="0" err="1">
                <a:cs typeface="Times New Roman" panose="02020603050405020304" pitchFamily="18" charset="0"/>
              </a:rPr>
              <a:t>Girasa</a:t>
            </a:r>
            <a:r>
              <a:rPr lang="en-US" altLang="en-US" sz="2800" dirty="0">
                <a:cs typeface="Times New Roman" panose="02020603050405020304" pitchFamily="18" charset="0"/>
              </a:rPr>
              <a:t> (2002) defines "cybercrime" as </a:t>
            </a:r>
          </a:p>
          <a:p>
            <a:pPr lvl="1">
              <a:buNone/>
            </a:pPr>
            <a:r>
              <a:rPr lang="en-US" altLang="en-US" dirty="0">
                <a:cs typeface="Times New Roman" panose="02020603050405020304" pitchFamily="18" charset="0"/>
              </a:rPr>
              <a:t>   a generic term covering a multiplicity of crimes found in penal code or in legislation having the "use of computer technology as its central component." </a:t>
            </a: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We define a (genuine) cybercrime as a crime in which </a:t>
            </a: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the criminal act can: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be carried out only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through the use of </a:t>
            </a:r>
            <a:r>
              <a:rPr lang="en-US" i="1" dirty="0" err="1">
                <a:solidFill>
                  <a:srgbClr val="000000"/>
                </a:solidFill>
                <a:cs typeface="Times New Roman" pitchFamily="18" charset="0"/>
              </a:rPr>
              <a:t>cybertechnology</a:t>
            </a: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, and </a:t>
            </a:r>
          </a:p>
          <a:p>
            <a:pPr marL="514350" indent="-514350">
              <a:buFont typeface="+mj-lt"/>
              <a:buAutoNum type="arabicParenR"/>
              <a:defRPr/>
            </a:pP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take place only in the cybe</a:t>
            </a:r>
            <a:r>
              <a:rPr lang="en-US" sz="2000" i="1" dirty="0">
                <a:solidFill>
                  <a:srgbClr val="000000"/>
                </a:solidFill>
                <a:cs typeface="Times New Roman" pitchFamily="18" charset="0"/>
              </a:rPr>
              <a:t>r realm</a:t>
            </a:r>
            <a:r>
              <a:rPr lang="en-US" sz="20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420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Using our definition of cybercrime, we can identify specific cases of </a:t>
            </a:r>
            <a:r>
              <a:rPr lang="en-US" altLang="en-US" i="1" dirty="0">
                <a:cs typeface="Times New Roman" panose="02020603050405020304" pitchFamily="18" charset="0"/>
              </a:rPr>
              <a:t>genuine</a:t>
            </a:r>
            <a:r>
              <a:rPr lang="en-US" altLang="en-US" dirty="0">
                <a:cs typeface="Times New Roman" panose="02020603050405020304" pitchFamily="18" charset="0"/>
              </a:rPr>
              <a:t> cybercrimes.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We can also differentiate three broad categories of (genuine) cybercrime: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eriod"/>
            </a:pPr>
            <a:r>
              <a:rPr lang="en-US" altLang="en-US" dirty="0" err="1">
                <a:cs typeface="Times New Roman" panose="02020603050405020304" pitchFamily="18" charset="0"/>
              </a:rPr>
              <a:t>cyberpiracy</a:t>
            </a:r>
            <a:r>
              <a:rPr lang="en-US" altLang="en-US" dirty="0"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cybertrespass,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eriod"/>
            </a:pPr>
            <a:r>
              <a:rPr lang="en-US" altLang="en-US" dirty="0"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cs typeface="Times New Roman" panose="02020603050405020304" pitchFamily="18" charset="0"/>
              </a:rPr>
              <a:t>cybervandalism</a:t>
            </a:r>
            <a:r>
              <a:rPr lang="en-US" altLang="en-US" dirty="0">
                <a:cs typeface="Times New Roman" panose="02020603050405020304" pitchFamily="18" charset="0"/>
              </a:rPr>
              <a:t>.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123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Genuine Cybercrime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en-US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Cyberpiracy</a:t>
            </a:r>
            <a:r>
              <a:rPr lang="en-US" alt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altLang="en-US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unauthorized ways to:</a:t>
            </a:r>
          </a:p>
          <a:p>
            <a:pPr marL="457200" lvl="1" indent="0"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reproduce copies of proprietary software and proprietary information, or 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distribute proprietary information (in digital form) across a computer 		network.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  <a:endParaRPr lang="en-US" altLang="en-US" dirty="0" smtClean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Cybertrespass </a:t>
            </a: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gain or to exceed unauthorized access to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lvl="1" indent="0"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individual's or an organization's computer system,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</a:p>
          <a:p>
            <a:pPr marL="457200" lvl="1" indent="0"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password-protected Web site.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17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Genuine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Cybervandalism</a:t>
            </a:r>
            <a:r>
              <a:rPr lang="en-US" alt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alt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unleash one or more programs that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lvl="1" indent="0"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disrupt the transmission of electronic information across one or more 		computer networks, including the Internet, or 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destroy data resident in a computer or damage a computer system's 		resources, or both.</a:t>
            </a:r>
            <a:r>
              <a:rPr lang="en-US" altLang="en-US" sz="1600" dirty="0">
                <a:latin typeface="Times New Roman" panose="02020603050405020304" pitchFamily="18" charset="0"/>
              </a:rPr>
              <a:t> 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927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Cyber-related Crimes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Many crimes that involve the use of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are not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genuine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cybercrimes.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For example, crimes involving pedophilia, stalking, and pornography can be carried with or without the use of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Nothing about these kinds of crimes is unique to, or requires the use of,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These crimes are better understood as examples of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cyber-related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crimes.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16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Cyber-exacerbated vs Cyber-assisted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Cyber-</a:t>
            </a: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related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crimes can be further divided into two sub-categories: </a:t>
            </a:r>
          </a:p>
          <a:p>
            <a:pPr marL="857250" indent="-857250">
              <a:buFont typeface="+mj-lt"/>
              <a:buAutoNum type="romanLcPeriod"/>
              <a:defRPr/>
            </a:pPr>
            <a:r>
              <a:rPr lang="en-US" i="1" dirty="0" err="1">
                <a:solidFill>
                  <a:srgbClr val="000000"/>
                </a:solidFill>
                <a:cs typeface="Times New Roman" pitchFamily="18" charset="0"/>
              </a:rPr>
              <a:t>cyberexacerbated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crimes; </a:t>
            </a:r>
          </a:p>
          <a:p>
            <a:pPr marL="857250" indent="-857250">
              <a:buFont typeface="+mj-lt"/>
              <a:buAutoNum type="romanLcPeriod"/>
              <a:defRPr/>
            </a:pPr>
            <a:r>
              <a:rPr lang="en-US" i="1" dirty="0" err="1">
                <a:solidFill>
                  <a:srgbClr val="000000"/>
                </a:solidFill>
                <a:cs typeface="Times New Roman" pitchFamily="18" charset="0"/>
              </a:rPr>
              <a:t>cyberassisted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crimes.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824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19</TotalTime>
  <Words>961</Words>
  <Application>Microsoft Office PowerPoint</Application>
  <PresentationFormat>Widescreen</PresentationFormat>
  <Paragraphs>85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Garamond</vt:lpstr>
      <vt:lpstr>Tahoma</vt:lpstr>
      <vt:lpstr>Times New Roman</vt:lpstr>
      <vt:lpstr>Wingdings</vt:lpstr>
      <vt:lpstr>Organic</vt:lpstr>
      <vt:lpstr>Module 6</vt:lpstr>
      <vt:lpstr>Typical Computer Criminal</vt:lpstr>
      <vt:lpstr>Defining Computer Crimes</vt:lpstr>
      <vt:lpstr>Definition continued</vt:lpstr>
      <vt:lpstr>Categories</vt:lpstr>
      <vt:lpstr>Genuine Cybercrime</vt:lpstr>
      <vt:lpstr>Genuine Continued</vt:lpstr>
      <vt:lpstr>Cyber-related Crimes</vt:lpstr>
      <vt:lpstr>Cyber-exacerbated vs Cyber-assisted</vt:lpstr>
      <vt:lpstr>Continued</vt:lpstr>
      <vt:lpstr>Identify Theft</vt:lpstr>
      <vt:lpstr>Tools to Combat International Cybercrime</vt:lpstr>
      <vt:lpstr>Cybercrime and US Laws</vt:lpstr>
      <vt:lpstr>Patriot Act</vt:lpstr>
      <vt:lpstr>Electronic Communications Privacy Act</vt:lpstr>
      <vt:lpstr>Continued</vt:lpstr>
      <vt:lpstr>International Laws and Treaties</vt:lpstr>
      <vt:lpstr>COE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6</dc:title>
  <dc:creator>Rebecca Rutherfoord</dc:creator>
  <cp:lastModifiedBy>Rebecca Rutherfoord</cp:lastModifiedBy>
  <cp:revision>3</cp:revision>
  <dcterms:created xsi:type="dcterms:W3CDTF">2018-02-01T16:49:52Z</dcterms:created>
  <dcterms:modified xsi:type="dcterms:W3CDTF">2018-02-01T17:09:17Z</dcterms:modified>
</cp:coreProperties>
</file>