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5" r:id="rId29"/>
    <p:sldId id="286" r:id="rId30"/>
    <p:sldId id="287" r:id="rId31"/>
    <p:sldId id="288" r:id="rId32"/>
    <p:sldId id="289" r:id="rId33"/>
    <p:sldId id="290" r:id="rId34"/>
    <p:sldId id="291" r:id="rId35"/>
    <p:sldId id="292" r:id="rId36"/>
    <p:sldId id="293" r:id="rId37"/>
    <p:sldId id="294" r:id="rId38"/>
    <p:sldId id="295"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6C4EF363-2666-4467-B1CF-912BE7F940F3}"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0129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985122B-868E-444F-9844-076EB2D5EC00}"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2370978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21187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43441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1621951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289888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48495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97116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62306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508742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985122B-868E-444F-9844-076EB2D5EC00}"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4EF363-2666-4467-B1CF-912BE7F940F3}"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463605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985122B-868E-444F-9844-076EB2D5EC00}"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13028468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985122B-868E-444F-9844-076EB2D5EC00}" type="datetimeFigureOut">
              <a:rPr lang="en-US" smtClean="0"/>
              <a:t>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4EF363-2666-4467-B1CF-912BE7F940F3}"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61122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985122B-868E-444F-9844-076EB2D5EC00}" type="datetimeFigureOut">
              <a:rPr lang="en-US" smtClean="0"/>
              <a:t>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4EF363-2666-4467-B1CF-912BE7F940F3}"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7260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85122B-868E-444F-9844-076EB2D5EC00}" type="datetimeFigureOut">
              <a:rPr lang="en-US" smtClean="0"/>
              <a:t>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4001758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985122B-868E-444F-9844-076EB2D5EC00}"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EF363-2666-4467-B1CF-912BE7F940F3}"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3130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0985122B-868E-444F-9844-076EB2D5EC00}"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4EF363-2666-4467-B1CF-912BE7F940F3}" type="slidenum">
              <a:rPr lang="en-US" smtClean="0"/>
              <a:t>‹#›</a:t>
            </a:fld>
            <a:endParaRPr lang="en-US"/>
          </a:p>
        </p:txBody>
      </p:sp>
    </p:spTree>
    <p:extLst>
      <p:ext uri="{BB962C8B-B14F-4D97-AF65-F5344CB8AC3E}">
        <p14:creationId xmlns:p14="http://schemas.microsoft.com/office/powerpoint/2010/main" val="1784141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985122B-868E-444F-9844-076EB2D5EC00}" type="datetimeFigureOut">
              <a:rPr lang="en-US" smtClean="0"/>
              <a:t>2/1/2018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C4EF363-2666-4467-B1CF-912BE7F940F3}" type="slidenum">
              <a:rPr lang="en-US" smtClean="0"/>
              <a:t>‹#›</a:t>
            </a:fld>
            <a:endParaRPr lang="en-US"/>
          </a:p>
        </p:txBody>
      </p:sp>
    </p:spTree>
    <p:extLst>
      <p:ext uri="{BB962C8B-B14F-4D97-AF65-F5344CB8AC3E}">
        <p14:creationId xmlns:p14="http://schemas.microsoft.com/office/powerpoint/2010/main" val="16216882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13</a:t>
            </a:r>
            <a:endParaRPr lang="en-US" dirty="0"/>
          </a:p>
        </p:txBody>
      </p:sp>
      <p:sp>
        <p:nvSpPr>
          <p:cNvPr id="3" name="Subtitle 2"/>
          <p:cNvSpPr>
            <a:spLocks noGrp="1"/>
          </p:cNvSpPr>
          <p:nvPr>
            <p:ph type="subTitle" idx="1"/>
          </p:nvPr>
        </p:nvSpPr>
        <p:spPr/>
        <p:txBody>
          <a:bodyPr/>
          <a:lstStyle/>
          <a:p>
            <a:r>
              <a:rPr lang="en-US" dirty="0" smtClean="0"/>
              <a:t>Regulating Cyberspace</a:t>
            </a:r>
            <a:endParaRPr lang="en-US" dirty="0"/>
          </a:p>
        </p:txBody>
      </p:sp>
    </p:spTree>
    <p:extLst>
      <p:ext uri="{BB962C8B-B14F-4D97-AF65-F5344CB8AC3E}">
        <p14:creationId xmlns:p14="http://schemas.microsoft.com/office/powerpoint/2010/main" val="1179901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Lessig</a:t>
            </a:r>
            <a:r>
              <a:rPr lang="en-US" dirty="0" smtClean="0"/>
              <a:t> Model</a:t>
            </a:r>
            <a:endParaRPr lang="en-US" dirty="0"/>
          </a:p>
        </p:txBody>
      </p:sp>
      <p:sp>
        <p:nvSpPr>
          <p:cNvPr id="3" name="Content Placeholder 2"/>
          <p:cNvSpPr>
            <a:spLocks noGrp="1"/>
          </p:cNvSpPr>
          <p:nvPr>
            <p:ph idx="1"/>
          </p:nvPr>
        </p:nvSpPr>
        <p:spPr/>
        <p:txBody>
          <a:bodyPr/>
          <a:lstStyle/>
          <a:p>
            <a:r>
              <a:rPr lang="en-US" altLang="en-US" dirty="0"/>
              <a:t>Lawrence </a:t>
            </a:r>
            <a:r>
              <a:rPr lang="en-US" altLang="en-US" dirty="0" err="1"/>
              <a:t>Lessig</a:t>
            </a:r>
            <a:r>
              <a:rPr lang="en-US" altLang="en-US" dirty="0"/>
              <a:t> (2000) describes four distinct but interdependent constraints or "modalities," for regulating behavior: </a:t>
            </a:r>
          </a:p>
          <a:p>
            <a:pPr>
              <a:buFont typeface="Tahoma" panose="020B0604030504040204" pitchFamily="34" charset="0"/>
              <a:buAutoNum type="arabicPeriod"/>
            </a:pPr>
            <a:r>
              <a:rPr lang="en-US" altLang="en-US" sz="2000" i="1" dirty="0"/>
              <a:t>laws</a:t>
            </a:r>
            <a:r>
              <a:rPr lang="en-US" altLang="en-US" sz="2000" dirty="0"/>
              <a:t>,</a:t>
            </a:r>
          </a:p>
          <a:p>
            <a:pPr>
              <a:buFont typeface="Tahoma" panose="020B0604030504040204" pitchFamily="34" charset="0"/>
              <a:buAutoNum type="arabicPeriod"/>
            </a:pPr>
            <a:r>
              <a:rPr lang="en-US" altLang="en-US" sz="2000" dirty="0"/>
              <a:t>social </a:t>
            </a:r>
            <a:r>
              <a:rPr lang="en-US" altLang="en-US" sz="2000" i="1" dirty="0"/>
              <a:t>norms</a:t>
            </a:r>
            <a:r>
              <a:rPr lang="en-US" altLang="en-US" sz="2000" dirty="0"/>
              <a:t>, </a:t>
            </a:r>
          </a:p>
          <a:p>
            <a:pPr>
              <a:buFont typeface="Tahoma" panose="020B0604030504040204" pitchFamily="34" charset="0"/>
              <a:buAutoNum type="arabicPeriod"/>
            </a:pPr>
            <a:r>
              <a:rPr lang="en-US" altLang="en-US" sz="2000" i="1" dirty="0"/>
              <a:t>market</a:t>
            </a:r>
            <a:r>
              <a:rPr lang="en-US" altLang="en-US" sz="2000" dirty="0"/>
              <a:t> pressures</a:t>
            </a:r>
            <a:r>
              <a:rPr lang="en-US" altLang="en-US" sz="2000" i="1" dirty="0"/>
              <a:t>,</a:t>
            </a:r>
            <a:endParaRPr lang="en-US" altLang="en-US" sz="2000" dirty="0"/>
          </a:p>
          <a:p>
            <a:pPr>
              <a:buFont typeface="Tahoma" panose="020B0604030504040204" pitchFamily="34" charset="0"/>
              <a:buAutoNum type="arabicPeriod"/>
            </a:pPr>
            <a:r>
              <a:rPr lang="en-US" altLang="en-US" sz="2000" i="1" dirty="0"/>
              <a:t>architecture</a:t>
            </a:r>
            <a:r>
              <a:rPr lang="en-US" altLang="en-US" sz="2000" dirty="0"/>
              <a:t>.</a:t>
            </a:r>
          </a:p>
          <a:p>
            <a:endParaRPr lang="en-US" dirty="0"/>
          </a:p>
        </p:txBody>
      </p:sp>
    </p:spTree>
    <p:extLst>
      <p:ext uri="{BB962C8B-B14F-4D97-AF65-F5344CB8AC3E}">
        <p14:creationId xmlns:p14="http://schemas.microsoft.com/office/powerpoint/2010/main" val="963803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Rights Management (DRM)</a:t>
            </a:r>
            <a:endParaRPr lang="en-US" dirty="0"/>
          </a:p>
        </p:txBody>
      </p:sp>
      <p:sp>
        <p:nvSpPr>
          <p:cNvPr id="3" name="Content Placeholder 2"/>
          <p:cNvSpPr>
            <a:spLocks noGrp="1"/>
          </p:cNvSpPr>
          <p:nvPr>
            <p:ph idx="1"/>
          </p:nvPr>
        </p:nvSpPr>
        <p:spPr/>
        <p:txBody>
          <a:bodyPr/>
          <a:lstStyle/>
          <a:p>
            <a:pPr>
              <a:lnSpc>
                <a:spcPct val="80000"/>
              </a:lnSpc>
            </a:pPr>
            <a:r>
              <a:rPr lang="en-US" altLang="en-US" sz="2600" dirty="0"/>
              <a:t>DRM technologies allow content owners to regulate the flow of information in digital media by:</a:t>
            </a:r>
          </a:p>
          <a:p>
            <a:pPr lvl="1">
              <a:lnSpc>
                <a:spcPct val="80000"/>
              </a:lnSpc>
              <a:buNone/>
            </a:pPr>
            <a:r>
              <a:rPr lang="en-US" altLang="en-US" sz="2600" dirty="0"/>
              <a:t>   blocking access to it via encryption mechanisms, and enabling access to it through the use of passwords. </a:t>
            </a:r>
          </a:p>
          <a:p>
            <a:pPr>
              <a:lnSpc>
                <a:spcPct val="80000"/>
              </a:lnSpc>
            </a:pPr>
            <a:r>
              <a:rPr lang="en-US" altLang="en-US" sz="2600" dirty="0"/>
              <a:t>The combination of DRM technology and the DMCA (Digital Millennium Copyright Act), </a:t>
            </a:r>
            <a:r>
              <a:rPr lang="en-US" altLang="en-US" sz="2600" dirty="0" smtClean="0"/>
              <a:t>make </a:t>
            </a:r>
            <a:r>
              <a:rPr lang="en-US" altLang="en-US" sz="2600" dirty="0"/>
              <a:t>it possible to </a:t>
            </a:r>
            <a:r>
              <a:rPr lang="en-US" altLang="en-US" sz="2600" dirty="0" smtClean="0"/>
              <a:t>regulate </a:t>
            </a:r>
            <a:r>
              <a:rPr lang="en-US" altLang="en-US" sz="2600" dirty="0"/>
              <a:t>and enforce policies and laws in cyberspace to a degree that never existed in the physical realm. </a:t>
            </a:r>
          </a:p>
          <a:p>
            <a:endParaRPr lang="en-US" dirty="0"/>
          </a:p>
        </p:txBody>
      </p:sp>
    </p:spTree>
    <p:extLst>
      <p:ext uri="{BB962C8B-B14F-4D97-AF65-F5344CB8AC3E}">
        <p14:creationId xmlns:p14="http://schemas.microsoft.com/office/powerpoint/2010/main" val="2343180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Controversy of DRM</a:t>
            </a:r>
            <a:endParaRPr lang="en-US" dirty="0"/>
          </a:p>
        </p:txBody>
      </p:sp>
      <p:sp>
        <p:nvSpPr>
          <p:cNvPr id="3" name="Content Placeholder 2"/>
          <p:cNvSpPr>
            <a:spLocks noGrp="1"/>
          </p:cNvSpPr>
          <p:nvPr>
            <p:ph idx="1"/>
          </p:nvPr>
        </p:nvSpPr>
        <p:spPr/>
        <p:txBody>
          <a:bodyPr/>
          <a:lstStyle/>
          <a:p>
            <a:r>
              <a:rPr lang="en-US" altLang="en-US" dirty="0"/>
              <a:t>One controversy involving DRM and the music industry has focused on “interoperability” across the devices on which digital music can be played. </a:t>
            </a:r>
          </a:p>
          <a:p>
            <a:r>
              <a:rPr lang="en-US" altLang="en-US" dirty="0"/>
              <a:t>Interoperability enables users to download and play music on a variety of digital devices.  </a:t>
            </a:r>
          </a:p>
          <a:p>
            <a:r>
              <a:rPr lang="en-US" altLang="en-US" dirty="0"/>
              <a:t>But it also challenges the notion that downloadable content can and should be restricted to proprietary devices controlled by the company that owns an “online store,” such as iPods in the iTunes store.</a:t>
            </a:r>
          </a:p>
          <a:p>
            <a:endParaRPr lang="en-US" dirty="0"/>
          </a:p>
        </p:txBody>
      </p:sp>
    </p:spTree>
    <p:extLst>
      <p:ext uri="{BB962C8B-B14F-4D97-AF65-F5344CB8AC3E}">
        <p14:creationId xmlns:p14="http://schemas.microsoft.com/office/powerpoint/2010/main" val="9684283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Controversies continued</a:t>
            </a:r>
            <a:endParaRPr lang="en-US" dirty="0"/>
          </a:p>
        </p:txBody>
      </p:sp>
      <p:sp>
        <p:nvSpPr>
          <p:cNvPr id="3" name="Content Placeholder 2"/>
          <p:cNvSpPr>
            <a:spLocks noGrp="1"/>
          </p:cNvSpPr>
          <p:nvPr>
            <p:ph idx="1"/>
          </p:nvPr>
        </p:nvSpPr>
        <p:spPr/>
        <p:txBody>
          <a:bodyPr/>
          <a:lstStyle/>
          <a:p>
            <a:pPr>
              <a:lnSpc>
                <a:spcPct val="80000"/>
              </a:lnSpc>
            </a:pPr>
            <a:r>
              <a:rPr lang="en-US" altLang="en-US" dirty="0"/>
              <a:t>Elkin-</a:t>
            </a:r>
            <a:r>
              <a:rPr lang="en-US" altLang="en-US" dirty="0" err="1"/>
              <a:t>Koren</a:t>
            </a:r>
            <a:r>
              <a:rPr lang="en-US" altLang="en-US" dirty="0"/>
              <a:t> (2000) worries that because of embedded controls (in code) made possible by DRM, our policies affecting information and digital media are becoming increasingly </a:t>
            </a:r>
            <a:r>
              <a:rPr lang="en-US" altLang="en-US" i="1" dirty="0"/>
              <a:t>privatized</a:t>
            </a:r>
            <a:r>
              <a:rPr lang="en-US" altLang="en-US" dirty="0"/>
              <a:t>. </a:t>
            </a:r>
          </a:p>
          <a:p>
            <a:pPr>
              <a:lnSpc>
                <a:spcPct val="80000"/>
              </a:lnSpc>
            </a:pPr>
            <a:r>
              <a:rPr lang="en-US" altLang="en-US" dirty="0"/>
              <a:t>Elkin-</a:t>
            </a:r>
            <a:r>
              <a:rPr lang="en-US" altLang="en-US" dirty="0" err="1"/>
              <a:t>Koren</a:t>
            </a:r>
            <a:r>
              <a:rPr lang="en-US" altLang="en-US" dirty="0"/>
              <a:t> also notes that this trend toward privatization has enabled software companies </a:t>
            </a:r>
          </a:p>
          <a:p>
            <a:pPr>
              <a:lnSpc>
                <a:spcPct val="80000"/>
              </a:lnSpc>
              <a:buFont typeface="Wingdings" panose="05000000000000000000" pitchFamily="2" charset="2"/>
              <a:buChar char="Ø"/>
            </a:pPr>
            <a:r>
              <a:rPr lang="en-US" altLang="en-US" dirty="0"/>
              <a:t>to design code that reflects their own interests and values. </a:t>
            </a:r>
          </a:p>
          <a:p>
            <a:pPr>
              <a:lnSpc>
                <a:spcPct val="80000"/>
              </a:lnSpc>
              <a:buFont typeface="Wingdings" panose="05000000000000000000" pitchFamily="2" charset="2"/>
              <a:buChar char="Ø"/>
            </a:pPr>
            <a:r>
              <a:rPr lang="en-US" altLang="en-US" dirty="0"/>
              <a:t>not to have to worry about any adverse effects that this can have for the public’s interests. </a:t>
            </a:r>
          </a:p>
          <a:p>
            <a:endParaRPr lang="en-US" dirty="0"/>
          </a:p>
        </p:txBody>
      </p:sp>
    </p:spTree>
    <p:extLst>
      <p:ext uri="{BB962C8B-B14F-4D97-AF65-F5344CB8AC3E}">
        <p14:creationId xmlns:p14="http://schemas.microsoft.com/office/powerpoint/2010/main" val="2984567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Privatizing Information</a:t>
            </a:r>
            <a:endParaRPr lang="en-US" dirty="0"/>
          </a:p>
        </p:txBody>
      </p:sp>
      <p:sp>
        <p:nvSpPr>
          <p:cNvPr id="3" name="Content Placeholder 2"/>
          <p:cNvSpPr>
            <a:spLocks noGrp="1"/>
          </p:cNvSpPr>
          <p:nvPr>
            <p:ph idx="1"/>
          </p:nvPr>
        </p:nvSpPr>
        <p:spPr/>
        <p:txBody>
          <a:bodyPr>
            <a:normAutofit lnSpcReduction="10000"/>
          </a:bodyPr>
          <a:lstStyle/>
          <a:p>
            <a:pPr>
              <a:lnSpc>
                <a:spcPct val="80000"/>
              </a:lnSpc>
            </a:pPr>
            <a:r>
              <a:rPr lang="en-US" altLang="en-US" dirty="0" err="1"/>
              <a:t>Litman</a:t>
            </a:r>
            <a:r>
              <a:rPr lang="en-US" altLang="en-US" dirty="0"/>
              <a:t> (2002</a:t>
            </a:r>
            <a:r>
              <a:rPr lang="en-US" altLang="en-US" dirty="0" smtClean="0"/>
              <a:t>) </a:t>
            </a:r>
            <a:r>
              <a:rPr lang="en-US" altLang="en-US" dirty="0"/>
              <a:t>argues that information policy in cyberspace has become increasingly privatized. </a:t>
            </a:r>
          </a:p>
          <a:p>
            <a:pPr>
              <a:lnSpc>
                <a:spcPct val="80000"/>
              </a:lnSpc>
            </a:pPr>
            <a:r>
              <a:rPr lang="en-US" altLang="en-US" dirty="0"/>
              <a:t>She describes some events in 1998 that “transformed the Internet into a giant American shopping mall,” also noting that the US Congress passed three copyright-related acts that favored commercial interests: the DMCA, SBCTEA, and the NET Act (all of which are described in Chapter 8).</a:t>
            </a:r>
          </a:p>
          <a:p>
            <a:pPr>
              <a:lnSpc>
                <a:spcPct val="80000"/>
              </a:lnSpc>
            </a:pPr>
            <a:r>
              <a:rPr lang="en-US" altLang="en-US" dirty="0" err="1"/>
              <a:t>Litman</a:t>
            </a:r>
            <a:r>
              <a:rPr lang="en-US" altLang="en-US" dirty="0"/>
              <a:t> also notes that the Recording Industry tried to pressure computer manufacturers to embed code in their future computer systems that would make it impossible to use personal computers to download MP3 files and to burn CDs. </a:t>
            </a:r>
          </a:p>
          <a:p>
            <a:endParaRPr lang="en-US" dirty="0"/>
          </a:p>
        </p:txBody>
      </p:sp>
    </p:spTree>
    <p:extLst>
      <p:ext uri="{BB962C8B-B14F-4D97-AF65-F5344CB8AC3E}">
        <p14:creationId xmlns:p14="http://schemas.microsoft.com/office/powerpoint/2010/main" val="2894057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 Metatags</a:t>
            </a:r>
            <a:endParaRPr lang="en-US" dirty="0"/>
          </a:p>
        </p:txBody>
      </p:sp>
      <p:sp>
        <p:nvSpPr>
          <p:cNvPr id="3" name="Content Placeholder 2"/>
          <p:cNvSpPr>
            <a:spLocks noGrp="1"/>
          </p:cNvSpPr>
          <p:nvPr>
            <p:ph idx="1"/>
          </p:nvPr>
        </p:nvSpPr>
        <p:spPr/>
        <p:txBody>
          <a:bodyPr/>
          <a:lstStyle/>
          <a:p>
            <a:pPr>
              <a:lnSpc>
                <a:spcPct val="80000"/>
              </a:lnSpc>
              <a:defRPr/>
            </a:pPr>
            <a:r>
              <a:rPr lang="en-US" dirty="0"/>
              <a:t>Metatags are used in the Hyper Text Markup Language (HTML) Code to design Web sites.</a:t>
            </a:r>
          </a:p>
          <a:p>
            <a:pPr>
              <a:lnSpc>
                <a:spcPct val="80000"/>
              </a:lnSpc>
              <a:defRPr/>
            </a:pPr>
            <a:r>
              <a:rPr lang="en-US" dirty="0"/>
              <a:t>Metatags are generally categorized into two main types:</a:t>
            </a:r>
          </a:p>
          <a:p>
            <a:pPr marL="514350" indent="-514350">
              <a:lnSpc>
                <a:spcPct val="80000"/>
              </a:lnSpc>
              <a:buFont typeface="+mj-lt"/>
              <a:buAutoNum type="arabicParenR"/>
              <a:defRPr/>
            </a:pPr>
            <a:r>
              <a:rPr lang="en-US" i="1" dirty="0"/>
              <a:t>keyword metatags</a:t>
            </a:r>
            <a:r>
              <a:rPr lang="en-US" i="1" dirty="0" smtClean="0"/>
              <a:t>, </a:t>
            </a:r>
            <a:r>
              <a:rPr lang="en-US" altLang="en-US" dirty="0"/>
              <a:t>such as &lt;football&gt; and &lt;Aaron Rodgers&gt;, enable Web page designers to identify search terms that can be used by search engines. </a:t>
            </a:r>
            <a:endParaRPr lang="en-US" i="1" dirty="0"/>
          </a:p>
          <a:p>
            <a:pPr marL="514350" indent="-514350">
              <a:lnSpc>
                <a:spcPct val="80000"/>
              </a:lnSpc>
              <a:buFont typeface="+mj-lt"/>
              <a:buAutoNum type="arabicParenR"/>
              <a:defRPr/>
            </a:pPr>
            <a:r>
              <a:rPr lang="en-US" i="1" dirty="0"/>
              <a:t>descriptive </a:t>
            </a:r>
            <a:r>
              <a:rPr lang="en-US" i="1" dirty="0" smtClean="0"/>
              <a:t>metatags</a:t>
            </a:r>
            <a:r>
              <a:rPr lang="en-US" dirty="0"/>
              <a:t>,</a:t>
            </a:r>
            <a:r>
              <a:rPr lang="en-US" dirty="0" smtClean="0"/>
              <a:t> </a:t>
            </a:r>
            <a:r>
              <a:rPr lang="en-US" altLang="en-US" dirty="0"/>
              <a:t>enable designers of Web pages to describe the contents. </a:t>
            </a:r>
          </a:p>
          <a:p>
            <a:pPr marL="514350" indent="-514350">
              <a:lnSpc>
                <a:spcPct val="80000"/>
              </a:lnSpc>
              <a:buFont typeface="+mj-lt"/>
              <a:buAutoNum type="arabicParenR"/>
              <a:defRPr/>
            </a:pPr>
            <a:endParaRPr lang="en-US" dirty="0"/>
          </a:p>
          <a:p>
            <a:endParaRPr lang="en-US" dirty="0"/>
          </a:p>
        </p:txBody>
      </p:sp>
    </p:spTree>
    <p:extLst>
      <p:ext uri="{BB962C8B-B14F-4D97-AF65-F5344CB8AC3E}">
        <p14:creationId xmlns:p14="http://schemas.microsoft.com/office/powerpoint/2010/main" val="247627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Hyperlinking and Deep linking</a:t>
            </a:r>
            <a:endParaRPr lang="en-US" dirty="0"/>
          </a:p>
        </p:txBody>
      </p:sp>
      <p:sp>
        <p:nvSpPr>
          <p:cNvPr id="3" name="Content Placeholder 2"/>
          <p:cNvSpPr>
            <a:spLocks noGrp="1"/>
          </p:cNvSpPr>
          <p:nvPr>
            <p:ph idx="1"/>
          </p:nvPr>
        </p:nvSpPr>
        <p:spPr/>
        <p:txBody>
          <a:bodyPr/>
          <a:lstStyle/>
          <a:p>
            <a:r>
              <a:rPr lang="en-US" altLang="en-US" dirty="0"/>
              <a:t>In controversies affecting </a:t>
            </a:r>
            <a:r>
              <a:rPr lang="en-US" altLang="en-US" i="1" dirty="0"/>
              <a:t>hyperlinking</a:t>
            </a:r>
            <a:r>
              <a:rPr lang="en-US" altLang="en-US" dirty="0"/>
              <a:t> and </a:t>
            </a:r>
            <a:r>
              <a:rPr lang="en-US" altLang="en-US" i="1" dirty="0"/>
              <a:t>deep linking</a:t>
            </a:r>
            <a:r>
              <a:rPr lang="en-US" altLang="en-US" dirty="0"/>
              <a:t>, an important question to consider is whether a Web site is analogous to property.</a:t>
            </a:r>
          </a:p>
          <a:p>
            <a:endParaRPr lang="en-US" dirty="0"/>
          </a:p>
        </p:txBody>
      </p:sp>
    </p:spTree>
    <p:extLst>
      <p:ext uri="{BB962C8B-B14F-4D97-AF65-F5344CB8AC3E}">
        <p14:creationId xmlns:p14="http://schemas.microsoft.com/office/powerpoint/2010/main" val="433066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Spam</a:t>
            </a:r>
            <a:endParaRPr lang="en-US" dirty="0"/>
          </a:p>
        </p:txBody>
      </p:sp>
      <p:sp>
        <p:nvSpPr>
          <p:cNvPr id="3" name="Content Placeholder 2"/>
          <p:cNvSpPr>
            <a:spLocks noGrp="1"/>
          </p:cNvSpPr>
          <p:nvPr>
            <p:ph idx="1"/>
          </p:nvPr>
        </p:nvSpPr>
        <p:spPr/>
        <p:txBody>
          <a:bodyPr/>
          <a:lstStyle/>
          <a:p>
            <a:r>
              <a:rPr lang="en-US" altLang="en-US" dirty="0"/>
              <a:t>Miller and Moor (2008) point out that according to some estimates, as much as 80% of email sent could qualify as spam. </a:t>
            </a:r>
          </a:p>
          <a:p>
            <a:r>
              <a:rPr lang="en-US" altLang="en-US" dirty="0"/>
              <a:t>Spam is generally described as e-mail that is: </a:t>
            </a:r>
          </a:p>
          <a:p>
            <a:pPr>
              <a:buFont typeface="Wingdings" panose="05000000000000000000" pitchFamily="2" charset="2"/>
              <a:buChar char="Ø"/>
            </a:pPr>
            <a:r>
              <a:rPr lang="en-US" altLang="en-US" i="1" dirty="0"/>
              <a:t>unsolicited</a:t>
            </a:r>
            <a:r>
              <a:rPr lang="en-US" altLang="en-US" dirty="0"/>
              <a:t>, </a:t>
            </a:r>
          </a:p>
          <a:p>
            <a:pPr>
              <a:buFont typeface="Wingdings" panose="05000000000000000000" pitchFamily="2" charset="2"/>
              <a:buChar char="Ø"/>
            </a:pPr>
            <a:r>
              <a:rPr lang="en-US" altLang="en-US" i="1" dirty="0"/>
              <a:t>promotional</a:t>
            </a:r>
            <a:r>
              <a:rPr lang="en-US" altLang="en-US" dirty="0"/>
              <a:t>, </a:t>
            </a:r>
          </a:p>
          <a:p>
            <a:pPr>
              <a:buFont typeface="Wingdings" panose="05000000000000000000" pitchFamily="2" charset="2"/>
              <a:buChar char="Ø"/>
            </a:pPr>
            <a:r>
              <a:rPr lang="en-US" altLang="en-US" dirty="0"/>
              <a:t>sent in </a:t>
            </a:r>
            <a:r>
              <a:rPr lang="en-US" altLang="en-US" i="1" dirty="0"/>
              <a:t>bulk</a:t>
            </a:r>
            <a:r>
              <a:rPr lang="en-US" altLang="en-US" dirty="0"/>
              <a:t> to multiple users. </a:t>
            </a:r>
          </a:p>
          <a:p>
            <a:endParaRPr lang="en-US" dirty="0"/>
          </a:p>
        </p:txBody>
      </p:sp>
    </p:spTree>
    <p:extLst>
      <p:ext uri="{BB962C8B-B14F-4D97-AF65-F5344CB8AC3E}">
        <p14:creationId xmlns:p14="http://schemas.microsoft.com/office/powerpoint/2010/main" val="17316371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Spam Controversial</a:t>
            </a:r>
            <a:endParaRPr lang="en-US" dirty="0"/>
          </a:p>
        </p:txBody>
      </p:sp>
      <p:sp>
        <p:nvSpPr>
          <p:cNvPr id="3" name="Content Placeholder 2"/>
          <p:cNvSpPr>
            <a:spLocks noGrp="1"/>
          </p:cNvSpPr>
          <p:nvPr>
            <p:ph idx="1"/>
          </p:nvPr>
        </p:nvSpPr>
        <p:spPr/>
        <p:txBody>
          <a:bodyPr>
            <a:normAutofit fontScale="92500" lnSpcReduction="20000"/>
          </a:bodyPr>
          <a:lstStyle/>
          <a:p>
            <a:pPr>
              <a:lnSpc>
                <a:spcPct val="80000"/>
              </a:lnSpc>
            </a:pPr>
            <a:r>
              <a:rPr lang="en-US" altLang="en-US" dirty="0" err="1"/>
              <a:t>Spinello</a:t>
            </a:r>
            <a:r>
              <a:rPr lang="en-US" altLang="en-US" dirty="0"/>
              <a:t> (2006) notes that spam “shifts costs” </a:t>
            </a:r>
          </a:p>
          <a:p>
            <a:pPr>
              <a:lnSpc>
                <a:spcPct val="80000"/>
              </a:lnSpc>
              <a:buFont typeface="Wingdings" panose="05000000000000000000" pitchFamily="2" charset="2"/>
              <a:buChar char="Ø"/>
            </a:pPr>
            <a:r>
              <a:rPr lang="en-US" altLang="en-US" b="1" dirty="0"/>
              <a:t>from</a:t>
            </a:r>
            <a:r>
              <a:rPr lang="en-US" altLang="en-US" dirty="0"/>
              <a:t> the advertiser </a:t>
            </a:r>
          </a:p>
          <a:p>
            <a:pPr>
              <a:lnSpc>
                <a:spcPct val="80000"/>
              </a:lnSpc>
              <a:buFont typeface="Wingdings" panose="05000000000000000000" pitchFamily="2" charset="2"/>
              <a:buChar char="Ø"/>
            </a:pPr>
            <a:r>
              <a:rPr lang="en-US" altLang="en-US" b="1" dirty="0"/>
              <a:t>to</a:t>
            </a:r>
            <a:r>
              <a:rPr lang="en-US" altLang="en-US" dirty="0"/>
              <a:t> several other parties, including ISPs and the recipients of their service.</a:t>
            </a:r>
          </a:p>
          <a:p>
            <a:pPr>
              <a:lnSpc>
                <a:spcPct val="80000"/>
              </a:lnSpc>
            </a:pPr>
            <a:r>
              <a:rPr lang="en-US" altLang="en-US" dirty="0"/>
              <a:t>Because others must bear the cost for its delivery, </a:t>
            </a:r>
            <a:r>
              <a:rPr lang="en-US" altLang="en-US" dirty="0" err="1"/>
              <a:t>Spinello</a:t>
            </a:r>
            <a:r>
              <a:rPr lang="en-US" altLang="en-US" dirty="0"/>
              <a:t> notes that spam is not “cost free.” </a:t>
            </a:r>
          </a:p>
          <a:p>
            <a:pPr>
              <a:lnSpc>
                <a:spcPct val="80000"/>
              </a:lnSpc>
            </a:pPr>
            <a:r>
              <a:rPr lang="en-US" altLang="en-US" dirty="0" err="1"/>
              <a:t>Spinello</a:t>
            </a:r>
            <a:r>
              <a:rPr lang="en-US" altLang="en-US" dirty="0"/>
              <a:t> also points out  that spam  consumes valuable computer resources because it:</a:t>
            </a:r>
          </a:p>
          <a:p>
            <a:pPr>
              <a:lnSpc>
                <a:spcPct val="80000"/>
              </a:lnSpc>
              <a:buFont typeface="Wingdings" panose="05000000000000000000" pitchFamily="2" charset="2"/>
              <a:buChar char="Ø"/>
            </a:pPr>
            <a:r>
              <a:rPr lang="en-US" altLang="en-US" dirty="0"/>
              <a:t>is sent through ISPs and thus results in wasted network bandwidth;</a:t>
            </a:r>
          </a:p>
          <a:p>
            <a:pPr>
              <a:lnSpc>
                <a:spcPct val="80000"/>
              </a:lnSpc>
              <a:buFont typeface="Wingdings" panose="05000000000000000000" pitchFamily="2" charset="2"/>
              <a:buChar char="Ø"/>
            </a:pPr>
            <a:r>
              <a:rPr lang="en-US" altLang="en-US" dirty="0"/>
              <a:t>puts an increased strain on the utilization of system resources such as disk storage space. </a:t>
            </a:r>
          </a:p>
          <a:p>
            <a:endParaRPr lang="en-US" dirty="0"/>
          </a:p>
        </p:txBody>
      </p:sp>
    </p:spTree>
    <p:extLst>
      <p:ext uri="{BB962C8B-B14F-4D97-AF65-F5344CB8AC3E}">
        <p14:creationId xmlns:p14="http://schemas.microsoft.com/office/powerpoint/2010/main" val="4662149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CAN SPAM Act</a:t>
            </a:r>
            <a:endParaRPr lang="en-US" dirty="0"/>
          </a:p>
        </p:txBody>
      </p:sp>
      <p:sp>
        <p:nvSpPr>
          <p:cNvPr id="3" name="Content Placeholder 2"/>
          <p:cNvSpPr>
            <a:spLocks noGrp="1"/>
          </p:cNvSpPr>
          <p:nvPr>
            <p:ph idx="1"/>
          </p:nvPr>
        </p:nvSpPr>
        <p:spPr/>
        <p:txBody>
          <a:bodyPr/>
          <a:lstStyle/>
          <a:p>
            <a:pPr>
              <a:lnSpc>
                <a:spcPct val="90000"/>
              </a:lnSpc>
            </a:pPr>
            <a:r>
              <a:rPr lang="en-US" altLang="en-US" dirty="0"/>
              <a:t>The U.S. Congress passed the CAN SPAM (Controlling the Assault of Non-Solicited Pornography and Marketing) Act, which went into effect in 2004.</a:t>
            </a:r>
          </a:p>
          <a:p>
            <a:pPr>
              <a:lnSpc>
                <a:spcPct val="90000"/>
              </a:lnSpc>
            </a:pPr>
            <a:r>
              <a:rPr lang="en-US" altLang="en-US" dirty="0"/>
              <a:t>This Act specifies criminal penalties that include a fine of $250 for each spam email. </a:t>
            </a:r>
          </a:p>
          <a:p>
            <a:pPr>
              <a:lnSpc>
                <a:spcPct val="90000"/>
              </a:lnSpc>
            </a:pPr>
            <a:r>
              <a:rPr lang="en-US" altLang="en-US" dirty="0"/>
              <a:t>But critics of the CAN SPAM Act note that spammers who use ISPs outside the U.S. to send their spam e-mail cannot be prosecuted under this act. </a:t>
            </a:r>
          </a:p>
          <a:p>
            <a:endParaRPr lang="en-US" dirty="0"/>
          </a:p>
        </p:txBody>
      </p:sp>
    </p:spTree>
    <p:extLst>
      <p:ext uri="{BB962C8B-B14F-4D97-AF65-F5344CB8AC3E}">
        <p14:creationId xmlns:p14="http://schemas.microsoft.com/office/powerpoint/2010/main" val="4275963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Regulating Cyberspace</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John </a:t>
            </a:r>
            <a:r>
              <a:rPr lang="en-US" altLang="en-US" dirty="0" err="1">
                <a:cs typeface="Times New Roman" panose="02020603050405020304" pitchFamily="18" charset="0"/>
              </a:rPr>
              <a:t>Weckert</a:t>
            </a:r>
            <a:r>
              <a:rPr lang="en-US" altLang="en-US" dirty="0">
                <a:cs typeface="Times New Roman" panose="02020603050405020304" pitchFamily="18" charset="0"/>
              </a:rPr>
              <a:t> (2007) notes that concerns about cyberspace regulation raise two distinct questions:</a:t>
            </a:r>
          </a:p>
          <a:p>
            <a:pPr>
              <a:buFont typeface="Tahoma" panose="020B0604030504040204" pitchFamily="34" charset="0"/>
              <a:buAutoNum type="arabicPeriod"/>
            </a:pPr>
            <a:r>
              <a:rPr lang="en-US" altLang="en-US" dirty="0">
                <a:cs typeface="Times New Roman" panose="02020603050405020304" pitchFamily="18" charset="0"/>
              </a:rPr>
              <a:t>Should cyberspace be regulated? </a:t>
            </a:r>
          </a:p>
          <a:p>
            <a:pPr>
              <a:buFont typeface="Tahoma" panose="020B0604030504040204" pitchFamily="34" charset="0"/>
              <a:buAutoNum type="arabicPeriod"/>
            </a:pPr>
            <a:r>
              <a:rPr lang="en-US" altLang="en-US" dirty="0">
                <a:cs typeface="Times New Roman" panose="02020603050405020304" pitchFamily="18" charset="0"/>
              </a:rPr>
              <a:t>Can it be regulated? </a:t>
            </a:r>
          </a:p>
          <a:p>
            <a:endParaRPr lang="en-US" dirty="0"/>
          </a:p>
        </p:txBody>
      </p:sp>
    </p:spTree>
    <p:extLst>
      <p:ext uri="{BB962C8B-B14F-4D97-AF65-F5344CB8AC3E}">
        <p14:creationId xmlns:p14="http://schemas.microsoft.com/office/powerpoint/2010/main" val="36952607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Censorship</a:t>
            </a:r>
            <a:endParaRPr lang="en-US" dirty="0"/>
          </a:p>
        </p:txBody>
      </p:sp>
      <p:sp>
        <p:nvSpPr>
          <p:cNvPr id="3" name="Content Placeholder 2"/>
          <p:cNvSpPr>
            <a:spLocks noGrp="1"/>
          </p:cNvSpPr>
          <p:nvPr>
            <p:ph idx="1"/>
          </p:nvPr>
        </p:nvSpPr>
        <p:spPr/>
        <p:txBody>
          <a:bodyPr/>
          <a:lstStyle/>
          <a:p>
            <a:r>
              <a:rPr lang="en-US" altLang="en-US" dirty="0"/>
              <a:t>According to </a:t>
            </a:r>
            <a:r>
              <a:rPr lang="en-US" altLang="en-US" dirty="0" err="1"/>
              <a:t>Mathiesen</a:t>
            </a:r>
            <a:r>
              <a:rPr lang="en-US" altLang="en-US" dirty="0"/>
              <a:t>, to censor is to:</a:t>
            </a:r>
          </a:p>
          <a:p>
            <a:pPr lvl="1">
              <a:buFont typeface="Wingdings" panose="05000000000000000000" pitchFamily="2" charset="2"/>
              <a:buNone/>
            </a:pPr>
            <a:r>
              <a:rPr lang="en-US" altLang="en-US" sz="3200" i="1" dirty="0"/>
              <a:t>   restrict or limit access to an expression, portion of an expression, or category of expression, which has been made public by its author, based on the belief that it will be a bad thing if people access the content of that expression. </a:t>
            </a:r>
            <a:r>
              <a:rPr lang="en-US" altLang="en-US" sz="3200" dirty="0"/>
              <a:t>[Italics </a:t>
            </a:r>
            <a:r>
              <a:rPr lang="en-US" altLang="en-US" sz="3200" dirty="0" err="1"/>
              <a:t>Mathiesen</a:t>
            </a:r>
            <a:r>
              <a:rPr lang="en-US" altLang="en-US" sz="3200" dirty="0"/>
              <a:t>]</a:t>
            </a:r>
          </a:p>
          <a:p>
            <a:endParaRPr lang="en-US" dirty="0"/>
          </a:p>
        </p:txBody>
      </p:sp>
    </p:spTree>
    <p:extLst>
      <p:ext uri="{BB962C8B-B14F-4D97-AF65-F5344CB8AC3E}">
        <p14:creationId xmlns:p14="http://schemas.microsoft.com/office/powerpoint/2010/main" val="1440787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Censorship continued</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sz="2600" dirty="0" err="1"/>
              <a:t>Catudal</a:t>
            </a:r>
            <a:r>
              <a:rPr lang="en-US" altLang="en-US" sz="2600" dirty="0"/>
              <a:t> (2004) notes that a useful distinction can be drawn between two kinds of censorship:</a:t>
            </a:r>
          </a:p>
          <a:p>
            <a:pPr>
              <a:buFont typeface="Wingdings" panose="05000000000000000000" pitchFamily="2" charset="2"/>
              <a:buChar char="Ø"/>
            </a:pPr>
            <a:r>
              <a:rPr lang="en-US" altLang="en-US" sz="2600" dirty="0"/>
              <a:t>censorship by </a:t>
            </a:r>
            <a:r>
              <a:rPr lang="en-US" altLang="en-US" sz="2600" i="1" dirty="0"/>
              <a:t>suppression</a:t>
            </a:r>
            <a:r>
              <a:rPr lang="en-US" altLang="en-US" sz="2600" dirty="0"/>
              <a:t>,</a:t>
            </a:r>
          </a:p>
          <a:p>
            <a:pPr>
              <a:buFont typeface="Wingdings" panose="05000000000000000000" pitchFamily="2" charset="2"/>
              <a:buChar char="Ø"/>
            </a:pPr>
            <a:r>
              <a:rPr lang="en-US" altLang="en-US" sz="2600" dirty="0"/>
              <a:t>censorship by </a:t>
            </a:r>
            <a:r>
              <a:rPr lang="en-US" altLang="en-US" sz="2600" i="1" dirty="0"/>
              <a:t>deterrence</a:t>
            </a:r>
            <a:r>
              <a:rPr lang="en-US" altLang="en-US" sz="2600" dirty="0"/>
              <a:t>. </a:t>
            </a:r>
          </a:p>
          <a:p>
            <a:r>
              <a:rPr lang="en-US" altLang="en-US" sz="2600" dirty="0"/>
              <a:t>Both forms of censorship presuppose that </a:t>
            </a:r>
          </a:p>
          <a:p>
            <a:pPr lvl="1">
              <a:buNone/>
            </a:pPr>
            <a:r>
              <a:rPr lang="en-US" altLang="en-US" sz="2600" dirty="0"/>
              <a:t>   some “authorized person or group of persons” has judged some text or “type of text” to be objectionable on moral, political or other grounds. </a:t>
            </a:r>
          </a:p>
          <a:p>
            <a:endParaRPr lang="en-US" dirty="0"/>
          </a:p>
        </p:txBody>
      </p:sp>
    </p:spTree>
    <p:extLst>
      <p:ext uri="{BB962C8B-B14F-4D97-AF65-F5344CB8AC3E}">
        <p14:creationId xmlns:p14="http://schemas.microsoft.com/office/powerpoint/2010/main" val="3061094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Supression</a:t>
            </a:r>
            <a:endParaRPr lang="en-US" dirty="0"/>
          </a:p>
        </p:txBody>
      </p:sp>
      <p:sp>
        <p:nvSpPr>
          <p:cNvPr id="3" name="Content Placeholder 2"/>
          <p:cNvSpPr>
            <a:spLocks noGrp="1"/>
          </p:cNvSpPr>
          <p:nvPr>
            <p:ph idx="1"/>
          </p:nvPr>
        </p:nvSpPr>
        <p:spPr/>
        <p:txBody>
          <a:bodyPr>
            <a:normAutofit fontScale="92500"/>
          </a:bodyPr>
          <a:lstStyle/>
          <a:p>
            <a:pPr>
              <a:lnSpc>
                <a:spcPct val="80000"/>
              </a:lnSpc>
            </a:pPr>
            <a:r>
              <a:rPr lang="en-US" altLang="en-US" dirty="0"/>
              <a:t>Censorship by suppression affects the prohibition of the objectionable material from being:</a:t>
            </a:r>
          </a:p>
          <a:p>
            <a:pPr>
              <a:lnSpc>
                <a:spcPct val="80000"/>
              </a:lnSpc>
              <a:buFont typeface="Wingdings" panose="05000000000000000000" pitchFamily="2" charset="2"/>
              <a:buChar char="Ø"/>
            </a:pPr>
            <a:r>
              <a:rPr lang="en-US" altLang="en-US" dirty="0"/>
              <a:t>published, </a:t>
            </a:r>
          </a:p>
          <a:p>
            <a:pPr>
              <a:lnSpc>
                <a:spcPct val="80000"/>
              </a:lnSpc>
              <a:buFont typeface="Wingdings" panose="05000000000000000000" pitchFamily="2" charset="2"/>
              <a:buChar char="Ø"/>
            </a:pPr>
            <a:r>
              <a:rPr lang="en-US" altLang="en-US" dirty="0"/>
              <a:t>displayed, </a:t>
            </a:r>
          </a:p>
          <a:p>
            <a:pPr>
              <a:lnSpc>
                <a:spcPct val="80000"/>
              </a:lnSpc>
              <a:buFont typeface="Wingdings" panose="05000000000000000000" pitchFamily="2" charset="2"/>
              <a:buChar char="Ø"/>
            </a:pPr>
            <a:r>
              <a:rPr lang="en-US" altLang="en-US" dirty="0"/>
              <a:t>circulated. </a:t>
            </a:r>
          </a:p>
          <a:p>
            <a:pPr>
              <a:lnSpc>
                <a:spcPct val="80000"/>
              </a:lnSpc>
            </a:pPr>
            <a:r>
              <a:rPr lang="en-US" altLang="en-US" dirty="0"/>
              <a:t>Banning certain kinds of books from being published and prohibiting certain kinds of movies to be made would be examples of censorship by suppression.</a:t>
            </a:r>
          </a:p>
          <a:p>
            <a:pPr>
              <a:lnSpc>
                <a:spcPct val="80000"/>
              </a:lnSpc>
              <a:buFont typeface="Wingdings" panose="05000000000000000000" pitchFamily="2" charset="2"/>
              <a:buChar char="Ø"/>
            </a:pPr>
            <a:r>
              <a:rPr lang="en-US" altLang="en-US" dirty="0"/>
              <a:t>For example, pornography and other objectionable forms of speech would not be allowed to exist on the Internet.</a:t>
            </a:r>
          </a:p>
          <a:p>
            <a:endParaRPr lang="en-US" dirty="0"/>
          </a:p>
        </p:txBody>
      </p:sp>
    </p:spTree>
    <p:extLst>
      <p:ext uri="{BB962C8B-B14F-4D97-AF65-F5344CB8AC3E}">
        <p14:creationId xmlns:p14="http://schemas.microsoft.com/office/powerpoint/2010/main" val="29558531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Deterrence</a:t>
            </a:r>
            <a:endParaRPr lang="en-US" dirty="0"/>
          </a:p>
        </p:txBody>
      </p:sp>
      <p:sp>
        <p:nvSpPr>
          <p:cNvPr id="3" name="Content Placeholder 2"/>
          <p:cNvSpPr>
            <a:spLocks noGrp="1"/>
          </p:cNvSpPr>
          <p:nvPr>
            <p:ph idx="1"/>
          </p:nvPr>
        </p:nvSpPr>
        <p:spPr/>
        <p:txBody>
          <a:bodyPr/>
          <a:lstStyle/>
          <a:p>
            <a:pPr>
              <a:lnSpc>
                <a:spcPct val="80000"/>
              </a:lnSpc>
            </a:pPr>
            <a:r>
              <a:rPr lang="en-US" altLang="en-US" dirty="0"/>
              <a:t>Censorship by deterrence is a less drastic means of censoring because it:</a:t>
            </a:r>
          </a:p>
          <a:p>
            <a:pPr>
              <a:lnSpc>
                <a:spcPct val="80000"/>
              </a:lnSpc>
              <a:buFont typeface="Wingdings" panose="05000000000000000000" pitchFamily="2" charset="2"/>
              <a:buChar char="Ø"/>
            </a:pPr>
            <a:r>
              <a:rPr lang="en-US" altLang="en-US" dirty="0"/>
              <a:t>does not suppress or block out objectionable material or forbid it from being published; </a:t>
            </a:r>
          </a:p>
          <a:p>
            <a:pPr>
              <a:lnSpc>
                <a:spcPct val="80000"/>
              </a:lnSpc>
              <a:buFont typeface="Wingdings" panose="05000000000000000000" pitchFamily="2" charset="2"/>
              <a:buChar char="Ø"/>
            </a:pPr>
            <a:r>
              <a:rPr lang="en-US" altLang="en-US" dirty="0"/>
              <a:t>depends on threats of arrest, prosecution, conviction, and punishment against those who make an objectionable "text" available and those who acquire it; </a:t>
            </a:r>
          </a:p>
          <a:p>
            <a:pPr>
              <a:lnSpc>
                <a:spcPct val="80000"/>
              </a:lnSpc>
              <a:buFont typeface="Wingdings" panose="05000000000000000000" pitchFamily="2" charset="2"/>
              <a:buChar char="Ø"/>
            </a:pPr>
            <a:r>
              <a:rPr lang="en-US" altLang="en-US" dirty="0"/>
              <a:t>can use heavy fines and possible imprisonment to deter the publication and acquisition of this objectionable content. </a:t>
            </a:r>
          </a:p>
          <a:p>
            <a:endParaRPr lang="en-US" dirty="0"/>
          </a:p>
        </p:txBody>
      </p:sp>
    </p:spTree>
    <p:extLst>
      <p:ext uri="{BB962C8B-B14F-4D97-AF65-F5344CB8AC3E}">
        <p14:creationId xmlns:p14="http://schemas.microsoft.com/office/powerpoint/2010/main" val="337147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Communications Decency Act/Child Pornography Protection Act</a:t>
            </a:r>
            <a:endParaRPr lang="en-US" dirty="0"/>
          </a:p>
        </p:txBody>
      </p:sp>
      <p:sp>
        <p:nvSpPr>
          <p:cNvPr id="3" name="Content Placeholder 2"/>
          <p:cNvSpPr>
            <a:spLocks noGrp="1"/>
          </p:cNvSpPr>
          <p:nvPr>
            <p:ph idx="1"/>
          </p:nvPr>
        </p:nvSpPr>
        <p:spPr/>
        <p:txBody>
          <a:bodyPr/>
          <a:lstStyle/>
          <a:p>
            <a:r>
              <a:rPr lang="en-US" altLang="en-US" dirty="0"/>
              <a:t>the Communications Decency Act (CDA) was enacted into law in early 1996.</a:t>
            </a:r>
          </a:p>
          <a:p>
            <a:pPr>
              <a:lnSpc>
                <a:spcPct val="80000"/>
              </a:lnSpc>
            </a:pPr>
            <a:r>
              <a:rPr lang="en-US" altLang="en-US" dirty="0"/>
              <a:t>The CDA was controversial because of the section of the bill referred to as the “Exon Amendment,” which dealt exclusively with online pornography. </a:t>
            </a:r>
          </a:p>
          <a:p>
            <a:pPr>
              <a:lnSpc>
                <a:spcPct val="80000"/>
              </a:lnSpc>
            </a:pPr>
            <a:r>
              <a:rPr lang="en-US" altLang="en-US" dirty="0"/>
              <a:t>In 1996, CDA was struck down by a U.S. District Court in Philadelphia on grounds that it was too broad and that it violated the U.S. Constitution.</a:t>
            </a:r>
          </a:p>
          <a:p>
            <a:pPr>
              <a:lnSpc>
                <a:spcPct val="80000"/>
              </a:lnSpc>
            </a:pPr>
            <a:r>
              <a:rPr lang="en-US" altLang="en-US" dirty="0"/>
              <a:t>However, a portion of the CDA, known as the Child Pornography Protection Act (CPPA) of 1996, was determined to be constitutional.</a:t>
            </a:r>
          </a:p>
          <a:p>
            <a:endParaRPr lang="en-US" dirty="0"/>
          </a:p>
        </p:txBody>
      </p:sp>
    </p:spTree>
    <p:extLst>
      <p:ext uri="{BB962C8B-B14F-4D97-AF65-F5344CB8AC3E}">
        <p14:creationId xmlns:p14="http://schemas.microsoft.com/office/powerpoint/2010/main" val="1559844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p:txBody>
          <a:bodyPr/>
          <a:lstStyle/>
          <a:p>
            <a:r>
              <a:rPr lang="en-US" altLang="en-US" dirty="0"/>
              <a:t>In 1998, the U.S. Congress passed the Child Online Pornography Act (COPA). </a:t>
            </a:r>
          </a:p>
          <a:p>
            <a:r>
              <a:rPr lang="en-US" altLang="en-US" dirty="0"/>
              <a:t>But in 1999, the U.S. Supreme Court ruled that COPA was unconstitutional. </a:t>
            </a:r>
          </a:p>
          <a:p>
            <a:r>
              <a:rPr lang="en-US" altLang="en-US" dirty="0"/>
              <a:t>So, by 1999, the only remaining federal law specifically directed at online pornography that had withstood constitutional scrutiny was the CPPA of 1996 (a section of the original CDA).</a:t>
            </a:r>
          </a:p>
          <a:p>
            <a:endParaRPr lang="en-US" dirty="0"/>
          </a:p>
        </p:txBody>
      </p:sp>
    </p:spTree>
    <p:extLst>
      <p:ext uri="{BB962C8B-B14F-4D97-AF65-F5344CB8AC3E}">
        <p14:creationId xmlns:p14="http://schemas.microsoft.com/office/powerpoint/2010/main" val="2301616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Children’s Internet Protection Act</a:t>
            </a:r>
            <a:endParaRPr lang="en-US" dirty="0"/>
          </a:p>
        </p:txBody>
      </p:sp>
      <p:sp>
        <p:nvSpPr>
          <p:cNvPr id="3" name="Content Placeholder 2"/>
          <p:cNvSpPr>
            <a:spLocks noGrp="1"/>
          </p:cNvSpPr>
          <p:nvPr>
            <p:ph idx="1"/>
          </p:nvPr>
        </p:nvSpPr>
        <p:spPr/>
        <p:txBody>
          <a:bodyPr/>
          <a:lstStyle/>
          <a:p>
            <a:pPr>
              <a:lnSpc>
                <a:spcPct val="80000"/>
              </a:lnSpc>
            </a:pPr>
            <a:r>
              <a:rPr lang="en-US" altLang="en-US" dirty="0"/>
              <a:t>In 2000, the U.S. Congress enacted into law the Children’s Internet Protection Act (CIPA)</a:t>
            </a:r>
          </a:p>
          <a:p>
            <a:pPr>
              <a:lnSpc>
                <a:spcPct val="80000"/>
              </a:lnSpc>
            </a:pPr>
            <a:r>
              <a:rPr lang="en-US" altLang="en-US" dirty="0"/>
              <a:t>CIPA was designed to address concerns about children’s access to “offensive content” over the Internet on school and library computers. </a:t>
            </a:r>
          </a:p>
          <a:p>
            <a:pPr>
              <a:lnSpc>
                <a:spcPct val="80000"/>
              </a:lnSpc>
            </a:pPr>
            <a:r>
              <a:rPr lang="en-US" altLang="en-US" dirty="0"/>
              <a:t>CIPA was targeted specifically to schools and libraries. </a:t>
            </a:r>
          </a:p>
          <a:p>
            <a:pPr>
              <a:lnSpc>
                <a:spcPct val="80000"/>
              </a:lnSpc>
              <a:buFont typeface="Wingdings" panose="05000000000000000000" pitchFamily="2" charset="2"/>
              <a:buChar char="Ø"/>
            </a:pPr>
            <a:r>
              <a:rPr lang="en-US" altLang="en-US" dirty="0"/>
              <a:t>It affected any schools or public libraries that receive federal subsidies in the form of E-Rates, i.e., discounts which make certain technologies more affordable for eligible schools and libraries. </a:t>
            </a:r>
          </a:p>
          <a:p>
            <a:endParaRPr lang="en-US" dirty="0"/>
          </a:p>
        </p:txBody>
      </p:sp>
    </p:spTree>
    <p:extLst>
      <p:ext uri="{BB962C8B-B14F-4D97-AF65-F5344CB8AC3E}">
        <p14:creationId xmlns:p14="http://schemas.microsoft.com/office/powerpoint/2010/main" val="3794250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CIPA continued</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US" altLang="en-US" dirty="0"/>
              <a:t>Under CIPA, schools and libraries cannot receive the discounts offered by the E-Rate Program unless they certify that they have an “Internet safety policy” in place. </a:t>
            </a:r>
          </a:p>
          <a:p>
            <a:pPr>
              <a:lnSpc>
                <a:spcPct val="90000"/>
              </a:lnSpc>
            </a:pPr>
            <a:r>
              <a:rPr lang="en-US" altLang="en-US" dirty="0"/>
              <a:t>This policy includes technology protection measures to block or filter Internet access by minors to pictures that are: </a:t>
            </a:r>
          </a:p>
          <a:p>
            <a:pPr>
              <a:lnSpc>
                <a:spcPct val="90000"/>
              </a:lnSpc>
              <a:buFont typeface="Wingdings" panose="05000000000000000000" pitchFamily="2" charset="2"/>
              <a:buChar char="Ø"/>
            </a:pPr>
            <a:r>
              <a:rPr lang="en-US" altLang="en-US" dirty="0"/>
              <a:t>obscene, </a:t>
            </a:r>
          </a:p>
          <a:p>
            <a:pPr>
              <a:lnSpc>
                <a:spcPct val="90000"/>
              </a:lnSpc>
              <a:buFont typeface="Wingdings" panose="05000000000000000000" pitchFamily="2" charset="2"/>
              <a:buChar char="Ø"/>
            </a:pPr>
            <a:r>
              <a:rPr lang="en-US" altLang="en-US" dirty="0"/>
              <a:t>child pornography, </a:t>
            </a:r>
          </a:p>
          <a:p>
            <a:pPr>
              <a:lnSpc>
                <a:spcPct val="90000"/>
              </a:lnSpc>
              <a:buFont typeface="Wingdings" panose="05000000000000000000" pitchFamily="2" charset="2"/>
              <a:buChar char="Ø"/>
            </a:pPr>
            <a:r>
              <a:rPr lang="en-US" altLang="en-US" dirty="0"/>
              <a:t>harmful to minors.</a:t>
            </a:r>
          </a:p>
          <a:p>
            <a:endParaRPr lang="en-US" dirty="0"/>
          </a:p>
        </p:txBody>
      </p:sp>
    </p:spTree>
    <p:extLst>
      <p:ext uri="{BB962C8B-B14F-4D97-AF65-F5344CB8AC3E}">
        <p14:creationId xmlns:p14="http://schemas.microsoft.com/office/powerpoint/2010/main" val="2233146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Sexting</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Sexting is typically defined as the use of cell phones (or similar handheld electronic devices) to send nude or semi-nude photos of oneself to others.</a:t>
            </a:r>
          </a:p>
          <a:p>
            <a:r>
              <a:rPr lang="en-US" altLang="en-US" dirty="0"/>
              <a:t>In some cases these photos become widely distributed and can eventually end up on the Internet.</a:t>
            </a:r>
          </a:p>
          <a:p>
            <a:r>
              <a:rPr lang="en-US" altLang="en-US" dirty="0"/>
              <a:t>Hilden believes that lawmakers should consider two kinds of “exceptions” to child pornography laws in sexting cases: </a:t>
            </a:r>
          </a:p>
          <a:p>
            <a:pPr>
              <a:buFont typeface="Tahoma" panose="020B0604030504040204" pitchFamily="34" charset="0"/>
              <a:buAutoNum type="arabicPeriod"/>
            </a:pPr>
            <a:r>
              <a:rPr lang="en-US" altLang="en-US" dirty="0"/>
              <a:t>a “Romeo and Juliet” exception (which is sometimes used in statutory rape laws where consensus is involved); </a:t>
            </a:r>
          </a:p>
          <a:p>
            <a:pPr>
              <a:buFont typeface="Tahoma" panose="020B0604030504040204" pitchFamily="34" charset="0"/>
              <a:buAutoNum type="arabicPeriod"/>
            </a:pPr>
            <a:r>
              <a:rPr lang="en-US" altLang="en-US" dirty="0"/>
              <a:t>an “age-specific” exception. </a:t>
            </a:r>
          </a:p>
          <a:p>
            <a:endParaRPr lang="en-US" dirty="0"/>
          </a:p>
        </p:txBody>
      </p:sp>
    </p:spTree>
    <p:extLst>
      <p:ext uri="{BB962C8B-B14F-4D97-AF65-F5344CB8AC3E}">
        <p14:creationId xmlns:p14="http://schemas.microsoft.com/office/powerpoint/2010/main" val="13360812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Controversial Speech</a:t>
            </a:r>
            <a:endParaRPr lang="en-US" dirty="0"/>
          </a:p>
        </p:txBody>
      </p:sp>
      <p:sp>
        <p:nvSpPr>
          <p:cNvPr id="3" name="Content Placeholder 2"/>
          <p:cNvSpPr>
            <a:spLocks noGrp="1"/>
          </p:cNvSpPr>
          <p:nvPr>
            <p:ph idx="1"/>
          </p:nvPr>
        </p:nvSpPr>
        <p:spPr/>
        <p:txBody>
          <a:bodyPr/>
          <a:lstStyle/>
          <a:p>
            <a:pPr>
              <a:buFont typeface="Wingdings" panose="05000000000000000000" pitchFamily="2" charset="2"/>
              <a:buChar char="§"/>
              <a:defRPr/>
            </a:pPr>
            <a:r>
              <a:rPr lang="en-US" dirty="0"/>
              <a:t>In addition to pornography, two additional kinds of speech that have been controversial in cyberspace are: </a:t>
            </a:r>
          </a:p>
          <a:p>
            <a:pPr marL="514350" indent="-514350">
              <a:buFont typeface="+mj-lt"/>
              <a:buAutoNum type="arabicPeriod"/>
              <a:defRPr/>
            </a:pPr>
            <a:r>
              <a:rPr lang="en-US" i="1" dirty="0"/>
              <a:t>hate speech</a:t>
            </a:r>
            <a:r>
              <a:rPr lang="en-US" dirty="0"/>
              <a:t>;</a:t>
            </a:r>
          </a:p>
          <a:p>
            <a:pPr marL="514350" indent="-514350">
              <a:buFont typeface="+mj-lt"/>
              <a:buAutoNum type="arabicPeriod"/>
              <a:defRPr/>
            </a:pPr>
            <a:r>
              <a:rPr lang="en-US" dirty="0"/>
              <a:t>speech that can </a:t>
            </a:r>
            <a:r>
              <a:rPr lang="en-US" i="1" dirty="0"/>
              <a:t>cause physical harm</a:t>
            </a:r>
            <a:r>
              <a:rPr lang="en-US" dirty="0"/>
              <a:t> to others (i.e., both to individuals and communities). </a:t>
            </a:r>
          </a:p>
          <a:p>
            <a:endParaRPr lang="en-US" dirty="0"/>
          </a:p>
        </p:txBody>
      </p:sp>
    </p:spTree>
    <p:extLst>
      <p:ext uri="{BB962C8B-B14F-4D97-AF65-F5344CB8AC3E}">
        <p14:creationId xmlns:p14="http://schemas.microsoft.com/office/powerpoint/2010/main" val="1345901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Regulating Continued</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Assuming that cyberspace can be regulated, </a:t>
            </a:r>
            <a:r>
              <a:rPr lang="en-US" altLang="en-US" i="1" dirty="0">
                <a:cs typeface="Times New Roman" panose="02020603050405020304" pitchFamily="18" charset="0"/>
              </a:rPr>
              <a:t>who</a:t>
            </a:r>
            <a:r>
              <a:rPr lang="en-US" altLang="en-US" dirty="0">
                <a:cs typeface="Times New Roman" panose="02020603050405020304" pitchFamily="18" charset="0"/>
              </a:rPr>
              <a:t> should be responsible for carrying out the regulatory functions:</a:t>
            </a:r>
          </a:p>
          <a:p>
            <a:pPr>
              <a:buFont typeface="Wingdings" panose="05000000000000000000" pitchFamily="2" charset="2"/>
              <a:buChar char="Ø"/>
            </a:pPr>
            <a:r>
              <a:rPr lang="en-US" altLang="en-US" dirty="0">
                <a:cs typeface="Times New Roman" panose="02020603050405020304" pitchFamily="18" charset="0"/>
              </a:rPr>
              <a:t>the government?</a:t>
            </a:r>
          </a:p>
          <a:p>
            <a:pPr>
              <a:buFont typeface="Wingdings" panose="05000000000000000000" pitchFamily="2" charset="2"/>
              <a:buChar char="Ø"/>
            </a:pPr>
            <a:r>
              <a:rPr lang="en-US" altLang="en-US" dirty="0">
                <a:cs typeface="Times New Roman" panose="02020603050405020304" pitchFamily="18" charset="0"/>
              </a:rPr>
              <a:t>private organizations? </a:t>
            </a:r>
          </a:p>
          <a:p>
            <a:pPr>
              <a:buFont typeface="Wingdings" panose="05000000000000000000" pitchFamily="2" charset="2"/>
              <a:buChar char="Ø"/>
            </a:pPr>
            <a:r>
              <a:rPr lang="en-US" altLang="en-US" dirty="0">
                <a:cs typeface="Times New Roman" panose="02020603050405020304" pitchFamily="18" charset="0"/>
              </a:rPr>
              <a:t>Internet users themselves? </a:t>
            </a:r>
            <a:endParaRPr lang="en-US" altLang="en-US" dirty="0"/>
          </a:p>
          <a:p>
            <a:endParaRPr lang="en-US" dirty="0"/>
          </a:p>
        </p:txBody>
      </p:sp>
    </p:spTree>
    <p:extLst>
      <p:ext uri="{BB962C8B-B14F-4D97-AF65-F5344CB8AC3E}">
        <p14:creationId xmlns:p14="http://schemas.microsoft.com/office/powerpoint/2010/main" val="9860468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Hate Speech</a:t>
            </a:r>
            <a:endParaRPr lang="en-US" dirty="0"/>
          </a:p>
        </p:txBody>
      </p:sp>
      <p:sp>
        <p:nvSpPr>
          <p:cNvPr id="3" name="Content Placeholder 2"/>
          <p:cNvSpPr>
            <a:spLocks noGrp="1"/>
          </p:cNvSpPr>
          <p:nvPr>
            <p:ph idx="1"/>
          </p:nvPr>
        </p:nvSpPr>
        <p:spPr/>
        <p:txBody>
          <a:bodyPr/>
          <a:lstStyle/>
          <a:p>
            <a:pPr>
              <a:lnSpc>
                <a:spcPct val="90000"/>
              </a:lnSpc>
            </a:pPr>
            <a:r>
              <a:rPr lang="en-US" altLang="en-US" dirty="0"/>
              <a:t>Hate speech on the Internet often targets members of certain racial and ethnic groups.</a:t>
            </a:r>
          </a:p>
          <a:p>
            <a:pPr>
              <a:lnSpc>
                <a:spcPct val="90000"/>
              </a:lnSpc>
              <a:buFont typeface="Wingdings" panose="05000000000000000000" pitchFamily="2" charset="2"/>
              <a:buChar char="Ø"/>
            </a:pPr>
            <a:r>
              <a:rPr lang="en-US" altLang="en-US" dirty="0"/>
              <a:t>For example, white supremacist organizations such as the Ku Klux Klan (KKK) can include on their Web pages offensive remarks about African Americans and Jews. </a:t>
            </a:r>
          </a:p>
          <a:p>
            <a:pPr>
              <a:lnSpc>
                <a:spcPct val="90000"/>
              </a:lnSpc>
            </a:pPr>
            <a:r>
              <a:rPr lang="en-US" altLang="en-US" dirty="0"/>
              <a:t>Because of the Internet, international "hate groups," can spread their messages of hate in ways that were not previously possible.</a:t>
            </a:r>
          </a:p>
          <a:p>
            <a:endParaRPr lang="en-US" dirty="0"/>
          </a:p>
        </p:txBody>
      </p:sp>
    </p:spTree>
    <p:extLst>
      <p:ext uri="{BB962C8B-B14F-4D97-AF65-F5344CB8AC3E}">
        <p14:creationId xmlns:p14="http://schemas.microsoft.com/office/powerpoint/2010/main" val="1604820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Speech causing Harm</a:t>
            </a:r>
            <a:endParaRPr lang="en-US" dirty="0"/>
          </a:p>
        </p:txBody>
      </p:sp>
      <p:sp>
        <p:nvSpPr>
          <p:cNvPr id="3" name="Content Placeholder 2"/>
          <p:cNvSpPr>
            <a:spLocks noGrp="1"/>
          </p:cNvSpPr>
          <p:nvPr>
            <p:ph idx="1"/>
          </p:nvPr>
        </p:nvSpPr>
        <p:spPr/>
        <p:txBody>
          <a:bodyPr/>
          <a:lstStyle/>
          <a:p>
            <a:pPr>
              <a:lnSpc>
                <a:spcPct val="90000"/>
              </a:lnSpc>
              <a:defRPr/>
            </a:pPr>
            <a:r>
              <a:rPr lang="en-US" dirty="0"/>
              <a:t>Two examples of how certain forms of speech can result in serious physical harm: </a:t>
            </a:r>
          </a:p>
          <a:p>
            <a:pPr marL="571500" indent="-571500">
              <a:lnSpc>
                <a:spcPct val="90000"/>
              </a:lnSpc>
              <a:buFont typeface="+mj-lt"/>
              <a:buAutoNum type="romanUcPeriod"/>
              <a:defRPr/>
            </a:pPr>
            <a:r>
              <a:rPr lang="en-US" dirty="0"/>
              <a:t>information on how to construct bombs;</a:t>
            </a:r>
          </a:p>
          <a:p>
            <a:pPr marL="571500" indent="-571500">
              <a:lnSpc>
                <a:spcPct val="90000"/>
              </a:lnSpc>
              <a:buFont typeface="+mj-lt"/>
              <a:buAutoNum type="romanUcPeriod"/>
              <a:defRPr/>
            </a:pPr>
            <a:r>
              <a:rPr lang="en-US" dirty="0"/>
              <a:t>information on how to abduct children for the purpose of molesting them. </a:t>
            </a:r>
          </a:p>
          <a:p>
            <a:r>
              <a:rPr lang="en-US" dirty="0" err="1" smtClean="0"/>
              <a:t>CyberBullying</a:t>
            </a:r>
            <a:endParaRPr lang="en-US" dirty="0"/>
          </a:p>
        </p:txBody>
      </p:sp>
    </p:spTree>
    <p:extLst>
      <p:ext uri="{BB962C8B-B14F-4D97-AF65-F5344CB8AC3E}">
        <p14:creationId xmlns:p14="http://schemas.microsoft.com/office/powerpoint/2010/main" val="1382697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Neutrality</a:t>
            </a:r>
            <a:endParaRPr lang="en-US" dirty="0"/>
          </a:p>
        </p:txBody>
      </p:sp>
      <p:sp>
        <p:nvSpPr>
          <p:cNvPr id="3" name="Content Placeholder 2"/>
          <p:cNvSpPr>
            <a:spLocks noGrp="1"/>
          </p:cNvSpPr>
          <p:nvPr>
            <p:ph idx="1"/>
          </p:nvPr>
        </p:nvSpPr>
        <p:spPr/>
        <p:txBody>
          <a:bodyPr/>
          <a:lstStyle/>
          <a:p>
            <a:r>
              <a:rPr lang="en-US" altLang="en-US" dirty="0"/>
              <a:t>Tim Wu, an Internet policy expert at Columbia University, describes it as a </a:t>
            </a:r>
            <a:r>
              <a:rPr lang="en-US" altLang="en-US" i="1" dirty="0"/>
              <a:t>principle</a:t>
            </a:r>
            <a:r>
              <a:rPr lang="en-US" altLang="en-US" dirty="0"/>
              <a:t> in which </a:t>
            </a:r>
          </a:p>
          <a:p>
            <a:pPr marL="800100" lvl="2" indent="0">
              <a:buFont typeface="Wingdings" panose="05000000000000000000" pitchFamily="2" charset="2"/>
              <a:buNone/>
            </a:pPr>
            <a:r>
              <a:rPr lang="en-US" altLang="en-US" dirty="0"/>
              <a:t>“a maximally useful public information network aspires to treat all content, sites, and platforms equally.”</a:t>
            </a:r>
          </a:p>
          <a:p>
            <a:r>
              <a:rPr lang="en-US" altLang="en-US" dirty="0"/>
              <a:t>Wu draws an analogy between a neutral Internet and other kinds of networks, which he claims are also implicitly built on a “neutrality theory.” </a:t>
            </a:r>
          </a:p>
          <a:p>
            <a:endParaRPr lang="en-US" dirty="0"/>
          </a:p>
        </p:txBody>
      </p:sp>
    </p:spTree>
    <p:extLst>
      <p:ext uri="{BB962C8B-B14F-4D97-AF65-F5344CB8AC3E}">
        <p14:creationId xmlns:p14="http://schemas.microsoft.com/office/powerpoint/2010/main" val="3300382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Controversy</a:t>
            </a:r>
            <a:endParaRPr lang="en-US" dirty="0"/>
          </a:p>
        </p:txBody>
      </p:sp>
      <p:sp>
        <p:nvSpPr>
          <p:cNvPr id="3" name="Content Placeholder 2"/>
          <p:cNvSpPr>
            <a:spLocks noGrp="1"/>
          </p:cNvSpPr>
          <p:nvPr>
            <p:ph idx="1"/>
          </p:nvPr>
        </p:nvSpPr>
        <p:spPr/>
        <p:txBody>
          <a:bodyPr>
            <a:normAutofit fontScale="92500"/>
          </a:bodyPr>
          <a:lstStyle/>
          <a:p>
            <a:r>
              <a:rPr lang="en-US" altLang="en-US" dirty="0"/>
              <a:t>The principle of net neutrality is currently at the center of a contentious debate between two groups: </a:t>
            </a:r>
          </a:p>
          <a:p>
            <a:pPr>
              <a:buFont typeface="Wingdings" panose="05000000000000000000" pitchFamily="2" charset="2"/>
              <a:buChar char="Ø"/>
            </a:pPr>
            <a:r>
              <a:rPr lang="en-US" altLang="en-US" i="1" dirty="0"/>
              <a:t>neutrality</a:t>
            </a:r>
            <a:r>
              <a:rPr lang="en-US" altLang="en-US" dirty="0"/>
              <a:t> </a:t>
            </a:r>
            <a:r>
              <a:rPr lang="en-US" altLang="en-US" i="1" dirty="0"/>
              <a:t>opponents</a:t>
            </a:r>
            <a:r>
              <a:rPr lang="en-US" altLang="en-US" dirty="0"/>
              <a:t>, which include major U.S. telecommunication companies as well as some conservative law makers; </a:t>
            </a:r>
          </a:p>
          <a:p>
            <a:pPr>
              <a:buFont typeface="Wingdings" panose="05000000000000000000" pitchFamily="2" charset="2"/>
              <a:buChar char="Ø"/>
            </a:pPr>
            <a:r>
              <a:rPr lang="en-US" altLang="en-US" i="1" dirty="0"/>
              <a:t>neutrality</a:t>
            </a:r>
            <a:r>
              <a:rPr lang="en-US" altLang="en-US" dirty="0"/>
              <a:t> </a:t>
            </a:r>
            <a:r>
              <a:rPr lang="en-US" altLang="en-US" i="1" dirty="0"/>
              <a:t>proponents</a:t>
            </a:r>
            <a:r>
              <a:rPr lang="en-US" altLang="en-US" dirty="0"/>
              <a:t>, which include a wide coalition of organizations that are commercial and non-commercial, liberal and conservative, and public and private. </a:t>
            </a:r>
          </a:p>
          <a:p>
            <a:r>
              <a:rPr lang="en-US" altLang="en-US" dirty="0" err="1"/>
              <a:t>Lessig</a:t>
            </a:r>
            <a:r>
              <a:rPr lang="en-US" altLang="en-US" dirty="0"/>
              <a:t> and </a:t>
            </a:r>
            <a:r>
              <a:rPr lang="en-US" altLang="en-US" dirty="0" err="1"/>
              <a:t>McChesney</a:t>
            </a:r>
            <a:r>
              <a:rPr lang="en-US" altLang="en-US" dirty="0"/>
              <a:t> (2006) note that neutrality proponents also include many consumer groups and ordinary users, as well as the founders of the Internet.</a:t>
            </a:r>
          </a:p>
          <a:p>
            <a:endParaRPr lang="en-US" dirty="0"/>
          </a:p>
        </p:txBody>
      </p:sp>
    </p:spTree>
    <p:extLst>
      <p:ext uri="{BB962C8B-B14F-4D97-AF65-F5344CB8AC3E}">
        <p14:creationId xmlns:p14="http://schemas.microsoft.com/office/powerpoint/2010/main" val="42482272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Controversy continued</a:t>
            </a:r>
            <a:endParaRPr lang="en-US" dirty="0"/>
          </a:p>
        </p:txBody>
      </p:sp>
      <p:sp>
        <p:nvSpPr>
          <p:cNvPr id="3" name="Content Placeholder 2"/>
          <p:cNvSpPr>
            <a:spLocks noGrp="1"/>
          </p:cNvSpPr>
          <p:nvPr>
            <p:ph idx="1"/>
          </p:nvPr>
        </p:nvSpPr>
        <p:spPr/>
        <p:txBody>
          <a:bodyPr>
            <a:normAutofit lnSpcReduction="10000"/>
          </a:bodyPr>
          <a:lstStyle/>
          <a:p>
            <a:r>
              <a:rPr lang="en-US" altLang="en-US" dirty="0"/>
              <a:t>Proponents believe that the Internet had been conceived of and implemented as a neutral network from the outset, even if no regulatory laws or formal policies were in place to enforce it. </a:t>
            </a:r>
          </a:p>
          <a:p>
            <a:r>
              <a:rPr lang="en-US" altLang="en-US" dirty="0"/>
              <a:t>The tension between proponents and opponents escalated in 2005, when the FCC officially adopted four broad neutrality principles in an effort to </a:t>
            </a:r>
          </a:p>
          <a:p>
            <a:pPr>
              <a:buFont typeface="Wingdings" panose="05000000000000000000" pitchFamily="2" charset="2"/>
              <a:buChar char="Ø"/>
            </a:pPr>
            <a:r>
              <a:rPr lang="en-US" altLang="en-US" dirty="0"/>
              <a:t>“deregulate the Internet services provided by telephone companies,” and </a:t>
            </a:r>
          </a:p>
          <a:p>
            <a:pPr>
              <a:buFont typeface="Wingdings" panose="05000000000000000000" pitchFamily="2" charset="2"/>
              <a:buChar char="Ø"/>
            </a:pPr>
            <a:r>
              <a:rPr lang="en-US" altLang="en-US" dirty="0"/>
              <a:t>“give consumers the right to use the content, applications, services and devices of their choice when using the Internet.”</a:t>
            </a:r>
          </a:p>
          <a:p>
            <a:endParaRPr lang="en-US" dirty="0"/>
          </a:p>
        </p:txBody>
      </p:sp>
    </p:spTree>
    <p:extLst>
      <p:ext uri="{BB962C8B-B14F-4D97-AF65-F5344CB8AC3E}">
        <p14:creationId xmlns:p14="http://schemas.microsoft.com/office/powerpoint/2010/main" val="37873140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Arguments for Proponents</a:t>
            </a:r>
            <a:endParaRPr lang="en-US" dirty="0"/>
          </a:p>
        </p:txBody>
      </p:sp>
      <p:sp>
        <p:nvSpPr>
          <p:cNvPr id="3" name="Content Placeholder 2"/>
          <p:cNvSpPr>
            <a:spLocks noGrp="1"/>
          </p:cNvSpPr>
          <p:nvPr>
            <p:ph idx="1"/>
          </p:nvPr>
        </p:nvSpPr>
        <p:spPr/>
        <p:txBody>
          <a:bodyPr>
            <a:normAutofit fontScale="92500"/>
          </a:bodyPr>
          <a:lstStyle/>
          <a:p>
            <a:r>
              <a:rPr lang="en-US" altLang="en-US" dirty="0"/>
              <a:t>Proponents of net neutrality tend to argue that the America’s largest telecommunications companies, including AT&amp;T, Comcast, Time Warner, and Verizon, want to be “Internet gatekeepers” who can: </a:t>
            </a:r>
          </a:p>
          <a:p>
            <a:pPr>
              <a:buFont typeface="Wingdings" panose="05000000000000000000" pitchFamily="2" charset="2"/>
              <a:buChar char="Ø"/>
            </a:pPr>
            <a:r>
              <a:rPr lang="en-US" altLang="en-US" dirty="0"/>
              <a:t>guarantee speedy delivery of </a:t>
            </a:r>
            <a:r>
              <a:rPr lang="en-US" altLang="en-US" i="1" dirty="0"/>
              <a:t>their </a:t>
            </a:r>
            <a:r>
              <a:rPr lang="en-US" altLang="en-US" dirty="0"/>
              <a:t>data via “express lanes” for their own content and services, or for large corporations that can afford to pay steep fees;</a:t>
            </a:r>
          </a:p>
          <a:p>
            <a:pPr>
              <a:buFont typeface="Wingdings" panose="05000000000000000000" pitchFamily="2" charset="2"/>
              <a:buChar char="Ø"/>
            </a:pPr>
            <a:r>
              <a:rPr lang="en-US" altLang="en-US" dirty="0"/>
              <a:t>slow down services to some sites, or block content offered by </a:t>
            </a:r>
            <a:r>
              <a:rPr lang="en-US" altLang="en-US" i="1" dirty="0"/>
              <a:t>their</a:t>
            </a:r>
            <a:r>
              <a:rPr lang="en-US" altLang="en-US" dirty="0"/>
              <a:t> competitors;</a:t>
            </a:r>
          </a:p>
          <a:p>
            <a:pPr>
              <a:buFont typeface="Wingdings" panose="05000000000000000000" pitchFamily="2" charset="2"/>
              <a:buChar char="Ø"/>
            </a:pPr>
            <a:r>
              <a:rPr lang="en-US" altLang="en-US" dirty="0"/>
              <a:t>discriminate “in favor of their own search engines, Internet phone services and streaming video.”</a:t>
            </a:r>
          </a:p>
          <a:p>
            <a:endParaRPr lang="en-US" dirty="0"/>
          </a:p>
        </p:txBody>
      </p:sp>
    </p:spTree>
    <p:extLst>
      <p:ext uri="{BB962C8B-B14F-4D97-AF65-F5344CB8AC3E}">
        <p14:creationId xmlns:p14="http://schemas.microsoft.com/office/powerpoint/2010/main" val="11178085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Arguments for Opponents</a:t>
            </a:r>
            <a:endParaRPr lang="en-US" dirty="0"/>
          </a:p>
        </p:txBody>
      </p:sp>
      <p:sp>
        <p:nvSpPr>
          <p:cNvPr id="3" name="Content Placeholder 2"/>
          <p:cNvSpPr>
            <a:spLocks noGrp="1"/>
          </p:cNvSpPr>
          <p:nvPr>
            <p:ph idx="1"/>
          </p:nvPr>
        </p:nvSpPr>
        <p:spPr/>
        <p:txBody>
          <a:bodyPr>
            <a:normAutofit lnSpcReduction="10000"/>
          </a:bodyPr>
          <a:lstStyle/>
          <a:p>
            <a:r>
              <a:rPr lang="en-US" altLang="en-US" dirty="0"/>
              <a:t>Opponents of net neutrality claim that the telecom- </a:t>
            </a:r>
            <a:r>
              <a:rPr lang="en-US" altLang="en-US" dirty="0" err="1"/>
              <a:t>munications</a:t>
            </a:r>
            <a:r>
              <a:rPr lang="en-US" altLang="en-US" dirty="0"/>
              <a:t> companies have no plans to block content or services, slow down or “degrade” network performance for some sites, or discriminate against any users. </a:t>
            </a:r>
          </a:p>
          <a:p>
            <a:r>
              <a:rPr lang="en-US" altLang="en-US" dirty="0"/>
              <a:t>Instead, they argue that these companies simply want to stimulate competition on the Internet and that doing this will result in increased:</a:t>
            </a:r>
          </a:p>
          <a:p>
            <a:pPr>
              <a:buFont typeface="Wingdings" panose="05000000000000000000" pitchFamily="2" charset="2"/>
              <a:buChar char="Ø"/>
            </a:pPr>
            <a:r>
              <a:rPr lang="en-US" altLang="en-US" dirty="0"/>
              <a:t>Internet speed, reach, and availability for users (in the U.S.);</a:t>
            </a:r>
          </a:p>
          <a:p>
            <a:pPr>
              <a:buFont typeface="Wingdings" panose="05000000000000000000" pitchFamily="2" charset="2"/>
              <a:buChar char="Ø"/>
            </a:pPr>
            <a:r>
              <a:rPr lang="en-US" altLang="en-US" dirty="0"/>
              <a:t>economic growth, job creation, global competitiveness, and consumer welfare.</a:t>
            </a:r>
          </a:p>
          <a:p>
            <a:endParaRPr lang="en-US" dirty="0"/>
          </a:p>
        </p:txBody>
      </p:sp>
    </p:spTree>
    <p:extLst>
      <p:ext uri="{BB962C8B-B14F-4D97-AF65-F5344CB8AC3E}">
        <p14:creationId xmlns:p14="http://schemas.microsoft.com/office/powerpoint/2010/main" val="3574018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Implications Debate</a:t>
            </a:r>
            <a:endParaRPr lang="en-US" dirty="0"/>
          </a:p>
        </p:txBody>
      </p:sp>
      <p:sp>
        <p:nvSpPr>
          <p:cNvPr id="3" name="Content Placeholder 2"/>
          <p:cNvSpPr>
            <a:spLocks noGrp="1"/>
          </p:cNvSpPr>
          <p:nvPr>
            <p:ph idx="1"/>
          </p:nvPr>
        </p:nvSpPr>
        <p:spPr/>
        <p:txBody>
          <a:bodyPr>
            <a:normAutofit lnSpcReduction="10000"/>
          </a:bodyPr>
          <a:lstStyle/>
          <a:p>
            <a:pPr>
              <a:defRPr/>
            </a:pPr>
            <a:r>
              <a:rPr lang="en-US" dirty="0"/>
              <a:t>Neutrality proponents believe that the consequences of an Internet without a neutrality principle would be devastating for at least three reasons:</a:t>
            </a:r>
          </a:p>
          <a:p>
            <a:pPr marL="457200" indent="-457200">
              <a:buFont typeface="+mj-lt"/>
              <a:buAutoNum type="arabicPeriod"/>
              <a:defRPr/>
            </a:pPr>
            <a:r>
              <a:rPr lang="en-US" dirty="0"/>
              <a:t>access to information would be restricted, and innovation would be stifled;</a:t>
            </a:r>
          </a:p>
          <a:p>
            <a:pPr marL="457200" indent="-457200">
              <a:buFont typeface="+mj-lt"/>
              <a:buAutoNum type="arabicPeriod"/>
              <a:defRPr/>
            </a:pPr>
            <a:r>
              <a:rPr lang="en-US" dirty="0"/>
              <a:t>competition would be limited because consumer choice and the free market would be sacrificed to the interests of a few corporations;</a:t>
            </a:r>
          </a:p>
          <a:p>
            <a:pPr marL="457200" indent="-457200">
              <a:buFont typeface="+mj-lt"/>
              <a:buAutoNum type="arabicPeriod"/>
              <a:defRPr/>
            </a:pPr>
            <a:r>
              <a:rPr lang="en-US" dirty="0"/>
              <a:t>the Internet will look more like cable TV, where network owners will decide which channels, content, and applications are available (and consumers will have to choose from their menus).</a:t>
            </a:r>
          </a:p>
          <a:p>
            <a:pPr marL="0" indent="0">
              <a:buNone/>
            </a:pPr>
            <a:endParaRPr lang="en-US" dirty="0"/>
          </a:p>
        </p:txBody>
      </p:sp>
    </p:spTree>
    <p:extLst>
      <p:ext uri="{BB962C8B-B14F-4D97-AF65-F5344CB8AC3E}">
        <p14:creationId xmlns:p14="http://schemas.microsoft.com/office/powerpoint/2010/main" val="19892400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Debate continued</a:t>
            </a:r>
            <a:endParaRPr lang="en-US" dirty="0"/>
          </a:p>
        </p:txBody>
      </p:sp>
      <p:sp>
        <p:nvSpPr>
          <p:cNvPr id="3" name="Content Placeholder 2"/>
          <p:cNvSpPr>
            <a:spLocks noGrp="1"/>
          </p:cNvSpPr>
          <p:nvPr>
            <p:ph idx="1"/>
          </p:nvPr>
        </p:nvSpPr>
        <p:spPr/>
        <p:txBody>
          <a:bodyPr/>
          <a:lstStyle/>
          <a:p>
            <a:r>
              <a:rPr lang="en-US" altLang="en-US" dirty="0"/>
              <a:t>Neutrality opponents, especially large telephone and cable companies in the U.S., see the matter very differently, claiming that:</a:t>
            </a:r>
          </a:p>
          <a:p>
            <a:pPr>
              <a:buFont typeface="Wingdings" panose="05000000000000000000" pitchFamily="2" charset="2"/>
              <a:buChar char="Ø"/>
            </a:pPr>
            <a:r>
              <a:rPr lang="en-US" altLang="en-US" dirty="0"/>
              <a:t>broadband providers claim that since 2008 they have invested more than $250 billion dollars to expand Internet access to broadband technology to homes and businesses in the U.S. </a:t>
            </a:r>
          </a:p>
          <a:p>
            <a:pPr>
              <a:buFont typeface="Wingdings" panose="05000000000000000000" pitchFamily="2" charset="2"/>
              <a:buChar char="Ø"/>
            </a:pPr>
            <a:r>
              <a:rPr lang="en-US" altLang="en-US" dirty="0"/>
              <a:t>the broadband industry is now responsible for supporting more than six million American jobs.</a:t>
            </a:r>
          </a:p>
          <a:p>
            <a:pPr marL="0" indent="0">
              <a:buNone/>
            </a:pPr>
            <a:endParaRPr lang="en-US" dirty="0"/>
          </a:p>
        </p:txBody>
      </p:sp>
    </p:spTree>
    <p:extLst>
      <p:ext uri="{BB962C8B-B14F-4D97-AF65-F5344CB8AC3E}">
        <p14:creationId xmlns:p14="http://schemas.microsoft.com/office/powerpoint/2010/main" val="829102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Regulating Continued</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Two additional questions involving cyberspace regulation need to be considered: </a:t>
            </a:r>
          </a:p>
          <a:p>
            <a:pPr>
              <a:lnSpc>
                <a:spcPct val="90000"/>
              </a:lnSpc>
              <a:buFont typeface="Tahoma" panose="020B0604030504040204" pitchFamily="34" charset="0"/>
              <a:buAutoNum type="arabicParenR"/>
            </a:pPr>
            <a:r>
              <a:rPr lang="en-US" altLang="en-US" dirty="0">
                <a:solidFill>
                  <a:srgbClr val="000000"/>
                </a:solidFill>
                <a:cs typeface="Times New Roman" panose="02020603050405020304" pitchFamily="18" charset="0"/>
              </a:rPr>
              <a:t>What, exactly, do we mean by </a:t>
            </a:r>
            <a:r>
              <a:rPr lang="en-US" altLang="en-US" i="1" dirty="0">
                <a:solidFill>
                  <a:srgbClr val="000000"/>
                </a:solidFill>
                <a:cs typeface="Times New Roman" panose="02020603050405020304" pitchFamily="18" charset="0"/>
              </a:rPr>
              <a:t>cyberspace</a:t>
            </a:r>
            <a:r>
              <a:rPr lang="en-US" altLang="en-US" dirty="0">
                <a:solidFill>
                  <a:srgbClr val="000000"/>
                </a:solidFill>
                <a:cs typeface="Times New Roman" panose="02020603050405020304" pitchFamily="18" charset="0"/>
              </a:rPr>
              <a:t>? </a:t>
            </a:r>
          </a:p>
          <a:p>
            <a:pPr>
              <a:lnSpc>
                <a:spcPct val="90000"/>
              </a:lnSpc>
              <a:buFont typeface="Tahoma" panose="020B0604030504040204" pitchFamily="34" charset="0"/>
              <a:buAutoNum type="arabicParenR"/>
            </a:pPr>
            <a:r>
              <a:rPr lang="en-US" altLang="en-US" dirty="0">
                <a:solidFill>
                  <a:srgbClr val="000000"/>
                </a:solidFill>
                <a:cs typeface="Times New Roman" panose="02020603050405020304" pitchFamily="18" charset="0"/>
              </a:rPr>
              <a:t>What is meant by </a:t>
            </a:r>
            <a:r>
              <a:rPr lang="en-US" altLang="en-US" i="1" dirty="0">
                <a:solidFill>
                  <a:srgbClr val="000000"/>
                </a:solidFill>
                <a:cs typeface="Times New Roman" panose="02020603050405020304" pitchFamily="18" charset="0"/>
              </a:rPr>
              <a:t>regulation</a:t>
            </a:r>
            <a:r>
              <a:rPr lang="en-US" altLang="en-US" dirty="0">
                <a:solidFill>
                  <a:srgbClr val="000000"/>
                </a:solidFill>
                <a:cs typeface="Times New Roman" panose="02020603050405020304" pitchFamily="18" charset="0"/>
              </a:rPr>
              <a:t> (and, in particular, by "regulation" as it applies to cyberspace)?</a:t>
            </a:r>
            <a:endParaRPr lang="en-US" altLang="en-US" dirty="0"/>
          </a:p>
          <a:p>
            <a:endParaRPr lang="en-US" dirty="0"/>
          </a:p>
        </p:txBody>
      </p:sp>
    </p:spTree>
    <p:extLst>
      <p:ext uri="{BB962C8B-B14F-4D97-AF65-F5344CB8AC3E}">
        <p14:creationId xmlns:p14="http://schemas.microsoft.com/office/powerpoint/2010/main" val="806798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Medium of Cyberspace</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Goodwin (2003) believes that the Internet is a new kind of medium that is significantly different from earlier media, such as the telephone or television. </a:t>
            </a:r>
          </a:p>
          <a:p>
            <a:pPr>
              <a:lnSpc>
                <a:spcPct val="90000"/>
              </a:lnSpc>
              <a:buFont typeface="Wingdings" panose="05000000000000000000" pitchFamily="2" charset="2"/>
              <a:buChar char="Ø"/>
            </a:pPr>
            <a:r>
              <a:rPr lang="en-US" altLang="en-US" dirty="0">
                <a:cs typeface="Times New Roman" panose="02020603050405020304" pitchFamily="18" charset="0"/>
              </a:rPr>
              <a:t>The telephone is a “one-to-one medium” </a:t>
            </a:r>
          </a:p>
          <a:p>
            <a:pPr>
              <a:lnSpc>
                <a:spcPct val="90000"/>
              </a:lnSpc>
              <a:buFont typeface="Wingdings" panose="05000000000000000000" pitchFamily="2" charset="2"/>
              <a:buChar char="Ø"/>
            </a:pPr>
            <a:r>
              <a:rPr lang="en-US" altLang="en-US" dirty="0">
                <a:cs typeface="Times New Roman" panose="02020603050405020304" pitchFamily="18" charset="0"/>
              </a:rPr>
              <a:t>Television is a “one-to-many medium.“</a:t>
            </a:r>
          </a:p>
          <a:p>
            <a:pPr>
              <a:lnSpc>
                <a:spcPct val="90000"/>
              </a:lnSpc>
            </a:pPr>
            <a:r>
              <a:rPr lang="en-US" altLang="en-US" dirty="0">
                <a:cs typeface="Times New Roman" panose="02020603050405020304" pitchFamily="18" charset="0"/>
              </a:rPr>
              <a:t>Goodman suggests that the Internet can be characterized as  a “many-to-many medium.”</a:t>
            </a:r>
          </a:p>
          <a:p>
            <a:endParaRPr lang="en-US" dirty="0"/>
          </a:p>
        </p:txBody>
      </p:sp>
    </p:spTree>
    <p:extLst>
      <p:ext uri="{BB962C8B-B14F-4D97-AF65-F5344CB8AC3E}">
        <p14:creationId xmlns:p14="http://schemas.microsoft.com/office/powerpoint/2010/main" val="2972055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Traditional Media</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Camp and </a:t>
            </a:r>
            <a:r>
              <a:rPr lang="en-US" altLang="en-US" dirty="0" err="1">
                <a:solidFill>
                  <a:srgbClr val="000000"/>
                </a:solidFill>
                <a:cs typeface="Times New Roman" panose="02020603050405020304" pitchFamily="18" charset="0"/>
              </a:rPr>
              <a:t>Chien</a:t>
            </a:r>
            <a:r>
              <a:rPr lang="en-US" altLang="en-US" dirty="0">
                <a:solidFill>
                  <a:srgbClr val="000000"/>
                </a:solidFill>
                <a:cs typeface="Times New Roman" panose="02020603050405020304" pitchFamily="18" charset="0"/>
              </a:rPr>
              <a:t> (2000) note that there are four traditional types of media: </a:t>
            </a:r>
          </a:p>
          <a:p>
            <a:pPr>
              <a:lnSpc>
                <a:spcPct val="90000"/>
              </a:lnSpc>
              <a:buFont typeface="Tahoma" panose="020B0604030504040204" pitchFamily="34" charset="0"/>
              <a:buAutoNum type="arabicPeriod"/>
            </a:pPr>
            <a:r>
              <a:rPr lang="en-US" altLang="en-US" i="1" dirty="0">
                <a:solidFill>
                  <a:srgbClr val="000000"/>
                </a:solidFill>
                <a:cs typeface="Times New Roman" panose="02020603050405020304" pitchFamily="18" charset="0"/>
              </a:rPr>
              <a:t>publisher,</a:t>
            </a:r>
            <a:r>
              <a:rPr lang="en-US" altLang="en-US" dirty="0">
                <a:solidFill>
                  <a:srgbClr val="000000"/>
                </a:solidFill>
                <a:cs typeface="Times New Roman" panose="02020603050405020304" pitchFamily="18" charset="0"/>
              </a:rPr>
              <a:t> </a:t>
            </a:r>
          </a:p>
          <a:p>
            <a:pPr>
              <a:lnSpc>
                <a:spcPct val="90000"/>
              </a:lnSpc>
              <a:buFont typeface="Tahoma" panose="020B0604030504040204" pitchFamily="34" charset="0"/>
              <a:buAutoNum type="arabicPeriod"/>
            </a:pPr>
            <a:r>
              <a:rPr lang="en-US" altLang="en-US" i="1" dirty="0">
                <a:solidFill>
                  <a:srgbClr val="000000"/>
                </a:solidFill>
                <a:cs typeface="Times New Roman" panose="02020603050405020304" pitchFamily="18" charset="0"/>
              </a:rPr>
              <a:t>broadcast</a:t>
            </a:r>
            <a:r>
              <a:rPr lang="en-US" altLang="en-US" dirty="0">
                <a:solidFill>
                  <a:srgbClr val="000000"/>
                </a:solidFill>
                <a:cs typeface="Times New Roman" panose="02020603050405020304" pitchFamily="18" charset="0"/>
              </a:rPr>
              <a:t>, </a:t>
            </a:r>
          </a:p>
          <a:p>
            <a:pPr>
              <a:lnSpc>
                <a:spcPct val="90000"/>
              </a:lnSpc>
              <a:buFont typeface="Tahoma" panose="020B0604030504040204" pitchFamily="34" charset="0"/>
              <a:buAutoNum type="arabicPeriod"/>
            </a:pPr>
            <a:r>
              <a:rPr lang="en-US" altLang="en-US" i="1" dirty="0">
                <a:solidFill>
                  <a:srgbClr val="000000"/>
                </a:solidFill>
                <a:cs typeface="Times New Roman" panose="02020603050405020304" pitchFamily="18" charset="0"/>
              </a:rPr>
              <a:t>distributor</a:t>
            </a:r>
            <a:r>
              <a:rPr lang="en-US" altLang="en-US" dirty="0">
                <a:solidFill>
                  <a:srgbClr val="000000"/>
                </a:solidFill>
                <a:cs typeface="Times New Roman" panose="02020603050405020304" pitchFamily="18" charset="0"/>
              </a:rPr>
              <a:t>,</a:t>
            </a:r>
            <a:endParaRPr lang="en-US" altLang="en-US" i="1" dirty="0">
              <a:solidFill>
                <a:srgbClr val="000000"/>
              </a:solidFill>
              <a:cs typeface="Times New Roman" panose="02020603050405020304" pitchFamily="18" charset="0"/>
            </a:endParaRPr>
          </a:p>
          <a:p>
            <a:pPr>
              <a:lnSpc>
                <a:spcPct val="90000"/>
              </a:lnSpc>
              <a:buFont typeface="Tahoma" panose="020B0604030504040204" pitchFamily="34" charset="0"/>
              <a:buAutoNum type="arabicPeriod"/>
            </a:pPr>
            <a:r>
              <a:rPr lang="en-US" altLang="en-US" i="1" dirty="0">
                <a:solidFill>
                  <a:srgbClr val="000000"/>
                </a:solidFill>
                <a:cs typeface="Times New Roman" panose="02020603050405020304" pitchFamily="18" charset="0"/>
              </a:rPr>
              <a:t>common carrier</a:t>
            </a:r>
            <a:r>
              <a:rPr lang="en-US" altLang="en-US" dirty="0">
                <a:solidFill>
                  <a:srgbClr val="000000"/>
                </a:solidFill>
                <a:cs typeface="Times New Roman" panose="02020603050405020304" pitchFamily="18" charset="0"/>
              </a:rPr>
              <a:t>. </a:t>
            </a:r>
          </a:p>
          <a:p>
            <a:endParaRPr lang="en-US" dirty="0"/>
          </a:p>
        </p:txBody>
      </p:sp>
    </p:spTree>
    <p:extLst>
      <p:ext uri="{BB962C8B-B14F-4D97-AF65-F5344CB8AC3E}">
        <p14:creationId xmlns:p14="http://schemas.microsoft.com/office/powerpoint/2010/main" val="458019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Spatial Model</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Camp and </a:t>
            </a:r>
            <a:r>
              <a:rPr lang="en-US" altLang="en-US" dirty="0" err="1">
                <a:solidFill>
                  <a:srgbClr val="000000"/>
                </a:solidFill>
                <a:cs typeface="Times New Roman" panose="02020603050405020304" pitchFamily="18" charset="0"/>
              </a:rPr>
              <a:t>Chien</a:t>
            </a:r>
            <a:r>
              <a:rPr lang="en-US" altLang="en-US" dirty="0">
                <a:solidFill>
                  <a:srgbClr val="000000"/>
                </a:solidFill>
                <a:cs typeface="Times New Roman" panose="02020603050405020304" pitchFamily="18" charset="0"/>
              </a:rPr>
              <a:t> believe that a </a:t>
            </a:r>
            <a:r>
              <a:rPr lang="en-US" altLang="en-US" i="1" dirty="0">
                <a:solidFill>
                  <a:srgbClr val="000000"/>
                </a:solidFill>
                <a:cs typeface="Times New Roman" panose="02020603050405020304" pitchFamily="18" charset="0"/>
              </a:rPr>
              <a:t>spatial model</a:t>
            </a:r>
            <a:r>
              <a:rPr lang="en-US" altLang="en-US" dirty="0">
                <a:solidFill>
                  <a:srgbClr val="000000"/>
                </a:solidFill>
                <a:cs typeface="Times New Roman" panose="02020603050405020304" pitchFamily="18" charset="0"/>
              </a:rPr>
              <a:t> is a more plausible way to conceive of cyberspace. </a:t>
            </a:r>
          </a:p>
          <a:p>
            <a:r>
              <a:rPr lang="en-US" altLang="en-US" dirty="0">
                <a:solidFill>
                  <a:srgbClr val="000000"/>
                </a:solidFill>
                <a:cs typeface="Times New Roman" panose="02020603050405020304" pitchFamily="18" charset="0"/>
              </a:rPr>
              <a:t>They view cyberspace as a “public space with certain digital characteristics.”</a:t>
            </a:r>
          </a:p>
          <a:p>
            <a:r>
              <a:rPr lang="en-US" altLang="en-US" dirty="0">
                <a:solidFill>
                  <a:srgbClr val="000000"/>
                </a:solidFill>
                <a:cs typeface="Times New Roman" panose="02020603050405020304" pitchFamily="18" charset="0"/>
              </a:rPr>
              <a:t>Note that the model we choose will influence our decisions about how to frame public policies affecting cyberspace regulation.</a:t>
            </a:r>
          </a:p>
          <a:p>
            <a:endParaRPr lang="en-US" dirty="0"/>
          </a:p>
        </p:txBody>
      </p:sp>
    </p:spTree>
    <p:extLst>
      <p:ext uri="{BB962C8B-B14F-4D97-AF65-F5344CB8AC3E}">
        <p14:creationId xmlns:p14="http://schemas.microsoft.com/office/powerpoint/2010/main" val="33380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Cyberspace Regulation</a:t>
            </a:r>
            <a:endParaRPr lang="en-US" dirty="0"/>
          </a:p>
        </p:txBody>
      </p:sp>
      <p:sp>
        <p:nvSpPr>
          <p:cNvPr id="3" name="Content Placeholder 2"/>
          <p:cNvSpPr>
            <a:spLocks noGrp="1"/>
          </p:cNvSpPr>
          <p:nvPr>
            <p:ph idx="1"/>
          </p:nvPr>
        </p:nvSpPr>
        <p:spPr/>
        <p:txBody>
          <a:bodyPr>
            <a:normAutofit fontScale="92500" lnSpcReduction="10000"/>
          </a:bodyPr>
          <a:lstStyle/>
          <a:p>
            <a:pPr>
              <a:lnSpc>
                <a:spcPct val="80000"/>
              </a:lnSpc>
            </a:pPr>
            <a:r>
              <a:rPr lang="en-US" altLang="en-US" sz="2600" dirty="0"/>
              <a:t>To "regulate" typically means to </a:t>
            </a:r>
          </a:p>
          <a:p>
            <a:pPr lvl="1">
              <a:lnSpc>
                <a:spcPct val="80000"/>
              </a:lnSpc>
              <a:buNone/>
            </a:pPr>
            <a:r>
              <a:rPr lang="en-US" altLang="en-US" sz="2600" dirty="0"/>
              <a:t>   monitor or control a certain product, process, or set of behaviors according to certain requirements, standards, or protocols.</a:t>
            </a:r>
          </a:p>
          <a:p>
            <a:pPr>
              <a:lnSpc>
                <a:spcPct val="80000"/>
              </a:lnSpc>
              <a:buNone/>
            </a:pPr>
            <a:endParaRPr lang="en-US" altLang="en-US" sz="1000" dirty="0"/>
          </a:p>
          <a:p>
            <a:pPr>
              <a:lnSpc>
                <a:spcPct val="80000"/>
              </a:lnSpc>
            </a:pPr>
            <a:r>
              <a:rPr lang="en-US" altLang="en-US" sz="2600" dirty="0"/>
              <a:t>Two different senses of “regulation” are used in the debate about whether (and which aspects of) cyberspace should be regulated:</a:t>
            </a:r>
          </a:p>
          <a:p>
            <a:pPr>
              <a:lnSpc>
                <a:spcPct val="80000"/>
              </a:lnSpc>
              <a:buFont typeface="Tahoma" panose="020B0604030504040204" pitchFamily="34" charset="0"/>
              <a:buAutoNum type="arabicParenR"/>
            </a:pPr>
            <a:r>
              <a:rPr lang="en-US" altLang="en-US" sz="2600" dirty="0"/>
              <a:t>regulating </a:t>
            </a:r>
            <a:r>
              <a:rPr lang="en-US" altLang="en-US" sz="2600" i="1" dirty="0"/>
              <a:t>content</a:t>
            </a:r>
            <a:r>
              <a:rPr lang="en-US" altLang="en-US" sz="2600" dirty="0"/>
              <a:t> (in cyberspace), e.g., online pornography, hate speech, and so forth.</a:t>
            </a:r>
          </a:p>
          <a:p>
            <a:pPr>
              <a:lnSpc>
                <a:spcPct val="80000"/>
              </a:lnSpc>
              <a:buFont typeface="Tahoma" panose="020B0604030504040204" pitchFamily="34" charset="0"/>
              <a:buAutoNum type="arabicParenR"/>
            </a:pPr>
            <a:r>
              <a:rPr lang="en-US" altLang="en-US" sz="2600" dirty="0"/>
              <a:t>regulating </a:t>
            </a:r>
            <a:r>
              <a:rPr lang="en-US" altLang="en-US" sz="2600" i="1" dirty="0"/>
              <a:t>processes </a:t>
            </a:r>
            <a:r>
              <a:rPr lang="en-US" altLang="en-US" sz="2600" dirty="0"/>
              <a:t>– i.e., rules and policies – for  commercial transactions in cyberspace.</a:t>
            </a:r>
          </a:p>
          <a:p>
            <a:endParaRPr lang="en-US" dirty="0"/>
          </a:p>
        </p:txBody>
      </p:sp>
    </p:spTree>
    <p:extLst>
      <p:ext uri="{BB962C8B-B14F-4D97-AF65-F5344CB8AC3E}">
        <p14:creationId xmlns:p14="http://schemas.microsoft.com/office/powerpoint/2010/main" val="4119933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Regulatory Agencies</a:t>
            </a:r>
            <a:endParaRPr lang="en-US" dirty="0"/>
          </a:p>
        </p:txBody>
      </p:sp>
      <p:sp>
        <p:nvSpPr>
          <p:cNvPr id="3" name="Content Placeholder 2"/>
          <p:cNvSpPr>
            <a:spLocks noGrp="1"/>
          </p:cNvSpPr>
          <p:nvPr>
            <p:ph idx="1"/>
          </p:nvPr>
        </p:nvSpPr>
        <p:spPr/>
        <p:txBody>
          <a:bodyPr>
            <a:normAutofit fontScale="92500" lnSpcReduction="10000"/>
          </a:bodyPr>
          <a:lstStyle/>
          <a:p>
            <a:pPr>
              <a:lnSpc>
                <a:spcPct val="90000"/>
              </a:lnSpc>
            </a:pPr>
            <a:r>
              <a:rPr lang="en-US" altLang="en-US" dirty="0"/>
              <a:t>Examples of content-based agencies include:</a:t>
            </a:r>
          </a:p>
          <a:p>
            <a:pPr>
              <a:lnSpc>
                <a:spcPct val="90000"/>
              </a:lnSpc>
              <a:buFont typeface="Wingdings" panose="05000000000000000000" pitchFamily="2" charset="2"/>
              <a:buChar char="Ø"/>
            </a:pPr>
            <a:r>
              <a:rPr lang="en-US" altLang="en-US" dirty="0"/>
              <a:t>Food and Drug Administration (FDA);</a:t>
            </a:r>
          </a:p>
          <a:p>
            <a:pPr>
              <a:lnSpc>
                <a:spcPct val="90000"/>
              </a:lnSpc>
              <a:buFont typeface="Wingdings" panose="05000000000000000000" pitchFamily="2" charset="2"/>
              <a:buChar char="Ø"/>
            </a:pPr>
            <a:r>
              <a:rPr lang="en-US" altLang="en-US" dirty="0"/>
              <a:t>Local and State Boards of Health;</a:t>
            </a:r>
          </a:p>
          <a:p>
            <a:pPr>
              <a:lnSpc>
                <a:spcPct val="90000"/>
              </a:lnSpc>
              <a:buFont typeface="Wingdings" panose="05000000000000000000" pitchFamily="2" charset="2"/>
              <a:buChar char="Ø"/>
            </a:pPr>
            <a:r>
              <a:rPr lang="en-US" altLang="en-US" dirty="0"/>
              <a:t>Liquor Control Board.</a:t>
            </a:r>
          </a:p>
          <a:p>
            <a:pPr>
              <a:lnSpc>
                <a:spcPct val="90000"/>
              </a:lnSpc>
            </a:pPr>
            <a:r>
              <a:rPr lang="en-US" altLang="en-US" dirty="0"/>
              <a:t>Examples of process-based agencies include:</a:t>
            </a:r>
          </a:p>
          <a:p>
            <a:pPr>
              <a:lnSpc>
                <a:spcPct val="90000"/>
              </a:lnSpc>
              <a:buFont typeface="Wingdings" panose="05000000000000000000" pitchFamily="2" charset="2"/>
              <a:buChar char="Ø"/>
            </a:pPr>
            <a:r>
              <a:rPr lang="en-US" altLang="en-US" dirty="0"/>
              <a:t>Federal Trade Commission (FTC);</a:t>
            </a:r>
          </a:p>
          <a:p>
            <a:pPr>
              <a:lnSpc>
                <a:spcPct val="90000"/>
              </a:lnSpc>
              <a:buFont typeface="Wingdings" panose="05000000000000000000" pitchFamily="2" charset="2"/>
              <a:buChar char="Ø"/>
            </a:pPr>
            <a:r>
              <a:rPr lang="en-US" altLang="en-US" dirty="0"/>
              <a:t>Federal Communications Commission (FCC)</a:t>
            </a:r>
          </a:p>
          <a:p>
            <a:pPr>
              <a:lnSpc>
                <a:spcPct val="90000"/>
              </a:lnSpc>
              <a:buFont typeface="Wingdings" panose="05000000000000000000" pitchFamily="2" charset="2"/>
              <a:buChar char="Ø"/>
            </a:pPr>
            <a:r>
              <a:rPr lang="en-US" altLang="en-US" dirty="0"/>
              <a:t>Security and Exchange Commission (SEC).</a:t>
            </a:r>
          </a:p>
          <a:p>
            <a:endParaRPr lang="en-US" dirty="0"/>
          </a:p>
        </p:txBody>
      </p:sp>
    </p:spTree>
    <p:extLst>
      <p:ext uri="{BB962C8B-B14F-4D97-AF65-F5344CB8AC3E}">
        <p14:creationId xmlns:p14="http://schemas.microsoft.com/office/powerpoint/2010/main" val="4161527611"/>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41</TotalTime>
  <Words>2508</Words>
  <Application>Microsoft Office PowerPoint</Application>
  <PresentationFormat>Widescreen</PresentationFormat>
  <Paragraphs>187</Paragraphs>
  <Slides>38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Garamond</vt:lpstr>
      <vt:lpstr>Tahoma</vt:lpstr>
      <vt:lpstr>Times New Roman</vt:lpstr>
      <vt:lpstr>Wingdings</vt:lpstr>
      <vt:lpstr>Organic</vt:lpstr>
      <vt:lpstr>Module 13</vt:lpstr>
      <vt:lpstr>Regulating Cyberspace</vt:lpstr>
      <vt:lpstr>Regulating Continued</vt:lpstr>
      <vt:lpstr>Regulating Continued</vt:lpstr>
      <vt:lpstr>The Medium of Cyberspace</vt:lpstr>
      <vt:lpstr>Traditional Media</vt:lpstr>
      <vt:lpstr>Spatial Model</vt:lpstr>
      <vt:lpstr>Two Types of Cyberspace Regulation</vt:lpstr>
      <vt:lpstr>Content Regulatory Agencies</vt:lpstr>
      <vt:lpstr>Lessig Model</vt:lpstr>
      <vt:lpstr>Digital Rights Management (DRM)</vt:lpstr>
      <vt:lpstr>Controversy of DRM</vt:lpstr>
      <vt:lpstr>Controversies continued</vt:lpstr>
      <vt:lpstr>Privatizing Information</vt:lpstr>
      <vt:lpstr>HTML Metatags</vt:lpstr>
      <vt:lpstr>Hyperlinking and Deep linking</vt:lpstr>
      <vt:lpstr>Spam</vt:lpstr>
      <vt:lpstr>Why is Spam Controversial</vt:lpstr>
      <vt:lpstr>The CAN SPAM Act</vt:lpstr>
      <vt:lpstr>Censorship</vt:lpstr>
      <vt:lpstr>Censorship continued</vt:lpstr>
      <vt:lpstr>Supression</vt:lpstr>
      <vt:lpstr>Deterrence</vt:lpstr>
      <vt:lpstr>Communications Decency Act/Child Pornography Protection Act</vt:lpstr>
      <vt:lpstr>Continued</vt:lpstr>
      <vt:lpstr>Children’s Internet Protection Act</vt:lpstr>
      <vt:lpstr>CIPA continued</vt:lpstr>
      <vt:lpstr>Sexting</vt:lpstr>
      <vt:lpstr>Controversial Speech</vt:lpstr>
      <vt:lpstr>Hate Speech</vt:lpstr>
      <vt:lpstr>Speech causing Harm</vt:lpstr>
      <vt:lpstr>Network Neutrality</vt:lpstr>
      <vt:lpstr>Controversy</vt:lpstr>
      <vt:lpstr>Controversy continued</vt:lpstr>
      <vt:lpstr>Arguments for Proponents</vt:lpstr>
      <vt:lpstr>Arguments for Opponents</vt:lpstr>
      <vt:lpstr>Future Implications Debate</vt:lpstr>
      <vt:lpstr>Debate continued</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13</dc:title>
  <dc:creator>Rebecca Rutherfoord</dc:creator>
  <cp:lastModifiedBy>Rebecca Rutherfoord</cp:lastModifiedBy>
  <cp:revision>5</cp:revision>
  <dcterms:created xsi:type="dcterms:W3CDTF">2018-02-01T17:44:48Z</dcterms:created>
  <dcterms:modified xsi:type="dcterms:W3CDTF">2018-02-01T18:25:59Z</dcterms:modified>
</cp:coreProperties>
</file>