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8579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80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891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119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235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19113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73105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729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523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4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1620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55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1056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268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498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328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931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0639EAC-6CC8-477E-ABC6-C9443EAC996D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80369F7-1F00-4BC2-8973-3D067C40B9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188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Module 12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E-commerce Contracts, Domain Names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30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Errors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09600" indent="-609600">
              <a:defRPr/>
            </a:pPr>
            <a:r>
              <a:rPr lang="en-US" sz="2900" dirty="0"/>
              <a:t>The </a:t>
            </a:r>
            <a:r>
              <a:rPr lang="en-US" sz="29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Uniform Computer Information Transactions Act (UCITA)</a:t>
            </a:r>
            <a:r>
              <a:rPr lang="en-US" sz="2900" dirty="0"/>
              <a:t> provides that consumers are not bound by their unilateral electronic errors if the consumer: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>
                <a:latin typeface="Arial Narrow" pitchFamily="34" charset="0"/>
              </a:rPr>
              <a:t>Promptly upon learning of the error notifies the licensor of the error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/>
              <a:defRPr/>
            </a:pPr>
            <a:r>
              <a:rPr lang="en-US" dirty="0">
                <a:latin typeface="Arial Narrow" pitchFamily="34" charset="0"/>
              </a:rPr>
              <a:t>Does not use or receive any benefit from the information, or make the information or benefit available to a third </a:t>
            </a:r>
            <a:r>
              <a:rPr lang="en-US" dirty="0" smtClean="0">
                <a:latin typeface="Arial Narrow" pitchFamily="34" charset="0"/>
              </a:rPr>
              <a:t>party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 startAt="3"/>
            </a:pPr>
            <a:r>
              <a:rPr lang="en-US" altLang="en-US" dirty="0">
                <a:latin typeface="Arial Narrow" panose="020B0606020202030204" pitchFamily="34" charset="0"/>
              </a:rPr>
              <a:t>Delivers all copies of the information to the licensor or destroys all copies of the information, pursuant to reasonable instructions from the licensor</a:t>
            </a:r>
          </a:p>
          <a:p>
            <a:pPr marL="990600" lvl="1" indent="-533400">
              <a:buClr>
                <a:srgbClr val="0000FF"/>
              </a:buClr>
              <a:buSzTx/>
              <a:buFont typeface="Wingdings" panose="05000000000000000000" pitchFamily="2" charset="2"/>
              <a:buAutoNum type="arabicPeriod" startAt="3"/>
            </a:pPr>
            <a:r>
              <a:rPr lang="en-US" altLang="en-US" dirty="0">
                <a:latin typeface="Arial Narrow" panose="020B0606020202030204" pitchFamily="34" charset="0"/>
              </a:rPr>
              <a:t>Pays all shipping, reshipping, and processing costs of the licensor [UCITA § 217]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10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UCITA and Breach of License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en-US" dirty="0">
                <a:latin typeface="Arial Narrow" panose="020B0606020202030204" pitchFamily="34" charset="0"/>
              </a:rPr>
              <a:t>The parties to a contract for the licensing of information owe a duty to perform the obligations stated in the contract</a:t>
            </a:r>
          </a:p>
          <a:p>
            <a:r>
              <a:rPr lang="en-US" altLang="en-US" dirty="0">
                <a:latin typeface="Arial Narrow" panose="020B0606020202030204" pitchFamily="34" charset="0"/>
              </a:rPr>
              <a:t>If a party fails to perform as required, there is a breach of the contract</a:t>
            </a:r>
          </a:p>
          <a:p>
            <a:r>
              <a:rPr lang="en-US" altLang="en-US" dirty="0">
                <a:latin typeface="Arial Narrow" panose="020B0606020202030204" pitchFamily="34" charset="0"/>
              </a:rPr>
              <a:t>Breach of contract by one party to a licensing agreement gives the non-breaching party certain rights, including recovering damages or other remedies [UCITA § 701]</a:t>
            </a:r>
          </a:p>
          <a:p>
            <a:r>
              <a:rPr lang="en-US" altLang="en-US" dirty="0"/>
              <a:t>Licensee’s refusal of defective </a:t>
            </a:r>
            <a:r>
              <a:rPr lang="en-US" altLang="en-US" dirty="0" smtClean="0"/>
              <a:t>tender</a:t>
            </a:r>
            <a:endParaRPr lang="en-US" altLang="en-US" dirty="0"/>
          </a:p>
          <a:p>
            <a:r>
              <a:rPr lang="en-US" altLang="en-US" dirty="0"/>
              <a:t>Licensee’s revocation of </a:t>
            </a:r>
            <a:r>
              <a:rPr lang="en-US" altLang="en-US" dirty="0" smtClean="0"/>
              <a:t>acceptance</a:t>
            </a:r>
            <a:endParaRPr lang="en-US" altLang="en-US" dirty="0"/>
          </a:p>
          <a:p>
            <a:r>
              <a:rPr lang="en-US" altLang="en-US" dirty="0"/>
              <a:t>Adequate assurance of performance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585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UCITA Remedies for Breach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The UCITA provides various remedies that injured parties can obtain against breaching parties:</a:t>
            </a:r>
          </a:p>
          <a:p>
            <a:pPr lvl="1"/>
            <a:r>
              <a:rPr lang="en-US" altLang="en-US" dirty="0"/>
              <a:t>Cancellation</a:t>
            </a:r>
          </a:p>
          <a:p>
            <a:pPr lvl="1"/>
            <a:r>
              <a:rPr lang="en-US" altLang="en-US" dirty="0"/>
              <a:t>Licensor’s damages</a:t>
            </a:r>
          </a:p>
          <a:p>
            <a:pPr lvl="1"/>
            <a:r>
              <a:rPr lang="en-US" altLang="en-US" dirty="0"/>
              <a:t>Licensor’s right to cure</a:t>
            </a:r>
          </a:p>
          <a:p>
            <a:pPr lvl="1"/>
            <a:r>
              <a:rPr lang="en-US" altLang="en-US" dirty="0"/>
              <a:t>Licensee’s damages</a:t>
            </a:r>
          </a:p>
          <a:p>
            <a:pPr lvl="1"/>
            <a:r>
              <a:rPr lang="en-US" altLang="en-US" dirty="0"/>
              <a:t>Specific performance</a:t>
            </a:r>
          </a:p>
          <a:p>
            <a:pPr lvl="1"/>
            <a:r>
              <a:rPr lang="en-US" altLang="en-US" dirty="0"/>
              <a:t>Liquidation of damages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069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Electronic Communications Privacy Act (ECPA)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Makes it a crime to intercept an </a:t>
            </a:r>
            <a:r>
              <a:rPr lang="en-US" altLang="en-US" i="1" dirty="0"/>
              <a:t>“electronic communication”</a:t>
            </a:r>
          </a:p>
          <a:p>
            <a:pPr lvl="1"/>
            <a:r>
              <a:rPr lang="en-US" altLang="en-US" dirty="0"/>
              <a:t>At the point of transmission</a:t>
            </a:r>
          </a:p>
          <a:p>
            <a:pPr lvl="1"/>
            <a:r>
              <a:rPr lang="en-US" altLang="en-US" dirty="0"/>
              <a:t>While in transit</a:t>
            </a:r>
          </a:p>
          <a:p>
            <a:pPr lvl="1"/>
            <a:r>
              <a:rPr lang="en-US" altLang="en-US" dirty="0"/>
              <a:t>When stored by a router or server</a:t>
            </a:r>
          </a:p>
          <a:p>
            <a:pPr lvl="1"/>
            <a:r>
              <a:rPr lang="en-US" altLang="en-US" dirty="0"/>
              <a:t>After receipt by the intended recipient</a:t>
            </a:r>
          </a:p>
          <a:p>
            <a:r>
              <a:rPr lang="en-US" altLang="en-US" dirty="0"/>
              <a:t>Makes it illegal to access stored e-mail as well as e-mail in transmission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315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Internet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E-Commerce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The sale of goods and services by computer over the Internet</a:t>
            </a: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Internet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A collection of millions of computers that provide a network of electronic connections between computers</a:t>
            </a: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World Wide Web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An electronic connection of computers that support a standard set of rules for the exchange of information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870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Uniform Computer Information Transactions Act (UCITA)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 model act that provides uniform and comprehensive rules for contracts involving:</a:t>
            </a:r>
          </a:p>
          <a:p>
            <a:pPr lvl="1"/>
            <a:r>
              <a:rPr lang="en-US" altLang="en-US" dirty="0"/>
              <a:t>computer information transactions</a:t>
            </a:r>
          </a:p>
          <a:p>
            <a:pPr lvl="1"/>
            <a:r>
              <a:rPr lang="en-US" altLang="en-US" dirty="0"/>
              <a:t>software licenses</a:t>
            </a:r>
          </a:p>
          <a:p>
            <a:pPr lvl="1"/>
            <a:r>
              <a:rPr lang="en-US" altLang="en-US" dirty="0"/>
              <a:t>information licenses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165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lnSpc>
                <a:spcPct val="90000"/>
              </a:lnSpc>
              <a:defRPr/>
            </a:pPr>
            <a:r>
              <a:rPr lang="en-US" dirty="0"/>
              <a:t>Electronic written communication between individuals using computers connected to the Internet</a:t>
            </a:r>
          </a:p>
          <a:p>
            <a:pPr marL="342900" indent="-342900">
              <a:lnSpc>
                <a:spcPct val="90000"/>
              </a:lnSpc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Controlling the Assault of Non-Solicited Pornography and Marketing Act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>
                <a:latin typeface="Arial Narrow" pitchFamily="34" charset="0"/>
              </a:rPr>
              <a:t>Called the CAN-SPAM Act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>
                <a:latin typeface="Arial Narrow" pitchFamily="34" charset="0"/>
              </a:rPr>
              <a:t>Prohibits spammers from using falsified headers in e-mail messages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>
                <a:latin typeface="Arial Narrow" pitchFamily="34" charset="0"/>
              </a:rPr>
              <a:t>Requires spammers who send sexually oriented e-mail to properly label it as such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540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contracts and Email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E-mail is sometimes the method used to negotiate and agree on contract terms and to send and agree to the final contract</a:t>
            </a:r>
          </a:p>
          <a:p>
            <a:pPr>
              <a:defRPr/>
            </a:pPr>
            <a:r>
              <a:rPr lang="en-US" dirty="0"/>
              <a:t>Assuming that all of the elements to establish a contract are present, an e-mail contract is valid and enforceable</a:t>
            </a:r>
          </a:p>
          <a:p>
            <a:pPr>
              <a:defRPr/>
            </a:pPr>
            <a:r>
              <a:rPr lang="en-US" dirty="0"/>
              <a:t>Electronic contracts meet the writing requirements of the </a:t>
            </a:r>
            <a:r>
              <a:rPr lang="en-US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Statute of Frauds</a:t>
            </a:r>
            <a:r>
              <a:rPr lang="en-US" dirty="0"/>
              <a:t> for most contracts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744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E-signatures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Electronic Signature in Global and National Commerce Act (E-Sign Act)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Recognizes and gives electronic signatures the same force and effect as a pen-inscribed signature on paper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The act is technology neutral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i.e., the law does not define or decide which technologies should be used to create a legally binding signature in cyberspace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The act specifies ways to verify electronic signatures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582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Domain Names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Domain name</a:t>
            </a:r>
            <a:r>
              <a:rPr lang="en-US" dirty="0"/>
              <a:t> – a unique name that identifies an individual’s or company’s Web site</a:t>
            </a:r>
          </a:p>
          <a:p>
            <a:pPr>
              <a:defRPr/>
            </a:pPr>
            <a:r>
              <a:rPr lang="en-US" dirty="0"/>
              <a:t>Internet Corporation for Assigned Names and Numbers (ICANN)</a:t>
            </a:r>
          </a:p>
          <a:p>
            <a:pPr lvl="1">
              <a:defRPr/>
            </a:pPr>
            <a:r>
              <a:rPr lang="en-US" dirty="0"/>
              <a:t>Approves registrars of domain names</a:t>
            </a:r>
          </a:p>
          <a:p>
            <a:pPr>
              <a:defRPr/>
            </a:pPr>
            <a:r>
              <a:rPr lang="en-US" dirty="0"/>
              <a:t>Domain names may be registered by filing the appropriate form with the domain name registration service and paying the appropriate fee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430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Anticybersquatting</a:t>
            </a:r>
            <a:r>
              <a:rPr lang="en-US" dirty="0" smtClean="0"/>
              <a:t> Consumer Protection Act (1999)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Aimed at </a:t>
            </a:r>
            <a:r>
              <a:rPr lang="en-US" altLang="en-US" dirty="0" err="1"/>
              <a:t>cybersquatters</a:t>
            </a:r>
            <a:r>
              <a:rPr lang="en-US" altLang="en-US" dirty="0"/>
              <a:t> who register Internet domain names of famous companies and people and hold them hostage by demanding ransom payments from the famous company or person</a:t>
            </a:r>
          </a:p>
          <a:p>
            <a:pPr lvl="1"/>
            <a:r>
              <a:rPr lang="en-US" altLang="en-US" dirty="0"/>
              <a:t>The name must be famous</a:t>
            </a:r>
          </a:p>
          <a:p>
            <a:pPr lvl="1"/>
            <a:r>
              <a:rPr lang="en-US" altLang="en-US" dirty="0"/>
              <a:t>The domain name was registered in bad faith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598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E-commerce and licenses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en-US" dirty="0"/>
              <a:t>Intellectual property and information rights are valuable assets of individuals and businesses</a:t>
            </a: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License</a:t>
            </a:r>
            <a:r>
              <a:rPr lang="en-US" dirty="0"/>
              <a:t> – a contract that transfers limited rights in intellectual property and informational rights</a:t>
            </a: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Licensor</a:t>
            </a:r>
            <a:r>
              <a:rPr lang="en-US" dirty="0"/>
              <a:t> – The owner of intellectual property or informational rights who transfers rights in the property or information to the </a:t>
            </a:r>
            <a:r>
              <a:rPr lang="en-US" dirty="0" smtClean="0"/>
              <a:t>licensee</a:t>
            </a: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Licensee</a:t>
            </a:r>
            <a:r>
              <a:rPr lang="en-US" dirty="0"/>
              <a:t> – The party who is granted limited rights in or access to intellectual property or informational rights owned by the </a:t>
            </a:r>
            <a:r>
              <a:rPr lang="en-US" dirty="0" smtClean="0"/>
              <a:t>licensor</a:t>
            </a:r>
            <a:endParaRPr lang="en-US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Exclusive License</a:t>
            </a:r>
            <a:r>
              <a:rPr lang="en-US" dirty="0"/>
              <a:t> – a license that grants the licensee exclusive rights to use informational rights for a specified duration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4316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</TotalTime>
  <Words>714</Words>
  <Application>Microsoft Office PowerPoint</Application>
  <PresentationFormat>Widescreen</PresentationFormat>
  <Paragraphs>73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Arial Narrow</vt:lpstr>
      <vt:lpstr>Garamond</vt:lpstr>
      <vt:lpstr>Wingdings</vt:lpstr>
      <vt:lpstr>Organic</vt:lpstr>
      <vt:lpstr>Module 12</vt:lpstr>
      <vt:lpstr>The Internet</vt:lpstr>
      <vt:lpstr>Uniform Computer Information Transactions Act (UCITA)</vt:lpstr>
      <vt:lpstr>Email</vt:lpstr>
      <vt:lpstr>Web contracts and Email</vt:lpstr>
      <vt:lpstr>E-signatures</vt:lpstr>
      <vt:lpstr>Domain Names</vt:lpstr>
      <vt:lpstr>Anticybersquatting Consumer Protection Act (1999)</vt:lpstr>
      <vt:lpstr>E-commerce and licenses</vt:lpstr>
      <vt:lpstr>Electronic Errors</vt:lpstr>
      <vt:lpstr>UCITA and Breach of License</vt:lpstr>
      <vt:lpstr>UCITA Remedies for Breach</vt:lpstr>
      <vt:lpstr>Electronic Communications Privacy Act (ECPA)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12</dc:title>
  <dc:creator>Rebecca Rutherfoord</dc:creator>
  <cp:lastModifiedBy>Rebecca Rutherfoord</cp:lastModifiedBy>
  <cp:revision>1</cp:revision>
  <dcterms:created xsi:type="dcterms:W3CDTF">2018-01-25T19:20:40Z</dcterms:created>
  <dcterms:modified xsi:type="dcterms:W3CDTF">2018-01-25T19:27:52Z</dcterms:modified>
</cp:coreProperties>
</file>