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1"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BB0236CE-0764-4254-A26D-02414F95D1EA}"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1717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219EB0F-3006-42D5-9B8D-7AE3A01BE976}"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36CE-0764-4254-A26D-02414F95D1EA}" type="slidenum">
              <a:rPr lang="en-US" smtClean="0"/>
              <a:t>‹#›</a:t>
            </a:fld>
            <a:endParaRPr lang="en-US"/>
          </a:p>
        </p:txBody>
      </p:sp>
    </p:spTree>
    <p:extLst>
      <p:ext uri="{BB962C8B-B14F-4D97-AF65-F5344CB8AC3E}">
        <p14:creationId xmlns:p14="http://schemas.microsoft.com/office/powerpoint/2010/main" val="2802088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60991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33503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spTree>
    <p:extLst>
      <p:ext uri="{BB962C8B-B14F-4D97-AF65-F5344CB8AC3E}">
        <p14:creationId xmlns:p14="http://schemas.microsoft.com/office/powerpoint/2010/main" val="4100198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35533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57716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718437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7762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spTree>
    <p:extLst>
      <p:ext uri="{BB962C8B-B14F-4D97-AF65-F5344CB8AC3E}">
        <p14:creationId xmlns:p14="http://schemas.microsoft.com/office/powerpoint/2010/main" val="2363810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19EB0F-3006-42D5-9B8D-7AE3A01BE976}"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0236CE-0764-4254-A26D-02414F95D1EA}"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1575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219EB0F-3006-42D5-9B8D-7AE3A01BE976}"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36CE-0764-4254-A26D-02414F95D1EA}" type="slidenum">
              <a:rPr lang="en-US" smtClean="0"/>
              <a:t>‹#›</a:t>
            </a:fld>
            <a:endParaRPr lang="en-US"/>
          </a:p>
        </p:txBody>
      </p:sp>
    </p:spTree>
    <p:extLst>
      <p:ext uri="{BB962C8B-B14F-4D97-AF65-F5344CB8AC3E}">
        <p14:creationId xmlns:p14="http://schemas.microsoft.com/office/powerpoint/2010/main" val="3815576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19EB0F-3006-42D5-9B8D-7AE3A01BE976}" type="datetimeFigureOut">
              <a:rPr lang="en-US" smtClean="0"/>
              <a:t>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0236CE-0764-4254-A26D-02414F95D1EA}"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31978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219EB0F-3006-42D5-9B8D-7AE3A01BE976}" type="datetimeFigureOut">
              <a:rPr lang="en-US" smtClean="0"/>
              <a:t>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0236CE-0764-4254-A26D-02414F95D1E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0688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19EB0F-3006-42D5-9B8D-7AE3A01BE976}" type="datetimeFigureOut">
              <a:rPr lang="en-US" smtClean="0"/>
              <a:t>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0236CE-0764-4254-A26D-02414F95D1EA}" type="slidenum">
              <a:rPr lang="en-US" smtClean="0"/>
              <a:t>‹#›</a:t>
            </a:fld>
            <a:endParaRPr lang="en-US"/>
          </a:p>
        </p:txBody>
      </p:sp>
    </p:spTree>
    <p:extLst>
      <p:ext uri="{BB962C8B-B14F-4D97-AF65-F5344CB8AC3E}">
        <p14:creationId xmlns:p14="http://schemas.microsoft.com/office/powerpoint/2010/main" val="162276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219EB0F-3006-42D5-9B8D-7AE3A01BE976}"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36CE-0764-4254-A26D-02414F95D1EA}"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3700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219EB0F-3006-42D5-9B8D-7AE3A01BE976}"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0236CE-0764-4254-A26D-02414F95D1EA}" type="slidenum">
              <a:rPr lang="en-US" smtClean="0"/>
              <a:t>‹#›</a:t>
            </a:fld>
            <a:endParaRPr lang="en-US"/>
          </a:p>
        </p:txBody>
      </p:sp>
    </p:spTree>
    <p:extLst>
      <p:ext uri="{BB962C8B-B14F-4D97-AF65-F5344CB8AC3E}">
        <p14:creationId xmlns:p14="http://schemas.microsoft.com/office/powerpoint/2010/main" val="3604506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219EB0F-3006-42D5-9B8D-7AE3A01BE976}" type="datetimeFigureOut">
              <a:rPr lang="en-US" smtClean="0"/>
              <a:t>2/1/2018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B0236CE-0764-4254-A26D-02414F95D1EA}" type="slidenum">
              <a:rPr lang="en-US" smtClean="0"/>
              <a:t>‹#›</a:t>
            </a:fld>
            <a:endParaRPr lang="en-US"/>
          </a:p>
        </p:txBody>
      </p:sp>
    </p:spTree>
    <p:extLst>
      <p:ext uri="{BB962C8B-B14F-4D97-AF65-F5344CB8AC3E}">
        <p14:creationId xmlns:p14="http://schemas.microsoft.com/office/powerpoint/2010/main" val="5156386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14</a:t>
            </a:r>
            <a:endParaRPr lang="en-US" dirty="0"/>
          </a:p>
        </p:txBody>
      </p:sp>
      <p:sp>
        <p:nvSpPr>
          <p:cNvPr id="3" name="Subtitle 2"/>
          <p:cNvSpPr>
            <a:spLocks noGrp="1"/>
          </p:cNvSpPr>
          <p:nvPr>
            <p:ph type="subTitle" idx="1"/>
          </p:nvPr>
        </p:nvSpPr>
        <p:spPr/>
        <p:txBody>
          <a:bodyPr/>
          <a:lstStyle/>
          <a:p>
            <a:r>
              <a:rPr lang="en-US" dirty="0" smtClean="0"/>
              <a:t>Digital Divide, Bias, Globalization</a:t>
            </a:r>
            <a:endParaRPr lang="en-US" dirty="0"/>
          </a:p>
        </p:txBody>
      </p:sp>
    </p:spTree>
    <p:extLst>
      <p:ext uri="{BB962C8B-B14F-4D97-AF65-F5344CB8AC3E}">
        <p14:creationId xmlns:p14="http://schemas.microsoft.com/office/powerpoint/2010/main" val="1254978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Divide in the US</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In the U.S., discussions about the digital divide have focused on factors such as:</a:t>
            </a:r>
          </a:p>
          <a:p>
            <a:pPr>
              <a:buFont typeface="Wingdings" panose="05000000000000000000" pitchFamily="2" charset="2"/>
              <a:buChar char="Ø"/>
            </a:pPr>
            <a:r>
              <a:rPr lang="en-US" altLang="en-US" dirty="0">
                <a:cs typeface="Times New Roman" panose="02020603050405020304" pitchFamily="18" charset="0"/>
              </a:rPr>
              <a:t>income,</a:t>
            </a:r>
          </a:p>
          <a:p>
            <a:pPr>
              <a:buFont typeface="Wingdings" panose="05000000000000000000" pitchFamily="2" charset="2"/>
              <a:buChar char="Ø"/>
            </a:pPr>
            <a:r>
              <a:rPr lang="en-US" altLang="en-US" dirty="0">
                <a:cs typeface="Times New Roman" panose="02020603050405020304" pitchFamily="18" charset="0"/>
              </a:rPr>
              <a:t>education,</a:t>
            </a:r>
          </a:p>
          <a:p>
            <a:pPr>
              <a:buFont typeface="Wingdings" panose="05000000000000000000" pitchFamily="2" charset="2"/>
              <a:buChar char="Ø"/>
            </a:pPr>
            <a:r>
              <a:rPr lang="en-US" altLang="en-US" dirty="0">
                <a:cs typeface="Times New Roman" panose="02020603050405020304" pitchFamily="18" charset="0"/>
              </a:rPr>
              <a:t>race,</a:t>
            </a:r>
          </a:p>
          <a:p>
            <a:pPr>
              <a:buFont typeface="Wingdings" panose="05000000000000000000" pitchFamily="2" charset="2"/>
              <a:buChar char="Ø"/>
            </a:pPr>
            <a:r>
              <a:rPr lang="en-US" altLang="en-US" dirty="0">
                <a:cs typeface="Times New Roman" panose="02020603050405020304" pitchFamily="18" charset="0"/>
              </a:rPr>
              <a:t>gender.</a:t>
            </a:r>
          </a:p>
          <a:p>
            <a:endParaRPr lang="en-US" dirty="0"/>
          </a:p>
        </p:txBody>
      </p:sp>
    </p:spTree>
    <p:extLst>
      <p:ext uri="{BB962C8B-B14F-4D97-AF65-F5344CB8AC3E}">
        <p14:creationId xmlns:p14="http://schemas.microsoft.com/office/powerpoint/2010/main" val="862230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Communications Act</a:t>
            </a:r>
            <a:endParaRPr lang="en-US" dirty="0"/>
          </a:p>
        </p:txBody>
      </p:sp>
      <p:sp>
        <p:nvSpPr>
          <p:cNvPr id="3" name="Content Placeholder 2"/>
          <p:cNvSpPr>
            <a:spLocks noGrp="1"/>
          </p:cNvSpPr>
          <p:nvPr>
            <p:ph idx="1"/>
          </p:nvPr>
        </p:nvSpPr>
        <p:spPr/>
        <p:txBody>
          <a:bodyPr/>
          <a:lstStyle/>
          <a:p>
            <a:r>
              <a:rPr lang="en-US" altLang="en-US" dirty="0"/>
              <a:t>The US Congress passed the Communications Act of 1934, distributing the cost for telephone service to be affordable to all Americans (i.e., providing </a:t>
            </a:r>
            <a:r>
              <a:rPr lang="en-US" altLang="en-US" i="1" dirty="0"/>
              <a:t>universal service</a:t>
            </a:r>
            <a:r>
              <a:rPr lang="en-US" altLang="en-US" dirty="0"/>
              <a:t>). </a:t>
            </a:r>
          </a:p>
          <a:p>
            <a:r>
              <a:rPr lang="en-US" altLang="en-US" dirty="0"/>
              <a:t>Telephone users still pay a universal connectivity fee, or surcharge, to support universal service. </a:t>
            </a:r>
          </a:p>
          <a:p>
            <a:endParaRPr lang="en-US" dirty="0"/>
          </a:p>
        </p:txBody>
      </p:sp>
    </p:spTree>
    <p:extLst>
      <p:ext uri="{BB962C8B-B14F-4D97-AF65-F5344CB8AC3E}">
        <p14:creationId xmlns:p14="http://schemas.microsoft.com/office/powerpoint/2010/main" val="41075988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Bridging the Digital Divide</a:t>
            </a:r>
            <a:endParaRPr lang="en-US" dirty="0"/>
          </a:p>
        </p:txBody>
      </p:sp>
      <p:sp>
        <p:nvSpPr>
          <p:cNvPr id="3" name="Content Placeholder 2"/>
          <p:cNvSpPr>
            <a:spLocks noGrp="1"/>
          </p:cNvSpPr>
          <p:nvPr>
            <p:ph idx="1"/>
          </p:nvPr>
        </p:nvSpPr>
        <p:spPr/>
        <p:txBody>
          <a:bodyPr/>
          <a:lstStyle/>
          <a:p>
            <a:pPr>
              <a:lnSpc>
                <a:spcPct val="90000"/>
              </a:lnSpc>
            </a:pPr>
            <a:r>
              <a:rPr lang="en-US" altLang="en-US" dirty="0">
                <a:solidFill>
                  <a:srgbClr val="000000"/>
                </a:solidFill>
                <a:cs typeface="Times New Roman" panose="02020603050405020304" pitchFamily="18" charset="0"/>
              </a:rPr>
              <a:t>Moss (2002) argues that people in developing countries who do not have access to </a:t>
            </a:r>
            <a:r>
              <a:rPr lang="en-US" altLang="en-US" dirty="0" err="1">
                <a:solidFill>
                  <a:srgbClr val="000000"/>
                </a:solidFill>
                <a:cs typeface="Times New Roman" panose="02020603050405020304" pitchFamily="18" charset="0"/>
              </a:rPr>
              <a:t>cybertechnology</a:t>
            </a:r>
            <a:r>
              <a:rPr lang="en-US" altLang="en-US" dirty="0">
                <a:solidFill>
                  <a:srgbClr val="000000"/>
                </a:solidFill>
                <a:cs typeface="Times New Roman" panose="02020603050405020304" pitchFamily="18" charset="0"/>
              </a:rPr>
              <a:t> are  unfairly disadvantaged because:  </a:t>
            </a:r>
          </a:p>
          <a:p>
            <a:pPr>
              <a:lnSpc>
                <a:spcPct val="90000"/>
              </a:lnSpc>
              <a:buFont typeface="Tahoma" panose="020B0604030504040204" pitchFamily="34" charset="0"/>
              <a:buAutoNum type="romanLcPeriod"/>
            </a:pPr>
            <a:r>
              <a:rPr lang="en-US" altLang="en-US" dirty="0">
                <a:solidFill>
                  <a:srgbClr val="000000"/>
                </a:solidFill>
                <a:cs typeface="Times New Roman" panose="02020603050405020304" pitchFamily="18" charset="0"/>
              </a:rPr>
              <a:t>they are denied access to knowledge; </a:t>
            </a:r>
          </a:p>
          <a:p>
            <a:pPr>
              <a:lnSpc>
                <a:spcPct val="90000"/>
              </a:lnSpc>
              <a:buFont typeface="Tahoma" panose="020B0604030504040204" pitchFamily="34" charset="0"/>
              <a:buAutoNum type="romanLcPeriod"/>
            </a:pPr>
            <a:r>
              <a:rPr lang="en-US" altLang="en-US" dirty="0">
                <a:solidFill>
                  <a:srgbClr val="000000"/>
                </a:solidFill>
                <a:cs typeface="Times New Roman" panose="02020603050405020304" pitchFamily="18" charset="0"/>
              </a:rPr>
              <a:t>they are unable to participate fully in democratic decision making processes;</a:t>
            </a:r>
          </a:p>
          <a:p>
            <a:pPr>
              <a:lnSpc>
                <a:spcPct val="90000"/>
              </a:lnSpc>
              <a:buFont typeface="Tahoma" panose="020B0604030504040204" pitchFamily="34" charset="0"/>
              <a:buAutoNum type="romanLcPeriod"/>
            </a:pPr>
            <a:r>
              <a:rPr lang="en-US" altLang="en-US" dirty="0">
                <a:solidFill>
                  <a:srgbClr val="000000"/>
                </a:solidFill>
                <a:cs typeface="Times New Roman" panose="02020603050405020304" pitchFamily="18" charset="0"/>
              </a:rPr>
              <a:t>their prospects for economic growth are hindered. </a:t>
            </a:r>
            <a:endParaRPr lang="en-US" altLang="en-US" dirty="0"/>
          </a:p>
          <a:p>
            <a:endParaRPr lang="en-US" dirty="0"/>
          </a:p>
        </p:txBody>
      </p:sp>
    </p:spTree>
    <p:extLst>
      <p:ext uri="{BB962C8B-B14F-4D97-AF65-F5344CB8AC3E}">
        <p14:creationId xmlns:p14="http://schemas.microsoft.com/office/powerpoint/2010/main" val="10648728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Bridging continued</a:t>
            </a:r>
            <a:endParaRPr lang="en-US" dirty="0"/>
          </a:p>
        </p:txBody>
      </p:sp>
      <p:sp>
        <p:nvSpPr>
          <p:cNvPr id="3" name="Content Placeholder 2"/>
          <p:cNvSpPr>
            <a:spLocks noGrp="1"/>
          </p:cNvSpPr>
          <p:nvPr>
            <p:ph idx="1"/>
          </p:nvPr>
        </p:nvSpPr>
        <p:spPr/>
        <p:txBody>
          <a:bodyPr/>
          <a:lstStyle/>
          <a:p>
            <a:r>
              <a:rPr lang="en-US" altLang="en-US" dirty="0"/>
              <a:t>Norris (2001) believes that “the underclass of the “information poor” may become “further marginalized in societies where basic computer skills are becoming essential for economic success and personal advancement.” </a:t>
            </a:r>
          </a:p>
          <a:p>
            <a:r>
              <a:rPr lang="en-US" altLang="en-US" dirty="0"/>
              <a:t>Norris also notes that these skills are necessary for “entry to good career and educational opportunities,” as well as “full access to social networks…and opportunities for civic engagement.”</a:t>
            </a:r>
          </a:p>
          <a:p>
            <a:endParaRPr lang="en-US" dirty="0"/>
          </a:p>
        </p:txBody>
      </p:sp>
    </p:spTree>
    <p:extLst>
      <p:ext uri="{BB962C8B-B14F-4D97-AF65-F5344CB8AC3E}">
        <p14:creationId xmlns:p14="http://schemas.microsoft.com/office/powerpoint/2010/main" val="33136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W3C </a:t>
            </a:r>
            <a:endParaRPr lang="en-US" dirty="0"/>
          </a:p>
        </p:txBody>
      </p:sp>
      <p:sp>
        <p:nvSpPr>
          <p:cNvPr id="3" name="Content Placeholder 2"/>
          <p:cNvSpPr>
            <a:spLocks noGrp="1"/>
          </p:cNvSpPr>
          <p:nvPr>
            <p:ph idx="1"/>
          </p:nvPr>
        </p:nvSpPr>
        <p:spPr/>
        <p:txBody>
          <a:bodyPr/>
          <a:lstStyle/>
          <a:p>
            <a:r>
              <a:rPr lang="en-US" altLang="en-US" dirty="0"/>
              <a:t>The World Wide Web Consortium (W3C) was formed to promote stand- </a:t>
            </a:r>
            <a:r>
              <a:rPr lang="en-US" altLang="en-US" dirty="0" err="1"/>
              <a:t>ards</a:t>
            </a:r>
            <a:r>
              <a:rPr lang="en-US" altLang="en-US" dirty="0"/>
              <a:t> that ensure universal Web access.</a:t>
            </a:r>
          </a:p>
          <a:p>
            <a:r>
              <a:rPr lang="en-US" altLang="en-US" dirty="0"/>
              <a:t>It established a Web Accessibility Initiative (WAI), which has produced guidelines and protocols for developing software applications that improve access for disabled persons. </a:t>
            </a:r>
          </a:p>
          <a:p>
            <a:endParaRPr lang="en-US" dirty="0"/>
          </a:p>
        </p:txBody>
      </p:sp>
    </p:spTree>
    <p:extLst>
      <p:ext uri="{BB962C8B-B14F-4D97-AF65-F5344CB8AC3E}">
        <p14:creationId xmlns:p14="http://schemas.microsoft.com/office/powerpoint/2010/main" val="595875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altLang="en-US" dirty="0"/>
              <a:t>WAI applications range from software used in speech synthesizers and screen magnifiers to proposed applications that will benefit disabilities that are: </a:t>
            </a:r>
          </a:p>
          <a:p>
            <a:pPr>
              <a:lnSpc>
                <a:spcPct val="90000"/>
              </a:lnSpc>
              <a:buFont typeface="Wingdings" panose="05000000000000000000" pitchFamily="2" charset="2"/>
              <a:buChar char="Ø"/>
            </a:pPr>
            <a:r>
              <a:rPr lang="en-US" altLang="en-US" dirty="0"/>
              <a:t>visual, </a:t>
            </a:r>
          </a:p>
          <a:p>
            <a:pPr>
              <a:lnSpc>
                <a:spcPct val="90000"/>
              </a:lnSpc>
              <a:buFont typeface="Wingdings" panose="05000000000000000000" pitchFamily="2" charset="2"/>
              <a:buChar char="Ø"/>
            </a:pPr>
            <a:r>
              <a:rPr lang="en-US" altLang="en-US" dirty="0"/>
              <a:t>hearing, </a:t>
            </a:r>
          </a:p>
          <a:p>
            <a:pPr>
              <a:lnSpc>
                <a:spcPct val="90000"/>
              </a:lnSpc>
              <a:buFont typeface="Wingdings" panose="05000000000000000000" pitchFamily="2" charset="2"/>
              <a:buChar char="Ø"/>
            </a:pPr>
            <a:r>
              <a:rPr lang="en-US" altLang="en-US" dirty="0"/>
              <a:t>physical,</a:t>
            </a:r>
          </a:p>
          <a:p>
            <a:pPr>
              <a:lnSpc>
                <a:spcPct val="90000"/>
              </a:lnSpc>
              <a:buFont typeface="Wingdings" panose="05000000000000000000" pitchFamily="2" charset="2"/>
              <a:buChar char="Ø"/>
            </a:pPr>
            <a:r>
              <a:rPr lang="en-US" altLang="en-US" dirty="0"/>
              <a:t>cognitive, </a:t>
            </a:r>
          </a:p>
          <a:p>
            <a:pPr>
              <a:lnSpc>
                <a:spcPct val="90000"/>
              </a:lnSpc>
              <a:buFont typeface="Wingdings" panose="05000000000000000000" pitchFamily="2" charset="2"/>
              <a:buChar char="Ø"/>
            </a:pPr>
            <a:r>
              <a:rPr lang="en-US" altLang="en-US" dirty="0"/>
              <a:t>neurological.</a:t>
            </a:r>
          </a:p>
          <a:p>
            <a:endParaRPr lang="en-US" dirty="0"/>
          </a:p>
        </p:txBody>
      </p:sp>
    </p:spTree>
    <p:extLst>
      <p:ext uri="{BB962C8B-B14F-4D97-AF65-F5344CB8AC3E}">
        <p14:creationId xmlns:p14="http://schemas.microsoft.com/office/powerpoint/2010/main" val="22076747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Cybertechnology</a:t>
            </a:r>
            <a:r>
              <a:rPr lang="en-US" dirty="0" smtClean="0"/>
              <a:t> and Race</a:t>
            </a:r>
            <a:endParaRPr lang="en-US" dirty="0"/>
          </a:p>
        </p:txBody>
      </p:sp>
      <p:sp>
        <p:nvSpPr>
          <p:cNvPr id="3" name="Content Placeholder 2"/>
          <p:cNvSpPr>
            <a:spLocks noGrp="1"/>
          </p:cNvSpPr>
          <p:nvPr>
            <p:ph idx="1"/>
          </p:nvPr>
        </p:nvSpPr>
        <p:spPr/>
        <p:txBody>
          <a:bodyPr/>
          <a:lstStyle/>
          <a:p>
            <a:r>
              <a:rPr lang="en-US" altLang="en-US" dirty="0"/>
              <a:t>Background: Consider some statistics ranging from 2000 to 2011 that correlate race with the digital divide in the United States. </a:t>
            </a:r>
          </a:p>
          <a:p>
            <a:r>
              <a:rPr lang="en-US" altLang="en-US" dirty="0"/>
              <a:t>In 2000, 51% of all homes had at least one computer, and 41.5% of all homes had Internet access. </a:t>
            </a:r>
          </a:p>
          <a:p>
            <a:pPr>
              <a:buFont typeface="Wingdings" panose="05000000000000000000" pitchFamily="2" charset="2"/>
              <a:buChar char="Ø"/>
            </a:pPr>
            <a:r>
              <a:rPr lang="en-US" altLang="en-US" dirty="0"/>
              <a:t>From the vantage point of race, 46.1% of white Americans and 56.8% of Asian Americans and Pacific Islanders had access, contrasted with only 23.5% of African Americans and 23.1% of Hispanics who did (in 2000).</a:t>
            </a:r>
          </a:p>
          <a:p>
            <a:endParaRPr lang="en-US" dirty="0"/>
          </a:p>
        </p:txBody>
      </p:sp>
    </p:spTree>
    <p:extLst>
      <p:ext uri="{BB962C8B-B14F-4D97-AF65-F5344CB8AC3E}">
        <p14:creationId xmlns:p14="http://schemas.microsoft.com/office/powerpoint/2010/main" val="1364127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continued</a:t>
            </a:r>
            <a:endParaRPr lang="en-US" dirty="0"/>
          </a:p>
        </p:txBody>
      </p:sp>
      <p:sp>
        <p:nvSpPr>
          <p:cNvPr id="3" name="Content Placeholder 2"/>
          <p:cNvSpPr>
            <a:spLocks noGrp="1"/>
          </p:cNvSpPr>
          <p:nvPr>
            <p:ph idx="1"/>
          </p:nvPr>
        </p:nvSpPr>
        <p:spPr/>
        <p:txBody>
          <a:bodyPr>
            <a:normAutofit lnSpcReduction="10000"/>
          </a:bodyPr>
          <a:lstStyle/>
          <a:p>
            <a:r>
              <a:rPr lang="en-US" altLang="en-US" dirty="0"/>
              <a:t>By 2011, statistics for African American vs. white users had changed significantly. </a:t>
            </a:r>
          </a:p>
          <a:p>
            <a:pPr>
              <a:buFont typeface="Wingdings" panose="05000000000000000000" pitchFamily="2" charset="2"/>
              <a:buChar char="Ø"/>
            </a:pPr>
            <a:r>
              <a:rPr lang="en-US" altLang="en-US" dirty="0"/>
              <a:t>Whereas Internet usage among whites was estimated to be 88%, the rate of African Americans using the Internet had grown to 80%. </a:t>
            </a:r>
          </a:p>
          <a:p>
            <a:pPr>
              <a:buFont typeface="Wingdings" panose="05000000000000000000" pitchFamily="2" charset="2"/>
              <a:buChar char="Ø"/>
            </a:pPr>
            <a:r>
              <a:rPr lang="en-US" altLang="en-US" dirty="0"/>
              <a:t>Perhaps even more interesting was the rate at which the use of access to broadband Internet connection had grown for African Americans. </a:t>
            </a:r>
          </a:p>
          <a:p>
            <a:pPr>
              <a:buFont typeface="Wingdings" panose="05000000000000000000" pitchFamily="2" charset="2"/>
              <a:buChar char="Ø"/>
            </a:pPr>
            <a:r>
              <a:rPr lang="en-US" altLang="en-US" dirty="0"/>
              <a:t>Whereas 65% of African American Internet users had broadband access, only 53% of white American Internet users enjoyed this service.</a:t>
            </a:r>
          </a:p>
          <a:p>
            <a:endParaRPr lang="en-US" dirty="0"/>
          </a:p>
        </p:txBody>
      </p:sp>
    </p:spTree>
    <p:extLst>
      <p:ext uri="{BB962C8B-B14F-4D97-AF65-F5344CB8AC3E}">
        <p14:creationId xmlns:p14="http://schemas.microsoft.com/office/powerpoint/2010/main" val="6283648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Cybertechnology</a:t>
            </a:r>
            <a:r>
              <a:rPr lang="en-US" dirty="0" smtClean="0"/>
              <a:t> and Gender</a:t>
            </a:r>
            <a:endParaRPr lang="en-US" dirty="0"/>
          </a:p>
        </p:txBody>
      </p:sp>
      <p:sp>
        <p:nvSpPr>
          <p:cNvPr id="3" name="Content Placeholder 2"/>
          <p:cNvSpPr>
            <a:spLocks noGrp="1"/>
          </p:cNvSpPr>
          <p:nvPr>
            <p:ph idx="1"/>
          </p:nvPr>
        </p:nvSpPr>
        <p:spPr/>
        <p:txBody>
          <a:bodyPr/>
          <a:lstStyle/>
          <a:p>
            <a:r>
              <a:rPr lang="en-US" altLang="en-US" dirty="0"/>
              <a:t>The gap that has traditionally existed between the percentage of female and male Internet users in the United States has changed significantly since some studies that were conducted in (or before) 2000. </a:t>
            </a:r>
          </a:p>
          <a:p>
            <a:r>
              <a:rPr lang="en-US" altLang="en-US" dirty="0"/>
              <a:t>According to a 2005 report by the </a:t>
            </a:r>
            <a:r>
              <a:rPr lang="en-US" altLang="en-US" i="1" dirty="0"/>
              <a:t>Pew Internet &amp; American Life Project</a:t>
            </a:r>
            <a:r>
              <a:rPr lang="en-US" altLang="en-US" dirty="0"/>
              <a:t>, young women were slightly more likely to be online than young men, and the number of black women online surged between 2002 and 2005 (black women who used the Internet outnumbered black men by about 10%). </a:t>
            </a:r>
          </a:p>
          <a:p>
            <a:endParaRPr lang="en-US" dirty="0"/>
          </a:p>
        </p:txBody>
      </p:sp>
    </p:spTree>
    <p:extLst>
      <p:ext uri="{BB962C8B-B14F-4D97-AF65-F5344CB8AC3E}">
        <p14:creationId xmlns:p14="http://schemas.microsoft.com/office/powerpoint/2010/main" val="465779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continued</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The gap that has traditionally existed between the percentage of female and male Internet users in the United States has changed significantly since some studies that were conducted in (or before) 2000. </a:t>
            </a:r>
          </a:p>
          <a:p>
            <a:r>
              <a:rPr lang="en-US" altLang="en-US" dirty="0"/>
              <a:t>According to a 2005 report by the </a:t>
            </a:r>
            <a:r>
              <a:rPr lang="en-US" altLang="en-US" i="1" dirty="0"/>
              <a:t>Pew Internet &amp; American Life Project</a:t>
            </a:r>
            <a:r>
              <a:rPr lang="en-US" altLang="en-US" dirty="0"/>
              <a:t>, young women were slightly more likely to be online than young men, and the number of black women online surged between 2002 and 2005 (black women who used the Internet outnumbered black men by about 10%). </a:t>
            </a:r>
            <a:endParaRPr lang="en-US" altLang="en-US" dirty="0" smtClean="0"/>
          </a:p>
          <a:p>
            <a:r>
              <a:rPr lang="en-US" altLang="en-US" dirty="0"/>
              <a:t>By 2008, the proportion of women (overall) who used the Internet was equal to that of men.</a:t>
            </a:r>
          </a:p>
          <a:p>
            <a:endParaRPr lang="en-US" altLang="en-US" dirty="0"/>
          </a:p>
          <a:p>
            <a:endParaRPr lang="en-US" dirty="0"/>
          </a:p>
        </p:txBody>
      </p:sp>
    </p:spTree>
    <p:extLst>
      <p:ext uri="{BB962C8B-B14F-4D97-AF65-F5344CB8AC3E}">
        <p14:creationId xmlns:p14="http://schemas.microsoft.com/office/powerpoint/2010/main" val="4190231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Divide</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cs typeface="Times New Roman" panose="02020603050405020304" pitchFamily="18" charset="0"/>
              </a:rPr>
              <a:t>The phrase “the digital divide,” coined in the 1990s, is a new label for an old concept involving information “haves” and “have-nots” (</a:t>
            </a:r>
            <a:r>
              <a:rPr lang="en-US" altLang="en-US" dirty="0" err="1">
                <a:cs typeface="Times New Roman" panose="02020603050405020304" pitchFamily="18" charset="0"/>
              </a:rPr>
              <a:t>Compaine</a:t>
            </a:r>
            <a:r>
              <a:rPr lang="en-US" altLang="en-US" dirty="0">
                <a:cs typeface="Times New Roman" panose="02020603050405020304" pitchFamily="18" charset="0"/>
              </a:rPr>
              <a:t>, 2011).</a:t>
            </a:r>
          </a:p>
          <a:p>
            <a:r>
              <a:rPr lang="en-US" altLang="en-US" i="1" dirty="0">
                <a:cs typeface="Times New Roman" panose="02020603050405020304" pitchFamily="18" charset="0"/>
              </a:rPr>
              <a:t>The digital divide</a:t>
            </a:r>
            <a:r>
              <a:rPr lang="en-US" altLang="en-US" dirty="0">
                <a:cs typeface="Times New Roman" panose="02020603050405020304" pitchFamily="18" charset="0"/>
              </a:rPr>
              <a:t> is now often used to describe the disparity between those who have access to Internet technology and those who do not.</a:t>
            </a:r>
          </a:p>
          <a:p>
            <a:pPr>
              <a:defRPr/>
            </a:pPr>
            <a:r>
              <a:rPr lang="en-US" dirty="0" err="1"/>
              <a:t>Compaine</a:t>
            </a:r>
            <a:r>
              <a:rPr lang="en-US" dirty="0"/>
              <a:t> defines the digital divide as “the gap, or the perceived gap,” between those who have and those who do not have either:</a:t>
            </a:r>
          </a:p>
          <a:p>
            <a:pPr marL="514350" indent="-514350">
              <a:buFont typeface="+mj-lt"/>
              <a:buAutoNum type="alphaLcParenR"/>
              <a:defRPr/>
            </a:pPr>
            <a:r>
              <a:rPr lang="en-US" dirty="0"/>
              <a:t>access to </a:t>
            </a:r>
            <a:r>
              <a:rPr lang="en-US" dirty="0" err="1"/>
              <a:t>cybertechnology</a:t>
            </a:r>
            <a:r>
              <a:rPr lang="en-US" dirty="0"/>
              <a:t>,</a:t>
            </a:r>
          </a:p>
          <a:p>
            <a:pPr marL="514350" indent="-514350">
              <a:buFont typeface="+mj-lt"/>
              <a:buAutoNum type="alphaLcParenR"/>
              <a:defRPr/>
            </a:pPr>
            <a:r>
              <a:rPr lang="en-US" dirty="0"/>
              <a:t>the knowledge and ability to use that technology. </a:t>
            </a:r>
          </a:p>
          <a:p>
            <a:endParaRPr lang="en-US" dirty="0"/>
          </a:p>
        </p:txBody>
      </p:sp>
    </p:spTree>
    <p:extLst>
      <p:ext uri="{BB962C8B-B14F-4D97-AF65-F5344CB8AC3E}">
        <p14:creationId xmlns:p14="http://schemas.microsoft.com/office/powerpoint/2010/main" val="3725291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and Bias</a:t>
            </a:r>
            <a:endParaRPr lang="en-US" dirty="0"/>
          </a:p>
        </p:txBody>
      </p:sp>
      <p:sp>
        <p:nvSpPr>
          <p:cNvPr id="3" name="Content Placeholder 2"/>
          <p:cNvSpPr>
            <a:spLocks noGrp="1"/>
          </p:cNvSpPr>
          <p:nvPr>
            <p:ph idx="1"/>
          </p:nvPr>
        </p:nvSpPr>
        <p:spPr/>
        <p:txBody>
          <a:bodyPr/>
          <a:lstStyle/>
          <a:p>
            <a:pPr>
              <a:defRPr/>
            </a:pPr>
            <a:r>
              <a:rPr lang="en-US" dirty="0"/>
              <a:t>We focus on two distinct kinds of issues affecting gender:</a:t>
            </a:r>
          </a:p>
          <a:p>
            <a:pPr marL="514350" indent="-514350">
              <a:buFont typeface="+mj-lt"/>
              <a:buAutoNum type="arabicPeriod"/>
              <a:defRPr/>
            </a:pPr>
            <a:r>
              <a:rPr lang="en-US" dirty="0"/>
              <a:t>access issues (i.e., access to jobs for women in the computing/engineering fields);</a:t>
            </a:r>
          </a:p>
          <a:p>
            <a:pPr marL="514350" indent="-514350">
              <a:buFont typeface="+mj-lt"/>
              <a:buAutoNum type="arabicPeriod"/>
              <a:defRPr/>
            </a:pPr>
            <a:r>
              <a:rPr lang="en-US" dirty="0"/>
              <a:t>gender bias in software applications, including video-games.</a:t>
            </a:r>
          </a:p>
          <a:p>
            <a:endParaRPr lang="en-US" dirty="0"/>
          </a:p>
        </p:txBody>
      </p:sp>
    </p:spTree>
    <p:extLst>
      <p:ext uri="{BB962C8B-B14F-4D97-AF65-F5344CB8AC3E}">
        <p14:creationId xmlns:p14="http://schemas.microsoft.com/office/powerpoint/2010/main" val="1305875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Issues for Women</a:t>
            </a:r>
            <a:endParaRPr lang="en-US" dirty="0"/>
          </a:p>
        </p:txBody>
      </p:sp>
      <p:sp>
        <p:nvSpPr>
          <p:cNvPr id="3" name="Content Placeholder 2"/>
          <p:cNvSpPr>
            <a:spLocks noGrp="1"/>
          </p:cNvSpPr>
          <p:nvPr>
            <p:ph idx="1"/>
          </p:nvPr>
        </p:nvSpPr>
        <p:spPr/>
        <p:txBody>
          <a:bodyPr/>
          <a:lstStyle/>
          <a:p>
            <a:r>
              <a:rPr lang="en-US" altLang="en-US" dirty="0"/>
              <a:t>Access-related issues affecting computing include the “pipeline” for women entering the field of computer science (CS).</a:t>
            </a:r>
          </a:p>
          <a:p>
            <a:r>
              <a:rPr lang="en-US" altLang="en-US" dirty="0"/>
              <a:t>In a classic study, Camp (1997) noted that the number of women getting PhDs in CS had increased slightly.</a:t>
            </a:r>
          </a:p>
          <a:p>
            <a:r>
              <a:rPr lang="en-US" altLang="en-US" dirty="0"/>
              <a:t>However, Camp also  noted that the number of women getting BS degrees in CS had decreased.</a:t>
            </a:r>
          </a:p>
          <a:p>
            <a:endParaRPr lang="en-US" dirty="0"/>
          </a:p>
        </p:txBody>
      </p:sp>
    </p:spTree>
    <p:extLst>
      <p:ext uri="{BB962C8B-B14F-4D97-AF65-F5344CB8AC3E}">
        <p14:creationId xmlns:p14="http://schemas.microsoft.com/office/powerpoint/2010/main" val="2245976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and Access to High-Tech Jobs</a:t>
            </a:r>
            <a:endParaRPr lang="en-US" dirty="0"/>
          </a:p>
        </p:txBody>
      </p:sp>
      <p:sp>
        <p:nvSpPr>
          <p:cNvPr id="3" name="Content Placeholder 2"/>
          <p:cNvSpPr>
            <a:spLocks noGrp="1"/>
          </p:cNvSpPr>
          <p:nvPr>
            <p:ph idx="1"/>
          </p:nvPr>
        </p:nvSpPr>
        <p:spPr/>
        <p:txBody>
          <a:bodyPr>
            <a:normAutofit lnSpcReduction="10000"/>
          </a:bodyPr>
          <a:lstStyle/>
          <a:p>
            <a:r>
              <a:rPr lang="en-US" altLang="en-US" dirty="0" err="1"/>
              <a:t>Kirlidog</a:t>
            </a:r>
            <a:r>
              <a:rPr lang="en-US" altLang="en-US" dirty="0"/>
              <a:t>, </a:t>
            </a:r>
            <a:r>
              <a:rPr lang="en-US" altLang="en-US" dirty="0" err="1"/>
              <a:t>Aykol</a:t>
            </a:r>
            <a:r>
              <a:rPr lang="en-US" altLang="en-US" dirty="0"/>
              <a:t>, and </a:t>
            </a:r>
            <a:r>
              <a:rPr lang="en-US" altLang="en-US" dirty="0" err="1"/>
              <a:t>Gulscecen</a:t>
            </a:r>
            <a:r>
              <a:rPr lang="en-US" altLang="en-US" dirty="0"/>
              <a:t> (2009) cite more recent evidence to support the ongoing concerns about the “pipeline.” </a:t>
            </a:r>
          </a:p>
          <a:p>
            <a:r>
              <a:rPr lang="en-US" altLang="en-US" dirty="0"/>
              <a:t>They argue that computer science is still typically regarded as a “male profession,” both in industry and academia. </a:t>
            </a:r>
          </a:p>
          <a:p>
            <a:r>
              <a:rPr lang="en-US" altLang="en-US" dirty="0"/>
              <a:t>They also believe that women remain in the “margins” of a male-dominated profession, which is filled with highly gendered expressions such as “killing or aborting programs,” “workbench,” “toolkit,” etc., that reflect the masculine culture of the field. </a:t>
            </a:r>
          </a:p>
          <a:p>
            <a:endParaRPr lang="en-US" dirty="0"/>
          </a:p>
        </p:txBody>
      </p:sp>
    </p:spTree>
    <p:extLst>
      <p:ext uri="{BB962C8B-B14F-4D97-AF65-F5344CB8AC3E}">
        <p14:creationId xmlns:p14="http://schemas.microsoft.com/office/powerpoint/2010/main" val="2574642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High-Tech continued</a:t>
            </a:r>
            <a:endParaRPr lang="en-US" dirty="0"/>
          </a:p>
        </p:txBody>
      </p:sp>
      <p:sp>
        <p:nvSpPr>
          <p:cNvPr id="3" name="Content Placeholder 2"/>
          <p:cNvSpPr>
            <a:spLocks noGrp="1"/>
          </p:cNvSpPr>
          <p:nvPr>
            <p:ph idx="1"/>
          </p:nvPr>
        </p:nvSpPr>
        <p:spPr/>
        <p:txBody>
          <a:bodyPr/>
          <a:lstStyle/>
          <a:p>
            <a:r>
              <a:rPr lang="en-US" altLang="en-US" dirty="0" err="1"/>
              <a:t>Kirlidog</a:t>
            </a:r>
            <a:r>
              <a:rPr lang="en-US" altLang="en-US" dirty="0"/>
              <a:t>, et al. also identify three “net results” of the “male-dominated computing profession,” in which they claim women are:</a:t>
            </a:r>
          </a:p>
          <a:p>
            <a:pPr>
              <a:buFont typeface="Tahoma" panose="020B0604030504040204" pitchFamily="34" charset="0"/>
              <a:buAutoNum type="arabicParenR"/>
            </a:pPr>
            <a:r>
              <a:rPr lang="en-US" altLang="en-US" dirty="0"/>
              <a:t>under-represented in computer-related jobs;</a:t>
            </a:r>
          </a:p>
          <a:p>
            <a:pPr>
              <a:buFont typeface="Tahoma" panose="020B0604030504040204" pitchFamily="34" charset="0"/>
              <a:buAutoNum type="arabicParenR"/>
            </a:pPr>
            <a:r>
              <a:rPr lang="en-US" altLang="en-US" dirty="0"/>
              <a:t>more under-represented in the managerial ranks in the computing field because of the ‘glass ceiling’;</a:t>
            </a:r>
          </a:p>
          <a:p>
            <a:pPr>
              <a:buFont typeface="Tahoma" panose="020B0604030504040204" pitchFamily="34" charset="0"/>
              <a:buAutoNum type="arabicParenR"/>
            </a:pPr>
            <a:r>
              <a:rPr lang="en-US" altLang="en-US" dirty="0"/>
              <a:t>earn less than men for doing the same jobs.</a:t>
            </a:r>
          </a:p>
          <a:p>
            <a:endParaRPr lang="en-US" dirty="0"/>
          </a:p>
        </p:txBody>
      </p:sp>
    </p:spTree>
    <p:extLst>
      <p:ext uri="{BB962C8B-B14F-4D97-AF65-F5344CB8AC3E}">
        <p14:creationId xmlns:p14="http://schemas.microsoft.com/office/powerpoint/2010/main" val="2513548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Gender Bias and Video Games</a:t>
            </a:r>
            <a:endParaRPr lang="en-US" dirty="0"/>
          </a:p>
        </p:txBody>
      </p:sp>
      <p:sp>
        <p:nvSpPr>
          <p:cNvPr id="3" name="Content Placeholder 2"/>
          <p:cNvSpPr>
            <a:spLocks noGrp="1"/>
          </p:cNvSpPr>
          <p:nvPr>
            <p:ph idx="1"/>
          </p:nvPr>
        </p:nvSpPr>
        <p:spPr/>
        <p:txBody>
          <a:bodyPr/>
          <a:lstStyle/>
          <a:p>
            <a:pPr>
              <a:lnSpc>
                <a:spcPct val="90000"/>
              </a:lnSpc>
            </a:pPr>
            <a:r>
              <a:rPr lang="en-US" altLang="en-US" dirty="0"/>
              <a:t>Does gender bias exist in software development for video games technology?</a:t>
            </a:r>
          </a:p>
          <a:p>
            <a:pPr>
              <a:lnSpc>
                <a:spcPct val="90000"/>
              </a:lnSpc>
            </a:pPr>
            <a:r>
              <a:rPr lang="en-US" altLang="en-US" dirty="0"/>
              <a:t>Buchanan (2000) argues that video games contribute to gender bias because many of them tend to:</a:t>
            </a:r>
          </a:p>
          <a:p>
            <a:pPr>
              <a:lnSpc>
                <a:spcPct val="90000"/>
              </a:lnSpc>
              <a:buFont typeface="Tahoma" panose="020B0604030504040204" pitchFamily="34" charset="0"/>
              <a:buAutoNum type="arabicParenR"/>
            </a:pPr>
            <a:r>
              <a:rPr lang="en-US" altLang="en-US" i="1" dirty="0">
                <a:cs typeface="Times New Roman" panose="02020603050405020304" pitchFamily="18" charset="0"/>
              </a:rPr>
              <a:t>misrepresent</a:t>
            </a:r>
            <a:r>
              <a:rPr lang="en-US" altLang="en-US" dirty="0">
                <a:cs typeface="Times New Roman" panose="02020603050405020304" pitchFamily="18" charset="0"/>
              </a:rPr>
              <a:t> or to </a:t>
            </a:r>
            <a:r>
              <a:rPr lang="en-US" altLang="en-US" i="1" dirty="0">
                <a:cs typeface="Times New Roman" panose="02020603050405020304" pitchFamily="18" charset="0"/>
              </a:rPr>
              <a:t>exclude</a:t>
            </a:r>
            <a:r>
              <a:rPr lang="en-US" altLang="en-US" dirty="0">
                <a:cs typeface="Times New Roman" panose="02020603050405020304" pitchFamily="18" charset="0"/>
              </a:rPr>
              <a:t> female characters;</a:t>
            </a:r>
          </a:p>
          <a:p>
            <a:pPr>
              <a:lnSpc>
                <a:spcPct val="90000"/>
              </a:lnSpc>
              <a:buFont typeface="Tahoma" panose="020B0604030504040204" pitchFamily="34" charset="0"/>
              <a:buAutoNum type="arabicParenR"/>
            </a:pPr>
            <a:r>
              <a:rPr lang="en-US" altLang="en-US" dirty="0">
                <a:cs typeface="Times New Roman" panose="02020603050405020304" pitchFamily="18" charset="0"/>
              </a:rPr>
              <a:t>perpetuate traditional </a:t>
            </a:r>
            <a:r>
              <a:rPr lang="en-US" altLang="en-US" i="1" dirty="0">
                <a:cs typeface="Times New Roman" panose="02020603050405020304" pitchFamily="18" charset="0"/>
              </a:rPr>
              <a:t>sexist stereotypes</a:t>
            </a:r>
            <a:r>
              <a:rPr lang="en-US" altLang="en-US" dirty="0">
                <a:cs typeface="Times New Roman" panose="02020603050405020304" pitchFamily="18" charset="0"/>
              </a:rPr>
              <a:t>.</a:t>
            </a:r>
            <a:endParaRPr lang="en-US" altLang="en-US" dirty="0"/>
          </a:p>
          <a:p>
            <a:endParaRPr lang="en-US" dirty="0"/>
          </a:p>
        </p:txBody>
      </p:sp>
    </p:spTree>
    <p:extLst>
      <p:ext uri="{BB962C8B-B14F-4D97-AF65-F5344CB8AC3E}">
        <p14:creationId xmlns:p14="http://schemas.microsoft.com/office/powerpoint/2010/main" val="11217850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Globalization</a:t>
            </a:r>
            <a:endParaRPr lang="en-US" dirty="0"/>
          </a:p>
        </p:txBody>
      </p:sp>
      <p:sp>
        <p:nvSpPr>
          <p:cNvPr id="3" name="Content Placeholder 2"/>
          <p:cNvSpPr>
            <a:spLocks noGrp="1"/>
          </p:cNvSpPr>
          <p:nvPr>
            <p:ph idx="1"/>
          </p:nvPr>
        </p:nvSpPr>
        <p:spPr/>
        <p:txBody>
          <a:bodyPr/>
          <a:lstStyle/>
          <a:p>
            <a:r>
              <a:rPr lang="en-US" altLang="en-US" sz="3600" dirty="0"/>
              <a:t>Monahan (2005) defines </a:t>
            </a:r>
            <a:r>
              <a:rPr lang="en-US" altLang="en-US" sz="3600" i="1" dirty="0"/>
              <a:t>globalization</a:t>
            </a:r>
            <a:r>
              <a:rPr lang="en-US" altLang="en-US" sz="3600" dirty="0"/>
              <a:t> as</a:t>
            </a:r>
          </a:p>
          <a:p>
            <a:pPr lvl="1">
              <a:buNone/>
            </a:pPr>
            <a:r>
              <a:rPr lang="en-US" altLang="en-US" sz="3600" dirty="0"/>
              <a:t>   …the blurring of boundaries previously held as stable and fixed…between local/global, public/private [and] nation/world.</a:t>
            </a:r>
          </a:p>
          <a:p>
            <a:endParaRPr lang="en-US" dirty="0"/>
          </a:p>
        </p:txBody>
      </p:sp>
    </p:spTree>
    <p:extLst>
      <p:ext uri="{BB962C8B-B14F-4D97-AF65-F5344CB8AC3E}">
        <p14:creationId xmlns:p14="http://schemas.microsoft.com/office/powerpoint/2010/main" val="17840737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Globalization continued</a:t>
            </a:r>
            <a:endParaRPr lang="en-US" dirty="0"/>
          </a:p>
        </p:txBody>
      </p:sp>
      <p:sp>
        <p:nvSpPr>
          <p:cNvPr id="3" name="Content Placeholder 2"/>
          <p:cNvSpPr>
            <a:spLocks noGrp="1"/>
          </p:cNvSpPr>
          <p:nvPr>
            <p:ph idx="1"/>
          </p:nvPr>
        </p:nvSpPr>
        <p:spPr/>
        <p:txBody>
          <a:bodyPr/>
          <a:lstStyle/>
          <a:p>
            <a:r>
              <a:rPr lang="en-US" altLang="en-US" dirty="0"/>
              <a:t>Discussions of globalization tend to focus on concerns affecting: </a:t>
            </a:r>
          </a:p>
          <a:p>
            <a:pPr>
              <a:buFont typeface="Wingdings" panose="05000000000000000000" pitchFamily="2" charset="2"/>
              <a:buChar char="Ø"/>
            </a:pPr>
            <a:r>
              <a:rPr lang="en-US" altLang="en-US" dirty="0"/>
              <a:t>labor outsourcing, </a:t>
            </a:r>
          </a:p>
          <a:p>
            <a:pPr>
              <a:buFont typeface="Wingdings" panose="05000000000000000000" pitchFamily="2" charset="2"/>
              <a:buChar char="Ø"/>
            </a:pPr>
            <a:r>
              <a:rPr lang="en-US" altLang="en-US" dirty="0"/>
              <a:t>international trade agreements, </a:t>
            </a:r>
          </a:p>
          <a:p>
            <a:pPr>
              <a:buFont typeface="Wingdings" panose="05000000000000000000" pitchFamily="2" charset="2"/>
              <a:buChar char="Ø"/>
            </a:pPr>
            <a:r>
              <a:rPr lang="en-US" altLang="en-US" dirty="0"/>
              <a:t>immigration, </a:t>
            </a:r>
          </a:p>
          <a:p>
            <a:pPr>
              <a:buFont typeface="Wingdings" panose="05000000000000000000" pitchFamily="2" charset="2"/>
              <a:buChar char="Ø"/>
            </a:pPr>
            <a:r>
              <a:rPr lang="en-US" altLang="en-US" dirty="0"/>
              <a:t>cultural homogenization.</a:t>
            </a:r>
          </a:p>
          <a:p>
            <a:endParaRPr lang="en-US" dirty="0"/>
          </a:p>
        </p:txBody>
      </p:sp>
    </p:spTree>
    <p:extLst>
      <p:ext uri="{BB962C8B-B14F-4D97-AF65-F5344CB8AC3E}">
        <p14:creationId xmlns:p14="http://schemas.microsoft.com/office/powerpoint/2010/main" val="451358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Globalization continued</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We focus mainly on the economic aspects of globalization, particularly as they impact </a:t>
            </a:r>
            <a:r>
              <a:rPr lang="en-US" altLang="en-US" dirty="0" err="1"/>
              <a:t>cybertechnology</a:t>
            </a:r>
            <a:r>
              <a:rPr lang="en-US" altLang="en-US" dirty="0"/>
              <a:t> and the workplace. </a:t>
            </a:r>
          </a:p>
          <a:p>
            <a:r>
              <a:rPr lang="en-US" altLang="en-US" dirty="0"/>
              <a:t>Trade agreements have made possible a new global economy, encouraging:</a:t>
            </a:r>
          </a:p>
          <a:p>
            <a:pPr>
              <a:buFont typeface="Wingdings" panose="05000000000000000000" pitchFamily="2" charset="2"/>
              <a:buChar char="Ø"/>
            </a:pPr>
            <a:r>
              <a:rPr lang="en-US" altLang="en-US" dirty="0"/>
              <a:t>greater competition between nations, </a:t>
            </a:r>
          </a:p>
          <a:p>
            <a:pPr>
              <a:buFont typeface="Wingdings" panose="05000000000000000000" pitchFamily="2" charset="2"/>
              <a:buChar char="Ø"/>
            </a:pPr>
            <a:r>
              <a:rPr lang="en-US" altLang="en-US" dirty="0"/>
              <a:t>greater efficiency for businesses.</a:t>
            </a:r>
          </a:p>
          <a:p>
            <a:r>
              <a:rPr lang="en-US" altLang="en-US" dirty="0"/>
              <a:t>Ironically, the jobs of programmers, whose skills were essential to make remote work a reality, are now being outsourced to countries where programmers earn less money. </a:t>
            </a:r>
          </a:p>
          <a:p>
            <a:endParaRPr lang="en-US" dirty="0"/>
          </a:p>
        </p:txBody>
      </p:sp>
    </p:spTree>
    <p:extLst>
      <p:ext uri="{BB962C8B-B14F-4D97-AF65-F5344CB8AC3E}">
        <p14:creationId xmlns:p14="http://schemas.microsoft.com/office/powerpoint/2010/main" val="8391613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Surveillance</a:t>
            </a:r>
            <a:endParaRPr lang="en-US" dirty="0"/>
          </a:p>
        </p:txBody>
      </p:sp>
      <p:sp>
        <p:nvSpPr>
          <p:cNvPr id="3" name="Content Placeholder 2"/>
          <p:cNvSpPr>
            <a:spLocks noGrp="1"/>
          </p:cNvSpPr>
          <p:nvPr>
            <p:ph idx="1"/>
          </p:nvPr>
        </p:nvSpPr>
        <p:spPr/>
        <p:txBody>
          <a:bodyPr/>
          <a:lstStyle/>
          <a:p>
            <a:r>
              <a:rPr lang="en-US" altLang="en-US" dirty="0"/>
              <a:t>A 2008 report on employee monitoring by the  American Management Association noted that </a:t>
            </a:r>
          </a:p>
          <a:p>
            <a:pPr>
              <a:buFont typeface="Wingdings" panose="05000000000000000000" pitchFamily="2" charset="2"/>
              <a:buChar char="Ø"/>
            </a:pPr>
            <a:r>
              <a:rPr lang="en-US" altLang="en-US" dirty="0"/>
              <a:t>43% of American companies monitor employee email, </a:t>
            </a:r>
          </a:p>
          <a:p>
            <a:pPr>
              <a:buFont typeface="Wingdings" panose="05000000000000000000" pitchFamily="2" charset="2"/>
              <a:buChar char="Ø"/>
            </a:pPr>
            <a:r>
              <a:rPr lang="en-US" altLang="en-US" dirty="0"/>
              <a:t>96% of those companies “track external (incoming and outgoing) messages.” </a:t>
            </a:r>
          </a:p>
          <a:p>
            <a:r>
              <a:rPr lang="en-US" altLang="en-US" dirty="0"/>
              <a:t>The report also noted that 45% of companies track the amount of time an employee spends at the keyboard. </a:t>
            </a:r>
          </a:p>
          <a:p>
            <a:endParaRPr lang="en-US" dirty="0"/>
          </a:p>
        </p:txBody>
      </p:sp>
    </p:spTree>
    <p:extLst>
      <p:ext uri="{BB962C8B-B14F-4D97-AF65-F5344CB8AC3E}">
        <p14:creationId xmlns:p14="http://schemas.microsoft.com/office/powerpoint/2010/main" val="2072716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Surveillance and Technology</a:t>
            </a:r>
            <a:endParaRPr lang="en-US" dirty="0"/>
          </a:p>
        </p:txBody>
      </p:sp>
      <p:sp>
        <p:nvSpPr>
          <p:cNvPr id="3" name="Content Placeholder 2"/>
          <p:cNvSpPr>
            <a:spLocks noGrp="1"/>
          </p:cNvSpPr>
          <p:nvPr>
            <p:ph idx="1"/>
          </p:nvPr>
        </p:nvSpPr>
        <p:spPr/>
        <p:txBody>
          <a:bodyPr>
            <a:normAutofit fontScale="92500" lnSpcReduction="10000"/>
          </a:bodyPr>
          <a:lstStyle/>
          <a:p>
            <a:pPr>
              <a:defRPr/>
            </a:pPr>
            <a:r>
              <a:rPr lang="en-US" dirty="0" err="1"/>
              <a:t>Kizza</a:t>
            </a:r>
            <a:r>
              <a:rPr lang="en-US" dirty="0"/>
              <a:t> and </a:t>
            </a:r>
            <a:r>
              <a:rPr lang="en-US" dirty="0" err="1"/>
              <a:t>Ssanyu</a:t>
            </a:r>
            <a:r>
              <a:rPr lang="en-US" dirty="0"/>
              <a:t> (2005) describe some factors that have contributed to the recent expansion and growth of employee monitoring, two of which are the:</a:t>
            </a:r>
          </a:p>
          <a:p>
            <a:pPr marL="457200" indent="-457200">
              <a:buFont typeface="+mj-lt"/>
              <a:buAutoNum type="arabicParenR"/>
              <a:defRPr/>
            </a:pPr>
            <a:r>
              <a:rPr lang="en-US" dirty="0"/>
              <a:t>plummeting prices of both software and hardware, </a:t>
            </a:r>
          </a:p>
          <a:p>
            <a:pPr marL="457200" indent="-457200">
              <a:buFont typeface="+mj-lt"/>
              <a:buAutoNum type="arabicParenR"/>
              <a:defRPr/>
            </a:pPr>
            <a:r>
              <a:rPr lang="en-US" dirty="0"/>
              <a:t>miniaturization of monitoring products.</a:t>
            </a:r>
          </a:p>
          <a:p>
            <a:pPr>
              <a:defRPr/>
            </a:pPr>
            <a:r>
              <a:rPr lang="en-US" dirty="0"/>
              <a:t>The lower cost of software and hardware has made monitoring tools available to many employers who, in the past, might not have been able to afford them. </a:t>
            </a:r>
          </a:p>
          <a:p>
            <a:pPr>
              <a:defRPr/>
            </a:pPr>
            <a:r>
              <a:rPr lang="en-US" dirty="0"/>
              <a:t>The miniaturization of monitoring tools has made it  much easier to conceal them from employees. </a:t>
            </a:r>
          </a:p>
          <a:p>
            <a:endParaRPr lang="en-US" dirty="0"/>
          </a:p>
        </p:txBody>
      </p:sp>
    </p:spTree>
    <p:extLst>
      <p:ext uri="{BB962C8B-B14F-4D97-AF65-F5344CB8AC3E}">
        <p14:creationId xmlns:p14="http://schemas.microsoft.com/office/powerpoint/2010/main" val="4072088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Divide continued</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Discussions about </a:t>
            </a:r>
            <a:r>
              <a:rPr lang="en-US" altLang="en-US" i="1" dirty="0"/>
              <a:t>the</a:t>
            </a:r>
            <a:r>
              <a:rPr lang="en-US" altLang="en-US" dirty="0"/>
              <a:t> digital divide might suggest that there is one overall divide—that is, a single divide as opposed to many “divides,” or divisions. </a:t>
            </a:r>
          </a:p>
          <a:p>
            <a:r>
              <a:rPr lang="en-US" altLang="en-US" dirty="0"/>
              <a:t>There appear to be </a:t>
            </a:r>
            <a:r>
              <a:rPr lang="en-US" altLang="en-US" i="1" dirty="0"/>
              <a:t>multiple divisions </a:t>
            </a:r>
            <a:r>
              <a:rPr lang="en-US" altLang="en-US" dirty="0"/>
              <a:t>involving access to </a:t>
            </a:r>
            <a:r>
              <a:rPr lang="en-US" altLang="en-US" dirty="0" err="1"/>
              <a:t>cybertechnology</a:t>
            </a:r>
            <a:r>
              <a:rPr lang="en-US" altLang="en-US" dirty="0"/>
              <a:t>. </a:t>
            </a:r>
          </a:p>
          <a:p>
            <a:r>
              <a:rPr lang="en-US" altLang="en-US" dirty="0"/>
              <a:t>O’Hara and Stevens (2006) describe three kinds of “divides,” which involve divisions between: </a:t>
            </a:r>
          </a:p>
          <a:p>
            <a:pPr>
              <a:buFont typeface="Wingdings" panose="05000000000000000000" pitchFamily="2" charset="2"/>
              <a:buChar char="Ø"/>
            </a:pPr>
            <a:r>
              <a:rPr lang="en-US" altLang="en-US" dirty="0"/>
              <a:t>rich and poor people, </a:t>
            </a:r>
          </a:p>
          <a:p>
            <a:pPr>
              <a:buFont typeface="Wingdings" panose="05000000000000000000" pitchFamily="2" charset="2"/>
              <a:buChar char="Ø"/>
            </a:pPr>
            <a:r>
              <a:rPr lang="en-US" altLang="en-US" dirty="0"/>
              <a:t>rich and poor regions,</a:t>
            </a:r>
          </a:p>
          <a:p>
            <a:pPr>
              <a:buFont typeface="Wingdings" panose="05000000000000000000" pitchFamily="2" charset="2"/>
              <a:buChar char="Ø"/>
            </a:pPr>
            <a:r>
              <a:rPr lang="en-US" altLang="en-US" dirty="0"/>
              <a:t>rich and poor nations. </a:t>
            </a:r>
          </a:p>
          <a:p>
            <a:endParaRPr lang="en-US" dirty="0"/>
          </a:p>
        </p:txBody>
      </p:sp>
    </p:spTree>
    <p:extLst>
      <p:ext uri="{BB962C8B-B14F-4D97-AF65-F5344CB8AC3E}">
        <p14:creationId xmlns:p14="http://schemas.microsoft.com/office/powerpoint/2010/main" val="6356796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Computerized Monitoring</a:t>
            </a:r>
            <a:endParaRPr lang="en-US" dirty="0"/>
          </a:p>
        </p:txBody>
      </p:sp>
      <p:sp>
        <p:nvSpPr>
          <p:cNvPr id="3" name="Content Placeholder 2"/>
          <p:cNvSpPr>
            <a:spLocks noGrp="1"/>
          </p:cNvSpPr>
          <p:nvPr>
            <p:ph idx="1"/>
          </p:nvPr>
        </p:nvSpPr>
        <p:spPr/>
        <p:txBody>
          <a:bodyPr/>
          <a:lstStyle/>
          <a:p>
            <a:r>
              <a:rPr lang="en-US" altLang="en-US" dirty="0" err="1"/>
              <a:t>Weckert</a:t>
            </a:r>
            <a:r>
              <a:rPr lang="en-US" altLang="en-US" dirty="0"/>
              <a:t> (2005) points out that it is crucial to draw some distinctions involving two areas of computerized monitoring, which affect: </a:t>
            </a:r>
          </a:p>
          <a:p>
            <a:pPr>
              <a:buFont typeface="Tahoma" panose="020B0604030504040204" pitchFamily="34" charset="0"/>
              <a:buAutoNum type="arabicParenR"/>
            </a:pPr>
            <a:r>
              <a:rPr lang="en-US" altLang="en-US" dirty="0"/>
              <a:t>the different </a:t>
            </a:r>
            <a:r>
              <a:rPr lang="en-US" altLang="en-US" i="1" dirty="0"/>
              <a:t>applications of monitoring</a:t>
            </a:r>
            <a:r>
              <a:rPr lang="en-US" altLang="en-US" dirty="0"/>
              <a:t>, </a:t>
            </a:r>
          </a:p>
          <a:p>
            <a:pPr>
              <a:buFont typeface="Tahoma" panose="020B0604030504040204" pitchFamily="34" charset="0"/>
              <a:buAutoNum type="arabicParenR"/>
            </a:pPr>
            <a:r>
              <a:rPr lang="en-US" altLang="en-US" dirty="0"/>
              <a:t>the different </a:t>
            </a:r>
            <a:r>
              <a:rPr lang="en-US" altLang="en-US" i="1" dirty="0"/>
              <a:t>kinds of work situations</a:t>
            </a:r>
            <a:r>
              <a:rPr lang="en-US" altLang="en-US" dirty="0"/>
              <a:t>. </a:t>
            </a:r>
          </a:p>
          <a:p>
            <a:endParaRPr lang="en-US" dirty="0"/>
          </a:p>
        </p:txBody>
      </p:sp>
    </p:spTree>
    <p:extLst>
      <p:ext uri="{BB962C8B-B14F-4D97-AF65-F5344CB8AC3E}">
        <p14:creationId xmlns:p14="http://schemas.microsoft.com/office/powerpoint/2010/main" val="2102667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Applications of Monitoring</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Regarding the </a:t>
            </a:r>
            <a:r>
              <a:rPr lang="en-US" altLang="en-US" i="1" dirty="0"/>
              <a:t>different kinds of applications</a:t>
            </a:r>
            <a:r>
              <a:rPr lang="en-US" altLang="en-US" dirty="0"/>
              <a:t>, </a:t>
            </a:r>
            <a:r>
              <a:rPr lang="en-US" altLang="en-US" dirty="0" err="1"/>
              <a:t>Weckert</a:t>
            </a:r>
            <a:r>
              <a:rPr lang="en-US" altLang="en-US" dirty="0"/>
              <a:t> notes that employees could be monitored with respect to the following kinds of activities:</a:t>
            </a:r>
          </a:p>
          <a:p>
            <a:pPr>
              <a:buFont typeface="Wingdings" panose="05000000000000000000" pitchFamily="2" charset="2"/>
              <a:buChar char="Ø"/>
            </a:pPr>
            <a:r>
              <a:rPr lang="en-US" altLang="en-US" dirty="0"/>
              <a:t>email usage, </a:t>
            </a:r>
          </a:p>
          <a:p>
            <a:pPr>
              <a:buFont typeface="Wingdings" panose="05000000000000000000" pitchFamily="2" charset="2"/>
              <a:buChar char="Ø"/>
            </a:pPr>
            <a:r>
              <a:rPr lang="en-US" altLang="en-US" dirty="0"/>
              <a:t>URLs visited while Web surfing, </a:t>
            </a:r>
          </a:p>
          <a:p>
            <a:pPr>
              <a:buFont typeface="Wingdings" panose="05000000000000000000" pitchFamily="2" charset="2"/>
              <a:buChar char="Ø"/>
            </a:pPr>
            <a:r>
              <a:rPr lang="en-US" altLang="en-US" dirty="0"/>
              <a:t>quality of their work, </a:t>
            </a:r>
          </a:p>
          <a:p>
            <a:pPr>
              <a:buFont typeface="Wingdings" panose="05000000000000000000" pitchFamily="2" charset="2"/>
              <a:buChar char="Ø"/>
            </a:pPr>
            <a:r>
              <a:rPr lang="en-US" altLang="en-US" dirty="0"/>
              <a:t>speed of their work,</a:t>
            </a:r>
          </a:p>
          <a:p>
            <a:pPr>
              <a:buFont typeface="Wingdings" panose="05000000000000000000" pitchFamily="2" charset="2"/>
              <a:buChar char="Ø"/>
            </a:pPr>
            <a:r>
              <a:rPr lang="en-US" altLang="en-US" dirty="0"/>
              <a:t>work practices (health and safety), </a:t>
            </a:r>
          </a:p>
          <a:p>
            <a:pPr>
              <a:buFont typeface="Wingdings" panose="05000000000000000000" pitchFamily="2" charset="2"/>
              <a:buChar char="Ø"/>
            </a:pPr>
            <a:r>
              <a:rPr lang="en-US" altLang="en-US" dirty="0"/>
              <a:t>employee interaction.</a:t>
            </a:r>
          </a:p>
          <a:p>
            <a:endParaRPr lang="en-US" dirty="0"/>
          </a:p>
        </p:txBody>
      </p:sp>
    </p:spTree>
    <p:extLst>
      <p:ext uri="{BB962C8B-B14F-4D97-AF65-F5344CB8AC3E}">
        <p14:creationId xmlns:p14="http://schemas.microsoft.com/office/powerpoint/2010/main" val="1805376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Situations</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With regard to the </a:t>
            </a:r>
            <a:r>
              <a:rPr lang="en-US" altLang="en-US" i="1" dirty="0"/>
              <a:t>different kinds of work situations</a:t>
            </a:r>
            <a:r>
              <a:rPr lang="en-US" altLang="en-US" dirty="0"/>
              <a:t>, </a:t>
            </a:r>
            <a:r>
              <a:rPr lang="en-US" altLang="en-US" dirty="0" err="1"/>
              <a:t>Weckert</a:t>
            </a:r>
            <a:r>
              <a:rPr lang="en-US" altLang="en-US" dirty="0"/>
              <a:t> believes that some further distinctions also need to be made.</a:t>
            </a:r>
          </a:p>
          <a:p>
            <a:r>
              <a:rPr lang="en-US" altLang="en-US" dirty="0"/>
              <a:t>He notes that it may be appropriate to monitor the keystrokes of data-entry workers to measure their performance in specific period of time. </a:t>
            </a:r>
          </a:p>
          <a:p>
            <a:r>
              <a:rPr lang="en-US" altLang="en-US" dirty="0" err="1"/>
              <a:t>Weckert</a:t>
            </a:r>
            <a:r>
              <a:rPr lang="en-US" altLang="en-US" dirty="0"/>
              <a:t> also notes that it may not be appropriate to mon- </a:t>
            </a:r>
            <a:r>
              <a:rPr lang="en-US" altLang="en-US" dirty="0" err="1"/>
              <a:t>itor</a:t>
            </a:r>
            <a:r>
              <a:rPr lang="en-US" altLang="en-US" dirty="0"/>
              <a:t> email in cases where client confidentially is expected. </a:t>
            </a:r>
          </a:p>
          <a:p>
            <a:pPr>
              <a:buFont typeface="Wingdings" panose="05000000000000000000" pitchFamily="2" charset="2"/>
              <a:buChar char="Ø"/>
            </a:pPr>
            <a:r>
              <a:rPr lang="en-US" altLang="en-US" dirty="0"/>
              <a:t>For example,, a therapist employed in a health organization may receive highly sensitive and personal e-mail from one of her client’s regarding the client’s mental state or physical health. </a:t>
            </a:r>
          </a:p>
          <a:p>
            <a:endParaRPr lang="en-US" dirty="0"/>
          </a:p>
        </p:txBody>
      </p:sp>
    </p:spTree>
    <p:extLst>
      <p:ext uri="{BB962C8B-B14F-4D97-AF65-F5344CB8AC3E}">
        <p14:creationId xmlns:p14="http://schemas.microsoft.com/office/powerpoint/2010/main" val="1498962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Supporters of Monitoring</a:t>
            </a:r>
            <a:endParaRPr lang="en-US" dirty="0"/>
          </a:p>
        </p:txBody>
      </p:sp>
      <p:sp>
        <p:nvSpPr>
          <p:cNvPr id="3" name="Content Placeholder 2"/>
          <p:cNvSpPr>
            <a:spLocks noGrp="1"/>
          </p:cNvSpPr>
          <p:nvPr>
            <p:ph idx="1"/>
          </p:nvPr>
        </p:nvSpPr>
        <p:spPr/>
        <p:txBody>
          <a:bodyPr/>
          <a:lstStyle/>
          <a:p>
            <a:r>
              <a:rPr lang="en-US" altLang="en-US" dirty="0"/>
              <a:t>Those who support computerized monitoring in the </a:t>
            </a:r>
            <a:r>
              <a:rPr lang="en-US" altLang="en-US" dirty="0" err="1"/>
              <a:t>workplacetend</a:t>
            </a:r>
            <a:r>
              <a:rPr lang="en-US" altLang="en-US" dirty="0"/>
              <a:t> to believe that it:</a:t>
            </a:r>
          </a:p>
          <a:p>
            <a:pPr>
              <a:buFont typeface="Wingdings" panose="05000000000000000000" pitchFamily="2" charset="2"/>
              <a:buChar char="Ø"/>
            </a:pPr>
            <a:r>
              <a:rPr lang="en-US" altLang="en-US" dirty="0"/>
              <a:t>improves workplace productivity;</a:t>
            </a:r>
          </a:p>
          <a:p>
            <a:pPr>
              <a:buFont typeface="Wingdings" panose="05000000000000000000" pitchFamily="2" charset="2"/>
              <a:buChar char="Ø"/>
            </a:pPr>
            <a:r>
              <a:rPr lang="en-US" altLang="en-US" dirty="0"/>
              <a:t>improves corporate profits;</a:t>
            </a:r>
          </a:p>
          <a:p>
            <a:pPr>
              <a:buFont typeface="Wingdings" panose="05000000000000000000" pitchFamily="2" charset="2"/>
              <a:buChar char="Ø"/>
            </a:pPr>
            <a:r>
              <a:rPr lang="en-US" altLang="en-US" dirty="0"/>
              <a:t>guards against industrial espionage;</a:t>
            </a:r>
          </a:p>
          <a:p>
            <a:pPr>
              <a:buFont typeface="Wingdings" panose="05000000000000000000" pitchFamily="2" charset="2"/>
              <a:buChar char="Ø"/>
            </a:pPr>
            <a:r>
              <a:rPr lang="en-US" altLang="en-US" dirty="0"/>
              <a:t>reduces employee theft.</a:t>
            </a:r>
          </a:p>
          <a:p>
            <a:endParaRPr lang="en-US" dirty="0"/>
          </a:p>
        </p:txBody>
      </p:sp>
    </p:spTree>
    <p:extLst>
      <p:ext uri="{BB962C8B-B14F-4D97-AF65-F5344CB8AC3E}">
        <p14:creationId xmlns:p14="http://schemas.microsoft.com/office/powerpoint/2010/main" val="29938453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Opposers</a:t>
            </a:r>
            <a:r>
              <a:rPr lang="en-US" dirty="0" smtClean="0"/>
              <a:t> of Monitoring</a:t>
            </a:r>
            <a:endParaRPr lang="en-US" dirty="0"/>
          </a:p>
        </p:txBody>
      </p:sp>
      <p:sp>
        <p:nvSpPr>
          <p:cNvPr id="3" name="Content Placeholder 2"/>
          <p:cNvSpPr>
            <a:spLocks noGrp="1"/>
          </p:cNvSpPr>
          <p:nvPr>
            <p:ph idx="1"/>
          </p:nvPr>
        </p:nvSpPr>
        <p:spPr/>
        <p:txBody>
          <a:bodyPr/>
          <a:lstStyle/>
          <a:p>
            <a:r>
              <a:rPr lang="en-US" altLang="en-US" dirty="0"/>
              <a:t>Those who oppose computerized monitoring in the workplace tend to believe that it:</a:t>
            </a:r>
          </a:p>
          <a:p>
            <a:pPr>
              <a:buFont typeface="Wingdings" panose="05000000000000000000" pitchFamily="2" charset="2"/>
              <a:buChar char="Ø"/>
            </a:pPr>
            <a:r>
              <a:rPr lang="en-US" altLang="en-US" dirty="0"/>
              <a:t>increases employee stress;</a:t>
            </a:r>
          </a:p>
          <a:p>
            <a:pPr>
              <a:buFont typeface="Wingdings" panose="05000000000000000000" pitchFamily="2" charset="2"/>
              <a:buChar char="Ø"/>
            </a:pPr>
            <a:r>
              <a:rPr lang="en-US" altLang="en-US" dirty="0"/>
              <a:t>invades employee privacy;</a:t>
            </a:r>
          </a:p>
          <a:p>
            <a:pPr>
              <a:buFont typeface="Wingdings" panose="05000000000000000000" pitchFamily="2" charset="2"/>
              <a:buChar char="Ø"/>
            </a:pPr>
            <a:r>
              <a:rPr lang="en-US" altLang="en-US" dirty="0"/>
              <a:t>reduces employee autonomy;</a:t>
            </a:r>
          </a:p>
          <a:p>
            <a:pPr>
              <a:buFont typeface="Wingdings" panose="05000000000000000000" pitchFamily="2" charset="2"/>
              <a:buChar char="Ø"/>
            </a:pPr>
            <a:r>
              <a:rPr lang="en-US" altLang="en-US"/>
              <a:t>undermines employee trust.</a:t>
            </a:r>
          </a:p>
          <a:p>
            <a:endParaRPr lang="en-US"/>
          </a:p>
        </p:txBody>
      </p:sp>
    </p:spTree>
    <p:extLst>
      <p:ext uri="{BB962C8B-B14F-4D97-AF65-F5344CB8AC3E}">
        <p14:creationId xmlns:p14="http://schemas.microsoft.com/office/powerpoint/2010/main" val="1859040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Divide continued</a:t>
            </a:r>
            <a:endParaRPr lang="en-US" dirty="0"/>
          </a:p>
        </p:txBody>
      </p:sp>
      <p:sp>
        <p:nvSpPr>
          <p:cNvPr id="3" name="Content Placeholder 2"/>
          <p:cNvSpPr>
            <a:spLocks noGrp="1"/>
          </p:cNvSpPr>
          <p:nvPr>
            <p:ph idx="1"/>
          </p:nvPr>
        </p:nvSpPr>
        <p:spPr/>
        <p:txBody>
          <a:bodyPr/>
          <a:lstStyle/>
          <a:p>
            <a:pPr>
              <a:defRPr/>
            </a:pPr>
            <a:r>
              <a:rPr lang="en-US" dirty="0"/>
              <a:t>Four our purposes, we examine the digital divide as it exists at two distinct levels:</a:t>
            </a:r>
          </a:p>
          <a:p>
            <a:pPr marL="571500" indent="-571500">
              <a:buFont typeface="+mj-lt"/>
              <a:buAutoNum type="arabicParenR"/>
              <a:defRPr/>
            </a:pPr>
            <a:r>
              <a:rPr lang="en-US" dirty="0"/>
              <a:t>a “global digital divide” </a:t>
            </a:r>
            <a:r>
              <a:rPr lang="en-US" i="1" dirty="0"/>
              <a:t>between developed and developing nations</a:t>
            </a:r>
            <a:r>
              <a:rPr lang="en-US" dirty="0"/>
              <a:t>.</a:t>
            </a:r>
          </a:p>
          <a:p>
            <a:pPr marL="571500" indent="-571500">
              <a:buFont typeface="+mj-lt"/>
              <a:buAutoNum type="arabicParenR"/>
              <a:defRPr/>
            </a:pPr>
            <a:r>
              <a:rPr lang="en-US" dirty="0"/>
              <a:t>a divide between </a:t>
            </a:r>
            <a:r>
              <a:rPr lang="en-US" i="1" dirty="0"/>
              <a:t>groups within developed nations</a:t>
            </a:r>
            <a:r>
              <a:rPr lang="en-US" dirty="0"/>
              <a:t>, based on factors such as income and education.</a:t>
            </a:r>
          </a:p>
          <a:p>
            <a:pPr marL="0" indent="0">
              <a:buNone/>
            </a:pPr>
            <a:endParaRPr lang="en-US" dirty="0"/>
          </a:p>
        </p:txBody>
      </p:sp>
    </p:spTree>
    <p:extLst>
      <p:ext uri="{BB962C8B-B14F-4D97-AF65-F5344CB8AC3E}">
        <p14:creationId xmlns:p14="http://schemas.microsoft.com/office/powerpoint/2010/main" val="1060990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Digital Divide</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In 2000, it was estimated that 429 million people (approximately 6% of the world's population) were online globally. </a:t>
            </a:r>
          </a:p>
          <a:p>
            <a:pPr>
              <a:buFont typeface="Wingdings" panose="05000000000000000000" pitchFamily="2" charset="2"/>
              <a:buChar char="Ø"/>
            </a:pPr>
            <a:r>
              <a:rPr lang="en-US" altLang="en-US" dirty="0">
                <a:cs typeface="Times New Roman" panose="02020603050405020304" pitchFamily="18" charset="0"/>
              </a:rPr>
              <a:t>68% of those online in 2000 lived in North America and Europe. </a:t>
            </a:r>
          </a:p>
          <a:p>
            <a:pPr>
              <a:buFont typeface="Wingdings" panose="05000000000000000000" pitchFamily="2" charset="2"/>
              <a:buChar char="Ø"/>
            </a:pPr>
            <a:r>
              <a:rPr lang="en-US" altLang="en-US" dirty="0">
                <a:cs typeface="Times New Roman" panose="02020603050405020304" pitchFamily="18" charset="0"/>
              </a:rPr>
              <a:t>Two billion people in the world didn’t even have electricity, and in developing countries, there were roughly 69 phones for every 1000 people (</a:t>
            </a:r>
            <a:r>
              <a:rPr lang="en-US" altLang="en-US" i="1" dirty="0">
                <a:cs typeface="Times New Roman" panose="02020603050405020304" pitchFamily="18" charset="0"/>
              </a:rPr>
              <a:t>2000 Human Development Report</a:t>
            </a:r>
            <a:r>
              <a:rPr lang="en-US" altLang="en-US" dirty="0">
                <a:cs typeface="Times New Roman" panose="02020603050405020304" pitchFamily="18" charset="0"/>
              </a:rPr>
              <a:t>). </a:t>
            </a:r>
          </a:p>
          <a:p>
            <a:endParaRPr lang="en-US" dirty="0"/>
          </a:p>
        </p:txBody>
      </p:sp>
    </p:spTree>
    <p:extLst>
      <p:ext uri="{BB962C8B-B14F-4D97-AF65-F5344CB8AC3E}">
        <p14:creationId xmlns:p14="http://schemas.microsoft.com/office/powerpoint/2010/main" val="2814567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Usage</a:t>
            </a:r>
            <a:endParaRPr lang="en-US" dirty="0"/>
          </a:p>
        </p:txBody>
      </p:sp>
      <p:sp>
        <p:nvSpPr>
          <p:cNvPr id="3" name="Content Placeholder 2"/>
          <p:cNvSpPr>
            <a:spLocks noGrp="1"/>
          </p:cNvSpPr>
          <p:nvPr>
            <p:ph idx="1"/>
          </p:nvPr>
        </p:nvSpPr>
        <p:spPr/>
        <p:txBody>
          <a:bodyPr/>
          <a:lstStyle/>
          <a:p>
            <a:r>
              <a:rPr lang="en-US" altLang="en-US" dirty="0"/>
              <a:t>Global Internet usage more than doubled between 2000 and 2005. </a:t>
            </a:r>
          </a:p>
          <a:p>
            <a:r>
              <a:rPr lang="en-US" altLang="en-US" dirty="0"/>
              <a:t>In late 2005, it was estimated that there were more than 972 million Internet users (</a:t>
            </a:r>
            <a:r>
              <a:rPr lang="en-US" altLang="en-US" i="1" dirty="0"/>
              <a:t>Internet World Stats News</a:t>
            </a:r>
            <a:r>
              <a:rPr lang="en-US" altLang="en-US" dirty="0"/>
              <a:t>, 2005).</a:t>
            </a:r>
          </a:p>
          <a:p>
            <a:r>
              <a:rPr lang="en-US" altLang="en-US" dirty="0"/>
              <a:t>By 2005, seven nations had an Internet penetration rate of higher than 60%, and the list of countries or regions where more than 50% of the population used the Internet had grown to 30 (</a:t>
            </a:r>
            <a:r>
              <a:rPr lang="en-US" altLang="en-US" i="1" dirty="0"/>
              <a:t>Internet World Stats News</a:t>
            </a:r>
            <a:r>
              <a:rPr lang="en-US" altLang="en-US" dirty="0"/>
              <a:t>, 2005).</a:t>
            </a:r>
          </a:p>
          <a:p>
            <a:endParaRPr lang="en-US" dirty="0"/>
          </a:p>
        </p:txBody>
      </p:sp>
    </p:spTree>
    <p:extLst>
      <p:ext uri="{BB962C8B-B14F-4D97-AF65-F5344CB8AC3E}">
        <p14:creationId xmlns:p14="http://schemas.microsoft.com/office/powerpoint/2010/main" val="637991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Usage continued</a:t>
            </a:r>
            <a:endParaRPr lang="en-US" dirty="0"/>
          </a:p>
        </p:txBody>
      </p:sp>
      <p:sp>
        <p:nvSpPr>
          <p:cNvPr id="3" name="Content Placeholder 2"/>
          <p:cNvSpPr>
            <a:spLocks noGrp="1"/>
          </p:cNvSpPr>
          <p:nvPr>
            <p:ph idx="1"/>
          </p:nvPr>
        </p:nvSpPr>
        <p:spPr/>
        <p:txBody>
          <a:bodyPr/>
          <a:lstStyle/>
          <a:p>
            <a:r>
              <a:rPr lang="en-US" altLang="en-US" dirty="0"/>
              <a:t>In 2011, it was estimated that there were slightly more than two billion Internet users.</a:t>
            </a:r>
          </a:p>
          <a:p>
            <a:r>
              <a:rPr lang="en-US" altLang="en-US" dirty="0"/>
              <a:t>Yet, the disparity between the percentage of Internet users in developed and developing countries was still significant. </a:t>
            </a:r>
          </a:p>
          <a:p>
            <a:pPr>
              <a:buFont typeface="Wingdings" panose="05000000000000000000" pitchFamily="2" charset="2"/>
              <a:buChar char="Ø"/>
            </a:pPr>
            <a:r>
              <a:rPr lang="en-US" altLang="en-US" dirty="0"/>
              <a:t>In India, for example, the penetration rate for Internet users in 2011 was 8.4%, while in the United Kingdom it was 82%. </a:t>
            </a:r>
          </a:p>
          <a:p>
            <a:endParaRPr lang="en-US" dirty="0"/>
          </a:p>
        </p:txBody>
      </p:sp>
    </p:spTree>
    <p:extLst>
      <p:ext uri="{BB962C8B-B14F-4D97-AF65-F5344CB8AC3E}">
        <p14:creationId xmlns:p14="http://schemas.microsoft.com/office/powerpoint/2010/main" val="1137022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2016 Internet Users by Country</a:t>
            </a:r>
            <a:endParaRPr lang="en-US" dirty="0"/>
          </a:p>
        </p:txBody>
      </p:sp>
      <p:sp>
        <p:nvSpPr>
          <p:cNvPr id="3" name="Content Placeholder 2"/>
          <p:cNvSpPr>
            <a:spLocks noGrp="1"/>
          </p:cNvSpPr>
          <p:nvPr>
            <p:ph idx="1"/>
          </p:nvPr>
        </p:nvSpPr>
        <p:spPr/>
        <p:txBody>
          <a:bodyPr/>
          <a:lstStyle/>
          <a:p>
            <a:r>
              <a:rPr lang="en-US" dirty="0" smtClean="0"/>
              <a:t>US	            Internet Users = 286,942,362	  1 year change = 3,229,955</a:t>
            </a:r>
          </a:p>
          <a:p>
            <a:r>
              <a:rPr lang="en-US" dirty="0" smtClean="0"/>
              <a:t>China           Internet Users = 721,434,547    1 year change = 15,520,515</a:t>
            </a:r>
          </a:p>
          <a:p>
            <a:r>
              <a:rPr lang="en-US" dirty="0" smtClean="0"/>
              <a:t>India            Internet Users = 462,124,989     1 year change = 108,010,242</a:t>
            </a:r>
          </a:p>
          <a:p>
            <a:r>
              <a:rPr lang="en-US" dirty="0" smtClean="0"/>
              <a:t>Brazil            Internet Users – 139,111,185     1 year change = 6,753,879</a:t>
            </a:r>
            <a:endParaRPr lang="en-US" dirty="0"/>
          </a:p>
        </p:txBody>
      </p:sp>
    </p:spTree>
    <p:extLst>
      <p:ext uri="{BB962C8B-B14F-4D97-AF65-F5344CB8AC3E}">
        <p14:creationId xmlns:p14="http://schemas.microsoft.com/office/powerpoint/2010/main" val="3830983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Internet Users in the World by Region 2017</a:t>
            </a:r>
            <a:endParaRPr lang="en-US" dirty="0"/>
          </a:p>
        </p:txBody>
      </p:sp>
      <p:sp>
        <p:nvSpPr>
          <p:cNvPr id="3" name="Content Placeholder 2"/>
          <p:cNvSpPr>
            <a:spLocks noGrp="1"/>
          </p:cNvSpPr>
          <p:nvPr>
            <p:ph idx="1"/>
          </p:nvPr>
        </p:nvSpPr>
        <p:spPr/>
        <p:txBody>
          <a:bodyPr>
            <a:normAutofit lnSpcReduction="10000"/>
          </a:bodyPr>
          <a:lstStyle/>
          <a:p>
            <a:r>
              <a:rPr lang="en-US" dirty="0" smtClean="0"/>
              <a:t>Asia – 49.7%</a:t>
            </a:r>
          </a:p>
          <a:p>
            <a:r>
              <a:rPr lang="en-US" dirty="0" smtClean="0"/>
              <a:t>Europe 17.0%</a:t>
            </a:r>
          </a:p>
          <a:p>
            <a:r>
              <a:rPr lang="en-US" dirty="0" smtClean="0"/>
              <a:t>Latin America/Caribbean – 10.4%</a:t>
            </a:r>
          </a:p>
          <a:p>
            <a:r>
              <a:rPr lang="en-US" dirty="0" smtClean="0"/>
              <a:t>Africa – 10%</a:t>
            </a:r>
          </a:p>
          <a:p>
            <a:r>
              <a:rPr lang="en-US" dirty="0" smtClean="0"/>
              <a:t>North America – 8.2%</a:t>
            </a:r>
          </a:p>
          <a:p>
            <a:r>
              <a:rPr lang="en-US" dirty="0" smtClean="0"/>
              <a:t>Middle East – 3.8%</a:t>
            </a:r>
          </a:p>
          <a:p>
            <a:r>
              <a:rPr lang="en-US" dirty="0" smtClean="0"/>
              <a:t>Oceania/Australia – 0.7%</a:t>
            </a:r>
            <a:endParaRPr lang="en-US" dirty="0"/>
          </a:p>
        </p:txBody>
      </p:sp>
    </p:spTree>
    <p:extLst>
      <p:ext uri="{BB962C8B-B14F-4D97-AF65-F5344CB8AC3E}">
        <p14:creationId xmlns:p14="http://schemas.microsoft.com/office/powerpoint/2010/main" val="232730438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32</TotalTime>
  <Words>1970</Words>
  <Application>Microsoft Office PowerPoint</Application>
  <PresentationFormat>Widescreen</PresentationFormat>
  <Paragraphs>164</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Garamond</vt:lpstr>
      <vt:lpstr>Tahoma</vt:lpstr>
      <vt:lpstr>Times New Roman</vt:lpstr>
      <vt:lpstr>Wingdings</vt:lpstr>
      <vt:lpstr>Organic</vt:lpstr>
      <vt:lpstr>Module 14</vt:lpstr>
      <vt:lpstr>Digital Divide</vt:lpstr>
      <vt:lpstr>Divide continued</vt:lpstr>
      <vt:lpstr>Divide continued</vt:lpstr>
      <vt:lpstr>Global Digital Divide</vt:lpstr>
      <vt:lpstr>Internet Usage</vt:lpstr>
      <vt:lpstr>Internet Usage continued</vt:lpstr>
      <vt:lpstr>2016 Internet Users by Country</vt:lpstr>
      <vt:lpstr>Internet Users in the World by Region 2017</vt:lpstr>
      <vt:lpstr>Divide in the US</vt:lpstr>
      <vt:lpstr>Communications Act</vt:lpstr>
      <vt:lpstr>Bridging the Digital Divide</vt:lpstr>
      <vt:lpstr>Bridging continued</vt:lpstr>
      <vt:lpstr>W3C </vt:lpstr>
      <vt:lpstr>WAI</vt:lpstr>
      <vt:lpstr>Cybertechnology and Race</vt:lpstr>
      <vt:lpstr>Race continued</vt:lpstr>
      <vt:lpstr>Cybertechnology and Gender</vt:lpstr>
      <vt:lpstr>Gender continued</vt:lpstr>
      <vt:lpstr>Access and Bias</vt:lpstr>
      <vt:lpstr>Access Issues for Women</vt:lpstr>
      <vt:lpstr>Gender and Access to High-Tech Jobs</vt:lpstr>
      <vt:lpstr>High-Tech continued</vt:lpstr>
      <vt:lpstr>Gender Bias and Video Games</vt:lpstr>
      <vt:lpstr>Globalization</vt:lpstr>
      <vt:lpstr>Globalization continued</vt:lpstr>
      <vt:lpstr>Globalization continued</vt:lpstr>
      <vt:lpstr>Surveillance</vt:lpstr>
      <vt:lpstr>Surveillance and Technology</vt:lpstr>
      <vt:lpstr>Computerized Monitoring</vt:lpstr>
      <vt:lpstr>Applications of Monitoring</vt:lpstr>
      <vt:lpstr>Work Situations</vt:lpstr>
      <vt:lpstr>Supporters of Monitoring</vt:lpstr>
      <vt:lpstr>Opposers of Monitoring</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14</dc:title>
  <dc:creator>Rebecca Rutherfoord</dc:creator>
  <cp:lastModifiedBy>Rebecca Rutherfoord</cp:lastModifiedBy>
  <cp:revision>4</cp:revision>
  <dcterms:created xsi:type="dcterms:W3CDTF">2018-02-01T18:28:21Z</dcterms:created>
  <dcterms:modified xsi:type="dcterms:W3CDTF">2018-02-01T19:00:25Z</dcterms:modified>
</cp:coreProperties>
</file>