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80" r:id="rId3"/>
    <p:sldId id="281" r:id="rId4"/>
    <p:sldId id="282" r:id="rId5"/>
    <p:sldId id="283" r:id="rId6"/>
    <p:sldId id="284" r:id="rId7"/>
    <p:sldId id="285" r:id="rId8"/>
    <p:sldId id="286" r:id="rId9"/>
    <p:sldId id="257" r:id="rId10"/>
    <p:sldId id="258" r:id="rId11"/>
    <p:sldId id="259" r:id="rId12"/>
    <p:sldId id="260" r:id="rId13"/>
    <p:sldId id="261" r:id="rId14"/>
    <p:sldId id="262" r:id="rId15"/>
    <p:sldId id="263" r:id="rId16"/>
    <p:sldId id="264" r:id="rId17"/>
    <p:sldId id="265" r:id="rId18"/>
    <p:sldId id="266"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8EDB6F0E-C6E2-4A84-B259-7A44407A8F95}"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706208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F9B1A04-BF59-48E4-8F68-2ACED8EB4435}"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DB6F0E-C6E2-4A84-B259-7A44407A8F95}" type="slidenum">
              <a:rPr lang="en-US" smtClean="0"/>
              <a:t>‹#›</a:t>
            </a:fld>
            <a:endParaRPr lang="en-US"/>
          </a:p>
        </p:txBody>
      </p:sp>
    </p:spTree>
    <p:extLst>
      <p:ext uri="{BB962C8B-B14F-4D97-AF65-F5344CB8AC3E}">
        <p14:creationId xmlns:p14="http://schemas.microsoft.com/office/powerpoint/2010/main" val="4061592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DB6F0E-C6E2-4A84-B259-7A44407A8F95}"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8553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DB6F0E-C6E2-4A84-B259-7A44407A8F95}"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72541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DB6F0E-C6E2-4A84-B259-7A44407A8F95}" type="slidenum">
              <a:rPr lang="en-US" smtClean="0"/>
              <a:t>‹#›</a:t>
            </a:fld>
            <a:endParaRPr lang="en-US"/>
          </a:p>
        </p:txBody>
      </p:sp>
    </p:spTree>
    <p:extLst>
      <p:ext uri="{BB962C8B-B14F-4D97-AF65-F5344CB8AC3E}">
        <p14:creationId xmlns:p14="http://schemas.microsoft.com/office/powerpoint/2010/main" val="30690005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DB6F0E-C6E2-4A84-B259-7A44407A8F95}"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7392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DB6F0E-C6E2-4A84-B259-7A44407A8F95}"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6797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DB6F0E-C6E2-4A84-B259-7A44407A8F95}"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03358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DB6F0E-C6E2-4A84-B259-7A44407A8F95}"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368430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DB6F0E-C6E2-4A84-B259-7A44407A8F95}" type="slidenum">
              <a:rPr lang="en-US" smtClean="0"/>
              <a:t>‹#›</a:t>
            </a:fld>
            <a:endParaRPr lang="en-US"/>
          </a:p>
        </p:txBody>
      </p:sp>
    </p:spTree>
    <p:extLst>
      <p:ext uri="{BB962C8B-B14F-4D97-AF65-F5344CB8AC3E}">
        <p14:creationId xmlns:p14="http://schemas.microsoft.com/office/powerpoint/2010/main" val="4287197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F9B1A04-BF59-48E4-8F68-2ACED8EB4435}" type="datetimeFigureOut">
              <a:rPr lang="en-US" smtClean="0"/>
              <a:t>1/25/2018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DB6F0E-C6E2-4A84-B259-7A44407A8F95}"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2398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F9B1A04-BF59-48E4-8F68-2ACED8EB4435}"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DB6F0E-C6E2-4A84-B259-7A44407A8F95}" type="slidenum">
              <a:rPr lang="en-US" smtClean="0"/>
              <a:t>‹#›</a:t>
            </a:fld>
            <a:endParaRPr lang="en-US"/>
          </a:p>
        </p:txBody>
      </p:sp>
    </p:spTree>
    <p:extLst>
      <p:ext uri="{BB962C8B-B14F-4D97-AF65-F5344CB8AC3E}">
        <p14:creationId xmlns:p14="http://schemas.microsoft.com/office/powerpoint/2010/main" val="5348989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F9B1A04-BF59-48E4-8F68-2ACED8EB4435}" type="datetimeFigureOut">
              <a:rPr lang="en-US" smtClean="0"/>
              <a:t>1/25/2018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DB6F0E-C6E2-4A84-B259-7A44407A8F95}"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84433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F9B1A04-BF59-48E4-8F68-2ACED8EB4435}" type="datetimeFigureOut">
              <a:rPr lang="en-US" smtClean="0"/>
              <a:t>1/25/2018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DB6F0E-C6E2-4A84-B259-7A44407A8F95}"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3720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9B1A04-BF59-48E4-8F68-2ACED8EB4435}" type="datetimeFigureOut">
              <a:rPr lang="en-US" smtClean="0"/>
              <a:t>1/25/2018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EDB6F0E-C6E2-4A84-B259-7A44407A8F95}" type="slidenum">
              <a:rPr lang="en-US" smtClean="0"/>
              <a:t>‹#›</a:t>
            </a:fld>
            <a:endParaRPr lang="en-US"/>
          </a:p>
        </p:txBody>
      </p:sp>
    </p:spTree>
    <p:extLst>
      <p:ext uri="{BB962C8B-B14F-4D97-AF65-F5344CB8AC3E}">
        <p14:creationId xmlns:p14="http://schemas.microsoft.com/office/powerpoint/2010/main" val="2139263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F9B1A04-BF59-48E4-8F68-2ACED8EB4435}"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DB6F0E-C6E2-4A84-B259-7A44407A8F95}"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9823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F9B1A04-BF59-48E4-8F68-2ACED8EB4435}" type="datetimeFigureOut">
              <a:rPr lang="en-US" smtClean="0"/>
              <a:t>1/25/2018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DB6F0E-C6E2-4A84-B259-7A44407A8F95}" type="slidenum">
              <a:rPr lang="en-US" smtClean="0"/>
              <a:t>‹#›</a:t>
            </a:fld>
            <a:endParaRPr lang="en-US"/>
          </a:p>
        </p:txBody>
      </p:sp>
    </p:spTree>
    <p:extLst>
      <p:ext uri="{BB962C8B-B14F-4D97-AF65-F5344CB8AC3E}">
        <p14:creationId xmlns:p14="http://schemas.microsoft.com/office/powerpoint/2010/main" val="448607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F9B1A04-BF59-48E4-8F68-2ACED8EB4435}" type="datetimeFigureOut">
              <a:rPr lang="en-US" smtClean="0"/>
              <a:t>1/25/2018</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EDB6F0E-C6E2-4A84-B259-7A44407A8F95}" type="slidenum">
              <a:rPr lang="en-US" smtClean="0"/>
              <a:t>‹#›</a:t>
            </a:fld>
            <a:endParaRPr lang="en-US"/>
          </a:p>
        </p:txBody>
      </p:sp>
    </p:spTree>
    <p:extLst>
      <p:ext uri="{BB962C8B-B14F-4D97-AF65-F5344CB8AC3E}">
        <p14:creationId xmlns:p14="http://schemas.microsoft.com/office/powerpoint/2010/main" val="37238157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11</a:t>
            </a:r>
            <a:endParaRPr lang="en-US" dirty="0"/>
          </a:p>
        </p:txBody>
      </p:sp>
      <p:sp>
        <p:nvSpPr>
          <p:cNvPr id="3" name="Subtitle 2"/>
          <p:cNvSpPr>
            <a:spLocks noGrp="1"/>
          </p:cNvSpPr>
          <p:nvPr>
            <p:ph type="subTitle" idx="1"/>
          </p:nvPr>
        </p:nvSpPr>
        <p:spPr/>
        <p:txBody>
          <a:bodyPr/>
          <a:lstStyle/>
          <a:p>
            <a:r>
              <a:rPr lang="en-US" dirty="0" smtClean="0"/>
              <a:t>Contracts, E-contracts</a:t>
            </a:r>
            <a:endParaRPr lang="en-US" dirty="0"/>
          </a:p>
        </p:txBody>
      </p:sp>
    </p:spTree>
    <p:extLst>
      <p:ext uri="{BB962C8B-B14F-4D97-AF65-F5344CB8AC3E}">
        <p14:creationId xmlns:p14="http://schemas.microsoft.com/office/powerpoint/2010/main" val="38312474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Legality</a:t>
            </a:r>
            <a:endParaRPr lang="en-US" dirty="0"/>
          </a:p>
        </p:txBody>
      </p:sp>
      <p:sp>
        <p:nvSpPr>
          <p:cNvPr id="3" name="Content Placeholder 2"/>
          <p:cNvSpPr>
            <a:spLocks noGrp="1"/>
          </p:cNvSpPr>
          <p:nvPr>
            <p:ph idx="1"/>
          </p:nvPr>
        </p:nvSpPr>
        <p:spPr/>
        <p:txBody>
          <a:bodyPr/>
          <a:lstStyle/>
          <a:p>
            <a:pPr>
              <a:defRPr/>
            </a:pPr>
            <a:r>
              <a:rPr lang="en-US" dirty="0"/>
              <a:t>One requirement to have an enforceable contract is that the object of the contract must be lawful</a:t>
            </a:r>
          </a:p>
          <a:p>
            <a:pPr>
              <a:defRPr/>
            </a:pPr>
            <a:r>
              <a:rPr lang="en-US" dirty="0"/>
              <a:t>Contracts with an illegal object are </a:t>
            </a:r>
            <a:r>
              <a:rPr lang="en-US" i="1" dirty="0">
                <a:solidFill>
                  <a:srgbClr val="0000FF"/>
                </a:solidFill>
                <a:effectLst>
                  <a:outerShdw blurRad="38100" dist="38100" dir="2700000" algn="tl">
                    <a:srgbClr val="C0C0C0"/>
                  </a:outerShdw>
                </a:effectLst>
              </a:rPr>
              <a:t>void</a:t>
            </a:r>
            <a:r>
              <a:rPr lang="en-US" dirty="0"/>
              <a:t> and therefore unenforceable</a:t>
            </a:r>
          </a:p>
          <a:p>
            <a:pPr>
              <a:defRPr/>
            </a:pPr>
            <a:r>
              <a:rPr lang="en-US" dirty="0"/>
              <a:t>There are two key categories of illegality:</a:t>
            </a:r>
          </a:p>
          <a:p>
            <a:pPr lvl="1">
              <a:defRPr/>
            </a:pPr>
            <a:r>
              <a:rPr lang="en-US" b="1" dirty="0">
                <a:solidFill>
                  <a:srgbClr val="0000FF"/>
                </a:solidFill>
                <a:effectLst>
                  <a:outerShdw blurRad="38100" dist="38100" dir="2700000" algn="tl">
                    <a:srgbClr val="C0C0C0"/>
                  </a:outerShdw>
                </a:effectLst>
              </a:rPr>
              <a:t>Contracts contrary to statutes</a:t>
            </a:r>
          </a:p>
          <a:p>
            <a:pPr lvl="1">
              <a:defRPr/>
            </a:pPr>
            <a:r>
              <a:rPr lang="en-US" b="1" dirty="0">
                <a:solidFill>
                  <a:srgbClr val="0000FF"/>
                </a:solidFill>
                <a:effectLst>
                  <a:outerShdw blurRad="38100" dist="38100" dir="2700000" algn="tl">
                    <a:srgbClr val="C0C0C0"/>
                  </a:outerShdw>
                </a:effectLst>
              </a:rPr>
              <a:t>Contracts contrary to public policy</a:t>
            </a:r>
          </a:p>
          <a:p>
            <a:endParaRPr lang="en-US" dirty="0"/>
          </a:p>
        </p:txBody>
      </p:sp>
    </p:spTree>
    <p:extLst>
      <p:ext uri="{BB962C8B-B14F-4D97-AF65-F5344CB8AC3E}">
        <p14:creationId xmlns:p14="http://schemas.microsoft.com/office/powerpoint/2010/main" val="2966070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Contracts Contrary to Statutes</a:t>
            </a:r>
            <a:endParaRPr lang="en-US" dirty="0"/>
          </a:p>
        </p:txBody>
      </p:sp>
      <p:sp>
        <p:nvSpPr>
          <p:cNvPr id="3" name="Content Placeholder 2"/>
          <p:cNvSpPr>
            <a:spLocks noGrp="1"/>
          </p:cNvSpPr>
          <p:nvPr>
            <p:ph idx="1"/>
          </p:nvPr>
        </p:nvSpPr>
        <p:spPr/>
        <p:txBody>
          <a:bodyPr>
            <a:normAutofit fontScale="70000" lnSpcReduction="20000"/>
          </a:bodyPr>
          <a:lstStyle/>
          <a:p>
            <a:r>
              <a:rPr lang="en-US" altLang="en-US" dirty="0"/>
              <a:t>Federal and state legislatures have enacted statutes that prohibit certain types of conduct</a:t>
            </a:r>
          </a:p>
          <a:p>
            <a:r>
              <a:rPr lang="en-US" altLang="en-US" dirty="0"/>
              <a:t>Contracts to perform an activity that is prohibited by statute are illegal contracts</a:t>
            </a:r>
          </a:p>
          <a:p>
            <a:pPr>
              <a:lnSpc>
                <a:spcPct val="110000"/>
              </a:lnSpc>
            </a:pPr>
            <a:r>
              <a:rPr lang="en-US" altLang="en-US" sz="2700" dirty="0"/>
              <a:t>Usury Laws</a:t>
            </a:r>
          </a:p>
          <a:p>
            <a:pPr>
              <a:lnSpc>
                <a:spcPct val="110000"/>
              </a:lnSpc>
            </a:pPr>
            <a:r>
              <a:rPr lang="en-US" altLang="en-US" sz="2700" dirty="0"/>
              <a:t>Gambling Statutes</a:t>
            </a:r>
          </a:p>
          <a:p>
            <a:pPr>
              <a:lnSpc>
                <a:spcPct val="110000"/>
              </a:lnSpc>
            </a:pPr>
            <a:r>
              <a:rPr lang="en-US" altLang="en-US" sz="2700" dirty="0"/>
              <a:t>Sabbath Laws</a:t>
            </a:r>
          </a:p>
          <a:p>
            <a:pPr>
              <a:lnSpc>
                <a:spcPct val="110000"/>
              </a:lnSpc>
            </a:pPr>
            <a:r>
              <a:rPr lang="en-US" altLang="en-US" sz="2700" dirty="0"/>
              <a:t>Contracts to Commit a Crime</a:t>
            </a:r>
          </a:p>
          <a:p>
            <a:pPr>
              <a:lnSpc>
                <a:spcPct val="110000"/>
              </a:lnSpc>
            </a:pPr>
            <a:r>
              <a:rPr lang="en-US" altLang="en-US" sz="2700" dirty="0"/>
              <a:t>Licensing Statutes</a:t>
            </a:r>
          </a:p>
          <a:p>
            <a:pPr lvl="1"/>
            <a:r>
              <a:rPr lang="en-US" altLang="en-US" dirty="0"/>
              <a:t>Regulatory Statute</a:t>
            </a:r>
          </a:p>
          <a:p>
            <a:pPr lvl="1"/>
            <a:r>
              <a:rPr lang="en-US" altLang="en-US" dirty="0"/>
              <a:t>Revenue-Raising Statute</a:t>
            </a:r>
          </a:p>
          <a:p>
            <a:endParaRPr lang="en-US" dirty="0"/>
          </a:p>
        </p:txBody>
      </p:sp>
    </p:spTree>
    <p:extLst>
      <p:ext uri="{BB962C8B-B14F-4D97-AF65-F5344CB8AC3E}">
        <p14:creationId xmlns:p14="http://schemas.microsoft.com/office/powerpoint/2010/main" val="3134073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Contracts contrary to Public Policy</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dirty="0"/>
              <a:t>Contracts that have a negative impact on society or that interfere with the public’s safety and welfare</a:t>
            </a:r>
          </a:p>
          <a:p>
            <a:r>
              <a:rPr lang="en-US" altLang="en-US" dirty="0"/>
              <a:t>Such contracts are void</a:t>
            </a:r>
          </a:p>
          <a:p>
            <a:pPr>
              <a:lnSpc>
                <a:spcPct val="110000"/>
              </a:lnSpc>
            </a:pPr>
            <a:r>
              <a:rPr lang="en-US" altLang="en-US" dirty="0"/>
              <a:t>Immoral Contracts</a:t>
            </a:r>
          </a:p>
          <a:p>
            <a:pPr>
              <a:lnSpc>
                <a:spcPct val="120000"/>
              </a:lnSpc>
            </a:pPr>
            <a:r>
              <a:rPr lang="en-US" altLang="en-US" dirty="0"/>
              <a:t>Contracts in Restraint of Trade</a:t>
            </a:r>
          </a:p>
          <a:p>
            <a:pPr>
              <a:lnSpc>
                <a:spcPct val="120000"/>
              </a:lnSpc>
            </a:pPr>
            <a:r>
              <a:rPr lang="en-US" altLang="en-US" dirty="0"/>
              <a:t>Exculpatory Clauses</a:t>
            </a:r>
          </a:p>
          <a:p>
            <a:pPr>
              <a:lnSpc>
                <a:spcPct val="120000"/>
              </a:lnSpc>
            </a:pPr>
            <a:r>
              <a:rPr lang="en-US" altLang="en-US" dirty="0"/>
              <a:t>Covenants Not to Compete</a:t>
            </a:r>
          </a:p>
          <a:p>
            <a:endParaRPr lang="en-US" dirty="0"/>
          </a:p>
        </p:txBody>
      </p:sp>
    </p:spTree>
    <p:extLst>
      <p:ext uri="{BB962C8B-B14F-4D97-AF65-F5344CB8AC3E}">
        <p14:creationId xmlns:p14="http://schemas.microsoft.com/office/powerpoint/2010/main" val="3922156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Unconscionable Contracts</a:t>
            </a:r>
            <a:endParaRPr lang="en-US" dirty="0"/>
          </a:p>
        </p:txBody>
      </p:sp>
      <p:sp>
        <p:nvSpPr>
          <p:cNvPr id="3" name="Content Placeholder 2"/>
          <p:cNvSpPr>
            <a:spLocks noGrp="1"/>
          </p:cNvSpPr>
          <p:nvPr>
            <p:ph idx="1"/>
          </p:nvPr>
        </p:nvSpPr>
        <p:spPr/>
        <p:txBody>
          <a:bodyPr/>
          <a:lstStyle/>
          <a:p>
            <a:pPr>
              <a:defRPr/>
            </a:pPr>
            <a:r>
              <a:rPr lang="en-US" dirty="0"/>
              <a:t>Some lawful contracts are so oppressive or manifestly unfair that they are unjust</a:t>
            </a:r>
          </a:p>
          <a:p>
            <a:pPr>
              <a:defRPr/>
            </a:pPr>
            <a:r>
              <a:rPr lang="en-US" dirty="0"/>
              <a:t>To prevent the enforcement of such contracts, the courts have developed the equitable </a:t>
            </a:r>
            <a:r>
              <a:rPr lang="en-US" i="1" dirty="0">
                <a:solidFill>
                  <a:srgbClr val="0000FF"/>
                </a:solidFill>
                <a:effectLst>
                  <a:outerShdw blurRad="38100" dist="38100" dir="2700000" algn="tl">
                    <a:srgbClr val="C0C0C0"/>
                  </a:outerShdw>
                </a:effectLst>
              </a:rPr>
              <a:t>doctrine of </a:t>
            </a:r>
            <a:r>
              <a:rPr lang="en-US" i="1" dirty="0" err="1">
                <a:solidFill>
                  <a:srgbClr val="0000FF"/>
                </a:solidFill>
                <a:effectLst>
                  <a:outerShdw blurRad="38100" dist="38100" dir="2700000" algn="tl">
                    <a:srgbClr val="C0C0C0"/>
                  </a:outerShdw>
                </a:effectLst>
              </a:rPr>
              <a:t>unconscionability</a:t>
            </a:r>
            <a:endParaRPr lang="en-US" i="1" dirty="0">
              <a:solidFill>
                <a:srgbClr val="0000FF"/>
              </a:solidFill>
              <a:effectLst>
                <a:outerShdw blurRad="38100" dist="38100" dir="2700000" algn="tl">
                  <a:srgbClr val="C0C0C0"/>
                </a:outerShdw>
              </a:effectLst>
            </a:endParaRPr>
          </a:p>
          <a:p>
            <a:pPr>
              <a:defRPr/>
            </a:pPr>
            <a:r>
              <a:rPr lang="en-US" dirty="0"/>
              <a:t>A contract found to be unconscionable under this doctrine is called an </a:t>
            </a:r>
            <a:r>
              <a:rPr lang="en-US" i="1" dirty="0">
                <a:solidFill>
                  <a:srgbClr val="0000FF"/>
                </a:solidFill>
                <a:effectLst>
                  <a:outerShdw blurRad="38100" dist="38100" dir="2700000" algn="tl">
                    <a:srgbClr val="C0C0C0"/>
                  </a:outerShdw>
                </a:effectLst>
              </a:rPr>
              <a:t>unconscionable</a:t>
            </a:r>
            <a:r>
              <a:rPr lang="en-US" dirty="0">
                <a:solidFill>
                  <a:srgbClr val="0000FF"/>
                </a:solidFill>
              </a:rPr>
              <a:t> </a:t>
            </a:r>
            <a:r>
              <a:rPr lang="en-US" i="1" dirty="0">
                <a:solidFill>
                  <a:srgbClr val="0000FF"/>
                </a:solidFill>
                <a:effectLst>
                  <a:outerShdw blurRad="38100" dist="38100" dir="2700000" algn="tl">
                    <a:srgbClr val="C0C0C0"/>
                  </a:outerShdw>
                </a:effectLst>
              </a:rPr>
              <a:t>contract</a:t>
            </a:r>
            <a:r>
              <a:rPr lang="en-US" dirty="0"/>
              <a:t>, or a </a:t>
            </a:r>
            <a:r>
              <a:rPr lang="en-US" i="1" dirty="0">
                <a:solidFill>
                  <a:srgbClr val="0000FF"/>
                </a:solidFill>
                <a:effectLst>
                  <a:outerShdw blurRad="38100" dist="38100" dir="2700000" algn="tl">
                    <a:srgbClr val="C0C0C0"/>
                  </a:outerShdw>
                </a:effectLst>
              </a:rPr>
              <a:t>contract of adhesion</a:t>
            </a:r>
            <a:endParaRPr lang="en-US" dirty="0">
              <a:solidFill>
                <a:srgbClr val="0000FF"/>
              </a:solidFill>
              <a:effectLst>
                <a:outerShdw blurRad="38100" dist="38100" dir="2700000" algn="tl">
                  <a:srgbClr val="C0C0C0"/>
                </a:outerShdw>
              </a:effectLst>
            </a:endParaRPr>
          </a:p>
          <a:p>
            <a:endParaRPr lang="en-US" dirty="0"/>
          </a:p>
        </p:txBody>
      </p:sp>
    </p:spTree>
    <p:extLst>
      <p:ext uri="{BB962C8B-B14F-4D97-AF65-F5344CB8AC3E}">
        <p14:creationId xmlns:p14="http://schemas.microsoft.com/office/powerpoint/2010/main" val="102589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Unconscionable continued</a:t>
            </a:r>
            <a:endParaRPr lang="en-US" dirty="0"/>
          </a:p>
        </p:txBody>
      </p:sp>
      <p:sp>
        <p:nvSpPr>
          <p:cNvPr id="3" name="Content Placeholder 2"/>
          <p:cNvSpPr>
            <a:spLocks noGrp="1"/>
          </p:cNvSpPr>
          <p:nvPr>
            <p:ph idx="1"/>
          </p:nvPr>
        </p:nvSpPr>
        <p:spPr/>
        <p:txBody>
          <a:bodyPr/>
          <a:lstStyle/>
          <a:p>
            <a:r>
              <a:rPr lang="en-US" altLang="en-US" dirty="0"/>
              <a:t>Elements that must be shown to prove that a contract or clause is unconscionable:</a:t>
            </a:r>
          </a:p>
          <a:p>
            <a:pPr lvl="1"/>
            <a:r>
              <a:rPr lang="en-US" altLang="en-US" dirty="0">
                <a:latin typeface="Arial Narrow" panose="020B0606020202030204" pitchFamily="34" charset="0"/>
              </a:rPr>
              <a:t>The parties possessed severely unequal bargaining power</a:t>
            </a:r>
          </a:p>
          <a:p>
            <a:pPr lvl="1"/>
            <a:r>
              <a:rPr lang="en-US" altLang="en-US" dirty="0">
                <a:latin typeface="Arial Narrow" panose="020B0606020202030204" pitchFamily="34" charset="0"/>
              </a:rPr>
              <a:t>The dominant party unreasonably used its unequal bargaining power</a:t>
            </a:r>
          </a:p>
          <a:p>
            <a:pPr lvl="1"/>
            <a:r>
              <a:rPr lang="en-US" altLang="en-US" dirty="0">
                <a:latin typeface="Arial Narrow" panose="020B0606020202030204" pitchFamily="34" charset="0"/>
              </a:rPr>
              <a:t>The adhering party had no reasonable alternative</a:t>
            </a:r>
          </a:p>
          <a:p>
            <a:endParaRPr lang="en-US" dirty="0"/>
          </a:p>
        </p:txBody>
      </p:sp>
    </p:spTree>
    <p:extLst>
      <p:ext uri="{BB962C8B-B14F-4D97-AF65-F5344CB8AC3E}">
        <p14:creationId xmlns:p14="http://schemas.microsoft.com/office/powerpoint/2010/main" val="19152661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Remedies for </a:t>
            </a:r>
            <a:r>
              <a:rPr lang="en-US" dirty="0" err="1" smtClean="0"/>
              <a:t>Unconscionability</a:t>
            </a:r>
            <a:endParaRPr lang="en-US" dirty="0"/>
          </a:p>
        </p:txBody>
      </p:sp>
      <p:sp>
        <p:nvSpPr>
          <p:cNvPr id="3" name="Content Placeholder 2"/>
          <p:cNvSpPr>
            <a:spLocks noGrp="1"/>
          </p:cNvSpPr>
          <p:nvPr>
            <p:ph idx="1"/>
          </p:nvPr>
        </p:nvSpPr>
        <p:spPr/>
        <p:txBody>
          <a:bodyPr/>
          <a:lstStyle/>
          <a:p>
            <a:r>
              <a:rPr lang="en-US" altLang="en-US" dirty="0"/>
              <a:t>Where a contract or contract clause is found to be unconscionable, the court may do one of the following:</a:t>
            </a:r>
          </a:p>
          <a:p>
            <a:pPr lvl="1"/>
            <a:r>
              <a:rPr lang="en-US" altLang="en-US" dirty="0">
                <a:latin typeface="Arial Narrow" panose="020B0606020202030204" pitchFamily="34" charset="0"/>
              </a:rPr>
              <a:t>Refuse to enforce the contract</a:t>
            </a:r>
          </a:p>
          <a:p>
            <a:pPr lvl="1"/>
            <a:r>
              <a:rPr lang="en-US" altLang="en-US" dirty="0">
                <a:latin typeface="Arial Narrow" panose="020B0606020202030204" pitchFamily="34" charset="0"/>
              </a:rPr>
              <a:t>Refuse to enforce the unconscionable clause but enforce the remainder of the contract</a:t>
            </a:r>
          </a:p>
          <a:p>
            <a:pPr lvl="1"/>
            <a:r>
              <a:rPr lang="en-US" altLang="en-US" dirty="0">
                <a:latin typeface="Arial Narrow" panose="020B0606020202030204" pitchFamily="34" charset="0"/>
              </a:rPr>
              <a:t>Limit the applicability of any unconscionable clause so as to avoid any unconscionable result</a:t>
            </a:r>
          </a:p>
          <a:p>
            <a:endParaRPr lang="en-US" dirty="0"/>
          </a:p>
        </p:txBody>
      </p:sp>
    </p:spTree>
    <p:extLst>
      <p:ext uri="{BB962C8B-B14F-4D97-AF65-F5344CB8AC3E}">
        <p14:creationId xmlns:p14="http://schemas.microsoft.com/office/powerpoint/2010/main" val="3349565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Genuine is the Assent to Enter Into a Contract</a:t>
            </a:r>
            <a:endParaRPr lang="en-US" dirty="0"/>
          </a:p>
        </p:txBody>
      </p:sp>
      <p:sp>
        <p:nvSpPr>
          <p:cNvPr id="3" name="Content Placeholder 2"/>
          <p:cNvSpPr>
            <a:spLocks noGrp="1"/>
          </p:cNvSpPr>
          <p:nvPr>
            <p:ph idx="1"/>
          </p:nvPr>
        </p:nvSpPr>
        <p:spPr/>
        <p:txBody>
          <a:bodyPr/>
          <a:lstStyle/>
          <a:p>
            <a:r>
              <a:rPr lang="en-US" altLang="en-US" dirty="0"/>
              <a:t>The requirement that a party’s assent to a contract be genuine or real</a:t>
            </a:r>
          </a:p>
          <a:p>
            <a:r>
              <a:rPr lang="en-US" altLang="en-US" dirty="0"/>
              <a:t>The genuineness of assent is lacking in certain cases of:</a:t>
            </a:r>
          </a:p>
          <a:p>
            <a:pPr lvl="1"/>
            <a:r>
              <a:rPr lang="en-US" altLang="en-US" dirty="0">
                <a:latin typeface="Arial Narrow" panose="020B0606020202030204" pitchFamily="34" charset="0"/>
              </a:rPr>
              <a:t>Mistake</a:t>
            </a:r>
          </a:p>
          <a:p>
            <a:pPr lvl="1"/>
            <a:r>
              <a:rPr lang="en-US" altLang="en-US" dirty="0">
                <a:latin typeface="Arial Narrow" panose="020B0606020202030204" pitchFamily="34" charset="0"/>
              </a:rPr>
              <a:t>Fraudulent Misrepresentation</a:t>
            </a:r>
          </a:p>
          <a:p>
            <a:pPr lvl="1"/>
            <a:r>
              <a:rPr lang="en-US" altLang="en-US" dirty="0">
                <a:latin typeface="Arial Narrow" panose="020B0606020202030204" pitchFamily="34" charset="0"/>
              </a:rPr>
              <a:t>Duress</a:t>
            </a:r>
          </a:p>
          <a:p>
            <a:pPr lvl="1"/>
            <a:r>
              <a:rPr lang="en-US" altLang="en-US" dirty="0">
                <a:latin typeface="Arial Narrow" panose="020B0606020202030204" pitchFamily="34" charset="0"/>
              </a:rPr>
              <a:t>Undue Influence</a:t>
            </a:r>
          </a:p>
          <a:p>
            <a:endParaRPr lang="en-US" dirty="0"/>
          </a:p>
        </p:txBody>
      </p:sp>
    </p:spTree>
    <p:extLst>
      <p:ext uri="{BB962C8B-B14F-4D97-AF65-F5344CB8AC3E}">
        <p14:creationId xmlns:p14="http://schemas.microsoft.com/office/powerpoint/2010/main" val="2125667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Unilateral Mistakes</a:t>
            </a:r>
            <a:endParaRPr lang="en-US" dirty="0"/>
          </a:p>
        </p:txBody>
      </p:sp>
      <p:sp>
        <p:nvSpPr>
          <p:cNvPr id="3" name="Content Placeholder 2"/>
          <p:cNvSpPr>
            <a:spLocks noGrp="1"/>
          </p:cNvSpPr>
          <p:nvPr>
            <p:ph idx="1"/>
          </p:nvPr>
        </p:nvSpPr>
        <p:spPr/>
        <p:txBody>
          <a:bodyPr>
            <a:normAutofit/>
          </a:bodyPr>
          <a:lstStyle/>
          <a:p>
            <a:r>
              <a:rPr lang="en-US" altLang="en-US" dirty="0"/>
              <a:t>Occur when only one party is mistaken about a material fact regarding the subject matter of the </a:t>
            </a:r>
            <a:r>
              <a:rPr lang="en-US" altLang="en-US" dirty="0" smtClean="0"/>
              <a:t>contract</a:t>
            </a:r>
            <a:endParaRPr lang="en-US" altLang="en-US" dirty="0"/>
          </a:p>
          <a:p>
            <a:r>
              <a:rPr lang="en-US" altLang="en-US" dirty="0"/>
              <a:t>In most cases the mistaken party will not be permitted to rescind the </a:t>
            </a:r>
            <a:r>
              <a:rPr lang="en-US" altLang="en-US" dirty="0" smtClean="0"/>
              <a:t>contract</a:t>
            </a:r>
            <a:endParaRPr lang="en-US" altLang="en-US" dirty="0"/>
          </a:p>
          <a:p>
            <a:r>
              <a:rPr lang="en-US" altLang="en-US" dirty="0"/>
              <a:t>The contract will be enforced on its terms</a:t>
            </a:r>
          </a:p>
          <a:p>
            <a:endParaRPr lang="en-US" dirty="0"/>
          </a:p>
        </p:txBody>
      </p:sp>
    </p:spTree>
    <p:extLst>
      <p:ext uri="{BB962C8B-B14F-4D97-AF65-F5344CB8AC3E}">
        <p14:creationId xmlns:p14="http://schemas.microsoft.com/office/powerpoint/2010/main" val="4084792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Mutual Mistake of Fact</a:t>
            </a:r>
            <a:endParaRPr lang="en-US" dirty="0"/>
          </a:p>
        </p:txBody>
      </p:sp>
      <p:sp>
        <p:nvSpPr>
          <p:cNvPr id="3" name="Content Placeholder 2"/>
          <p:cNvSpPr>
            <a:spLocks noGrp="1"/>
          </p:cNvSpPr>
          <p:nvPr>
            <p:ph idx="1"/>
          </p:nvPr>
        </p:nvSpPr>
        <p:spPr/>
        <p:txBody>
          <a:bodyPr/>
          <a:lstStyle/>
          <a:p>
            <a:pPr marL="342900" indent="-342900">
              <a:lnSpc>
                <a:spcPct val="90000"/>
              </a:lnSpc>
              <a:defRPr/>
            </a:pPr>
            <a:r>
              <a:rPr lang="en-US" dirty="0">
                <a:latin typeface="Arial Narrow" pitchFamily="34" charset="0"/>
              </a:rPr>
              <a:t>A mistake made by both parties concerning a material fact that is important to the subject matter of the contract</a:t>
            </a:r>
          </a:p>
          <a:p>
            <a:pPr marL="342900" indent="-342900">
              <a:lnSpc>
                <a:spcPct val="90000"/>
              </a:lnSpc>
              <a:defRPr/>
            </a:pPr>
            <a:r>
              <a:rPr lang="en-US" dirty="0">
                <a:latin typeface="Arial Narrow" pitchFamily="34" charset="0"/>
              </a:rPr>
              <a:t>In </a:t>
            </a:r>
            <a:r>
              <a:rPr lang="en-US" i="1" dirty="0">
                <a:latin typeface="Arial Narrow" pitchFamily="34" charset="0"/>
              </a:rPr>
              <a:t>Raffles v. </a:t>
            </a:r>
            <a:r>
              <a:rPr lang="en-US" i="1" dirty="0" err="1">
                <a:latin typeface="Arial Narrow" pitchFamily="34" charset="0"/>
              </a:rPr>
              <a:t>Wichelhaus</a:t>
            </a:r>
            <a:r>
              <a:rPr lang="en-US" dirty="0">
                <a:latin typeface="Arial Narrow" pitchFamily="34" charset="0"/>
              </a:rPr>
              <a:t>, the court held that a mutual mistake of fact excused performance of the contract</a:t>
            </a:r>
          </a:p>
          <a:p>
            <a:endParaRPr lang="en-US" dirty="0"/>
          </a:p>
        </p:txBody>
      </p:sp>
    </p:spTree>
    <p:extLst>
      <p:ext uri="{BB962C8B-B14F-4D97-AF65-F5344CB8AC3E}">
        <p14:creationId xmlns:p14="http://schemas.microsoft.com/office/powerpoint/2010/main" val="17814742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Mutual Mistake of Value</a:t>
            </a:r>
            <a:endParaRPr lang="en-US" dirty="0"/>
          </a:p>
        </p:txBody>
      </p:sp>
      <p:sp>
        <p:nvSpPr>
          <p:cNvPr id="3" name="Content Placeholder 2"/>
          <p:cNvSpPr>
            <a:spLocks noGrp="1"/>
          </p:cNvSpPr>
          <p:nvPr>
            <p:ph idx="1"/>
          </p:nvPr>
        </p:nvSpPr>
        <p:spPr/>
        <p:txBody>
          <a:bodyPr/>
          <a:lstStyle/>
          <a:p>
            <a:pPr marL="342900" indent="-342900">
              <a:lnSpc>
                <a:spcPct val="90000"/>
              </a:lnSpc>
              <a:defRPr/>
            </a:pPr>
            <a:r>
              <a:rPr lang="en-US" dirty="0">
                <a:latin typeface="Arial Narrow" pitchFamily="34" charset="0"/>
              </a:rPr>
              <a:t>A mistake that occurs if both parties know the object of the contract but are mistaken as to its value</a:t>
            </a:r>
          </a:p>
          <a:p>
            <a:pPr marL="342900" indent="-342900">
              <a:lnSpc>
                <a:spcPct val="90000"/>
              </a:lnSpc>
              <a:defRPr/>
            </a:pPr>
            <a:r>
              <a:rPr lang="en-US" dirty="0">
                <a:latin typeface="Arial Narrow" pitchFamily="34" charset="0"/>
              </a:rPr>
              <a:t>The contract remains enforceable by either party because the identity of the subject matter of the contract is not at issue</a:t>
            </a:r>
          </a:p>
          <a:p>
            <a:endParaRPr lang="en-US" dirty="0"/>
          </a:p>
        </p:txBody>
      </p:sp>
    </p:spTree>
    <p:extLst>
      <p:ext uri="{BB962C8B-B14F-4D97-AF65-F5344CB8AC3E}">
        <p14:creationId xmlns:p14="http://schemas.microsoft.com/office/powerpoint/2010/main" val="13682121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Contract &amp; Parties</a:t>
            </a:r>
            <a:endParaRPr lang="en-US" dirty="0"/>
          </a:p>
        </p:txBody>
      </p:sp>
      <p:sp>
        <p:nvSpPr>
          <p:cNvPr id="3" name="Content Placeholder 2"/>
          <p:cNvSpPr>
            <a:spLocks noGrp="1"/>
          </p:cNvSpPr>
          <p:nvPr>
            <p:ph idx="1"/>
          </p:nvPr>
        </p:nvSpPr>
        <p:spPr/>
        <p:txBody>
          <a:bodyPr/>
          <a:lstStyle/>
          <a:p>
            <a:r>
              <a:rPr lang="en-US" altLang="en-US" dirty="0"/>
              <a:t>A contract is an agreement that is enforceable by a court of law or </a:t>
            </a:r>
            <a:r>
              <a:rPr lang="en-US" altLang="en-US" dirty="0" smtClean="0"/>
              <a:t>equity</a:t>
            </a:r>
            <a:endParaRPr lang="en-US" altLang="en-US" dirty="0"/>
          </a:p>
          <a:p>
            <a:r>
              <a:rPr lang="en-US" altLang="en-US" dirty="0"/>
              <a:t>If one party fails to perform as promised, the other party can use the court system to enforce the contract and recover damages or other </a:t>
            </a:r>
            <a:r>
              <a:rPr lang="en-US" altLang="en-US" dirty="0" smtClean="0"/>
              <a:t>remedy</a:t>
            </a:r>
          </a:p>
          <a:p>
            <a:pPr>
              <a:lnSpc>
                <a:spcPct val="90000"/>
              </a:lnSpc>
              <a:defRPr/>
            </a:pPr>
            <a:r>
              <a:rPr lang="en-US" dirty="0" err="1">
                <a:solidFill>
                  <a:srgbClr val="0000FF"/>
                </a:solidFill>
                <a:effectLst>
                  <a:outerShdw blurRad="38100" dist="38100" dir="2700000" algn="tl">
                    <a:srgbClr val="C0C0C0"/>
                  </a:outerShdw>
                </a:effectLst>
                <a:latin typeface="Arial Narrow" pitchFamily="34" charset="0"/>
              </a:rPr>
              <a:t>Offeror</a:t>
            </a:r>
            <a:r>
              <a:rPr lang="en-US" dirty="0">
                <a:latin typeface="Arial Narrow" pitchFamily="34" charset="0"/>
              </a:rPr>
              <a:t> – The party who makes an offer to enter into a contract</a:t>
            </a:r>
          </a:p>
          <a:p>
            <a:pPr>
              <a:lnSpc>
                <a:spcPct val="90000"/>
              </a:lnSpc>
              <a:defRPr/>
            </a:pPr>
            <a:r>
              <a:rPr lang="en-US" dirty="0">
                <a:solidFill>
                  <a:srgbClr val="0000FF"/>
                </a:solidFill>
                <a:effectLst>
                  <a:outerShdw blurRad="38100" dist="38100" dir="2700000" algn="tl">
                    <a:srgbClr val="C0C0C0"/>
                  </a:outerShdw>
                </a:effectLst>
                <a:latin typeface="Arial Narrow" pitchFamily="34" charset="0"/>
              </a:rPr>
              <a:t>Offeree</a:t>
            </a:r>
            <a:r>
              <a:rPr lang="en-US" dirty="0">
                <a:latin typeface="Arial Narrow" pitchFamily="34" charset="0"/>
              </a:rPr>
              <a:t> – The party to whom an offer to enter into a contract is made</a:t>
            </a:r>
          </a:p>
          <a:p>
            <a:endParaRPr lang="en-US" altLang="en-US" dirty="0"/>
          </a:p>
          <a:p>
            <a:endParaRPr lang="en-US" dirty="0"/>
          </a:p>
        </p:txBody>
      </p:sp>
    </p:spTree>
    <p:extLst>
      <p:ext uri="{BB962C8B-B14F-4D97-AF65-F5344CB8AC3E}">
        <p14:creationId xmlns:p14="http://schemas.microsoft.com/office/powerpoint/2010/main" val="40430126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Fradulent</a:t>
            </a:r>
            <a:r>
              <a:rPr lang="en-US" dirty="0" smtClean="0"/>
              <a:t> Misrepresentation</a:t>
            </a:r>
            <a:endParaRPr lang="en-US" dirty="0"/>
          </a:p>
        </p:txBody>
      </p:sp>
      <p:sp>
        <p:nvSpPr>
          <p:cNvPr id="3" name="Content Placeholder 2"/>
          <p:cNvSpPr>
            <a:spLocks noGrp="1"/>
          </p:cNvSpPr>
          <p:nvPr>
            <p:ph idx="1"/>
          </p:nvPr>
        </p:nvSpPr>
        <p:spPr/>
        <p:txBody>
          <a:bodyPr/>
          <a:lstStyle/>
          <a:p>
            <a:pPr>
              <a:spcBef>
                <a:spcPct val="50000"/>
              </a:spcBef>
              <a:defRPr/>
            </a:pPr>
            <a:r>
              <a:rPr lang="en-US" u="sng" dirty="0">
                <a:solidFill>
                  <a:srgbClr val="0000FF"/>
                </a:solidFill>
                <a:effectLst>
                  <a:outerShdw blurRad="38100" dist="38100" dir="2700000" algn="tl">
                    <a:srgbClr val="C0C0C0"/>
                  </a:outerShdw>
                </a:effectLst>
                <a:latin typeface="Arial Rounded MT Bold" pitchFamily="34" charset="0"/>
              </a:rPr>
              <a:t>Fraudulent Misrepresentation</a:t>
            </a:r>
          </a:p>
          <a:p>
            <a:pPr>
              <a:spcBef>
                <a:spcPct val="50000"/>
              </a:spcBef>
              <a:defRPr/>
            </a:pPr>
            <a:r>
              <a:rPr lang="en-US" dirty="0">
                <a:latin typeface="Arial Rounded MT Bold" pitchFamily="34" charset="0"/>
              </a:rPr>
              <a:t>When a person intentionally makes an assertion that is not in accord with the facts.</a:t>
            </a:r>
          </a:p>
          <a:p>
            <a:pPr>
              <a:spcBef>
                <a:spcPct val="50000"/>
              </a:spcBef>
              <a:defRPr/>
            </a:pPr>
            <a:r>
              <a:rPr lang="en-US" dirty="0">
                <a:latin typeface="Arial Rounded MT Bold" pitchFamily="34" charset="0"/>
              </a:rPr>
              <a:t>Also called </a:t>
            </a:r>
            <a:r>
              <a:rPr lang="en-US" i="1" dirty="0">
                <a:solidFill>
                  <a:srgbClr val="0000FF"/>
                </a:solidFill>
                <a:effectLst>
                  <a:outerShdw blurRad="38100" dist="38100" dir="2700000" algn="tl">
                    <a:srgbClr val="C0C0C0"/>
                  </a:outerShdw>
                </a:effectLst>
                <a:latin typeface="Arial Rounded MT Bold" pitchFamily="34" charset="0"/>
              </a:rPr>
              <a:t>fraud</a:t>
            </a:r>
            <a:r>
              <a:rPr lang="en-US" dirty="0">
                <a:latin typeface="Arial Rounded MT Bold" pitchFamily="34" charset="0"/>
              </a:rPr>
              <a:t>.</a:t>
            </a:r>
          </a:p>
          <a:p>
            <a:endParaRPr lang="en-US" dirty="0"/>
          </a:p>
        </p:txBody>
      </p:sp>
    </p:spTree>
    <p:extLst>
      <p:ext uri="{BB962C8B-B14F-4D97-AF65-F5344CB8AC3E}">
        <p14:creationId xmlns:p14="http://schemas.microsoft.com/office/powerpoint/2010/main" val="3254606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Elements of Fraud</a:t>
            </a:r>
            <a:endParaRPr lang="en-US" dirty="0"/>
          </a:p>
        </p:txBody>
      </p:sp>
      <p:sp>
        <p:nvSpPr>
          <p:cNvPr id="3" name="Content Placeholder 2"/>
          <p:cNvSpPr>
            <a:spLocks noGrp="1"/>
          </p:cNvSpPr>
          <p:nvPr>
            <p:ph idx="1"/>
          </p:nvPr>
        </p:nvSpPr>
        <p:spPr/>
        <p:txBody>
          <a:bodyPr/>
          <a:lstStyle/>
          <a:p>
            <a:pPr marL="609600" indent="-609600">
              <a:buClr>
                <a:srgbClr val="0000FF"/>
              </a:buClr>
              <a:buSzTx/>
              <a:buFont typeface="Wingdings" panose="05000000000000000000" pitchFamily="2" charset="2"/>
              <a:buAutoNum type="arabicPeriod"/>
            </a:pPr>
            <a:r>
              <a:rPr lang="en-US" altLang="en-US" dirty="0"/>
              <a:t>The wrongdoer made a false representation of material fact</a:t>
            </a:r>
          </a:p>
          <a:p>
            <a:pPr marL="609600" indent="-609600">
              <a:buClr>
                <a:srgbClr val="0000FF"/>
              </a:buClr>
              <a:buSzTx/>
              <a:buFont typeface="Wingdings" panose="05000000000000000000" pitchFamily="2" charset="2"/>
              <a:buAutoNum type="arabicPeriod"/>
            </a:pPr>
            <a:r>
              <a:rPr lang="en-US" altLang="en-US" dirty="0"/>
              <a:t>The wrongdoer intended to deceive the innocent party</a:t>
            </a:r>
          </a:p>
          <a:p>
            <a:pPr marL="609600" indent="-609600">
              <a:buClr>
                <a:srgbClr val="0000FF"/>
              </a:buClr>
              <a:buSzTx/>
              <a:buFont typeface="Wingdings" panose="05000000000000000000" pitchFamily="2" charset="2"/>
              <a:buAutoNum type="arabicPeriod"/>
            </a:pPr>
            <a:r>
              <a:rPr lang="en-US" altLang="en-US" dirty="0"/>
              <a:t>The innocent party justifiably relied on the misrepresentation</a:t>
            </a:r>
          </a:p>
          <a:p>
            <a:pPr marL="609600" indent="-609600">
              <a:buClr>
                <a:srgbClr val="0000FF"/>
              </a:buClr>
              <a:buSzTx/>
              <a:buFont typeface="Wingdings" panose="05000000000000000000" pitchFamily="2" charset="2"/>
              <a:buAutoNum type="arabicPeriod"/>
            </a:pPr>
            <a:r>
              <a:rPr lang="en-US" altLang="en-US" dirty="0"/>
              <a:t>The innocent party was injured</a:t>
            </a:r>
          </a:p>
          <a:p>
            <a:endParaRPr lang="en-US" dirty="0"/>
          </a:p>
        </p:txBody>
      </p:sp>
    </p:spTree>
    <p:extLst>
      <p:ext uri="{BB962C8B-B14F-4D97-AF65-F5344CB8AC3E}">
        <p14:creationId xmlns:p14="http://schemas.microsoft.com/office/powerpoint/2010/main" val="41802953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Types of Fraud</a:t>
            </a:r>
            <a:endParaRPr lang="en-US" dirty="0"/>
          </a:p>
        </p:txBody>
      </p:sp>
      <p:sp>
        <p:nvSpPr>
          <p:cNvPr id="3" name="Content Placeholder 2"/>
          <p:cNvSpPr>
            <a:spLocks noGrp="1"/>
          </p:cNvSpPr>
          <p:nvPr>
            <p:ph idx="1"/>
          </p:nvPr>
        </p:nvSpPr>
        <p:spPr/>
        <p:txBody>
          <a:bodyPr/>
          <a:lstStyle/>
          <a:p>
            <a:pPr>
              <a:defRPr/>
            </a:pPr>
            <a:r>
              <a:rPr lang="en-US" b="1" dirty="0">
                <a:solidFill>
                  <a:srgbClr val="0000FF"/>
                </a:solidFill>
                <a:effectLst>
                  <a:outerShdw blurRad="38100" dist="38100" dir="2700000" algn="tl">
                    <a:srgbClr val="C0C0C0"/>
                  </a:outerShdw>
                </a:effectLst>
              </a:rPr>
              <a:t>Fraud in the inception</a:t>
            </a:r>
          </a:p>
          <a:p>
            <a:pPr lvl="1">
              <a:defRPr/>
            </a:pPr>
            <a:r>
              <a:rPr lang="en-US" dirty="0"/>
              <a:t>An innocent person is deceived as to the nature of his or her act</a:t>
            </a:r>
          </a:p>
          <a:p>
            <a:pPr>
              <a:defRPr/>
            </a:pPr>
            <a:r>
              <a:rPr lang="en-US" b="1" dirty="0">
                <a:solidFill>
                  <a:srgbClr val="0000FF"/>
                </a:solidFill>
                <a:effectLst>
                  <a:outerShdw blurRad="38100" dist="38100" dir="2700000" algn="tl">
                    <a:srgbClr val="C0C0C0"/>
                  </a:outerShdw>
                </a:effectLst>
              </a:rPr>
              <a:t>Fraud in the inducement</a:t>
            </a:r>
          </a:p>
          <a:p>
            <a:pPr lvl="1">
              <a:defRPr/>
            </a:pPr>
            <a:r>
              <a:rPr lang="en-US" dirty="0"/>
              <a:t>The wrongdoer fraudulently induces another party to enter into a contract</a:t>
            </a:r>
          </a:p>
          <a:p>
            <a:pPr>
              <a:defRPr/>
            </a:pPr>
            <a:r>
              <a:rPr lang="en-US" b="1" dirty="0">
                <a:solidFill>
                  <a:srgbClr val="0000FF"/>
                </a:solidFill>
                <a:effectLst>
                  <a:outerShdw blurRad="38100" dist="38100" dir="2700000" algn="tl">
                    <a:srgbClr val="C0C0C0"/>
                  </a:outerShdw>
                </a:effectLst>
              </a:rPr>
              <a:t>Fraud by concealment</a:t>
            </a:r>
          </a:p>
          <a:p>
            <a:pPr lvl="1">
              <a:defRPr/>
            </a:pPr>
            <a:r>
              <a:rPr lang="en-US" dirty="0"/>
              <a:t>The wrongdoer takes specific action to conceal a material fact from the other party</a:t>
            </a:r>
          </a:p>
          <a:p>
            <a:endParaRPr lang="en-US" dirty="0"/>
          </a:p>
        </p:txBody>
      </p:sp>
    </p:spTree>
    <p:extLst>
      <p:ext uri="{BB962C8B-B14F-4D97-AF65-F5344CB8AC3E}">
        <p14:creationId xmlns:p14="http://schemas.microsoft.com/office/powerpoint/2010/main" val="1147108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Fraud types continued</a:t>
            </a:r>
            <a:endParaRPr lang="en-US" dirty="0"/>
          </a:p>
        </p:txBody>
      </p:sp>
      <p:sp>
        <p:nvSpPr>
          <p:cNvPr id="3" name="Content Placeholder 2"/>
          <p:cNvSpPr>
            <a:spLocks noGrp="1"/>
          </p:cNvSpPr>
          <p:nvPr>
            <p:ph idx="1"/>
          </p:nvPr>
        </p:nvSpPr>
        <p:spPr/>
        <p:txBody>
          <a:bodyPr/>
          <a:lstStyle/>
          <a:p>
            <a:pPr>
              <a:defRPr/>
            </a:pPr>
            <a:r>
              <a:rPr lang="en-US" b="1" dirty="0">
                <a:solidFill>
                  <a:srgbClr val="0000FF"/>
                </a:solidFill>
                <a:effectLst>
                  <a:outerShdw blurRad="38100" dist="38100" dir="2700000" algn="tl">
                    <a:srgbClr val="C0C0C0"/>
                  </a:outerShdw>
                </a:effectLst>
              </a:rPr>
              <a:t>Silence as misrepresentation</a:t>
            </a:r>
          </a:p>
          <a:p>
            <a:pPr lvl="1">
              <a:defRPr/>
            </a:pPr>
            <a:r>
              <a:rPr lang="en-US" dirty="0"/>
              <a:t>The wrongdoer remains silent when he or she is under a legal obligation to disclose a material fact</a:t>
            </a:r>
          </a:p>
          <a:p>
            <a:pPr>
              <a:defRPr/>
            </a:pPr>
            <a:r>
              <a:rPr lang="en-US" b="1" dirty="0">
                <a:solidFill>
                  <a:srgbClr val="0000FF"/>
                </a:solidFill>
                <a:effectLst>
                  <a:outerShdw blurRad="38100" dist="38100" dir="2700000" algn="tl">
                    <a:srgbClr val="C0C0C0"/>
                  </a:outerShdw>
                </a:effectLst>
              </a:rPr>
              <a:t>Misrepresentation of law</a:t>
            </a:r>
          </a:p>
          <a:p>
            <a:pPr lvl="1">
              <a:defRPr/>
            </a:pPr>
            <a:r>
              <a:rPr lang="en-US" dirty="0"/>
              <a:t>A professional who should know what the law is intentionally misrepresents the law to a less sophisticated party</a:t>
            </a:r>
          </a:p>
          <a:p>
            <a:endParaRPr lang="en-US" dirty="0"/>
          </a:p>
        </p:txBody>
      </p:sp>
    </p:spTree>
    <p:extLst>
      <p:ext uri="{BB962C8B-B14F-4D97-AF65-F5344CB8AC3E}">
        <p14:creationId xmlns:p14="http://schemas.microsoft.com/office/powerpoint/2010/main" val="8830015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Innocent Misrepresentation</a:t>
            </a:r>
            <a:endParaRPr lang="en-US" dirty="0"/>
          </a:p>
        </p:txBody>
      </p:sp>
      <p:sp>
        <p:nvSpPr>
          <p:cNvPr id="3" name="Content Placeholder 2"/>
          <p:cNvSpPr>
            <a:spLocks noGrp="1"/>
          </p:cNvSpPr>
          <p:nvPr>
            <p:ph idx="1"/>
          </p:nvPr>
        </p:nvSpPr>
        <p:spPr/>
        <p:txBody>
          <a:bodyPr/>
          <a:lstStyle/>
          <a:p>
            <a:r>
              <a:rPr lang="en-US" altLang="en-US" dirty="0"/>
              <a:t>Occurs when a person unintentionally makes an assertion that is not in accord with the </a:t>
            </a:r>
            <a:r>
              <a:rPr lang="en-US" altLang="en-US" dirty="0" smtClean="0"/>
              <a:t>facts</a:t>
            </a:r>
            <a:endParaRPr lang="en-US" altLang="en-US" dirty="0"/>
          </a:p>
          <a:p>
            <a:r>
              <a:rPr lang="en-US" altLang="en-US" dirty="0"/>
              <a:t>The innocent party may rescind the contract but cannot recover </a:t>
            </a:r>
            <a:r>
              <a:rPr lang="en-US" altLang="en-US" dirty="0" smtClean="0"/>
              <a:t>damages</a:t>
            </a:r>
            <a:endParaRPr lang="en-US" altLang="en-US" dirty="0"/>
          </a:p>
          <a:p>
            <a:r>
              <a:rPr lang="en-US" altLang="en-US" dirty="0"/>
              <a:t>Innocent misrepresentation is not fraud</a:t>
            </a:r>
          </a:p>
          <a:p>
            <a:endParaRPr lang="en-US" dirty="0"/>
          </a:p>
        </p:txBody>
      </p:sp>
    </p:spTree>
    <p:extLst>
      <p:ext uri="{BB962C8B-B14F-4D97-AF65-F5344CB8AC3E}">
        <p14:creationId xmlns:p14="http://schemas.microsoft.com/office/powerpoint/2010/main" val="30598047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Undue Influence</a:t>
            </a:r>
            <a:endParaRPr lang="en-US" dirty="0"/>
          </a:p>
        </p:txBody>
      </p:sp>
      <p:sp>
        <p:nvSpPr>
          <p:cNvPr id="3" name="Content Placeholder 2"/>
          <p:cNvSpPr>
            <a:spLocks noGrp="1"/>
          </p:cNvSpPr>
          <p:nvPr>
            <p:ph idx="1"/>
          </p:nvPr>
        </p:nvSpPr>
        <p:spPr/>
        <p:txBody>
          <a:bodyPr>
            <a:normAutofit fontScale="92500"/>
          </a:bodyPr>
          <a:lstStyle/>
          <a:p>
            <a:r>
              <a:rPr lang="en-US" altLang="en-US" dirty="0"/>
              <a:t>Occurs when one person takes advantage of another person’s mental, emotional, or physical weakness and unduly persuades that person to enter into a </a:t>
            </a:r>
            <a:r>
              <a:rPr lang="en-US" altLang="en-US" dirty="0" smtClean="0"/>
              <a:t>contract</a:t>
            </a:r>
            <a:endParaRPr lang="en-US" altLang="en-US" dirty="0"/>
          </a:p>
          <a:p>
            <a:r>
              <a:rPr lang="en-US" altLang="en-US" dirty="0"/>
              <a:t>The persuasion by the wrongdoer must overcome the free will of the innocent </a:t>
            </a:r>
            <a:r>
              <a:rPr lang="en-US" altLang="en-US" dirty="0" smtClean="0"/>
              <a:t>party</a:t>
            </a:r>
          </a:p>
          <a:p>
            <a:pPr marL="609600" indent="-609600">
              <a:buNone/>
            </a:pPr>
            <a:r>
              <a:rPr lang="en-US" altLang="en-US" dirty="0"/>
              <a:t>The following elements must be shown to prove undue influence:</a:t>
            </a:r>
          </a:p>
          <a:p>
            <a:pPr marL="609600" indent="-609600">
              <a:buClr>
                <a:srgbClr val="0000FF"/>
              </a:buClr>
              <a:buSzTx/>
              <a:buFont typeface="Wingdings" panose="05000000000000000000" pitchFamily="2" charset="2"/>
              <a:buAutoNum type="arabicPeriod"/>
            </a:pPr>
            <a:r>
              <a:rPr lang="en-US" altLang="en-US" dirty="0"/>
              <a:t>A fiduciary or confidential relationship must have existed between the parties</a:t>
            </a:r>
          </a:p>
          <a:p>
            <a:pPr marL="609600" indent="-609600">
              <a:buClr>
                <a:srgbClr val="0000FF"/>
              </a:buClr>
              <a:buSzTx/>
              <a:buFont typeface="Wingdings" panose="05000000000000000000" pitchFamily="2" charset="2"/>
              <a:buAutoNum type="arabicPeriod"/>
            </a:pPr>
            <a:r>
              <a:rPr lang="en-US" altLang="en-US" dirty="0"/>
              <a:t>The dominant party must have unduly used his or her influence to persuade the servient party to enter into a contract</a:t>
            </a:r>
          </a:p>
          <a:p>
            <a:endParaRPr lang="en-US" altLang="en-US" dirty="0"/>
          </a:p>
          <a:p>
            <a:endParaRPr lang="en-US" dirty="0"/>
          </a:p>
        </p:txBody>
      </p:sp>
    </p:spTree>
    <p:extLst>
      <p:ext uri="{BB962C8B-B14F-4D97-AF65-F5344CB8AC3E}">
        <p14:creationId xmlns:p14="http://schemas.microsoft.com/office/powerpoint/2010/main" val="1790983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Duress</a:t>
            </a:r>
            <a:endParaRPr lang="en-US" dirty="0"/>
          </a:p>
        </p:txBody>
      </p:sp>
      <p:sp>
        <p:nvSpPr>
          <p:cNvPr id="3" name="Content Placeholder 2"/>
          <p:cNvSpPr>
            <a:spLocks noGrp="1"/>
          </p:cNvSpPr>
          <p:nvPr>
            <p:ph idx="1"/>
          </p:nvPr>
        </p:nvSpPr>
        <p:spPr/>
        <p:txBody>
          <a:bodyPr/>
          <a:lstStyle/>
          <a:p>
            <a:r>
              <a:rPr lang="en-US" altLang="en-US" dirty="0"/>
              <a:t>Occurs when one party threatens to do some wrongful act unless the other party enters into a </a:t>
            </a:r>
            <a:r>
              <a:rPr lang="en-US" altLang="en-US" dirty="0" smtClean="0"/>
              <a:t>contract</a:t>
            </a:r>
            <a:endParaRPr lang="en-US" altLang="en-US" dirty="0"/>
          </a:p>
          <a:p>
            <a:r>
              <a:rPr lang="en-US" altLang="en-US" dirty="0"/>
              <a:t>A contract entered into under duress cannot be enforced</a:t>
            </a:r>
          </a:p>
          <a:p>
            <a:endParaRPr lang="en-US" dirty="0"/>
          </a:p>
        </p:txBody>
      </p:sp>
    </p:spTree>
    <p:extLst>
      <p:ext uri="{BB962C8B-B14F-4D97-AF65-F5344CB8AC3E}">
        <p14:creationId xmlns:p14="http://schemas.microsoft.com/office/powerpoint/2010/main" val="1187179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Written Contracts</a:t>
            </a:r>
            <a:endParaRPr lang="en-US" dirty="0"/>
          </a:p>
        </p:txBody>
      </p:sp>
      <p:sp>
        <p:nvSpPr>
          <p:cNvPr id="3" name="Content Placeholder 2"/>
          <p:cNvSpPr>
            <a:spLocks noGrp="1"/>
          </p:cNvSpPr>
          <p:nvPr>
            <p:ph idx="1"/>
          </p:nvPr>
        </p:nvSpPr>
        <p:spPr/>
        <p:txBody>
          <a:bodyPr/>
          <a:lstStyle/>
          <a:p>
            <a:pPr marL="609600" indent="-609600">
              <a:lnSpc>
                <a:spcPct val="90000"/>
              </a:lnSpc>
              <a:buNone/>
            </a:pPr>
            <a:r>
              <a:rPr lang="en-US" altLang="en-US" dirty="0"/>
              <a:t>	Most states require the following types of contracts to be in writing:</a:t>
            </a:r>
          </a:p>
          <a:p>
            <a:pPr marL="609600" indent="-609600">
              <a:lnSpc>
                <a:spcPct val="90000"/>
              </a:lnSpc>
              <a:buClr>
                <a:srgbClr val="0000FF"/>
              </a:buClr>
              <a:buSzTx/>
              <a:buFont typeface="Wingdings" panose="05000000000000000000" pitchFamily="2" charset="2"/>
              <a:buAutoNum type="arabicPeriod"/>
            </a:pPr>
            <a:r>
              <a:rPr lang="en-US" altLang="en-US" dirty="0">
                <a:latin typeface="Arial Narrow" panose="020B0606020202030204" pitchFamily="34" charset="0"/>
              </a:rPr>
              <a:t>Contracts involving interests in land</a:t>
            </a:r>
          </a:p>
          <a:p>
            <a:pPr marL="609600" indent="-609600">
              <a:lnSpc>
                <a:spcPct val="90000"/>
              </a:lnSpc>
              <a:buClr>
                <a:srgbClr val="0000FF"/>
              </a:buClr>
              <a:buSzTx/>
              <a:buFont typeface="Wingdings" panose="05000000000000000000" pitchFamily="2" charset="2"/>
              <a:buAutoNum type="arabicPeriod"/>
            </a:pPr>
            <a:r>
              <a:rPr lang="en-US" altLang="en-US" dirty="0">
                <a:latin typeface="Arial Narrow" panose="020B0606020202030204" pitchFamily="34" charset="0"/>
              </a:rPr>
              <a:t>Contracts that by their own terms cannot be performed within one year</a:t>
            </a:r>
          </a:p>
          <a:p>
            <a:pPr marL="609600" indent="-609600">
              <a:lnSpc>
                <a:spcPct val="90000"/>
              </a:lnSpc>
              <a:buClr>
                <a:srgbClr val="0000FF"/>
              </a:buClr>
              <a:buSzTx/>
              <a:buFont typeface="Wingdings" panose="05000000000000000000" pitchFamily="2" charset="2"/>
              <a:buAutoNum type="arabicPeriod"/>
            </a:pPr>
            <a:r>
              <a:rPr lang="en-US" altLang="en-US" dirty="0">
                <a:latin typeface="Arial Narrow" panose="020B0606020202030204" pitchFamily="34" charset="0"/>
              </a:rPr>
              <a:t>Collateral contracts where a person promises to answer for the debt or duty of another person</a:t>
            </a:r>
          </a:p>
          <a:p>
            <a:pPr marL="609600" indent="-609600">
              <a:lnSpc>
                <a:spcPct val="90000"/>
              </a:lnSpc>
              <a:buClr>
                <a:srgbClr val="0000FF"/>
              </a:buClr>
              <a:buSzTx/>
              <a:buFont typeface="Wingdings" panose="05000000000000000000" pitchFamily="2" charset="2"/>
              <a:buAutoNum type="arabicPeriod"/>
            </a:pPr>
            <a:r>
              <a:rPr lang="en-US" altLang="en-US" dirty="0">
                <a:latin typeface="Arial Narrow" panose="020B0606020202030204" pitchFamily="34" charset="0"/>
              </a:rPr>
              <a:t>Contracts for the sale of goods for more than $500</a:t>
            </a:r>
          </a:p>
          <a:p>
            <a:pPr marL="609600" indent="-609600">
              <a:lnSpc>
                <a:spcPct val="90000"/>
              </a:lnSpc>
              <a:buClr>
                <a:srgbClr val="0000FF"/>
              </a:buClr>
              <a:buSzTx/>
              <a:buFont typeface="Wingdings" panose="05000000000000000000" pitchFamily="2" charset="2"/>
              <a:buAutoNum type="arabicPeriod"/>
            </a:pPr>
            <a:r>
              <a:rPr lang="en-US" altLang="en-US" dirty="0">
                <a:latin typeface="Arial Narrow" panose="020B0606020202030204" pitchFamily="34" charset="0"/>
              </a:rPr>
              <a:t>Real estate agents’ contracts</a:t>
            </a:r>
          </a:p>
          <a:p>
            <a:endParaRPr lang="en-US" dirty="0"/>
          </a:p>
        </p:txBody>
      </p:sp>
    </p:spTree>
    <p:extLst>
      <p:ext uri="{BB962C8B-B14F-4D97-AF65-F5344CB8AC3E}">
        <p14:creationId xmlns:p14="http://schemas.microsoft.com/office/powerpoint/2010/main" val="17303742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Original and Guaranty Contracts</a:t>
            </a:r>
            <a:endParaRPr lang="en-US" dirty="0"/>
          </a:p>
        </p:txBody>
      </p:sp>
      <p:sp>
        <p:nvSpPr>
          <p:cNvPr id="3" name="Content Placeholder 2"/>
          <p:cNvSpPr>
            <a:spLocks noGrp="1"/>
          </p:cNvSpPr>
          <p:nvPr>
            <p:ph idx="1"/>
          </p:nvPr>
        </p:nvSpPr>
        <p:spPr/>
        <p:txBody>
          <a:bodyPr/>
          <a:lstStyle/>
          <a:p>
            <a:r>
              <a:rPr lang="en-US" dirty="0" smtClean="0"/>
              <a:t>Debtor has a contract with Creditor (this is the Original Contract)</a:t>
            </a:r>
          </a:p>
          <a:p>
            <a:r>
              <a:rPr lang="en-US" dirty="0" smtClean="0"/>
              <a:t>Guarantor agrees to pay the debt if the debtor fails to pay the creditor (guaranty contract)</a:t>
            </a:r>
            <a:endParaRPr lang="en-US" dirty="0"/>
          </a:p>
        </p:txBody>
      </p:sp>
    </p:spTree>
    <p:extLst>
      <p:ext uri="{BB962C8B-B14F-4D97-AF65-F5344CB8AC3E}">
        <p14:creationId xmlns:p14="http://schemas.microsoft.com/office/powerpoint/2010/main" val="31513088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Sufficiency of Writing the Contract</a:t>
            </a:r>
            <a:endParaRPr lang="en-US" dirty="0"/>
          </a:p>
        </p:txBody>
      </p:sp>
      <p:sp>
        <p:nvSpPr>
          <p:cNvPr id="3" name="Content Placeholder 2"/>
          <p:cNvSpPr>
            <a:spLocks noGrp="1"/>
          </p:cNvSpPr>
          <p:nvPr>
            <p:ph idx="1"/>
          </p:nvPr>
        </p:nvSpPr>
        <p:spPr/>
        <p:txBody>
          <a:bodyPr/>
          <a:lstStyle/>
          <a:p>
            <a:pPr>
              <a:defRPr/>
            </a:pPr>
            <a:r>
              <a:rPr lang="en-US" b="1" dirty="0">
                <a:solidFill>
                  <a:srgbClr val="0000FF"/>
                </a:solidFill>
                <a:effectLst>
                  <a:outerShdw blurRad="38100" dist="38100" dir="2700000" algn="tl">
                    <a:srgbClr val="C0C0C0"/>
                  </a:outerShdw>
                </a:effectLst>
              </a:rPr>
              <a:t>Formality of the writing</a:t>
            </a:r>
          </a:p>
          <a:p>
            <a:pPr lvl="1">
              <a:defRPr/>
            </a:pPr>
            <a:r>
              <a:rPr lang="en-US" dirty="0"/>
              <a:t>A written contract does not have to be formal or drafted by a lawyer to be enforceable</a:t>
            </a:r>
          </a:p>
          <a:p>
            <a:pPr lvl="1">
              <a:defRPr/>
            </a:pPr>
            <a:r>
              <a:rPr lang="en-US" dirty="0"/>
              <a:t>Informal contracts are enforceable contracts</a:t>
            </a:r>
          </a:p>
          <a:p>
            <a:pPr>
              <a:defRPr/>
            </a:pPr>
            <a:r>
              <a:rPr lang="en-US" b="1" dirty="0">
                <a:solidFill>
                  <a:srgbClr val="0000FF"/>
                </a:solidFill>
                <a:effectLst>
                  <a:outerShdw blurRad="38100" dist="38100" dir="2700000" algn="tl">
                    <a:srgbClr val="C0C0C0"/>
                  </a:outerShdw>
                </a:effectLst>
              </a:rPr>
              <a:t>Required signature</a:t>
            </a:r>
          </a:p>
          <a:p>
            <a:pPr lvl="1">
              <a:defRPr/>
            </a:pPr>
            <a:r>
              <a:rPr lang="en-US" dirty="0"/>
              <a:t>The party against whom enforcement of the contract is sought must have signed the contract</a:t>
            </a:r>
          </a:p>
          <a:p>
            <a:endParaRPr lang="en-US" dirty="0"/>
          </a:p>
        </p:txBody>
      </p:sp>
    </p:spTree>
    <p:extLst>
      <p:ext uri="{BB962C8B-B14F-4D97-AF65-F5344CB8AC3E}">
        <p14:creationId xmlns:p14="http://schemas.microsoft.com/office/powerpoint/2010/main" val="2487437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of Contract Law</a:t>
            </a:r>
            <a:endParaRPr lang="en-US" dirty="0"/>
          </a:p>
        </p:txBody>
      </p:sp>
      <p:sp>
        <p:nvSpPr>
          <p:cNvPr id="3" name="Content Placeholder 2"/>
          <p:cNvSpPr>
            <a:spLocks noGrp="1"/>
          </p:cNvSpPr>
          <p:nvPr>
            <p:ph idx="1"/>
          </p:nvPr>
        </p:nvSpPr>
        <p:spPr/>
        <p:txBody>
          <a:bodyPr/>
          <a:lstStyle/>
          <a:p>
            <a:pPr marL="590550" indent="-590550">
              <a:buSzTx/>
              <a:buFont typeface="Wingdings" panose="05000000000000000000" pitchFamily="2" charset="2"/>
              <a:buAutoNum type="arabicPeriod"/>
            </a:pPr>
            <a:r>
              <a:rPr lang="en-US" altLang="en-US" dirty="0"/>
              <a:t>The Common Law of Contracts</a:t>
            </a:r>
          </a:p>
          <a:p>
            <a:pPr marL="590550" indent="-590550">
              <a:lnSpc>
                <a:spcPct val="140000"/>
              </a:lnSpc>
              <a:buSzTx/>
              <a:buFont typeface="Wingdings" panose="05000000000000000000" pitchFamily="2" charset="2"/>
              <a:buAutoNum type="arabicPeriod"/>
            </a:pPr>
            <a:r>
              <a:rPr lang="en-US" altLang="en-US" dirty="0"/>
              <a:t>The Uniform Commercial Code</a:t>
            </a:r>
          </a:p>
          <a:p>
            <a:pPr marL="590550" indent="-590550">
              <a:lnSpc>
                <a:spcPct val="140000"/>
              </a:lnSpc>
              <a:buSzTx/>
              <a:buFont typeface="Wingdings" panose="05000000000000000000" pitchFamily="2" charset="2"/>
              <a:buAutoNum type="arabicPeriod"/>
            </a:pPr>
            <a:r>
              <a:rPr lang="en-US" altLang="en-US" dirty="0"/>
              <a:t>The Restatement of the Law of Contracts</a:t>
            </a:r>
          </a:p>
          <a:p>
            <a:pPr marL="590550" indent="-590550">
              <a:lnSpc>
                <a:spcPct val="130000"/>
              </a:lnSpc>
              <a:buSzTx/>
              <a:buFont typeface="Wingdings" panose="05000000000000000000" pitchFamily="2" charset="2"/>
              <a:buAutoNum type="arabicPeriod"/>
            </a:pPr>
            <a:r>
              <a:rPr lang="en-US" altLang="en-US" dirty="0"/>
              <a:t>Uniform Computer Information Transactions Act (UCITA)</a:t>
            </a:r>
          </a:p>
          <a:p>
            <a:endParaRPr lang="en-US" dirty="0"/>
          </a:p>
        </p:txBody>
      </p:sp>
    </p:spTree>
    <p:extLst>
      <p:ext uri="{BB962C8B-B14F-4D97-AF65-F5344CB8AC3E}">
        <p14:creationId xmlns:p14="http://schemas.microsoft.com/office/powerpoint/2010/main" val="21139372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Sufficiency continued</a:t>
            </a:r>
            <a:endParaRPr lang="en-US" dirty="0"/>
          </a:p>
        </p:txBody>
      </p:sp>
      <p:sp>
        <p:nvSpPr>
          <p:cNvPr id="3" name="Content Placeholder 2"/>
          <p:cNvSpPr>
            <a:spLocks noGrp="1"/>
          </p:cNvSpPr>
          <p:nvPr>
            <p:ph idx="1"/>
          </p:nvPr>
        </p:nvSpPr>
        <p:spPr/>
        <p:txBody>
          <a:bodyPr/>
          <a:lstStyle/>
          <a:p>
            <a:pPr>
              <a:defRPr/>
            </a:pPr>
            <a:r>
              <a:rPr lang="en-US" b="1" dirty="0">
                <a:solidFill>
                  <a:srgbClr val="0000FF"/>
                </a:solidFill>
                <a:effectLst>
                  <a:outerShdw blurRad="38100" dist="38100" dir="2700000" algn="tl">
                    <a:srgbClr val="C0C0C0"/>
                  </a:outerShdw>
                </a:effectLst>
              </a:rPr>
              <a:t>Integration of several writings</a:t>
            </a:r>
          </a:p>
          <a:p>
            <a:pPr lvl="1">
              <a:defRPr/>
            </a:pPr>
            <a:r>
              <a:rPr lang="en-US" dirty="0"/>
              <a:t>Several writings may be integrated to form a contract</a:t>
            </a:r>
          </a:p>
          <a:p>
            <a:pPr lvl="1">
              <a:defRPr/>
            </a:pPr>
            <a:r>
              <a:rPr lang="en-US" i="1" dirty="0">
                <a:solidFill>
                  <a:srgbClr val="0000FF"/>
                </a:solidFill>
                <a:effectLst>
                  <a:outerShdw blurRad="38100" dist="38100" dir="2700000" algn="tl">
                    <a:srgbClr val="C0C0C0"/>
                  </a:outerShdw>
                </a:effectLst>
              </a:rPr>
              <a:t>Express reference</a:t>
            </a:r>
            <a:r>
              <a:rPr lang="en-US" dirty="0"/>
              <a:t> – one document incorporates another document</a:t>
            </a:r>
          </a:p>
          <a:p>
            <a:pPr lvl="1">
              <a:defRPr/>
            </a:pPr>
            <a:r>
              <a:rPr lang="en-US" i="1" dirty="0">
                <a:solidFill>
                  <a:srgbClr val="0000FF"/>
                </a:solidFill>
                <a:effectLst>
                  <a:outerShdw blurRad="38100" dist="38100" dir="2700000" algn="tl">
                    <a:srgbClr val="C0C0C0"/>
                  </a:outerShdw>
                </a:effectLst>
              </a:rPr>
              <a:t>Implied reference</a:t>
            </a:r>
            <a:r>
              <a:rPr lang="en-US" dirty="0"/>
              <a:t> – documents are physically attached by staple or by paper clip or are placed in the same envelope</a:t>
            </a:r>
          </a:p>
          <a:p>
            <a:endParaRPr lang="en-US" dirty="0"/>
          </a:p>
        </p:txBody>
      </p:sp>
    </p:spTree>
    <p:extLst>
      <p:ext uri="{BB962C8B-B14F-4D97-AF65-F5344CB8AC3E}">
        <p14:creationId xmlns:p14="http://schemas.microsoft.com/office/powerpoint/2010/main" val="11382318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Breach of Contract</a:t>
            </a:r>
            <a:endParaRPr lang="en-US" dirty="0"/>
          </a:p>
        </p:txBody>
      </p:sp>
      <p:sp>
        <p:nvSpPr>
          <p:cNvPr id="3" name="Content Placeholder 2"/>
          <p:cNvSpPr>
            <a:spLocks noGrp="1"/>
          </p:cNvSpPr>
          <p:nvPr>
            <p:ph idx="1"/>
          </p:nvPr>
        </p:nvSpPr>
        <p:spPr/>
        <p:txBody>
          <a:bodyPr/>
          <a:lstStyle/>
          <a:p>
            <a:pPr>
              <a:defRPr/>
            </a:pPr>
            <a:r>
              <a:rPr lang="en-US" dirty="0"/>
              <a:t>There are three levels of performance of a contract:</a:t>
            </a:r>
          </a:p>
          <a:p>
            <a:pPr lvl="1">
              <a:defRPr/>
            </a:pPr>
            <a:r>
              <a:rPr lang="en-US" dirty="0">
                <a:latin typeface="Arial Narrow" pitchFamily="34" charset="0"/>
              </a:rPr>
              <a:t>Complete (or strict) performance</a:t>
            </a:r>
          </a:p>
          <a:p>
            <a:pPr lvl="1">
              <a:defRPr/>
            </a:pPr>
            <a:r>
              <a:rPr lang="en-US" dirty="0">
                <a:latin typeface="Arial Narrow" pitchFamily="34" charset="0"/>
              </a:rPr>
              <a:t>Substantial performance</a:t>
            </a:r>
          </a:p>
          <a:p>
            <a:pPr lvl="1">
              <a:defRPr/>
            </a:pPr>
            <a:r>
              <a:rPr lang="en-US" dirty="0">
                <a:latin typeface="Arial Narrow" pitchFamily="34" charset="0"/>
              </a:rPr>
              <a:t>Inferior performance</a:t>
            </a:r>
          </a:p>
          <a:p>
            <a:pPr>
              <a:defRPr/>
            </a:pPr>
            <a:r>
              <a:rPr lang="en-US" b="1" dirty="0">
                <a:solidFill>
                  <a:srgbClr val="0000FF"/>
                </a:solidFill>
                <a:effectLst>
                  <a:outerShdw blurRad="38100" dist="38100" dir="2700000" algn="tl">
                    <a:srgbClr val="C0C0C0"/>
                  </a:outerShdw>
                </a:effectLst>
              </a:rPr>
              <a:t>Breach of contract</a:t>
            </a:r>
            <a:r>
              <a:rPr lang="en-US" dirty="0"/>
              <a:t> – if a contracting party fails to perform an absolute duty owed under a contract</a:t>
            </a:r>
          </a:p>
          <a:p>
            <a:endParaRPr lang="en-US" dirty="0"/>
          </a:p>
        </p:txBody>
      </p:sp>
    </p:spTree>
    <p:extLst>
      <p:ext uri="{BB962C8B-B14F-4D97-AF65-F5344CB8AC3E}">
        <p14:creationId xmlns:p14="http://schemas.microsoft.com/office/powerpoint/2010/main" val="27448535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Discharge of Performance from Contract</a:t>
            </a:r>
            <a:endParaRPr lang="en-US" dirty="0"/>
          </a:p>
        </p:txBody>
      </p:sp>
      <p:sp>
        <p:nvSpPr>
          <p:cNvPr id="3" name="Content Placeholder 2"/>
          <p:cNvSpPr>
            <a:spLocks noGrp="1"/>
          </p:cNvSpPr>
          <p:nvPr>
            <p:ph idx="1"/>
          </p:nvPr>
        </p:nvSpPr>
        <p:spPr/>
        <p:txBody>
          <a:bodyPr/>
          <a:lstStyle/>
          <a:p>
            <a:pPr>
              <a:defRPr/>
            </a:pPr>
            <a:r>
              <a:rPr lang="en-US" dirty="0"/>
              <a:t>A party’s duty to perform under a contract may be discharged by:</a:t>
            </a:r>
          </a:p>
          <a:p>
            <a:pPr lvl="1">
              <a:defRPr/>
            </a:pPr>
            <a:r>
              <a:rPr lang="en-US" i="1" dirty="0">
                <a:effectLst>
                  <a:outerShdw blurRad="38100" dist="38100" dir="2700000" algn="tl">
                    <a:srgbClr val="C0C0C0"/>
                  </a:outerShdw>
                </a:effectLst>
              </a:rPr>
              <a:t>Mutual agreement</a:t>
            </a:r>
            <a:r>
              <a:rPr lang="en-US" dirty="0"/>
              <a:t> of the parties</a:t>
            </a:r>
          </a:p>
          <a:p>
            <a:pPr lvl="1">
              <a:defRPr/>
            </a:pPr>
            <a:r>
              <a:rPr lang="en-US" i="1" dirty="0">
                <a:effectLst>
                  <a:outerShdw blurRad="38100" dist="38100" dir="2700000" algn="tl">
                    <a:srgbClr val="C0C0C0"/>
                  </a:outerShdw>
                </a:effectLst>
              </a:rPr>
              <a:t>Impossibility of performance</a:t>
            </a:r>
          </a:p>
          <a:p>
            <a:pPr lvl="1">
              <a:defRPr/>
            </a:pPr>
            <a:r>
              <a:rPr lang="en-US" i="1" dirty="0">
                <a:effectLst>
                  <a:outerShdw blurRad="38100" dist="38100" dir="2700000" algn="tl">
                    <a:srgbClr val="C0C0C0"/>
                  </a:outerShdw>
                </a:effectLst>
              </a:rPr>
              <a:t>Operation of the law</a:t>
            </a:r>
          </a:p>
          <a:p>
            <a:endParaRPr lang="en-US" dirty="0"/>
          </a:p>
        </p:txBody>
      </p:sp>
    </p:spTree>
    <p:extLst>
      <p:ext uri="{BB962C8B-B14F-4D97-AF65-F5344CB8AC3E}">
        <p14:creationId xmlns:p14="http://schemas.microsoft.com/office/powerpoint/2010/main" val="41707766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Rescission</a:t>
            </a:r>
            <a:endParaRPr lang="en-US" dirty="0"/>
          </a:p>
        </p:txBody>
      </p:sp>
      <p:sp>
        <p:nvSpPr>
          <p:cNvPr id="3" name="Content Placeholder 2"/>
          <p:cNvSpPr>
            <a:spLocks noGrp="1"/>
          </p:cNvSpPr>
          <p:nvPr>
            <p:ph idx="1"/>
          </p:nvPr>
        </p:nvSpPr>
        <p:spPr/>
        <p:txBody>
          <a:bodyPr/>
          <a:lstStyle/>
          <a:p>
            <a:pPr>
              <a:defRPr/>
            </a:pPr>
            <a:r>
              <a:rPr lang="en-US" dirty="0">
                <a:latin typeface="Arial Narrow" pitchFamily="34" charset="0"/>
              </a:rPr>
              <a:t>An action to rescind (undo) the contract</a:t>
            </a:r>
          </a:p>
          <a:p>
            <a:pPr>
              <a:defRPr/>
            </a:pPr>
            <a:r>
              <a:rPr lang="en-US" dirty="0">
                <a:latin typeface="Arial Narrow" pitchFamily="34" charset="0"/>
              </a:rPr>
              <a:t>Available if there has been a material breach of contract, fraud, duress, undue influence, or mistake</a:t>
            </a:r>
          </a:p>
          <a:p>
            <a:endParaRPr lang="en-US" dirty="0"/>
          </a:p>
        </p:txBody>
      </p:sp>
    </p:spTree>
    <p:extLst>
      <p:ext uri="{BB962C8B-B14F-4D97-AF65-F5344CB8AC3E}">
        <p14:creationId xmlns:p14="http://schemas.microsoft.com/office/powerpoint/2010/main" val="25193455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Restitution</a:t>
            </a:r>
            <a:endParaRPr lang="en-US" dirty="0"/>
          </a:p>
        </p:txBody>
      </p:sp>
      <p:sp>
        <p:nvSpPr>
          <p:cNvPr id="3" name="Content Placeholder 2"/>
          <p:cNvSpPr>
            <a:spLocks noGrp="1"/>
          </p:cNvSpPr>
          <p:nvPr>
            <p:ph idx="1"/>
          </p:nvPr>
        </p:nvSpPr>
        <p:spPr/>
        <p:txBody>
          <a:bodyPr/>
          <a:lstStyle/>
          <a:p>
            <a:pPr>
              <a:defRPr/>
            </a:pPr>
            <a:r>
              <a:rPr lang="en-US" dirty="0">
                <a:latin typeface="Arial Narrow" pitchFamily="34" charset="0"/>
              </a:rPr>
              <a:t>Returning of goods or property received from the other party to rescind a contract</a:t>
            </a:r>
          </a:p>
          <a:p>
            <a:pPr>
              <a:defRPr/>
            </a:pPr>
            <a:r>
              <a:rPr lang="en-US" dirty="0">
                <a:latin typeface="Arial Narrow" pitchFamily="34" charset="0"/>
              </a:rPr>
              <a:t>If the actual goods or property is not available, a cash equivalent must be made</a:t>
            </a:r>
          </a:p>
          <a:p>
            <a:endParaRPr lang="en-US" dirty="0"/>
          </a:p>
        </p:txBody>
      </p:sp>
    </p:spTree>
    <p:extLst>
      <p:ext uri="{BB962C8B-B14F-4D97-AF65-F5344CB8AC3E}">
        <p14:creationId xmlns:p14="http://schemas.microsoft.com/office/powerpoint/2010/main" val="39693127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Uniform Commercial Code (UCC)</a:t>
            </a:r>
            <a:endParaRPr lang="en-US" dirty="0"/>
          </a:p>
        </p:txBody>
      </p:sp>
      <p:sp>
        <p:nvSpPr>
          <p:cNvPr id="3" name="Content Placeholder 2"/>
          <p:cNvSpPr>
            <a:spLocks noGrp="1"/>
          </p:cNvSpPr>
          <p:nvPr>
            <p:ph idx="1"/>
          </p:nvPr>
        </p:nvSpPr>
        <p:spPr/>
        <p:txBody>
          <a:bodyPr/>
          <a:lstStyle/>
          <a:p>
            <a:r>
              <a:rPr lang="en-US" altLang="en-US" dirty="0"/>
              <a:t>Comprehensive statutory scheme</a:t>
            </a:r>
          </a:p>
          <a:p>
            <a:r>
              <a:rPr lang="en-US" altLang="en-US" dirty="0"/>
              <a:t>Serves as a model act</a:t>
            </a:r>
          </a:p>
          <a:p>
            <a:r>
              <a:rPr lang="en-US" altLang="en-US" dirty="0"/>
              <a:t>The UCC includes laws that cover most aspects of commercial transactions</a:t>
            </a:r>
          </a:p>
          <a:p>
            <a:r>
              <a:rPr lang="en-US" altLang="en-US" dirty="0"/>
              <a:t>Every state (except Louisiana) has enacted the UCC as their commercial law statute</a:t>
            </a:r>
          </a:p>
          <a:p>
            <a:endParaRPr lang="en-US" dirty="0"/>
          </a:p>
        </p:txBody>
      </p:sp>
    </p:spTree>
    <p:extLst>
      <p:ext uri="{BB962C8B-B14F-4D97-AF65-F5344CB8AC3E}">
        <p14:creationId xmlns:p14="http://schemas.microsoft.com/office/powerpoint/2010/main" val="29529005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Warranties</a:t>
            </a:r>
            <a:endParaRPr lang="en-US" dirty="0"/>
          </a:p>
        </p:txBody>
      </p:sp>
      <p:sp>
        <p:nvSpPr>
          <p:cNvPr id="3" name="Content Placeholder 2"/>
          <p:cNvSpPr>
            <a:spLocks noGrp="1"/>
          </p:cNvSpPr>
          <p:nvPr>
            <p:ph idx="1"/>
          </p:nvPr>
        </p:nvSpPr>
        <p:spPr/>
        <p:txBody>
          <a:bodyPr>
            <a:normAutofit fontScale="92500"/>
          </a:bodyPr>
          <a:lstStyle/>
          <a:p>
            <a:pPr>
              <a:defRPr/>
            </a:pPr>
            <a:r>
              <a:rPr lang="en-US" dirty="0"/>
              <a:t>Article 2 of the Uniform Commercial Code (UCC) establishes certain </a:t>
            </a:r>
            <a:r>
              <a:rPr lang="en-US" dirty="0">
                <a:solidFill>
                  <a:srgbClr val="0000FF"/>
                </a:solidFill>
                <a:effectLst>
                  <a:outerShdw blurRad="38100" dist="38100" dir="2700000" algn="tl">
                    <a:srgbClr val="C0C0C0"/>
                  </a:outerShdw>
                </a:effectLst>
              </a:rPr>
              <a:t>warranties</a:t>
            </a:r>
            <a:r>
              <a:rPr lang="en-US" dirty="0">
                <a:solidFill>
                  <a:srgbClr val="0000FF"/>
                </a:solidFill>
              </a:rPr>
              <a:t> </a:t>
            </a:r>
            <a:r>
              <a:rPr lang="en-US" dirty="0"/>
              <a:t>that apply to the </a:t>
            </a:r>
            <a:r>
              <a:rPr lang="en-US" i="1" dirty="0"/>
              <a:t>sale of goods</a:t>
            </a:r>
            <a:endParaRPr lang="en-US" dirty="0"/>
          </a:p>
          <a:p>
            <a:pPr>
              <a:defRPr/>
            </a:pPr>
            <a:r>
              <a:rPr lang="en-US" dirty="0"/>
              <a:t>Article 2A of the UCC establishes </a:t>
            </a:r>
            <a:r>
              <a:rPr lang="en-US" dirty="0">
                <a:solidFill>
                  <a:srgbClr val="0000FF"/>
                </a:solidFill>
                <a:effectLst>
                  <a:outerShdw blurRad="38100" dist="38100" dir="2700000" algn="tl">
                    <a:srgbClr val="C0C0C0"/>
                  </a:outerShdw>
                </a:effectLst>
              </a:rPr>
              <a:t>warranties</a:t>
            </a:r>
            <a:r>
              <a:rPr lang="en-US" dirty="0"/>
              <a:t> that apply in </a:t>
            </a:r>
            <a:r>
              <a:rPr lang="en-US" i="1" dirty="0"/>
              <a:t>lease transactions</a:t>
            </a:r>
            <a:endParaRPr lang="en-US" dirty="0"/>
          </a:p>
          <a:p>
            <a:pPr>
              <a:defRPr/>
            </a:pPr>
            <a:r>
              <a:rPr lang="en-US" dirty="0"/>
              <a:t>Consumers and others can sue to recover damages caused by breach of </a:t>
            </a:r>
            <a:r>
              <a:rPr lang="en-US" dirty="0" smtClean="0"/>
              <a:t>warranty</a:t>
            </a:r>
          </a:p>
          <a:p>
            <a:pPr>
              <a:defRPr/>
            </a:pPr>
            <a:r>
              <a:rPr lang="en-US" dirty="0"/>
              <a:t>A buyer’s or lessee’s assurance that the goods meet certain </a:t>
            </a:r>
            <a:r>
              <a:rPr lang="en-US" dirty="0" smtClean="0"/>
              <a:t>standards (warranty)</a:t>
            </a:r>
          </a:p>
          <a:p>
            <a:pPr>
              <a:defRPr/>
            </a:pPr>
            <a:r>
              <a:rPr lang="en-US" dirty="0"/>
              <a:t>The liability of manufacturers, sellers, and others for the injuries caused by defective </a:t>
            </a:r>
            <a:r>
              <a:rPr lang="en-US" dirty="0" smtClean="0"/>
              <a:t>products (liability)</a:t>
            </a:r>
            <a:endParaRPr lang="en-US" dirty="0"/>
          </a:p>
          <a:p>
            <a:pPr>
              <a:defRPr/>
            </a:pPr>
            <a:endParaRPr lang="en-US" dirty="0"/>
          </a:p>
          <a:p>
            <a:pPr>
              <a:defRPr/>
            </a:pPr>
            <a:endParaRPr lang="en-US" i="1" dirty="0"/>
          </a:p>
          <a:p>
            <a:endParaRPr lang="en-US" dirty="0"/>
          </a:p>
        </p:txBody>
      </p:sp>
    </p:spTree>
    <p:extLst>
      <p:ext uri="{BB962C8B-B14F-4D97-AF65-F5344CB8AC3E}">
        <p14:creationId xmlns:p14="http://schemas.microsoft.com/office/powerpoint/2010/main" val="26055425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Damages for Breach of Warranty</a:t>
            </a:r>
            <a:endParaRPr lang="en-US" dirty="0"/>
          </a:p>
        </p:txBody>
      </p:sp>
      <p:sp>
        <p:nvSpPr>
          <p:cNvPr id="3" name="Content Placeholder 2"/>
          <p:cNvSpPr>
            <a:spLocks noGrp="1"/>
          </p:cNvSpPr>
          <p:nvPr>
            <p:ph idx="1"/>
          </p:nvPr>
        </p:nvSpPr>
        <p:spPr/>
        <p:txBody>
          <a:bodyPr/>
          <a:lstStyle/>
          <a:p>
            <a:pPr>
              <a:defRPr/>
            </a:pPr>
            <a:r>
              <a:rPr lang="en-US" b="1" dirty="0">
                <a:solidFill>
                  <a:srgbClr val="0000FF"/>
                </a:solidFill>
                <a:effectLst>
                  <a:outerShdw blurRad="38100" dist="38100" dir="2700000" algn="tl">
                    <a:srgbClr val="C0C0C0"/>
                  </a:outerShdw>
                </a:effectLst>
              </a:rPr>
              <a:t>Compensatory Damages:</a:t>
            </a:r>
          </a:p>
          <a:p>
            <a:pPr lvl="1">
              <a:defRPr/>
            </a:pPr>
            <a:r>
              <a:rPr lang="en-US" dirty="0">
                <a:latin typeface="Arial Narrow" pitchFamily="34" charset="0"/>
              </a:rPr>
              <a:t>Damages that are generally equal to the difference between the value of the goods as warranted and the actual values of the goods accepted at the time and place of acceptance [UCC 2-714(2), UCC 2A-508(4)]</a:t>
            </a:r>
          </a:p>
          <a:p>
            <a:endParaRPr lang="en-US" dirty="0"/>
          </a:p>
        </p:txBody>
      </p:sp>
    </p:spTree>
    <p:extLst>
      <p:ext uri="{BB962C8B-B14F-4D97-AF65-F5344CB8AC3E}">
        <p14:creationId xmlns:p14="http://schemas.microsoft.com/office/powerpoint/2010/main" val="22861049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Magnuson-Moss Warranty Act</a:t>
            </a:r>
            <a:endParaRPr lang="en-US" dirty="0"/>
          </a:p>
        </p:txBody>
      </p:sp>
      <p:sp>
        <p:nvSpPr>
          <p:cNvPr id="3" name="Content Placeholder 2"/>
          <p:cNvSpPr>
            <a:spLocks noGrp="1"/>
          </p:cNvSpPr>
          <p:nvPr>
            <p:ph idx="1"/>
          </p:nvPr>
        </p:nvSpPr>
        <p:spPr/>
        <p:txBody>
          <a:bodyPr>
            <a:normAutofit fontScale="92500" lnSpcReduction="20000"/>
          </a:bodyPr>
          <a:lstStyle/>
          <a:p>
            <a:r>
              <a:rPr lang="en-US" altLang="en-US" dirty="0"/>
              <a:t>Federal statute that regulates express full and limited warranties made by sellers and lessors</a:t>
            </a:r>
          </a:p>
          <a:p>
            <a:r>
              <a:rPr lang="en-US" altLang="en-US" dirty="0"/>
              <a:t>The Act does not require a seller or lessor to make express written warranties</a:t>
            </a:r>
          </a:p>
          <a:p>
            <a:r>
              <a:rPr lang="en-US" altLang="en-US" dirty="0"/>
              <a:t>However, persons who do make such warranties are subject to the provisions of the Act</a:t>
            </a:r>
          </a:p>
          <a:p>
            <a:r>
              <a:rPr lang="en-US" altLang="en-US" dirty="0"/>
              <a:t>The Act does not create any implied warranties</a:t>
            </a:r>
          </a:p>
          <a:p>
            <a:r>
              <a:rPr lang="en-US" altLang="en-US" dirty="0"/>
              <a:t>However, sellers or lessors who make express written warranties relating to consumer products are forbidden from disclaiming or modifying the implied warranties of merchantability and fitness for a particular purpose</a:t>
            </a:r>
          </a:p>
          <a:p>
            <a:endParaRPr lang="en-US" dirty="0"/>
          </a:p>
        </p:txBody>
      </p:sp>
    </p:spTree>
    <p:extLst>
      <p:ext uri="{BB962C8B-B14F-4D97-AF65-F5344CB8AC3E}">
        <p14:creationId xmlns:p14="http://schemas.microsoft.com/office/powerpoint/2010/main" val="39693751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Misrepresentation of Product Liability</a:t>
            </a:r>
            <a:endParaRPr lang="en-US" dirty="0"/>
          </a:p>
        </p:txBody>
      </p:sp>
      <p:sp>
        <p:nvSpPr>
          <p:cNvPr id="3" name="Content Placeholder 2"/>
          <p:cNvSpPr>
            <a:spLocks noGrp="1"/>
          </p:cNvSpPr>
          <p:nvPr>
            <p:ph idx="1"/>
          </p:nvPr>
        </p:nvSpPr>
        <p:spPr/>
        <p:txBody>
          <a:bodyPr>
            <a:normAutofit fontScale="92500" lnSpcReduction="20000"/>
          </a:bodyPr>
          <a:lstStyle/>
          <a:p>
            <a:pPr marL="342900" indent="-342900">
              <a:defRPr/>
            </a:pPr>
            <a:r>
              <a:rPr lang="en-US" sz="2800" dirty="0">
                <a:latin typeface="Arial Narrow" pitchFamily="34" charset="0"/>
              </a:rPr>
              <a:t>A buyer or lessee who is injured because a seller or lessor fraudulently misrepresented the quality of a product can sue the seller under the tort of </a:t>
            </a:r>
            <a:r>
              <a:rPr lang="en-US" sz="2800" b="1" dirty="0">
                <a:solidFill>
                  <a:srgbClr val="0000FF"/>
                </a:solidFill>
                <a:effectLst>
                  <a:outerShdw blurRad="38100" dist="38100" dir="2700000" algn="tl">
                    <a:srgbClr val="C0C0C0"/>
                  </a:outerShdw>
                </a:effectLst>
                <a:latin typeface="Arial Narrow" pitchFamily="34" charset="0"/>
              </a:rPr>
              <a:t>intentional misrepresentation</a:t>
            </a:r>
            <a:endParaRPr lang="en-US" sz="2800" dirty="0">
              <a:solidFill>
                <a:srgbClr val="0000FF"/>
              </a:solidFill>
              <a:effectLst>
                <a:outerShdw blurRad="38100" dist="38100" dir="2700000" algn="tl">
                  <a:srgbClr val="C0C0C0"/>
                </a:outerShdw>
              </a:effectLst>
              <a:latin typeface="Arial Narrow" pitchFamily="34" charset="0"/>
            </a:endParaRPr>
          </a:p>
          <a:p>
            <a:pPr marL="342900" indent="-342900">
              <a:defRPr/>
            </a:pPr>
            <a:r>
              <a:rPr lang="en-US" sz="2800" dirty="0">
                <a:latin typeface="Arial Narrow" pitchFamily="34" charset="0"/>
              </a:rPr>
              <a:t>Seller or lessor either:</a:t>
            </a:r>
          </a:p>
          <a:p>
            <a:pPr lvl="1">
              <a:defRPr/>
            </a:pPr>
            <a:r>
              <a:rPr lang="en-US" dirty="0">
                <a:latin typeface="Arial Narrow" pitchFamily="34" charset="0"/>
              </a:rPr>
              <a:t>Affirmatively misrepresents the quality of a product, or</a:t>
            </a:r>
          </a:p>
          <a:p>
            <a:pPr lvl="1">
              <a:defRPr/>
            </a:pPr>
            <a:r>
              <a:rPr lang="en-US" dirty="0">
                <a:latin typeface="Arial Narrow" pitchFamily="34" charset="0"/>
              </a:rPr>
              <a:t>Conceals a defect in it</a:t>
            </a:r>
          </a:p>
          <a:p>
            <a:pPr marL="342900" indent="-342900">
              <a:defRPr/>
            </a:pPr>
            <a:r>
              <a:rPr lang="en-US" sz="2800" dirty="0">
                <a:latin typeface="Arial Narrow" pitchFamily="34" charset="0"/>
              </a:rPr>
              <a:t>Recovery is limited to persons who were injured because they relied on the misrepresentation</a:t>
            </a:r>
          </a:p>
          <a:p>
            <a:endParaRPr lang="en-US" dirty="0"/>
          </a:p>
        </p:txBody>
      </p:sp>
    </p:spTree>
    <p:extLst>
      <p:ext uri="{BB962C8B-B14F-4D97-AF65-F5344CB8AC3E}">
        <p14:creationId xmlns:p14="http://schemas.microsoft.com/office/powerpoint/2010/main" val="2951502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Classify Contracts</a:t>
            </a:r>
            <a:endParaRPr lang="en-US" dirty="0"/>
          </a:p>
        </p:txBody>
      </p:sp>
      <p:sp>
        <p:nvSpPr>
          <p:cNvPr id="3" name="Content Placeholder 2"/>
          <p:cNvSpPr>
            <a:spLocks noGrp="1"/>
          </p:cNvSpPr>
          <p:nvPr>
            <p:ph idx="1"/>
          </p:nvPr>
        </p:nvSpPr>
        <p:spPr/>
        <p:txBody>
          <a:bodyPr>
            <a:normAutofit fontScale="92500"/>
          </a:bodyPr>
          <a:lstStyle/>
          <a:p>
            <a:pPr marL="590550" indent="-590550">
              <a:lnSpc>
                <a:spcPct val="90000"/>
              </a:lnSpc>
              <a:buSzTx/>
              <a:buFont typeface="Wingdings" panose="05000000000000000000" pitchFamily="2" charset="2"/>
              <a:buAutoNum type="arabicPeriod"/>
              <a:defRPr/>
            </a:pPr>
            <a:r>
              <a:rPr lang="en-US" dirty="0">
                <a:solidFill>
                  <a:srgbClr val="0000FF"/>
                </a:solidFill>
                <a:effectLst>
                  <a:outerShdw blurRad="38100" dist="38100" dir="2700000" algn="tl">
                    <a:srgbClr val="C0C0C0"/>
                  </a:outerShdw>
                </a:effectLst>
              </a:rPr>
              <a:t>Bilateral contract</a:t>
            </a:r>
            <a:r>
              <a:rPr lang="en-US" dirty="0"/>
              <a:t> – a promise for a </a:t>
            </a:r>
            <a:r>
              <a:rPr lang="en-US" dirty="0" smtClean="0"/>
              <a:t>promise</a:t>
            </a:r>
            <a:endParaRPr lang="en-US" dirty="0"/>
          </a:p>
          <a:p>
            <a:pPr marL="590550" indent="-590550">
              <a:lnSpc>
                <a:spcPct val="90000"/>
              </a:lnSpc>
              <a:buSzTx/>
              <a:buFont typeface="Wingdings" panose="05000000000000000000" pitchFamily="2" charset="2"/>
              <a:buAutoNum type="arabicPeriod"/>
              <a:defRPr/>
            </a:pPr>
            <a:r>
              <a:rPr lang="en-US" dirty="0">
                <a:solidFill>
                  <a:srgbClr val="0000FF"/>
                </a:solidFill>
                <a:effectLst>
                  <a:outerShdw blurRad="38100" dist="38100" dir="2700000" algn="tl">
                    <a:srgbClr val="C0C0C0"/>
                  </a:outerShdw>
                </a:effectLst>
              </a:rPr>
              <a:t>Unilateral contract</a:t>
            </a:r>
            <a:r>
              <a:rPr lang="en-US" dirty="0"/>
              <a:t> – A promise for an act</a:t>
            </a:r>
          </a:p>
          <a:p>
            <a:pPr marL="590550" indent="-590550">
              <a:lnSpc>
                <a:spcPct val="90000"/>
              </a:lnSpc>
              <a:buSzTx/>
              <a:buFont typeface="Wingdings" panose="05000000000000000000" pitchFamily="2" charset="2"/>
              <a:buAutoNum type="arabicPeriod"/>
              <a:defRPr/>
            </a:pPr>
            <a:r>
              <a:rPr lang="en-US" dirty="0" smtClean="0">
                <a:solidFill>
                  <a:srgbClr val="0000FF"/>
                </a:solidFill>
                <a:effectLst>
                  <a:outerShdw blurRad="38100" dist="38100" dir="2700000" algn="tl">
                    <a:srgbClr val="C0C0C0"/>
                  </a:outerShdw>
                </a:effectLst>
              </a:rPr>
              <a:t>Express </a:t>
            </a:r>
            <a:r>
              <a:rPr lang="en-US" dirty="0">
                <a:solidFill>
                  <a:srgbClr val="0000FF"/>
                </a:solidFill>
                <a:effectLst>
                  <a:outerShdw blurRad="38100" dist="38100" dir="2700000" algn="tl">
                    <a:srgbClr val="C0C0C0"/>
                  </a:outerShdw>
                </a:effectLst>
              </a:rPr>
              <a:t>contract</a:t>
            </a:r>
            <a:r>
              <a:rPr lang="en-US" dirty="0"/>
              <a:t> – A contract expressed in oral or written words</a:t>
            </a:r>
          </a:p>
          <a:p>
            <a:pPr marL="590550" indent="-590550">
              <a:lnSpc>
                <a:spcPct val="90000"/>
              </a:lnSpc>
              <a:buSzTx/>
              <a:buFont typeface="Wingdings" panose="05000000000000000000" pitchFamily="2" charset="2"/>
              <a:buAutoNum type="arabicPeriod"/>
              <a:defRPr/>
            </a:pPr>
            <a:r>
              <a:rPr lang="en-US" dirty="0" smtClean="0">
                <a:solidFill>
                  <a:srgbClr val="0000FF"/>
                </a:solidFill>
                <a:effectLst>
                  <a:outerShdw blurRad="38100" dist="38100" dir="2700000" algn="tl">
                    <a:srgbClr val="C0C0C0"/>
                  </a:outerShdw>
                </a:effectLst>
              </a:rPr>
              <a:t>Implied-in-fact </a:t>
            </a:r>
            <a:r>
              <a:rPr lang="en-US" dirty="0">
                <a:solidFill>
                  <a:srgbClr val="0000FF"/>
                </a:solidFill>
                <a:effectLst>
                  <a:outerShdw blurRad="38100" dist="38100" dir="2700000" algn="tl">
                    <a:srgbClr val="C0C0C0"/>
                  </a:outerShdw>
                </a:effectLst>
              </a:rPr>
              <a:t>contract</a:t>
            </a:r>
            <a:r>
              <a:rPr lang="en-US" dirty="0"/>
              <a:t> – A contract inferred from the conduct of the </a:t>
            </a:r>
            <a:r>
              <a:rPr lang="en-US" dirty="0" smtClean="0"/>
              <a:t>parties</a:t>
            </a:r>
          </a:p>
          <a:p>
            <a:pPr marL="590550" indent="-590550">
              <a:buSzTx/>
              <a:buFont typeface="Wingdings" panose="05000000000000000000" pitchFamily="2" charset="2"/>
              <a:buAutoNum type="arabicPeriod" startAt="5"/>
              <a:defRPr/>
            </a:pPr>
            <a:r>
              <a:rPr lang="en-US" dirty="0">
                <a:solidFill>
                  <a:srgbClr val="0000FF"/>
                </a:solidFill>
                <a:effectLst>
                  <a:outerShdw blurRad="38100" dist="38100" dir="2700000" algn="tl">
                    <a:srgbClr val="C0C0C0"/>
                  </a:outerShdw>
                </a:effectLst>
              </a:rPr>
              <a:t>Quasi-contract</a:t>
            </a:r>
            <a:r>
              <a:rPr lang="en-US" dirty="0"/>
              <a:t> – A contract implied by law to prevent unjust </a:t>
            </a:r>
            <a:r>
              <a:rPr lang="en-US" dirty="0" smtClean="0"/>
              <a:t>enrichment</a:t>
            </a:r>
            <a:endParaRPr lang="en-US" dirty="0"/>
          </a:p>
          <a:p>
            <a:pPr marL="590550" indent="-590550">
              <a:buSzTx/>
              <a:buFont typeface="Wingdings" panose="05000000000000000000" pitchFamily="2" charset="2"/>
              <a:buAutoNum type="arabicPeriod" startAt="5"/>
              <a:defRPr/>
            </a:pPr>
            <a:r>
              <a:rPr lang="en-US" dirty="0">
                <a:solidFill>
                  <a:srgbClr val="0000FF"/>
                </a:solidFill>
                <a:effectLst>
                  <a:outerShdw blurRad="38100" dist="38100" dir="2700000" algn="tl">
                    <a:srgbClr val="C0C0C0"/>
                  </a:outerShdw>
                </a:effectLst>
              </a:rPr>
              <a:t>Formal contract</a:t>
            </a:r>
            <a:r>
              <a:rPr lang="en-US" dirty="0"/>
              <a:t> – A contract that requires a special form or method of </a:t>
            </a:r>
            <a:r>
              <a:rPr lang="en-US" dirty="0" smtClean="0"/>
              <a:t>creation</a:t>
            </a:r>
            <a:endParaRPr lang="en-US" dirty="0"/>
          </a:p>
          <a:p>
            <a:pPr marL="590550" indent="-590550">
              <a:buSzTx/>
              <a:buFont typeface="Wingdings" panose="05000000000000000000" pitchFamily="2" charset="2"/>
              <a:buAutoNum type="arabicPeriod" startAt="5"/>
              <a:defRPr/>
            </a:pPr>
            <a:r>
              <a:rPr lang="en-US" dirty="0">
                <a:solidFill>
                  <a:srgbClr val="0000FF"/>
                </a:solidFill>
                <a:effectLst>
                  <a:outerShdw blurRad="38100" dist="38100" dir="2700000" algn="tl">
                    <a:srgbClr val="C0C0C0"/>
                  </a:outerShdw>
                </a:effectLst>
              </a:rPr>
              <a:t>Informal contract</a:t>
            </a:r>
            <a:r>
              <a:rPr lang="en-US" dirty="0"/>
              <a:t> – A contract that requires no special form or mode of creation</a:t>
            </a:r>
          </a:p>
          <a:p>
            <a:pPr marL="590550" indent="-590550">
              <a:lnSpc>
                <a:spcPct val="90000"/>
              </a:lnSpc>
              <a:buSzTx/>
              <a:buFont typeface="Wingdings" panose="05000000000000000000" pitchFamily="2" charset="2"/>
              <a:buAutoNum type="arabicPeriod"/>
              <a:defRPr/>
            </a:pPr>
            <a:endParaRPr lang="en-US" dirty="0"/>
          </a:p>
          <a:p>
            <a:endParaRPr lang="en-US" dirty="0"/>
          </a:p>
        </p:txBody>
      </p:sp>
    </p:spTree>
    <p:extLst>
      <p:ext uri="{BB962C8B-B14F-4D97-AF65-F5344CB8AC3E}">
        <p14:creationId xmlns:p14="http://schemas.microsoft.com/office/powerpoint/2010/main" val="7676237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Negligence in Product Liability</a:t>
            </a:r>
            <a:endParaRPr lang="en-US" dirty="0"/>
          </a:p>
        </p:txBody>
      </p:sp>
      <p:sp>
        <p:nvSpPr>
          <p:cNvPr id="3" name="Content Placeholder 2"/>
          <p:cNvSpPr>
            <a:spLocks noGrp="1"/>
          </p:cNvSpPr>
          <p:nvPr>
            <p:ph idx="1"/>
          </p:nvPr>
        </p:nvSpPr>
        <p:spPr/>
        <p:txBody>
          <a:bodyPr>
            <a:normAutofit lnSpcReduction="10000"/>
          </a:bodyPr>
          <a:lstStyle/>
          <a:p>
            <a:pPr marL="342900" indent="-342900">
              <a:lnSpc>
                <a:spcPct val="90000"/>
              </a:lnSpc>
              <a:defRPr/>
            </a:pPr>
            <a:r>
              <a:rPr lang="en-US" sz="2800" dirty="0">
                <a:solidFill>
                  <a:srgbClr val="0000FF"/>
                </a:solidFill>
                <a:effectLst>
                  <a:outerShdw blurRad="38100" dist="38100" dir="2700000" algn="tl">
                    <a:srgbClr val="C0C0C0"/>
                  </a:outerShdw>
                </a:effectLst>
                <a:latin typeface="Arial Narrow" pitchFamily="34" charset="0"/>
              </a:rPr>
              <a:t>Negligence</a:t>
            </a:r>
            <a:r>
              <a:rPr lang="en-US" sz="2800" dirty="0">
                <a:latin typeface="Arial Narrow" pitchFamily="34" charset="0"/>
              </a:rPr>
              <a:t> – a tort related to defective products where the defendant has breached a duty of care and caused harm to the plaintiff</a:t>
            </a:r>
          </a:p>
          <a:p>
            <a:pPr marL="342900" indent="-342900">
              <a:lnSpc>
                <a:spcPct val="90000"/>
              </a:lnSpc>
              <a:defRPr/>
            </a:pPr>
            <a:r>
              <a:rPr lang="en-US" sz="2800" dirty="0">
                <a:latin typeface="Arial Narrow" pitchFamily="34" charset="0"/>
              </a:rPr>
              <a:t>Failure to exercise due care includes:</a:t>
            </a:r>
          </a:p>
          <a:p>
            <a:pPr lvl="1">
              <a:lnSpc>
                <a:spcPct val="90000"/>
              </a:lnSpc>
              <a:defRPr/>
            </a:pPr>
            <a:r>
              <a:rPr lang="en-US" dirty="0">
                <a:latin typeface="Arial Narrow" pitchFamily="34" charset="0"/>
              </a:rPr>
              <a:t>Failing to assemble the product carefully</a:t>
            </a:r>
          </a:p>
          <a:p>
            <a:pPr lvl="1">
              <a:lnSpc>
                <a:spcPct val="90000"/>
              </a:lnSpc>
              <a:defRPr/>
            </a:pPr>
            <a:r>
              <a:rPr lang="en-US" dirty="0">
                <a:latin typeface="Arial Narrow" pitchFamily="34" charset="0"/>
              </a:rPr>
              <a:t>Negligent product design</a:t>
            </a:r>
          </a:p>
          <a:p>
            <a:pPr lvl="1">
              <a:lnSpc>
                <a:spcPct val="90000"/>
              </a:lnSpc>
              <a:defRPr/>
            </a:pPr>
            <a:r>
              <a:rPr lang="en-US" dirty="0">
                <a:latin typeface="Arial Narrow" pitchFamily="34" charset="0"/>
              </a:rPr>
              <a:t>Negligent inspection or testing of the product</a:t>
            </a:r>
          </a:p>
          <a:p>
            <a:pPr lvl="1">
              <a:lnSpc>
                <a:spcPct val="90000"/>
              </a:lnSpc>
              <a:defRPr/>
            </a:pPr>
            <a:r>
              <a:rPr lang="en-US" dirty="0">
                <a:latin typeface="Arial Narrow" pitchFamily="34" charset="0"/>
              </a:rPr>
              <a:t>Negligent packaging</a:t>
            </a:r>
          </a:p>
          <a:p>
            <a:pPr lvl="1">
              <a:lnSpc>
                <a:spcPct val="90000"/>
              </a:lnSpc>
              <a:defRPr/>
            </a:pPr>
            <a:r>
              <a:rPr lang="en-US" dirty="0">
                <a:latin typeface="Arial Narrow" pitchFamily="34" charset="0"/>
              </a:rPr>
              <a:t>Failure to warn of the negligent propensities of the product</a:t>
            </a:r>
          </a:p>
          <a:p>
            <a:endParaRPr lang="en-US" dirty="0"/>
          </a:p>
        </p:txBody>
      </p:sp>
    </p:spTree>
    <p:extLst>
      <p:ext uri="{BB962C8B-B14F-4D97-AF65-F5344CB8AC3E}">
        <p14:creationId xmlns:p14="http://schemas.microsoft.com/office/powerpoint/2010/main" val="282798754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Defects</a:t>
            </a:r>
            <a:endParaRPr lang="en-US" dirty="0"/>
          </a:p>
        </p:txBody>
      </p:sp>
      <p:sp>
        <p:nvSpPr>
          <p:cNvPr id="3" name="Content Placeholder 2"/>
          <p:cNvSpPr>
            <a:spLocks noGrp="1"/>
          </p:cNvSpPr>
          <p:nvPr>
            <p:ph idx="1"/>
          </p:nvPr>
        </p:nvSpPr>
        <p:spPr/>
        <p:txBody>
          <a:bodyPr>
            <a:normAutofit fontScale="92500" lnSpcReduction="10000"/>
          </a:bodyPr>
          <a:lstStyle/>
          <a:p>
            <a:pPr>
              <a:defRPr/>
            </a:pPr>
            <a:r>
              <a:rPr lang="en-US" dirty="0"/>
              <a:t>To recover for strict liability, the injured party must first show that the product that caused the injury was somehow </a:t>
            </a:r>
            <a:r>
              <a:rPr lang="en-US" i="1" dirty="0" smtClean="0">
                <a:solidFill>
                  <a:srgbClr val="0000FF"/>
                </a:solidFill>
                <a:effectLst>
                  <a:outerShdw blurRad="38100" dist="38100" dir="2700000" algn="tl">
                    <a:srgbClr val="C0C0C0"/>
                  </a:outerShdw>
                </a:effectLst>
              </a:rPr>
              <a:t>defective</a:t>
            </a:r>
            <a:endParaRPr lang="en-US" dirty="0"/>
          </a:p>
          <a:p>
            <a:pPr>
              <a:defRPr/>
            </a:pPr>
            <a:r>
              <a:rPr lang="en-US" dirty="0"/>
              <a:t>Plaintiffs can allege multiple product defects in one </a:t>
            </a:r>
            <a:r>
              <a:rPr lang="en-US" dirty="0" smtClean="0"/>
              <a:t>lawsuit</a:t>
            </a:r>
          </a:p>
          <a:p>
            <a:pPr>
              <a:defRPr/>
            </a:pPr>
            <a:r>
              <a:rPr lang="en-US" dirty="0" smtClean="0"/>
              <a:t>Common Types of Defects</a:t>
            </a:r>
          </a:p>
          <a:p>
            <a:pPr lvl="1">
              <a:defRPr/>
            </a:pPr>
            <a:r>
              <a:rPr lang="en-US" dirty="0" smtClean="0"/>
              <a:t>Defects in Manufacture</a:t>
            </a:r>
          </a:p>
          <a:p>
            <a:pPr lvl="1">
              <a:defRPr/>
            </a:pPr>
            <a:r>
              <a:rPr lang="en-US" dirty="0" smtClean="0"/>
              <a:t>Defects in Design</a:t>
            </a:r>
          </a:p>
          <a:p>
            <a:pPr lvl="1">
              <a:defRPr/>
            </a:pPr>
            <a:r>
              <a:rPr lang="en-US" dirty="0" smtClean="0"/>
              <a:t>Defects in Packaging</a:t>
            </a:r>
          </a:p>
          <a:p>
            <a:pPr lvl="1">
              <a:defRPr/>
            </a:pPr>
            <a:r>
              <a:rPr lang="en-US" dirty="0" smtClean="0"/>
              <a:t>Failure to Warn</a:t>
            </a:r>
            <a:endParaRPr lang="en-US" dirty="0"/>
          </a:p>
          <a:p>
            <a:endParaRPr lang="en-US" dirty="0"/>
          </a:p>
        </p:txBody>
      </p:sp>
    </p:spTree>
    <p:extLst>
      <p:ext uri="{BB962C8B-B14F-4D97-AF65-F5344CB8AC3E}">
        <p14:creationId xmlns:p14="http://schemas.microsoft.com/office/powerpoint/2010/main" val="42821115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Product Defects</a:t>
            </a:r>
            <a:endParaRPr lang="en-US" dirty="0"/>
          </a:p>
        </p:txBody>
      </p:sp>
      <p:sp>
        <p:nvSpPr>
          <p:cNvPr id="3" name="Content Placeholder 2"/>
          <p:cNvSpPr>
            <a:spLocks noGrp="1"/>
          </p:cNvSpPr>
          <p:nvPr>
            <p:ph idx="1"/>
          </p:nvPr>
        </p:nvSpPr>
        <p:spPr/>
        <p:txBody>
          <a:bodyPr/>
          <a:lstStyle/>
          <a:p>
            <a:r>
              <a:rPr lang="en-US" altLang="en-US" dirty="0"/>
              <a:t>Failure to provide adequate instructions</a:t>
            </a:r>
          </a:p>
          <a:p>
            <a:r>
              <a:rPr lang="en-US" altLang="en-US" dirty="0"/>
              <a:t>Inadequate testing of products</a:t>
            </a:r>
          </a:p>
          <a:p>
            <a:r>
              <a:rPr lang="en-US" altLang="en-US" dirty="0"/>
              <a:t>Inadequate selection of component parts or materials</a:t>
            </a:r>
          </a:p>
          <a:p>
            <a:r>
              <a:rPr lang="en-US" altLang="en-US" dirty="0"/>
              <a:t>Improper certification of the safety of a product</a:t>
            </a:r>
          </a:p>
          <a:p>
            <a:endParaRPr lang="en-US" dirty="0"/>
          </a:p>
        </p:txBody>
      </p:sp>
    </p:spTree>
    <p:extLst>
      <p:ext uri="{BB962C8B-B14F-4D97-AF65-F5344CB8AC3E}">
        <p14:creationId xmlns:p14="http://schemas.microsoft.com/office/powerpoint/2010/main" val="38484708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Consumer Product Safety Act (1972)</a:t>
            </a:r>
            <a:endParaRPr lang="en-US" dirty="0"/>
          </a:p>
        </p:txBody>
      </p:sp>
      <p:sp>
        <p:nvSpPr>
          <p:cNvPr id="3" name="Content Placeholder 2"/>
          <p:cNvSpPr>
            <a:spLocks noGrp="1"/>
          </p:cNvSpPr>
          <p:nvPr>
            <p:ph idx="1"/>
          </p:nvPr>
        </p:nvSpPr>
        <p:spPr/>
        <p:txBody>
          <a:bodyPr>
            <a:normAutofit lnSpcReduction="10000"/>
          </a:bodyPr>
          <a:lstStyle/>
          <a:p>
            <a:pPr>
              <a:defRPr/>
            </a:pPr>
            <a:r>
              <a:rPr lang="en-US" dirty="0"/>
              <a:t>Federal statute that regulates potentially dangerous consumer </a:t>
            </a:r>
            <a:r>
              <a:rPr lang="en-US" dirty="0" smtClean="0"/>
              <a:t>products</a:t>
            </a:r>
            <a:endParaRPr lang="en-US" dirty="0"/>
          </a:p>
          <a:p>
            <a:pPr>
              <a:defRPr/>
            </a:pPr>
            <a:r>
              <a:rPr lang="en-US" dirty="0"/>
              <a:t>Created the </a:t>
            </a:r>
            <a:r>
              <a:rPr lang="en-US" dirty="0">
                <a:solidFill>
                  <a:srgbClr val="0000FF"/>
                </a:solidFill>
                <a:effectLst>
                  <a:outerShdw blurRad="38100" dist="38100" dir="2700000" algn="tl">
                    <a:srgbClr val="C0C0C0"/>
                  </a:outerShdw>
                </a:effectLst>
              </a:rPr>
              <a:t>Consumer Product Safety Commission (CPSC</a:t>
            </a:r>
            <a:r>
              <a:rPr lang="en-US" dirty="0" smtClean="0">
                <a:solidFill>
                  <a:srgbClr val="0000FF"/>
                </a:solidFill>
                <a:effectLst>
                  <a:outerShdw blurRad="38100" dist="38100" dir="2700000" algn="tl">
                    <a:srgbClr val="C0C0C0"/>
                  </a:outerShdw>
                </a:effectLst>
              </a:rPr>
              <a:t>)</a:t>
            </a:r>
          </a:p>
          <a:p>
            <a:pPr marL="590550" indent="-590550">
              <a:buNone/>
            </a:pPr>
            <a:r>
              <a:rPr lang="en-US" altLang="en-US" dirty="0"/>
              <a:t>Independent federal regulatory agency empowered to:</a:t>
            </a:r>
          </a:p>
          <a:p>
            <a:pPr marL="590550" indent="-590550">
              <a:buClr>
                <a:srgbClr val="0000FF"/>
              </a:buClr>
              <a:buSzTx/>
              <a:buFont typeface="Wingdings" panose="05000000000000000000" pitchFamily="2" charset="2"/>
              <a:buAutoNum type="arabicPeriod"/>
            </a:pPr>
            <a:r>
              <a:rPr lang="en-US" altLang="en-US" dirty="0"/>
              <a:t>Adopt rules and regulations to interpret and enforce the Consumer Product Safety Act</a:t>
            </a:r>
          </a:p>
          <a:p>
            <a:pPr marL="590550" indent="-590550">
              <a:buClr>
                <a:srgbClr val="0000FF"/>
              </a:buClr>
              <a:buSzTx/>
              <a:buFont typeface="Wingdings" panose="05000000000000000000" pitchFamily="2" charset="2"/>
              <a:buAutoNum type="arabicPeriod"/>
            </a:pPr>
            <a:r>
              <a:rPr lang="en-US" altLang="en-US" dirty="0"/>
              <a:t>Conduct research on safety</a:t>
            </a:r>
          </a:p>
          <a:p>
            <a:pPr marL="590550" indent="-590550">
              <a:buClr>
                <a:srgbClr val="0000FF"/>
              </a:buClr>
              <a:buSzTx/>
              <a:buFont typeface="Wingdings" panose="05000000000000000000" pitchFamily="2" charset="2"/>
              <a:buAutoNum type="arabicPeriod"/>
            </a:pPr>
            <a:r>
              <a:rPr lang="en-US" altLang="en-US"/>
              <a:t>Collect data regarding injuries</a:t>
            </a:r>
          </a:p>
          <a:p>
            <a:pPr>
              <a:defRPr/>
            </a:pPr>
            <a:endParaRPr lang="en-US" dirty="0">
              <a:solidFill>
                <a:srgbClr val="0000FF"/>
              </a:solidFill>
              <a:effectLst>
                <a:outerShdw blurRad="38100" dist="38100" dir="2700000" algn="tl">
                  <a:srgbClr val="C0C0C0"/>
                </a:outerShdw>
              </a:effectLst>
            </a:endParaRPr>
          </a:p>
          <a:p>
            <a:endParaRPr lang="en-US" dirty="0"/>
          </a:p>
        </p:txBody>
      </p:sp>
    </p:spTree>
    <p:extLst>
      <p:ext uri="{BB962C8B-B14F-4D97-AF65-F5344CB8AC3E}">
        <p14:creationId xmlns:p14="http://schemas.microsoft.com/office/powerpoint/2010/main" val="996078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Enforcing Contracts</a:t>
            </a:r>
            <a:endParaRPr lang="en-US" dirty="0"/>
          </a:p>
        </p:txBody>
      </p:sp>
      <p:sp>
        <p:nvSpPr>
          <p:cNvPr id="3" name="Content Placeholder 2"/>
          <p:cNvSpPr>
            <a:spLocks noGrp="1"/>
          </p:cNvSpPr>
          <p:nvPr>
            <p:ph idx="1"/>
          </p:nvPr>
        </p:nvSpPr>
        <p:spPr/>
        <p:txBody>
          <a:bodyPr/>
          <a:lstStyle/>
          <a:p>
            <a:pPr marL="590550" indent="-590550">
              <a:buSzTx/>
              <a:buFont typeface="Wingdings" panose="05000000000000000000" pitchFamily="2" charset="2"/>
              <a:buAutoNum type="arabicPeriod"/>
              <a:defRPr/>
            </a:pPr>
            <a:r>
              <a:rPr lang="en-US" dirty="0">
                <a:solidFill>
                  <a:srgbClr val="0000FF"/>
                </a:solidFill>
                <a:effectLst>
                  <a:outerShdw blurRad="38100" dist="38100" dir="2700000" algn="tl">
                    <a:srgbClr val="C0C0C0"/>
                  </a:outerShdw>
                </a:effectLst>
              </a:rPr>
              <a:t>Valid contract</a:t>
            </a:r>
            <a:r>
              <a:rPr lang="en-US" dirty="0"/>
              <a:t> – A contract that meets all of the essential elements to establish a contract</a:t>
            </a:r>
          </a:p>
          <a:p>
            <a:pPr marL="590550" indent="-590550">
              <a:buSzTx/>
              <a:buFont typeface="Wingdings" panose="05000000000000000000" pitchFamily="2" charset="2"/>
              <a:buAutoNum type="arabicPeriod"/>
              <a:defRPr/>
            </a:pPr>
            <a:r>
              <a:rPr lang="en-US" dirty="0">
                <a:solidFill>
                  <a:srgbClr val="0000FF"/>
                </a:solidFill>
                <a:effectLst>
                  <a:outerShdw blurRad="38100" dist="38100" dir="2700000" algn="tl">
                    <a:srgbClr val="C0C0C0"/>
                  </a:outerShdw>
                </a:effectLst>
              </a:rPr>
              <a:t>Void contract</a:t>
            </a:r>
            <a:r>
              <a:rPr lang="en-US" dirty="0"/>
              <a:t> – No contract exists</a:t>
            </a:r>
          </a:p>
          <a:p>
            <a:pPr marL="590550" indent="-590550">
              <a:buSzTx/>
              <a:buFont typeface="Wingdings" panose="05000000000000000000" pitchFamily="2" charset="2"/>
              <a:buAutoNum type="arabicPeriod"/>
              <a:defRPr/>
            </a:pPr>
            <a:r>
              <a:rPr lang="en-US" dirty="0">
                <a:solidFill>
                  <a:srgbClr val="0000FF"/>
                </a:solidFill>
                <a:effectLst>
                  <a:outerShdw blurRad="38100" dist="38100" dir="2700000" algn="tl">
                    <a:srgbClr val="C0C0C0"/>
                  </a:outerShdw>
                </a:effectLst>
              </a:rPr>
              <a:t>Voidable contract</a:t>
            </a:r>
            <a:r>
              <a:rPr lang="en-US" dirty="0"/>
              <a:t> – A party has the option of voiding or enforcing the contract</a:t>
            </a:r>
          </a:p>
          <a:p>
            <a:pPr marL="590550" indent="-590550">
              <a:buSzTx/>
              <a:buFont typeface="Wingdings" panose="05000000000000000000" pitchFamily="2" charset="2"/>
              <a:buAutoNum type="arabicPeriod"/>
              <a:defRPr/>
            </a:pPr>
            <a:r>
              <a:rPr lang="en-US" dirty="0">
                <a:solidFill>
                  <a:srgbClr val="0000FF"/>
                </a:solidFill>
                <a:effectLst>
                  <a:outerShdw blurRad="38100" dist="38100" dir="2700000" algn="tl">
                    <a:srgbClr val="C0C0C0"/>
                  </a:outerShdw>
                </a:effectLst>
              </a:rPr>
              <a:t>Unenforceable contract</a:t>
            </a:r>
            <a:r>
              <a:rPr lang="en-US" dirty="0"/>
              <a:t> – A contract that cannot be enforced because of a legal defense</a:t>
            </a:r>
          </a:p>
          <a:p>
            <a:endParaRPr lang="en-US" dirty="0"/>
          </a:p>
        </p:txBody>
      </p:sp>
    </p:spTree>
    <p:extLst>
      <p:ext uri="{BB962C8B-B14F-4D97-AF65-F5344CB8AC3E}">
        <p14:creationId xmlns:p14="http://schemas.microsoft.com/office/powerpoint/2010/main" val="2511844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Contracts &amp; Agreement</a:t>
            </a:r>
            <a:endParaRPr lang="en-US" dirty="0"/>
          </a:p>
        </p:txBody>
      </p:sp>
      <p:sp>
        <p:nvSpPr>
          <p:cNvPr id="3" name="Content Placeholder 2"/>
          <p:cNvSpPr>
            <a:spLocks noGrp="1"/>
          </p:cNvSpPr>
          <p:nvPr>
            <p:ph idx="1"/>
          </p:nvPr>
        </p:nvSpPr>
        <p:spPr/>
        <p:txBody>
          <a:bodyPr>
            <a:normAutofit/>
          </a:bodyPr>
          <a:lstStyle/>
          <a:p>
            <a:pPr marL="590550" indent="-590550">
              <a:buSzTx/>
              <a:buFont typeface="Wingdings" panose="05000000000000000000" pitchFamily="2" charset="2"/>
              <a:buAutoNum type="arabicPeriod"/>
              <a:defRPr/>
            </a:pPr>
            <a:r>
              <a:rPr lang="en-US" dirty="0">
                <a:solidFill>
                  <a:srgbClr val="0000FF"/>
                </a:solidFill>
                <a:effectLst>
                  <a:outerShdw blurRad="38100" dist="38100" dir="2700000" algn="tl">
                    <a:srgbClr val="C0C0C0"/>
                  </a:outerShdw>
                </a:effectLst>
              </a:rPr>
              <a:t>Executed contract</a:t>
            </a:r>
            <a:r>
              <a:rPr lang="en-US" dirty="0"/>
              <a:t> – A contract that is fully performed on both </a:t>
            </a:r>
            <a:r>
              <a:rPr lang="en-US" dirty="0" smtClean="0"/>
              <a:t>sides</a:t>
            </a:r>
            <a:endParaRPr lang="en-US" dirty="0">
              <a:solidFill>
                <a:srgbClr val="0000FF"/>
              </a:solidFill>
              <a:effectLst>
                <a:outerShdw blurRad="38100" dist="38100" dir="2700000" algn="tl">
                  <a:srgbClr val="C0C0C0"/>
                </a:outerShdw>
              </a:effectLst>
            </a:endParaRPr>
          </a:p>
          <a:p>
            <a:pPr marL="590550" indent="-590550">
              <a:buSzTx/>
              <a:buFont typeface="Wingdings" panose="05000000000000000000" pitchFamily="2" charset="2"/>
              <a:buAutoNum type="arabicPeriod"/>
              <a:defRPr/>
            </a:pPr>
            <a:r>
              <a:rPr lang="en-US" dirty="0">
                <a:solidFill>
                  <a:srgbClr val="0000FF"/>
                </a:solidFill>
                <a:effectLst>
                  <a:outerShdw blurRad="38100" dist="38100" dir="2700000" algn="tl">
                    <a:srgbClr val="C0C0C0"/>
                  </a:outerShdw>
                </a:effectLst>
              </a:rPr>
              <a:t>Executory contract</a:t>
            </a:r>
            <a:r>
              <a:rPr lang="en-US" dirty="0"/>
              <a:t> – A contract that is not fully performed by one or both </a:t>
            </a:r>
            <a:r>
              <a:rPr lang="en-US" dirty="0" smtClean="0"/>
              <a:t>parties</a:t>
            </a:r>
          </a:p>
          <a:p>
            <a:pPr>
              <a:defRPr/>
            </a:pPr>
            <a:r>
              <a:rPr lang="en-US" dirty="0">
                <a:solidFill>
                  <a:srgbClr val="0000FF"/>
                </a:solidFill>
                <a:effectLst>
                  <a:outerShdw blurRad="38100" dist="38100" dir="2700000" algn="tl">
                    <a:srgbClr val="C0C0C0"/>
                  </a:outerShdw>
                </a:effectLst>
              </a:rPr>
              <a:t>Agreement</a:t>
            </a:r>
            <a:r>
              <a:rPr lang="en-US" dirty="0"/>
              <a:t> – the manifestation by two or more persons of the substance of a </a:t>
            </a:r>
            <a:r>
              <a:rPr lang="en-US" dirty="0" smtClean="0"/>
              <a:t>contract</a:t>
            </a:r>
            <a:endParaRPr lang="en-US" dirty="0"/>
          </a:p>
          <a:p>
            <a:pPr>
              <a:defRPr/>
            </a:pPr>
            <a:r>
              <a:rPr lang="en-US" dirty="0"/>
              <a:t>It requires an </a:t>
            </a:r>
            <a:r>
              <a:rPr lang="en-US" i="1" dirty="0">
                <a:solidFill>
                  <a:srgbClr val="0000FF"/>
                </a:solidFill>
                <a:effectLst>
                  <a:outerShdw blurRad="38100" dist="38100" dir="2700000" algn="tl">
                    <a:srgbClr val="C0C0C0"/>
                  </a:outerShdw>
                </a:effectLst>
              </a:rPr>
              <a:t>offer</a:t>
            </a:r>
            <a:r>
              <a:rPr lang="en-US" dirty="0"/>
              <a:t> and an </a:t>
            </a:r>
            <a:r>
              <a:rPr lang="en-US" i="1" dirty="0">
                <a:solidFill>
                  <a:srgbClr val="0000FF"/>
                </a:solidFill>
                <a:effectLst>
                  <a:outerShdw blurRad="38100" dist="38100" dir="2700000" algn="tl">
                    <a:srgbClr val="C0C0C0"/>
                  </a:outerShdw>
                </a:effectLst>
              </a:rPr>
              <a:t>acceptance</a:t>
            </a:r>
            <a:endParaRPr lang="en-US" dirty="0">
              <a:solidFill>
                <a:srgbClr val="0000FF"/>
              </a:solidFill>
              <a:effectLst>
                <a:outerShdw blurRad="38100" dist="38100" dir="2700000" algn="tl">
                  <a:srgbClr val="C0C0C0"/>
                </a:outerShdw>
              </a:effectLst>
            </a:endParaRPr>
          </a:p>
          <a:p>
            <a:pPr marL="590550" indent="-590550">
              <a:buSzTx/>
              <a:buFont typeface="Wingdings" panose="05000000000000000000" pitchFamily="2" charset="2"/>
              <a:buAutoNum type="arabicPeriod"/>
              <a:defRPr/>
            </a:pPr>
            <a:endParaRPr lang="en-US" dirty="0"/>
          </a:p>
          <a:p>
            <a:endParaRPr lang="en-US" dirty="0"/>
          </a:p>
        </p:txBody>
      </p:sp>
    </p:spTree>
    <p:extLst>
      <p:ext uri="{BB962C8B-B14F-4D97-AF65-F5344CB8AC3E}">
        <p14:creationId xmlns:p14="http://schemas.microsoft.com/office/powerpoint/2010/main" val="687768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Consideration of a Contract</a:t>
            </a:r>
            <a:endParaRPr lang="en-US" dirty="0"/>
          </a:p>
        </p:txBody>
      </p:sp>
      <p:sp>
        <p:nvSpPr>
          <p:cNvPr id="3" name="Content Placeholder 2"/>
          <p:cNvSpPr>
            <a:spLocks noGrp="1"/>
          </p:cNvSpPr>
          <p:nvPr>
            <p:ph idx="1"/>
          </p:nvPr>
        </p:nvSpPr>
        <p:spPr/>
        <p:txBody>
          <a:bodyPr/>
          <a:lstStyle/>
          <a:p>
            <a:pPr>
              <a:defRPr/>
            </a:pPr>
            <a:r>
              <a:rPr lang="en-US" dirty="0">
                <a:solidFill>
                  <a:srgbClr val="0000FF"/>
                </a:solidFill>
                <a:effectLst>
                  <a:outerShdw blurRad="38100" dist="38100" dir="2700000" algn="tl">
                    <a:srgbClr val="C0C0C0"/>
                  </a:outerShdw>
                </a:effectLst>
              </a:rPr>
              <a:t>Consideration</a:t>
            </a:r>
            <a:r>
              <a:rPr lang="en-US" dirty="0"/>
              <a:t> – something of </a:t>
            </a:r>
            <a:r>
              <a:rPr lang="en-US" i="1" dirty="0">
                <a:solidFill>
                  <a:srgbClr val="0000FF"/>
                </a:solidFill>
                <a:effectLst>
                  <a:outerShdw blurRad="38100" dist="38100" dir="2700000" algn="tl">
                    <a:srgbClr val="C0C0C0"/>
                  </a:outerShdw>
                </a:effectLst>
              </a:rPr>
              <a:t>legal value</a:t>
            </a:r>
            <a:r>
              <a:rPr lang="en-US" dirty="0"/>
              <a:t> given in exchange for a promise</a:t>
            </a:r>
          </a:p>
          <a:p>
            <a:pPr>
              <a:defRPr/>
            </a:pPr>
            <a:r>
              <a:rPr lang="en-US" dirty="0"/>
              <a:t>Consideration must be given before a contract can exist</a:t>
            </a:r>
          </a:p>
          <a:p>
            <a:pPr>
              <a:defRPr/>
            </a:pPr>
            <a:r>
              <a:rPr lang="en-US" dirty="0"/>
              <a:t>Most common types of consideration:</a:t>
            </a:r>
          </a:p>
          <a:p>
            <a:pPr lvl="1">
              <a:defRPr/>
            </a:pPr>
            <a:r>
              <a:rPr lang="en-US" dirty="0">
                <a:solidFill>
                  <a:srgbClr val="0000FF"/>
                </a:solidFill>
                <a:effectLst>
                  <a:outerShdw blurRad="38100" dist="38100" dir="2700000" algn="tl">
                    <a:srgbClr val="C0C0C0"/>
                  </a:outerShdw>
                </a:effectLst>
                <a:latin typeface="Arial Narrow" pitchFamily="34" charset="0"/>
              </a:rPr>
              <a:t>Tangible payment</a:t>
            </a:r>
            <a:r>
              <a:rPr lang="en-US" dirty="0">
                <a:latin typeface="Arial Narrow" pitchFamily="34" charset="0"/>
              </a:rPr>
              <a:t> (e.g., money or property)</a:t>
            </a:r>
          </a:p>
          <a:p>
            <a:pPr lvl="1">
              <a:defRPr/>
            </a:pPr>
            <a:r>
              <a:rPr lang="en-US" dirty="0">
                <a:solidFill>
                  <a:srgbClr val="0000FF"/>
                </a:solidFill>
                <a:effectLst>
                  <a:outerShdw blurRad="38100" dist="38100" dir="2700000" algn="tl">
                    <a:srgbClr val="C0C0C0"/>
                  </a:outerShdw>
                </a:effectLst>
                <a:latin typeface="Arial Narrow" pitchFamily="34" charset="0"/>
              </a:rPr>
              <a:t>Performance of an act</a:t>
            </a:r>
            <a:r>
              <a:rPr lang="en-US" dirty="0">
                <a:latin typeface="Arial Narrow" pitchFamily="34" charset="0"/>
              </a:rPr>
              <a:t> (e.g., providing legal services)</a:t>
            </a:r>
          </a:p>
          <a:p>
            <a:endParaRPr lang="en-US" dirty="0"/>
          </a:p>
        </p:txBody>
      </p:sp>
    </p:spTree>
    <p:extLst>
      <p:ext uri="{BB962C8B-B14F-4D97-AF65-F5344CB8AC3E}">
        <p14:creationId xmlns:p14="http://schemas.microsoft.com/office/powerpoint/2010/main" val="23680087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United Nations Convention on Contracts for the International Sale of Goods (CISG)</a:t>
            </a:r>
            <a:endParaRPr lang="en-US" dirty="0"/>
          </a:p>
        </p:txBody>
      </p:sp>
      <p:sp>
        <p:nvSpPr>
          <p:cNvPr id="3" name="Content Placeholder 2"/>
          <p:cNvSpPr>
            <a:spLocks noGrp="1"/>
          </p:cNvSpPr>
          <p:nvPr>
            <p:ph idx="1"/>
          </p:nvPr>
        </p:nvSpPr>
        <p:spPr/>
        <p:txBody>
          <a:bodyPr/>
          <a:lstStyle/>
          <a:p>
            <a:r>
              <a:rPr lang="en-US" altLang="en-US" dirty="0"/>
              <a:t>Applies to contracts for the international sale of goods</a:t>
            </a:r>
          </a:p>
          <a:p>
            <a:pPr lvl="1"/>
            <a:r>
              <a:rPr lang="en-US" altLang="en-US" dirty="0">
                <a:latin typeface="Arial Narrow" panose="020B0606020202030204" pitchFamily="34" charset="0"/>
              </a:rPr>
              <a:t>i.e., the buyer and seller must have their places of business in different countries</a:t>
            </a:r>
          </a:p>
          <a:p>
            <a:r>
              <a:rPr lang="en-US" altLang="en-US" dirty="0"/>
              <a:t>Additionally, either</a:t>
            </a:r>
          </a:p>
          <a:p>
            <a:pPr lvl="1"/>
            <a:r>
              <a:rPr lang="en-US" altLang="en-US" dirty="0">
                <a:latin typeface="Arial Narrow" panose="020B0606020202030204" pitchFamily="34" charset="0"/>
              </a:rPr>
              <a:t>both of the nations must be parties to the convention, or</a:t>
            </a:r>
          </a:p>
          <a:p>
            <a:pPr lvl="1"/>
            <a:r>
              <a:rPr lang="en-US" altLang="en-US" dirty="0">
                <a:latin typeface="Arial Narrow" panose="020B0606020202030204" pitchFamily="34" charset="0"/>
              </a:rPr>
              <a:t>the contract specifies that the CISG controls</a:t>
            </a:r>
          </a:p>
          <a:p>
            <a:endParaRPr lang="en-US" dirty="0"/>
          </a:p>
        </p:txBody>
      </p:sp>
    </p:spTree>
    <p:extLst>
      <p:ext uri="{BB962C8B-B14F-4D97-AF65-F5344CB8AC3E}">
        <p14:creationId xmlns:p14="http://schemas.microsoft.com/office/powerpoint/2010/main" val="3941845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Entering into a Contract</a:t>
            </a:r>
            <a:endParaRPr lang="en-US" dirty="0"/>
          </a:p>
        </p:txBody>
      </p:sp>
      <p:sp>
        <p:nvSpPr>
          <p:cNvPr id="3" name="Content Placeholder 2"/>
          <p:cNvSpPr>
            <a:spLocks noGrp="1"/>
          </p:cNvSpPr>
          <p:nvPr>
            <p:ph idx="1"/>
          </p:nvPr>
        </p:nvSpPr>
        <p:spPr/>
        <p:txBody>
          <a:bodyPr>
            <a:normAutofit fontScale="92500" lnSpcReduction="20000"/>
          </a:bodyPr>
          <a:lstStyle/>
          <a:p>
            <a:pPr>
              <a:defRPr/>
            </a:pPr>
            <a:r>
              <a:rPr lang="en-US" dirty="0"/>
              <a:t>The law presumes that the parties to a contract have the requisite </a:t>
            </a:r>
            <a:r>
              <a:rPr lang="en-US" b="1" i="1" dirty="0">
                <a:solidFill>
                  <a:srgbClr val="0000FF"/>
                </a:solidFill>
                <a:effectLst>
                  <a:outerShdw blurRad="38100" dist="38100" dir="2700000" algn="tl">
                    <a:srgbClr val="C0C0C0"/>
                  </a:outerShdw>
                </a:effectLst>
              </a:rPr>
              <a:t>contractual capacity</a:t>
            </a:r>
            <a:r>
              <a:rPr lang="en-US" dirty="0">
                <a:solidFill>
                  <a:srgbClr val="0000CC"/>
                </a:solidFill>
              </a:rPr>
              <a:t> </a:t>
            </a:r>
            <a:r>
              <a:rPr lang="en-US" dirty="0"/>
              <a:t>to enter into the contract</a:t>
            </a:r>
          </a:p>
          <a:p>
            <a:pPr>
              <a:defRPr/>
            </a:pPr>
            <a:r>
              <a:rPr lang="en-US" dirty="0"/>
              <a:t>Certain persons do not have this capacity:</a:t>
            </a:r>
          </a:p>
          <a:p>
            <a:pPr lvl="1">
              <a:defRPr/>
            </a:pPr>
            <a:r>
              <a:rPr lang="en-US" dirty="0"/>
              <a:t>Minors</a:t>
            </a:r>
          </a:p>
          <a:p>
            <a:pPr lvl="1">
              <a:defRPr/>
            </a:pPr>
            <a:r>
              <a:rPr lang="en-US" dirty="0"/>
              <a:t>Insane persons</a:t>
            </a:r>
          </a:p>
          <a:p>
            <a:pPr lvl="1">
              <a:defRPr/>
            </a:pPr>
            <a:r>
              <a:rPr lang="en-US" dirty="0"/>
              <a:t>Intoxicated persons</a:t>
            </a:r>
          </a:p>
          <a:p>
            <a:r>
              <a:rPr lang="en-US" altLang="en-US" dirty="0"/>
              <a:t>The common law of contracts and many state statutes protect persons who lack contractual capacity from having contracts forced on </a:t>
            </a:r>
            <a:r>
              <a:rPr lang="en-US" altLang="en-US" dirty="0" smtClean="0"/>
              <a:t>them</a:t>
            </a:r>
            <a:endParaRPr lang="en-US" altLang="en-US" dirty="0"/>
          </a:p>
          <a:p>
            <a:r>
              <a:rPr lang="en-US" altLang="en-US" dirty="0"/>
              <a:t>The person asserting incapacity bears the burden of proof</a:t>
            </a:r>
          </a:p>
          <a:p>
            <a:endParaRPr lang="en-US" dirty="0"/>
          </a:p>
        </p:txBody>
      </p:sp>
    </p:spTree>
    <p:extLst>
      <p:ext uri="{BB962C8B-B14F-4D97-AF65-F5344CB8AC3E}">
        <p14:creationId xmlns:p14="http://schemas.microsoft.com/office/powerpoint/2010/main" val="125776379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47</TotalTime>
  <Words>1993</Words>
  <Application>Microsoft Office PowerPoint</Application>
  <PresentationFormat>Widescreen</PresentationFormat>
  <Paragraphs>231</Paragraphs>
  <Slides>43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43</vt:i4>
      </vt:variant>
    </vt:vector>
  </HeadingPairs>
  <TitlesOfParts>
    <vt:vector size="49" baseType="lpstr">
      <vt:lpstr>Arial</vt:lpstr>
      <vt:lpstr>Arial Narrow</vt:lpstr>
      <vt:lpstr>Arial Rounded MT Bold</vt:lpstr>
      <vt:lpstr>Garamond</vt:lpstr>
      <vt:lpstr>Wingdings</vt:lpstr>
      <vt:lpstr>Organic</vt:lpstr>
      <vt:lpstr>Module 11</vt:lpstr>
      <vt:lpstr>Definition of Contract &amp; Parties</vt:lpstr>
      <vt:lpstr>Sources of Contract Law</vt:lpstr>
      <vt:lpstr>How to Classify Contracts</vt:lpstr>
      <vt:lpstr>Enforcing Contracts</vt:lpstr>
      <vt:lpstr>Performance of Contracts &amp; Agreement</vt:lpstr>
      <vt:lpstr>Consideration of a Contract</vt:lpstr>
      <vt:lpstr>The United Nations Convention on Contracts for the International Sale of Goods (CISG)</vt:lpstr>
      <vt:lpstr>Entering into a Contract</vt:lpstr>
      <vt:lpstr>Legality</vt:lpstr>
      <vt:lpstr>Contracts Contrary to Statutes</vt:lpstr>
      <vt:lpstr>Contracts contrary to Public Policy</vt:lpstr>
      <vt:lpstr>Unconscionable Contracts</vt:lpstr>
      <vt:lpstr>Unconscionable continued</vt:lpstr>
      <vt:lpstr>Remedies for Unconscionability</vt:lpstr>
      <vt:lpstr>How Genuine is the Assent to Enter Into a Contract</vt:lpstr>
      <vt:lpstr>Unilateral Mistakes</vt:lpstr>
      <vt:lpstr>Mutual Mistake of Fact</vt:lpstr>
      <vt:lpstr>Mutual Mistake of Value</vt:lpstr>
      <vt:lpstr>Fradulent Misrepresentation</vt:lpstr>
      <vt:lpstr>Elements of Fraud</vt:lpstr>
      <vt:lpstr>Common Types of Fraud</vt:lpstr>
      <vt:lpstr>Fraud types continued</vt:lpstr>
      <vt:lpstr>Innocent Misrepresentation</vt:lpstr>
      <vt:lpstr>Undue Influence</vt:lpstr>
      <vt:lpstr>Duress</vt:lpstr>
      <vt:lpstr>Written Contracts</vt:lpstr>
      <vt:lpstr>Original and Guaranty Contracts</vt:lpstr>
      <vt:lpstr>Sufficiency of Writing the Contract</vt:lpstr>
      <vt:lpstr>Sufficiency continued</vt:lpstr>
      <vt:lpstr>Breach of Contract</vt:lpstr>
      <vt:lpstr>Discharge of Performance from Contract</vt:lpstr>
      <vt:lpstr>Rescission</vt:lpstr>
      <vt:lpstr>Restitution</vt:lpstr>
      <vt:lpstr>Uniform Commercial Code (UCC)</vt:lpstr>
      <vt:lpstr>Warranties</vt:lpstr>
      <vt:lpstr>Damages for Breach of Warranty</vt:lpstr>
      <vt:lpstr>Magnuson-Moss Warranty Act</vt:lpstr>
      <vt:lpstr>Misrepresentation of Product Liability</vt:lpstr>
      <vt:lpstr>Negligence in Product Liability</vt:lpstr>
      <vt:lpstr>Defects</vt:lpstr>
      <vt:lpstr>Other Product Defects</vt:lpstr>
      <vt:lpstr>Consumer Product Safety Act (1972)</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11</dc:title>
  <dc:creator>Rebecca Rutherfoord</dc:creator>
  <cp:lastModifiedBy>Rebecca Rutherfoord</cp:lastModifiedBy>
  <cp:revision>5</cp:revision>
  <dcterms:created xsi:type="dcterms:W3CDTF">2018-01-25T18:32:17Z</dcterms:created>
  <dcterms:modified xsi:type="dcterms:W3CDTF">2018-01-25T19:19:53Z</dcterms:modified>
</cp:coreProperties>
</file>