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51" r:id="rId2"/>
    <p:sldId id="413" r:id="rId3"/>
    <p:sldId id="452" r:id="rId4"/>
    <p:sldId id="414" r:id="rId5"/>
    <p:sldId id="415" r:id="rId6"/>
    <p:sldId id="416" r:id="rId7"/>
    <p:sldId id="417" r:id="rId8"/>
    <p:sldId id="418" r:id="rId9"/>
    <p:sldId id="453" r:id="rId10"/>
    <p:sldId id="419" r:id="rId11"/>
    <p:sldId id="454" r:id="rId12"/>
    <p:sldId id="420" r:id="rId13"/>
    <p:sldId id="395" r:id="rId14"/>
    <p:sldId id="421" r:id="rId15"/>
    <p:sldId id="422" r:id="rId16"/>
    <p:sldId id="423" r:id="rId17"/>
    <p:sldId id="424" r:id="rId18"/>
    <p:sldId id="425" r:id="rId19"/>
    <p:sldId id="426" r:id="rId20"/>
    <p:sldId id="427" r:id="rId21"/>
    <p:sldId id="428" r:id="rId22"/>
    <p:sldId id="429" r:id="rId23"/>
    <p:sldId id="430" r:id="rId24"/>
    <p:sldId id="431" r:id="rId25"/>
    <p:sldId id="432" r:id="rId26"/>
    <p:sldId id="433" r:id="rId27"/>
    <p:sldId id="434" r:id="rId28"/>
    <p:sldId id="435" r:id="rId29"/>
    <p:sldId id="436" r:id="rId30"/>
    <p:sldId id="437" r:id="rId31"/>
    <p:sldId id="438" r:id="rId32"/>
    <p:sldId id="439" r:id="rId33"/>
    <p:sldId id="440" r:id="rId34"/>
    <p:sldId id="441" r:id="rId35"/>
    <p:sldId id="455" r:id="rId36"/>
    <p:sldId id="442" r:id="rId37"/>
    <p:sldId id="443" r:id="rId38"/>
    <p:sldId id="444" r:id="rId39"/>
    <p:sldId id="445" r:id="rId40"/>
    <p:sldId id="456" r:id="rId41"/>
    <p:sldId id="446" r:id="rId42"/>
    <p:sldId id="447" r:id="rId43"/>
    <p:sldId id="448" r:id="rId44"/>
    <p:sldId id="449" r:id="rId45"/>
    <p:sldId id="457" r:id="rId46"/>
    <p:sldId id="450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64756-239A-43C8-B708-29F095C795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DFCBF3-3D12-46F8-A107-C27B126A85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CE40B-7076-4004-A648-3CCABCCC9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9875C-86EA-4AA8-8449-E21874C29972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A6CB8-8493-4000-8F1D-A01C8C176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65AF9-2F43-4643-801E-F0C4D5B8E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B9A6D-1F6C-4076-9B2C-978660C37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506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33F43-3E86-47E4-BFBB-2476D384E1C6}" type="datetime4">
              <a:rPr lang="en-US" smtClean="0"/>
              <a:pPr/>
              <a:t>October 2, 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241327"/>
            <a:ext cx="10750549" cy="659535"/>
          </a:xfr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09599" y="1122387"/>
            <a:ext cx="10750551" cy="350007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09600" y="4843982"/>
            <a:ext cx="10750549" cy="1166382"/>
          </a:xfrm>
        </p:spPr>
        <p:txBody>
          <a:bodyPr/>
          <a:lstStyle>
            <a:lvl1pPr>
              <a:buClr>
                <a:srgbClr val="6CB255"/>
              </a:buClr>
              <a:defRPr>
                <a:solidFill>
                  <a:srgbClr val="000000"/>
                </a:solidFill>
              </a:defRPr>
            </a:lvl1pPr>
            <a:lvl2pPr marL="731520" indent="-457200">
              <a:buClr>
                <a:srgbClr val="6CB255"/>
              </a:buClr>
              <a:buFont typeface="+mj-lt"/>
              <a:buAutoNum type="alphaLcParenR"/>
              <a:defRPr>
                <a:solidFill>
                  <a:schemeClr val="tx1"/>
                </a:solidFill>
              </a:defRPr>
            </a:lvl2pPr>
            <a:lvl3pPr marL="1257300" indent="-342900">
              <a:buClr>
                <a:srgbClr val="6CB255"/>
              </a:buClr>
              <a:buFont typeface="+mj-lt"/>
              <a:buAutoNum type="alphaLcParenR"/>
              <a:defRPr>
                <a:solidFill>
                  <a:schemeClr val="tx1"/>
                </a:solidFill>
              </a:defRPr>
            </a:lvl3pPr>
            <a:lvl4pPr marL="1714500" indent="-342900">
              <a:buClr>
                <a:srgbClr val="6CB255"/>
              </a:buClr>
              <a:buFont typeface="+mj-lt"/>
              <a:buAutoNum type="alphaLcParenR"/>
              <a:defRPr>
                <a:solidFill>
                  <a:schemeClr val="tx1"/>
                </a:solidFill>
              </a:defRPr>
            </a:lvl4pPr>
            <a:lvl5pPr marL="2171700" indent="-342900">
              <a:buClr>
                <a:srgbClr val="6CB255"/>
              </a:buClr>
              <a:buFont typeface="+mj-lt"/>
              <a:buAutoNum type="alphaLcParenR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9704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4"/>
          <p:cNvSpPr txBox="1">
            <a:spLocks noGrp="1"/>
          </p:cNvSpPr>
          <p:nvPr>
            <p:ph type="title"/>
          </p:nvPr>
        </p:nvSpPr>
        <p:spPr>
          <a:xfrm>
            <a:off x="609600" y="152718"/>
            <a:ext cx="7721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6CB255"/>
              </a:buClr>
              <a:buSzPts val="2400"/>
              <a:buFont typeface="Arial Black"/>
              <a:buNone/>
              <a:defRPr sz="2400" b="0" i="0" u="none" strike="noStrike" cap="none">
                <a:solidFill>
                  <a:srgbClr val="6CB255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74"/>
          <p:cNvSpPr txBox="1">
            <a:spLocks noGrp="1"/>
          </p:cNvSpPr>
          <p:nvPr>
            <p:ph type="body" idx="1"/>
          </p:nvPr>
        </p:nvSpPr>
        <p:spPr>
          <a:xfrm>
            <a:off x="609600" y="1752601"/>
            <a:ext cx="10160000" cy="437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6CB255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600"/>
              </a:spcBef>
              <a:spcAft>
                <a:spcPts val="0"/>
              </a:spcAft>
              <a:buClr>
                <a:srgbClr val="6CB255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rgbClr val="6CB25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rgbClr val="6CB25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rgbClr val="6CB25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74"/>
          <p:cNvSpPr txBox="1">
            <a:spLocks noGrp="1"/>
          </p:cNvSpPr>
          <p:nvPr>
            <p:ph type="dt" idx="10"/>
          </p:nvPr>
        </p:nvSpPr>
        <p:spPr>
          <a:xfrm>
            <a:off x="609600" y="6172201"/>
            <a:ext cx="45720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74"/>
          <p:cNvSpPr txBox="1">
            <a:spLocks noGrp="1"/>
          </p:cNvSpPr>
          <p:nvPr>
            <p:ph type="ftr" idx="11"/>
          </p:nvPr>
        </p:nvSpPr>
        <p:spPr>
          <a:xfrm>
            <a:off x="609600" y="6492876"/>
            <a:ext cx="4572000" cy="283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74"/>
          <p:cNvSpPr txBox="1">
            <a:spLocks noGrp="1"/>
          </p:cNvSpPr>
          <p:nvPr>
            <p:ph type="sldNum" idx="12"/>
          </p:nvPr>
        </p:nvSpPr>
        <p:spPr>
          <a:xfrm rot="-5400000">
            <a:off x="10945706" y="623041"/>
            <a:ext cx="1315721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40186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abMYBXQgV8" TargetMode="External"/><Relationship Id="rId7" Type="http://schemas.openxmlformats.org/officeDocument/2006/relationships/hyperlink" Target="https://www.youtube.com/watch?v=R9c-vEuYjj4" TargetMode="External"/><Relationship Id="rId2" Type="http://schemas.openxmlformats.org/officeDocument/2006/relationships/hyperlink" Target="https://www.youtube.com/watch?v=1Zbelm56VK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GceSWBvR0IU" TargetMode="External"/><Relationship Id="rId5" Type="http://schemas.openxmlformats.org/officeDocument/2006/relationships/hyperlink" Target="https://www.youtube.com/watch?v=m2U0VEvVmAc" TargetMode="External"/><Relationship Id="rId4" Type="http://schemas.openxmlformats.org/officeDocument/2006/relationships/hyperlink" Target="https://www.youtube.com/watch?v=AWO7FHGFky0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yrQ-qzH7Mo" TargetMode="External"/><Relationship Id="rId2" Type="http://schemas.openxmlformats.org/officeDocument/2006/relationships/hyperlink" Target="https://www.youtube.com/watch?v=40FYxwmUeO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SqB-MaegTkY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roPpRJI0QM" TargetMode="External"/><Relationship Id="rId7" Type="http://schemas.openxmlformats.org/officeDocument/2006/relationships/hyperlink" Target="https://www.youtube.com/watch?v=HBLerkvBv6k" TargetMode="External"/><Relationship Id="rId2" Type="http://schemas.openxmlformats.org/officeDocument/2006/relationships/hyperlink" Target="https://www.youtube.com/watch?v=1DrPwAyAhs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Jz2wGKnLeIQ" TargetMode="External"/><Relationship Id="rId5" Type="http://schemas.openxmlformats.org/officeDocument/2006/relationships/hyperlink" Target="https://www.youtube.com/watch?v=Lv-ShlPpVTE" TargetMode="External"/><Relationship Id="rId4" Type="http://schemas.openxmlformats.org/officeDocument/2006/relationships/hyperlink" Target="https://www.youtube.com/watch?v=oUQDDiPOLN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03E9E8-59C1-BCF2-58BB-9240DEF314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6128" y="-126563"/>
            <a:ext cx="9339743" cy="3013409"/>
          </a:xfrm>
        </p:spPr>
        <p:txBody>
          <a:bodyPr>
            <a:noAutofit/>
          </a:bodyPr>
          <a:lstStyle/>
          <a:p>
            <a:r>
              <a:rPr lang="en-US" sz="4800" b="1" dirty="0"/>
              <a:t>Week 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E3A0DD-50A0-48F5-A751-90DC1C0B9C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5761" y="3300033"/>
            <a:ext cx="9938158" cy="279037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In this module we cover</a:t>
            </a:r>
          </a:p>
          <a:p>
            <a:endParaRPr lang="en-US" dirty="0"/>
          </a:p>
          <a:p>
            <a:pPr algn="l"/>
            <a:r>
              <a:rPr lang="en-US" sz="2400" b="1" dirty="0"/>
              <a:t>2.6 Implicit Differentiation</a:t>
            </a:r>
          </a:p>
          <a:p>
            <a:pPr algn="l"/>
            <a:br>
              <a:rPr lang="en-US" sz="2400" b="1" dirty="0"/>
            </a:br>
            <a:r>
              <a:rPr lang="en-US" sz="2400" b="1" dirty="0"/>
              <a:t>2.7 Derivatives of Inverse Functions</a:t>
            </a:r>
          </a:p>
          <a:p>
            <a:pPr algn="l"/>
            <a:br>
              <a:rPr lang="en-US" sz="2400" b="1" dirty="0"/>
            </a:br>
            <a:r>
              <a:rPr lang="en-US" sz="2400" b="1" dirty="0"/>
              <a:t>2.8 Derivatives of Exponential and Logarithmic Functions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0975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298F99-74E5-464A-B458-ED4AC999B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D5DC3049-6927-4E7C-8402-A2830FA9820E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endParaRPr lang="en-US" b="0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D5DC3049-6927-4E7C-8402-A2830FA982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  <a:blipFill>
                <a:blip r:embed="rId2"/>
                <a:stretch>
                  <a:fillRect l="-1134" t="-1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FAFD1C56-BB3D-4EEF-A8F6-3A5D5C19A1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850" y="2000250"/>
            <a:ext cx="3487057" cy="39568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C760CA-FA12-45E7-B119-46744B7808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8882" y="2000250"/>
            <a:ext cx="2841792" cy="342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5154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F49AA-C02F-A27C-37F1-C15A5CD51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 of Implicit Differentiation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4978844E-C98A-1E3E-3589-E1502FB8FE36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1048624"/>
                <a:ext cx="10750549" cy="4961740"/>
              </a:xfrm>
            </p:spPr>
            <p:txBody>
              <a:bodyPr/>
              <a:lstStyle/>
              <a:p>
                <a:r>
                  <a:rPr lang="en-US" dirty="0"/>
                  <a:t>The number of cell phones produced when x dollars is spent on labor and</a:t>
                </a:r>
              </a:p>
              <a:p>
                <a:r>
                  <a:rPr lang="en-US" dirty="0"/>
                  <a:t>y dollars is spent on capital invested by a manufacturer can be modeled by the equation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60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f>
                            <m:fPr>
                              <m:type m:val="lin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</m:sup>
                      </m:sSup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f>
                            <m:fPr>
                              <m:type m:val="lin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=3240</m:t>
                      </m:r>
                    </m:oMath>
                  </m:oMathPara>
                </a14:m>
                <a:endParaRPr lang="en-US" dirty="0"/>
              </a:p>
              <a:p>
                <a:pPr marL="685800" indent="-457200">
                  <a:buAutoNum type="alphaLcParenR"/>
                </a:pPr>
                <a:r>
                  <a:rPr lang="en-US" dirty="0"/>
                  <a:t>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endParaRPr lang="en-US" dirty="0"/>
              </a:p>
              <a:p>
                <a:pPr marL="685800" indent="-457200">
                  <a:buAutoNum type="alphaLcParenR"/>
                </a:pPr>
                <a:r>
                  <a:rPr lang="en-US" dirty="0"/>
                  <a:t>Evaluate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/>
                  <a:t> at the point (81, 16).</a:t>
                </a:r>
              </a:p>
              <a:p>
                <a:pPr marL="685800" indent="-457200">
                  <a:buAutoNum type="alphaLcParenR"/>
                </a:pPr>
                <a:r>
                  <a:rPr lang="en-US" dirty="0"/>
                  <a:t>Interpret the result of part b)</a:t>
                </a: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4978844E-C98A-1E3E-3589-E1502FB8FE3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1048624"/>
                <a:ext cx="10750549" cy="496174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576516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BFAD6-EEB3-40FC-8558-C6D59504A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2.7 Derivatives of Inverse Functions</a:t>
            </a:r>
            <a:br>
              <a:rPr lang="en-US" b="1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133A9880-8416-4811-BF24-F461E294B5F8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b="1" dirty="0"/>
                  <a:t>Inverse Function Theorem</a:t>
                </a:r>
              </a:p>
              <a:p>
                <a:pPr marL="0" indent="0">
                  <a:buNone/>
                </a:pPr>
                <a:r>
                  <a:rPr lang="en-US" dirty="0"/>
                  <a:t>Let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be a function that is both invertible and differentiable. Let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i="1" dirty="0" smtClean="0">
                        <a:latin typeface="Cambria Math" panose="02040503050406030204" pitchFamily="18" charset="0"/>
                      </a:rPr>
                      <m:t> 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dirty="0"/>
                  <a:t>be the inverse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. For all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satisfying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′(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en-US" dirty="0"/>
                  <a:t>,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=(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</m:sSup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</m:den>
                      </m:f>
                    </m:oMath>
                  </m:oMathPara>
                </a14:m>
                <a:endParaRPr lang="en-US" b="0" dirty="0"/>
              </a:p>
              <a:p>
                <a:pPr marL="0" indent="0">
                  <a:buNone/>
                </a:pPr>
                <a:r>
                  <a:rPr lang="en-US" dirty="0"/>
                  <a:t>Alternately,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is the inverse of f(x), then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𝑔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133A9880-8416-4811-BF24-F461E294B5F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  <a:blipFill>
                <a:blip r:embed="rId2"/>
                <a:stretch>
                  <a:fillRect l="-1134" t="-20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231171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110C6-315A-4FB7-AED9-D79A24DF9A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Derivatives of Inverse Trigonometric Functions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77AC4B-E959-4233-B08C-9422DD89AA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" y="900861"/>
            <a:ext cx="11133221" cy="571581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Definition: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18DF1A-A7B9-4A48-82B0-F487C98C7D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063" y="1363579"/>
            <a:ext cx="11133220" cy="11069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1843353-2F61-495D-AE54-8794611D14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063" y="2582779"/>
            <a:ext cx="7810249" cy="12700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BA0D51-B43B-4766-874E-4D83F9839B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063" y="3965158"/>
            <a:ext cx="11133220" cy="9918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E81F8AC-DFF6-48CD-8D7F-5045EB655C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063" y="5069307"/>
            <a:ext cx="7919787" cy="113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9012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61799E-F688-4CFB-BF60-8AE1A4063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3E575F-E9FA-45D2-850E-EA5B587210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900863"/>
            <a:ext cx="11438021" cy="12166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E820DA4-A9AF-49FE-A8F3-8E39BA78E0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422359"/>
            <a:ext cx="8005011" cy="1216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0672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D510D0-E61C-4CF2-BEB0-1AF563A28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Derivative of inverse Sine function</a:t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364382-3628-484F-BC99-EB78A226B4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900862"/>
            <a:ext cx="11277599" cy="543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471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942A3-5623-4727-9B12-38FC59808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509AF506-F8E0-4576-8534-C3A40A85B271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508932" y="1163052"/>
                <a:ext cx="10750549" cy="569494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Use the inverse function theorem to find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𝑔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fName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Use the Chain Rule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e>
                      </m:func>
                    </m:oMath>
                  </m:oMathPara>
                </a14:m>
                <a:endParaRPr lang="en-US" b="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  <m:d>
                                    <m:d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d>
                                </m:e>
                              </m:d>
                            </m:e>
                          </m:func>
                        </m:den>
                      </m:f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𝑔</m:t>
                            </m:r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ad>
                          <m:radPr>
                            <m:degHide m:val="on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e>
                    </m:func>
                  </m:oMath>
                </a14:m>
                <a:r>
                  <a:rPr lang="en-US" dirty="0"/>
                  <a:t> so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))=−1/(</m:t>
                        </m:r>
                        <m:rad>
                          <m:radPr>
                            <m:degHide m:val="on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) </m:t>
                            </m:r>
                          </m:e>
                        </m:rad>
                      </m:e>
                    </m:func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509AF506-F8E0-4576-8534-C3A40A85B27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508932" y="1163052"/>
                <a:ext cx="10750549" cy="5694948"/>
              </a:xfrm>
              <a:blipFill>
                <a:blip r:embed="rId2"/>
                <a:stretch>
                  <a:fillRect l="-5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E8D25B20-0C10-44E9-8554-56B452E14F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9346" y="2143125"/>
            <a:ext cx="4475749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4684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D09A8-0495-485B-9CEA-863D28D60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267" y="350384"/>
            <a:ext cx="10027640" cy="555627"/>
          </a:xfrm>
        </p:spPr>
        <p:txBody>
          <a:bodyPr>
            <a:normAutofit/>
          </a:bodyPr>
          <a:lstStyle/>
          <a:p>
            <a:r>
              <a:rPr lang="en-US" dirty="0"/>
              <a:t>Table of Derivatives of Inverse Trigonometric Functions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98B11D-A0BE-4C1F-85F6-0E1DF149FA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7768" y="1271587"/>
            <a:ext cx="4299285" cy="5345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9975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74A2C-2FD5-473A-A17A-386BA77F9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41327"/>
            <a:ext cx="10750549" cy="1166382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Applying Differentiation formulas to an inverse Tangent Function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1EB37E-022B-408F-8F97-D857B3786E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" y="1407709"/>
            <a:ext cx="10750549" cy="460265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Example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3CCAD5-903C-4A84-9B1E-9ABEF9FC82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851" y="1876424"/>
            <a:ext cx="10910969" cy="4133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8890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4B8E4-24C6-4C41-8EF6-F5BCA07F2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41327"/>
            <a:ext cx="10750549" cy="1058084"/>
          </a:xfrm>
        </p:spPr>
        <p:txBody>
          <a:bodyPr>
            <a:normAutofit/>
          </a:bodyPr>
          <a:lstStyle/>
          <a:p>
            <a:r>
              <a:rPr lang="en-US" dirty="0"/>
              <a:t>Applying Differentiation Formulas to an inverse sine function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1C4119-3455-441C-AFCD-1BC796F75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851" y="1299411"/>
            <a:ext cx="10860505" cy="426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83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0870E-B0C1-43A8-A6BB-38C5DF1AA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2.6 Implicit Differentiation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E36B8061-7B6E-4CF0-81C1-0ED40EA78821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335560" y="900861"/>
                <a:ext cx="11024589" cy="5625773"/>
              </a:xfrm>
            </p:spPr>
            <p:txBody>
              <a:bodyPr/>
              <a:lstStyle/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when we write the equation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= </m:t>
                    </m:r>
                    <m:sSup>
                      <m:sSup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1" dirty="0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en-US" dirty="0"/>
                  <a:t>,we are defining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 explicitly in terms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. On the other hand, if the relationship between the function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 and the variable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is expressed by an equation where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 is not expressed entirely in terms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, we say that the equation defines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 implicitly in terms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. 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/>
                <a:r>
                  <a:rPr lang="en-US" dirty="0"/>
                  <a:t>For example, the equation,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=25 </m:t>
                    </m:r>
                  </m:oMath>
                </a14:m>
                <a:r>
                  <a:rPr lang="en-US" dirty="0"/>
                  <a:t>defines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 implicitly in terms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. An equation may define many different functions implicitly.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=25</m:t>
                    </m:r>
                  </m:oMath>
                </a14:m>
                <a:r>
                  <a:rPr lang="en-US" dirty="0"/>
                  <a:t>  solving for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, this equation yields two values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0" dirty="0" smtClean="0">
                        <a:latin typeface="Cambria Math" panose="02040503050406030204" pitchFamily="18" charset="0"/>
                      </a:rPr>
                      <m:t>;  </m:t>
                    </m:r>
                  </m:oMath>
                </a14:m>
                <a:r>
                  <a:rPr lang="en-US" dirty="0"/>
                  <a:t>    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=∓</m:t>
                    </m:r>
                    <m:rad>
                      <m:radPr>
                        <m:degHide m:val="on"/>
                        <m:ctrlPr>
                          <a:rPr lang="en-US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25−</m:t>
                        </m:r>
                        <m:sSup>
                          <m:sSup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How can we find formula for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?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We’ll assume that y can be solved as one or more (differentiable)</a:t>
                </a:r>
              </a:p>
              <a:p>
                <a:pPr marL="0" indent="0">
                  <a:buNone/>
                </a:pPr>
                <a:r>
                  <a:rPr lang="en-US" dirty="0"/>
                  <a:t>functions of x. Then both sides of the equation can be differentiated. We call this process</a:t>
                </a:r>
              </a:p>
              <a:p>
                <a:pPr marL="0" indent="0">
                  <a:buNone/>
                </a:pPr>
                <a:r>
                  <a:rPr lang="en-US" b="1" dirty="0"/>
                  <a:t>implicit differentiation</a:t>
                </a:r>
                <a:r>
                  <a:rPr lang="en-US" dirty="0"/>
                  <a:t>.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E36B8061-7B6E-4CF0-81C1-0ED40EA7882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335560" y="900861"/>
                <a:ext cx="11024589" cy="5625773"/>
              </a:xfrm>
              <a:blipFill>
                <a:blip r:embed="rId2"/>
                <a:stretch>
                  <a:fillRect l="-5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51164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848BB-639D-4717-A116-F63002CB3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66DCFEE5-AAE6-4508-A442-5D92D85B6B06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For the following exercises, 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/>
                  <a:t>or the given function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66DCFEE5-AAE6-4508-A442-5D92D85B6B0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  <a:blipFill>
                <a:blip r:embed="rId2"/>
                <a:stretch>
                  <a:fillRect l="-1134" t="-1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790668F3-50AB-4ADD-A656-6E4B69E968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780674"/>
            <a:ext cx="3593432" cy="3256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2431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596E0-042F-4091-BB8A-73E745794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41327"/>
            <a:ext cx="10750549" cy="1166383"/>
          </a:xfrm>
        </p:spPr>
        <p:txBody>
          <a:bodyPr>
            <a:normAutofit/>
          </a:bodyPr>
          <a:lstStyle/>
          <a:p>
            <a:r>
              <a:rPr lang="en-US" dirty="0"/>
              <a:t>2.8 Derivatives of Exponential and Logarithmic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8B1B83ED-7AC6-4005-B610-356CB9569994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1407709"/>
                <a:ext cx="10972800" cy="5087683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Recall Exponential functions:</a:t>
                </a:r>
              </a:p>
              <a:p>
                <a:pPr marL="0" indent="0">
                  <a:buNone/>
                </a:pPr>
                <a:r>
                  <a:rPr lang="en-US" dirty="0"/>
                  <a:t>Definition: Any function of the form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dirty="0"/>
                  <a:t>, where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&gt;0,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≠1</m:t>
                    </m:r>
                  </m:oMath>
                </a14:m>
                <a:r>
                  <a:rPr lang="en-US" dirty="0"/>
                  <a:t>, is an exponential function with base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dirty="0"/>
                  <a:t> and exponent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. The exponential function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dirty="0"/>
                  <a:t> is one-to-one, with domain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∞,∞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and range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 (0,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∞)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Explanation:</a:t>
                </a:r>
              </a:p>
              <a:p>
                <a:pPr marL="0" indent="0">
                  <a:buNone/>
                </a:pPr>
                <a:r>
                  <a:rPr lang="en-US" dirty="0"/>
                  <a:t>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&gt;1 , </m:t>
                    </m:r>
                  </m:oMath>
                </a14:m>
                <a:r>
                  <a:rPr lang="en-US" dirty="0"/>
                  <a:t>then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dirty="0"/>
                  <a:t>is increasing on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∞,∞</m:t>
                        </m:r>
                      </m:e>
                    </m:d>
                  </m:oMath>
                </a14:m>
                <a:r>
                  <a:rPr lang="en-US" dirty="0"/>
                  <a:t>.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0&lt;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&lt;1,</m:t>
                    </m:r>
                  </m:oMath>
                </a14:m>
                <a:r>
                  <a:rPr lang="en-US" dirty="0"/>
                  <a:t>then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dirty="0"/>
                  <a:t>is decreasing on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∞,∞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8B1B83ED-7AC6-4005-B610-356CB956999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1407709"/>
                <a:ext cx="10972800" cy="5087683"/>
              </a:xfrm>
              <a:blipFill>
                <a:blip r:embed="rId2"/>
                <a:stretch>
                  <a:fillRect l="-6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266E0E17-F301-4F39-BA55-0226E2F124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9066" y="2920596"/>
            <a:ext cx="3972910" cy="2612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3699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3954F-D03B-44A8-9A93-2BC5E5D88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Natural Exponential Function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81657B08-2200-40AD-A6F7-248478D60B81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1"/>
                <a:ext cx="10750549" cy="5594531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We call the function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dirty="0"/>
                  <a:t> the natural exponential function. Where </a:t>
                </a:r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𝑒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≈2.7182</m:t>
                    </m:r>
                  </m:oMath>
                </a14:m>
                <a:r>
                  <a:rPr lang="en-US" dirty="0"/>
                  <a:t>  is 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Explanation:</a:t>
                </a:r>
              </a:p>
              <a:p>
                <a:pPr marL="0" indent="0">
                  <a:buNone/>
                </a:pPr>
                <a:r>
                  <a:rPr lang="en-US" dirty="0"/>
                  <a:t>The graph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dirty="0"/>
                  <a:t> has a tangent line with slope 1 at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81657B08-2200-40AD-A6F7-248478D60B8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1"/>
                <a:ext cx="10750549" cy="5594531"/>
              </a:xfrm>
              <a:blipFill>
                <a:blip r:embed="rId2"/>
                <a:stretch>
                  <a:fillRect l="-6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7D2CC198-AD32-4F14-B28F-DF1ECBCD83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6979" y="1304689"/>
            <a:ext cx="2123872" cy="7605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24A0B1-3B13-4514-9D71-BC90C25456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7519" y="2597550"/>
            <a:ext cx="4356345" cy="255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1843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0B945-0CE9-4A4D-BC47-63B941796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2.8.1 Derivatives of Exponential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C61471B9-E7C0-4649-AA61-234388661C65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Derivative of the Natural Exponential Function</a:t>
                </a:r>
              </a:p>
              <a:p>
                <a:pPr marL="0" indent="0">
                  <a:buNone/>
                </a:pPr>
                <a:r>
                  <a:rPr lang="en-US" dirty="0"/>
                  <a:t>Definition:</a:t>
                </a:r>
              </a:p>
              <a:p>
                <a:pPr marL="0" indent="0">
                  <a:buNone/>
                </a:pPr>
                <a:r>
                  <a:rPr lang="en-US" dirty="0"/>
                  <a:t>Let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)=</m:t>
                    </m:r>
                    <m:sSup>
                      <m:sSupPr>
                        <m:ctrlPr>
                          <a:rPr lang="en-US" i="1" dirty="0" err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 err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be the natural exponential function. Then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’(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)=</m:t>
                    </m:r>
                    <m:sSup>
                      <m:sSupPr>
                        <m:ctrlPr>
                          <a:rPr lang="en-US" i="1" dirty="0" err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 err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In general,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sup>
                          </m:sSup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′(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C61471B9-E7C0-4649-AA61-234388661C6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  <a:blipFill>
                <a:blip r:embed="rId2"/>
                <a:stretch>
                  <a:fillRect l="-1134" t="-20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740663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72F5C-D5C2-4DD1-9281-3458CC216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5E5AEAEF-EA17-477A-B792-C48186E5C3B9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385894" y="900861"/>
                <a:ext cx="10974255" cy="5541883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Differentiate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sup>
                    </m:sSup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Differentiate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endParaRPr lang="en-US" b="0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5E5AEAEF-EA17-477A-B792-C48186E5C3B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385894" y="900861"/>
                <a:ext cx="10974255" cy="5541883"/>
              </a:xfrm>
              <a:blipFill>
                <a:blip r:embed="rId2"/>
                <a:stretch>
                  <a:fillRect l="-5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963E7A3B-8B1A-4A5D-B513-39F3D87C12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9198" y="1687635"/>
            <a:ext cx="5490121" cy="11355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DFDD39-7643-415C-9919-AF5DB0A325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852" y="3720661"/>
            <a:ext cx="4591486" cy="2236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8318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E778F-C727-4D3D-A4BE-A0DE2F629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103550"/>
            <a:ext cx="10750549" cy="659535"/>
          </a:xfrm>
        </p:spPr>
        <p:txBody>
          <a:bodyPr>
            <a:normAutofit/>
          </a:bodyPr>
          <a:lstStyle/>
          <a:p>
            <a:r>
              <a:rPr lang="en-US" dirty="0"/>
              <a:t>Derivative of an Exponential Function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751DF544-F809-4FE8-BA5F-4C3E9A6D8B3E}"/>
                  </a:ext>
                </a:extLst>
              </p:cNvPr>
              <p:cNvSpPr/>
              <p:nvPr/>
            </p:nvSpPr>
            <p:spPr>
              <a:xfrm flipH="1">
                <a:off x="609599" y="3520854"/>
                <a:ext cx="6797879" cy="7360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/>
                  <a:t>Find the Derivative of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sSup>
                              <m:sSup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751DF544-F809-4FE8-BA5F-4C3E9A6D8B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09599" y="3520854"/>
                <a:ext cx="6797879" cy="736035"/>
              </a:xfrm>
              <a:prstGeom prst="rect">
                <a:avLst/>
              </a:prstGeom>
              <a:blipFill>
                <a:blip r:embed="rId2"/>
                <a:stretch>
                  <a:fillRect l="-1345" b="-7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5660787C-9BF0-42B1-B613-EE187164F3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737" y="4364091"/>
            <a:ext cx="9963806" cy="23597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21B68C4-CE10-47FB-8153-78B228D258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980" y="1497724"/>
            <a:ext cx="9396248" cy="19312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3F8BA85-61A8-42BB-9129-AEE1938B43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980" y="900863"/>
            <a:ext cx="6221881" cy="505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1479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ED503-646D-440E-809F-F8DDC3B53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D89BB736-0434-4CDE-AE05-9BED479B7DA0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For the following exercises, find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’(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dirty="0"/>
                  <a:t>for each function.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D89BB736-0434-4CDE-AE05-9BED479B7DA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  <a:blipFill>
                <a:blip r:embed="rId2"/>
                <a:stretch>
                  <a:fillRect l="-1134" t="-20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249AB851-90C7-44E3-A154-576E78D11A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773" y="1560398"/>
            <a:ext cx="2569780" cy="351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6914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5E31F-190F-414E-B5B1-64AC6C4D5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Derivatives of General Exponential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987A20F8-BAED-43EF-9066-8DDBEB58BD64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599" y="1378819"/>
                <a:ext cx="10750549" cy="5237854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/>
                  <a:t>Definition: Let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&gt;0,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≠1, </m:t>
                    </m:r>
                  </m:oMath>
                </a14:m>
                <a:r>
                  <a:rPr lang="en-US" sz="2400" dirty="0"/>
                  <a:t>and let g(x) be a differential function.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If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sz="2400" dirty="0"/>
                  <a:t>, then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func>
                      <m:func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.</m:t>
                        </m:r>
                      </m:e>
                    </m:func>
                  </m:oMath>
                </a14:m>
                <a:endParaRPr lang="en-US" sz="2400" b="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More generally, 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if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sup>
                    </m:sSup>
                  </m:oMath>
                </a14:m>
                <a:r>
                  <a:rPr lang="en-US" sz="2400" dirty="0"/>
                  <a:t>, then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′(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)</m:t>
                    </m:r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ln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⁡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987A20F8-BAED-43EF-9066-8DDBEB58BD6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599" y="1378819"/>
                <a:ext cx="10750549" cy="5237854"/>
              </a:xfrm>
              <a:blipFill>
                <a:blip r:embed="rId2"/>
                <a:stretch>
                  <a:fillRect l="-9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47729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38778-E191-4F61-9343-D5E7B8FBD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Applying Derivative Formulas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218AEA7D-160D-463C-945B-75F4106DD47C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Example:</a:t>
                </a:r>
              </a:p>
              <a:p>
                <a:pPr marL="0" indent="0">
                  <a:buNone/>
                </a:pPr>
                <a:r>
                  <a:rPr lang="en-US" dirty="0"/>
                  <a:t>Find the derivative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+2</m:t>
                        </m:r>
                      </m:den>
                    </m:f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Solution: </a:t>
                </a:r>
              </a:p>
              <a:p>
                <a:pPr marL="0" indent="0">
                  <a:buNone/>
                </a:pPr>
                <a:r>
                  <a:rPr lang="en-US" dirty="0"/>
                  <a:t>Use the quotient rule and derivative of general exponential functions</a:t>
                </a: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218AEA7D-160D-463C-945B-75F4106DD47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  <a:blipFill>
                <a:blip r:embed="rId2"/>
                <a:stretch>
                  <a:fillRect l="-1134" t="-20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E01731B8-444C-49FA-9C42-6B75C235CB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851" y="3231931"/>
            <a:ext cx="6089211" cy="178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4003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DA956-9F86-489D-B69F-3CBD3933E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6362A9-C5AB-488D-992E-ADCF102F0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586" y="900862"/>
            <a:ext cx="1876097" cy="350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126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3C759-D8DC-0BA6-2FF7-373CA642B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Problem-Solving Strategy: Implicit Differentiation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E8AD5A-8343-6DEC-193E-B8547CBF9D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936" y="1193972"/>
            <a:ext cx="10449450" cy="27251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76AFE4-53B3-8B67-8FC3-45B28D7A21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954" y="3919120"/>
            <a:ext cx="4316342" cy="212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7507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8CDFC-0EFE-49C2-965A-A83CF3328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2.8.2 Derivatives of Logarithmic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62E2D327-0CD0-473F-A8EA-6949386B91C0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Definition: the logarithmic function with base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dirty="0"/>
                  <a:t>, denoted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𝑙𝑜𝑔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dirty="0"/>
                  <a:t>, is the inverse function of the exponential function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)=</m:t>
                    </m:r>
                    <m:sSup>
                      <m:sSupPr>
                        <m:ctrlPr>
                          <a:rPr lang="en-US" i="1" dirty="0" err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 err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62E2D327-0CD0-473F-A8EA-6949386B91C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  <a:blipFill>
                <a:blip r:embed="rId2"/>
                <a:stretch>
                  <a:fillRect l="-1134" t="-20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60C03001-3D0A-4117-8C93-2A51F17685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7367" y="1923393"/>
            <a:ext cx="4708633" cy="4086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5963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62C1257F-F9A1-4C5D-9718-B9BB7AEDE1DC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/>
                  <a:t>Graphs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𝑎𝑛𝑑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62C1257F-F9A1-4C5D-9718-B9BB7AEDE1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907" b="-212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C0BD73AD-A706-48FB-977C-9A9E18D101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2414" y="1103586"/>
            <a:ext cx="5675585" cy="4382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5620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782311B8-6A31-4D9A-B7D9-F37911C35AA4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/>
                  <a:t>Graphs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𝑎𝑛𝑑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782311B8-6A31-4D9A-B7D9-F37911C35AA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907" b="-212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F8593456-6B6A-46B4-8C27-C08D414741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635" y="1103586"/>
            <a:ext cx="5197366" cy="40351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7CC7D8-48AD-4048-B2A0-546EB5A368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1" y="5341460"/>
            <a:ext cx="9953296" cy="107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6350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283BD-4FE8-4C35-AD65-E1DD5C081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Derivative of the Natural Logarithmic Function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D1FC5B-4949-4FC8-8373-CFEB1A52D5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" y="900862"/>
            <a:ext cx="10750549" cy="510950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Definition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B5C322-0203-4146-B4A7-AF3A8DDA45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851" y="1355834"/>
            <a:ext cx="10750549" cy="495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0014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159A4-1960-45B0-8A2D-0D8AC9F38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 1: Derivative of Natural Logarithm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C7E65976-B7AD-434C-BF4D-681A422C25CE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1"/>
                <a:ext cx="10750549" cy="5715811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Differentiate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+1)</m:t>
                        </m:r>
                      </m:e>
                    </m:func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C7E65976-B7AD-434C-BF4D-681A422C25C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1"/>
                <a:ext cx="10750549" cy="5715811"/>
              </a:xfrm>
              <a:blipFill>
                <a:blip r:embed="rId2"/>
                <a:stretch>
                  <a:fillRect l="-6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42FF8EFC-BF80-4351-BA86-FC0DC6DD1D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321" y="1806934"/>
            <a:ext cx="7320455" cy="204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5046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8CB8BA-7DD3-5105-0816-A96C134B7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2: Derivatives of Natural Logarithms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0A5D791E-DF1A-770F-C16F-9D479FE38A00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1015068"/>
                <a:ext cx="10750549" cy="4995296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Differentiate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𝑙𝑛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(2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Solution:</a:t>
                </a:r>
              </a:p>
              <a:p>
                <a:endParaRPr lang="en-US" dirty="0"/>
              </a:p>
              <a:p>
                <a:endParaRPr lang="en-US" b="1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0A5D791E-DF1A-770F-C16F-9D479FE38A0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1015068"/>
                <a:ext cx="10750549" cy="4995296"/>
              </a:xfrm>
              <a:blipFill>
                <a:blip r:embed="rId2"/>
                <a:stretch>
                  <a:fillRect l="-6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BFC06709-0432-1D73-174B-B4ACD55294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892" y="2860490"/>
            <a:ext cx="5851803" cy="278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7410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3231A-F7BB-4EF8-AC82-C95A6D9F0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 3: Derivatives of Natural Logarithms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9B24CD7D-BA20-4833-9AE0-19D2A1E47358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Find the derivative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i="1" dirty="0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d>
                          <m:d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p>
                            </m:sSup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+3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−4</m:t>
                            </m:r>
                          </m:e>
                        </m:d>
                      </m:e>
                    </m:func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b="1" dirty="0"/>
                  <a:t>Solution</a:t>
                </a: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9B24CD7D-BA20-4833-9AE0-19D2A1E4735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  <a:blipFill>
                <a:blip r:embed="rId2"/>
                <a:stretch>
                  <a:fillRect l="-6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EE8576CE-E1F9-4A62-A378-4B4B25A906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851" y="2692214"/>
            <a:ext cx="7859711" cy="176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1347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65E25-5B93-4B8A-B836-71E94CFD6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Class Activity : Find the derivatives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1DF0BA-90D6-4181-921B-7E74CE003E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852" y="1513689"/>
            <a:ext cx="3278777" cy="21734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6F1C0A0A-1C03-4ABE-8787-EF2FB6902985}"/>
                  </a:ext>
                </a:extLst>
              </p:cNvPr>
              <p:cNvSpPr/>
              <p:nvPr/>
            </p:nvSpPr>
            <p:spPr>
              <a:xfrm>
                <a:off x="831852" y="4299930"/>
                <a:ext cx="298340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0" smtClean="0">
                          <a:latin typeface="Cambria Math" panose="02040503050406030204" pitchFamily="18" charset="0"/>
                        </a:rPr>
                        <m:t>𝐬𝐢𝐧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⁡(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𝟑</m:t>
                      </m:r>
                      <m:func>
                        <m:func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2400" b="1" i="0" smtClean="0">
                              <a:latin typeface="Cambria Math" panose="02040503050406030204" pitchFamily="18" charset="0"/>
                            </a:rPr>
                            <m:t>𝐥𝐧</m:t>
                          </m:r>
                        </m:fName>
                        <m:e>
                          <m:d>
                            <m:d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d>
                        </m:e>
                      </m:func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6F1C0A0A-1C03-4ABE-8787-EF2FB690298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852" y="4299930"/>
                <a:ext cx="2983402" cy="461665"/>
              </a:xfrm>
              <a:prstGeom prst="rect">
                <a:avLst/>
              </a:prstGeom>
              <a:blipFill>
                <a:blip r:embed="rId3"/>
                <a:stretch>
                  <a:fillRect l="-1633" b="-19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8D8DD486-A372-429B-88B7-61F24FB1A343}"/>
                  </a:ext>
                </a:extLst>
              </p:cNvPr>
              <p:cNvSpPr/>
              <p:nvPr/>
            </p:nvSpPr>
            <p:spPr>
              <a:xfrm>
                <a:off x="5298914" y="1388043"/>
                <a:ext cx="2983402" cy="8785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𝒍𝒏</m:t>
                      </m:r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  <m:sSup>
                            <m:sSup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𝒆</m:t>
                              </m:r>
                            </m:e>
                            <m:sup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𝟖</m:t>
                              </m:r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2400" b="1" dirty="0"/>
              </a:p>
              <a:p>
                <a:endParaRPr lang="en-US" sz="2400" b="1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8D8DD486-A372-429B-88B7-61F24FB1A34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8914" y="1388043"/>
                <a:ext cx="2983402" cy="8785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EE48920F-066E-455A-9A00-A12AB931C2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9952" y="2309236"/>
            <a:ext cx="2580126" cy="5044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7686FA3-790A-4387-AEF2-FF4F31BC09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22159" y="3176751"/>
            <a:ext cx="2580125" cy="5044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42015EA-FC28-4550-954F-CF462D8CD9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29212" y="4133701"/>
            <a:ext cx="3153104" cy="91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01482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89AC7D-C6EA-43EB-94DC-E65922A16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Derivatives of General Logarithmic Functions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621E21-0EF2-4A52-8DE0-C65F19E6FB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980" y="1261589"/>
            <a:ext cx="10619169" cy="371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3187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56D14-9F99-4411-A5AC-D2999C834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04731C74-DDDE-4EDA-976D-24A8AF495E1E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b="0" dirty="0"/>
                  <a:t>if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sub>
                        </m:sSub>
                      </m:fName>
                      <m:e>
                        <m:rad>
                          <m:radPr>
                            <m:degHide m:val="on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</m:rad>
                      </m:e>
                    </m:func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Solution: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10</m:t>
                            </m:r>
                          </m:sub>
                        </m:sSub>
                      </m:fName>
                      <m:e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</m:rad>
                      </m:e>
                    </m:func>
                  </m:oMath>
                </a14:m>
                <a:r>
                  <a:rPr lang="en-US" dirty="0"/>
                  <a:t>)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rad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𝑑𝑥</m:t>
                              </m:r>
                            </m:den>
                          </m:f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rad>
                          <m:func>
                            <m:func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</m:fName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e>
                          </m:func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rad>
                            </m:den>
                          </m:f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</m:rad>
                          <m:func>
                            <m:func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ln</m:t>
                              </m:r>
                            </m:fName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10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func>
                            <m:func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</m:fName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04731C74-DDDE-4EDA-976D-24A8AF495E1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  <a:blipFill>
                <a:blip r:embed="rId2"/>
                <a:stretch>
                  <a:fillRect l="-6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95778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96FC2-64ED-4A80-8E35-FAC6C5F9E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560F91-8660-4F55-BC8F-69E00CB17E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11" y="1337381"/>
            <a:ext cx="11964878" cy="398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7149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00301-ACC1-4F36-AC9A-CD5B42548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Videos: Derivatives of Exponential and Logarithmic Functions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6D7063-5448-41D6-95FD-B38BC5A8C3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" y="1166070"/>
            <a:ext cx="10750549" cy="4844294"/>
          </a:xfrm>
        </p:spPr>
        <p:txBody>
          <a:bodyPr>
            <a:normAutofit lnSpcReduction="10000"/>
          </a:bodyPr>
          <a:lstStyle/>
          <a:p>
            <a:r>
              <a:rPr lang="en-US" dirty="0">
                <a:hlinkClick r:id="rId2"/>
              </a:rPr>
              <a:t>Exponential function </a:t>
            </a:r>
            <a:r>
              <a:rPr lang="en-US" dirty="0"/>
              <a:t>Base e Example 1</a:t>
            </a:r>
          </a:p>
          <a:p>
            <a:endParaRPr lang="en-US" dirty="0"/>
          </a:p>
          <a:p>
            <a:r>
              <a:rPr lang="en-US" dirty="0">
                <a:hlinkClick r:id="rId3"/>
              </a:rPr>
              <a:t>Derivatives of Exponential Functions</a:t>
            </a:r>
            <a:r>
              <a:rPr lang="en-US" dirty="0"/>
              <a:t>  Example 2</a:t>
            </a:r>
          </a:p>
          <a:p>
            <a:endParaRPr lang="en-US" dirty="0"/>
          </a:p>
          <a:p>
            <a:r>
              <a:rPr lang="en-US" dirty="0">
                <a:hlinkClick r:id="rId4"/>
              </a:rPr>
              <a:t>Derivative of Exponential function </a:t>
            </a:r>
            <a:r>
              <a:rPr lang="en-US" dirty="0"/>
              <a:t>with products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hlinkClick r:id="rId5"/>
              </a:rPr>
              <a:t>Derivative of Natural Logarithm </a:t>
            </a:r>
            <a:r>
              <a:rPr lang="en-US" dirty="0"/>
              <a:t>Example 1</a:t>
            </a:r>
          </a:p>
          <a:p>
            <a:endParaRPr lang="en-US" dirty="0"/>
          </a:p>
          <a:p>
            <a:r>
              <a:rPr lang="en-US" dirty="0">
                <a:hlinkClick r:id="rId6"/>
              </a:rPr>
              <a:t>Derivative of Natural Logarithmic Function </a:t>
            </a:r>
            <a:r>
              <a:rPr lang="en-US" dirty="0"/>
              <a:t>Example 2</a:t>
            </a:r>
          </a:p>
          <a:p>
            <a:endParaRPr lang="en-US" dirty="0"/>
          </a:p>
          <a:p>
            <a:r>
              <a:rPr lang="en-US" dirty="0">
                <a:hlinkClick r:id="rId3"/>
              </a:rPr>
              <a:t>Derivative of Logarithmic Function </a:t>
            </a:r>
            <a:r>
              <a:rPr lang="en-US" dirty="0"/>
              <a:t>ln</a:t>
            </a:r>
          </a:p>
          <a:p>
            <a:endParaRPr lang="en-US" dirty="0"/>
          </a:p>
          <a:p>
            <a:r>
              <a:rPr lang="en-US" dirty="0">
                <a:hlinkClick r:id="rId7"/>
              </a:rPr>
              <a:t>Derivative of Natural Logarithmic Function </a:t>
            </a:r>
            <a:r>
              <a:rPr lang="en-US" dirty="0"/>
              <a:t>with products</a:t>
            </a:r>
          </a:p>
        </p:txBody>
      </p:sp>
    </p:spTree>
    <p:extLst>
      <p:ext uri="{BB962C8B-B14F-4D97-AF65-F5344CB8AC3E}">
        <p14:creationId xmlns:p14="http://schemas.microsoft.com/office/powerpoint/2010/main" val="30889846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9CA574-5359-4ED0-8D69-E1ADA2142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BEEDF3-BAC3-4660-A1F9-F73B8FC335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994" y="1166648"/>
            <a:ext cx="2694712" cy="1229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1075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3BBAF-A92C-43E3-B52D-BD85B2899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2.8.3 Logarithmic Differentiation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5C7C84-EF7E-46DD-BDD9-AAF5B8FA6D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" y="900862"/>
            <a:ext cx="10750549" cy="510950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Problem-solving strategy: Using Logarithmic Differentiation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2AED32-A009-4D54-9ACC-6D6D69D48A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18898"/>
            <a:ext cx="9732579" cy="242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19343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D2E87-1DED-4845-9B14-F3F294F94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1613E7E3-0A58-41B8-B059-D7F1B45E2815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756745"/>
                <a:ext cx="10750549" cy="5253619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𝑖𝑓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f>
                              <m:f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den>
                            </m:f>
                          </m:sup>
                        </m:sSup>
                        <m:rad>
                          <m:radPr>
                            <m:degHide m:val="on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rad>
                      </m:num>
                      <m:den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+2</m:t>
                                </m:r>
                              </m:e>
                            </m:d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sup>
                        </m:sSup>
                      </m:den>
                    </m:f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1613E7E3-0A58-41B8-B059-D7F1B45E281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756745"/>
                <a:ext cx="10750549" cy="5253619"/>
              </a:xfrm>
              <a:blipFill>
                <a:blip r:embed="rId2"/>
                <a:stretch>
                  <a:fillRect l="-11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5A354533-7705-4817-A637-35848DDC87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151252"/>
            <a:ext cx="10972799" cy="4010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6047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B0716-1305-42E3-96D9-4850C9F93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751B67-FFE0-4F45-A828-5204398CFE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626" y="1681039"/>
            <a:ext cx="9589155" cy="266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70714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33166-418D-4E58-A4DF-C4B99F567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Videos: Logarithmic Differentiation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887F54-7671-4EB6-A3B3-FE6B59EBF6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" y="1216404"/>
            <a:ext cx="10750549" cy="4793960"/>
          </a:xfrm>
        </p:spPr>
        <p:txBody>
          <a:bodyPr/>
          <a:lstStyle/>
          <a:p>
            <a:r>
              <a:rPr lang="en-US" dirty="0">
                <a:hlinkClick r:id="rId2"/>
              </a:rPr>
              <a:t>Logarithmic Differentiation</a:t>
            </a:r>
            <a:r>
              <a:rPr lang="en-US" dirty="0"/>
              <a:t> Example 1</a:t>
            </a:r>
          </a:p>
          <a:p>
            <a:endParaRPr lang="en-US" dirty="0"/>
          </a:p>
          <a:p>
            <a:r>
              <a:rPr lang="en-US" dirty="0">
                <a:hlinkClick r:id="rId3"/>
              </a:rPr>
              <a:t>Logarithmic Differentiation</a:t>
            </a:r>
            <a:r>
              <a:rPr lang="en-US" dirty="0"/>
              <a:t> Example 2</a:t>
            </a:r>
          </a:p>
          <a:p>
            <a:endParaRPr lang="en-US" dirty="0"/>
          </a:p>
          <a:p>
            <a:r>
              <a:rPr lang="en-US" dirty="0">
                <a:hlinkClick r:id="rId4"/>
              </a:rPr>
              <a:t>Logarithmic Differentiation </a:t>
            </a:r>
            <a:r>
              <a:rPr lang="en-US" dirty="0"/>
              <a:t>Example 3</a:t>
            </a:r>
          </a:p>
        </p:txBody>
      </p:sp>
    </p:spTree>
    <p:extLst>
      <p:ext uri="{BB962C8B-B14F-4D97-AF65-F5344CB8AC3E}">
        <p14:creationId xmlns:p14="http://schemas.microsoft.com/office/powerpoint/2010/main" val="190915802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00093-E24E-46F4-977E-F1EDE4F58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F9412980-BF34-4939-9A9C-3CEA123C8EB7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(1) Use Logarithmic differentiation to 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     (a)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+3</m:t>
                            </m:r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     (b)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(2)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(3) </a:t>
                </a: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F9412980-BF34-4939-9A9C-3CEA123C8EB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  <a:blipFill>
                <a:blip r:embed="rId2"/>
                <a:stretch>
                  <a:fillRect l="-6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FF31011A-D366-4305-B130-C1CC700F80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102" y="2712645"/>
            <a:ext cx="8466083" cy="16553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EA9E6E7-F41A-4686-9EA9-18692B3933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0756" y="4697792"/>
            <a:ext cx="8308429" cy="646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667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08D55-E1E5-4551-A820-0D8207F3C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Using Implicit Differentiation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EABFF7A-8F98-433D-81F5-2F1A14A9BC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021" y="1090863"/>
            <a:ext cx="11309684" cy="521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0446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B963E-97A8-4787-BDCE-03B36E411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AA91C6-141E-4143-A884-6EA96A3A2A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937" y="941784"/>
            <a:ext cx="11150918" cy="5106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61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E4C84-D844-488C-A086-F3674FC46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CDB38D-20C5-48A4-A06E-B27D239FBB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1" y="900862"/>
            <a:ext cx="11133220" cy="5227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060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72529-B08D-4330-8050-CD91D6D9F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EAEE05-9E74-4A72-91A2-383D027AF3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232" y="900862"/>
            <a:ext cx="10509917" cy="2997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9563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80412-20BF-7855-7DFD-82E1B9A35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Videos: Implicit Differentiation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739454-5B5E-C30A-865F-BEC2D76FA5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" y="1149292"/>
            <a:ext cx="10750549" cy="4861072"/>
          </a:xfrm>
        </p:spPr>
        <p:txBody>
          <a:bodyPr/>
          <a:lstStyle/>
          <a:p>
            <a:r>
              <a:rPr lang="en-US" dirty="0">
                <a:hlinkClick r:id="rId2"/>
              </a:rPr>
              <a:t>Basics of Implicit Differentiation</a:t>
            </a:r>
            <a:endParaRPr lang="en-US" dirty="0"/>
          </a:p>
          <a:p>
            <a:r>
              <a:rPr lang="en-US" dirty="0">
                <a:hlinkClick r:id="rId3"/>
              </a:rPr>
              <a:t>Example 1</a:t>
            </a:r>
            <a:r>
              <a:rPr lang="en-US" dirty="0"/>
              <a:t> Implicit Differentiation </a:t>
            </a:r>
          </a:p>
          <a:p>
            <a:r>
              <a:rPr lang="en-US" dirty="0">
                <a:hlinkClick r:id="rId4"/>
              </a:rPr>
              <a:t>Implicit Differentiation using Product Rule</a:t>
            </a:r>
            <a:r>
              <a:rPr lang="en-US" dirty="0"/>
              <a:t> Example 2</a:t>
            </a:r>
          </a:p>
          <a:p>
            <a:r>
              <a:rPr lang="en-US" dirty="0">
                <a:hlinkClick r:id="rId5"/>
              </a:rPr>
              <a:t>Implicit Differentiation using Product Rule </a:t>
            </a:r>
            <a:r>
              <a:rPr lang="en-US" dirty="0"/>
              <a:t>Example 3</a:t>
            </a:r>
          </a:p>
          <a:p>
            <a:endParaRPr lang="en-US" dirty="0"/>
          </a:p>
          <a:p>
            <a:r>
              <a:rPr lang="en-US" dirty="0">
                <a:hlinkClick r:id="rId6"/>
              </a:rPr>
              <a:t>Implicit Differentiation Trigonometric Functions</a:t>
            </a:r>
            <a:r>
              <a:rPr lang="en-US" dirty="0"/>
              <a:t> Example 1</a:t>
            </a:r>
          </a:p>
          <a:p>
            <a:r>
              <a:rPr lang="en-US" dirty="0">
                <a:hlinkClick r:id="rId7"/>
              </a:rPr>
              <a:t>Implicit Differentiation Trigonometric Functions </a:t>
            </a:r>
            <a:r>
              <a:rPr lang="en-US" dirty="0"/>
              <a:t>Example 2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152851"/>
      </p:ext>
    </p:extLst>
  </p:cSld>
  <p:clrMapOvr>
    <a:masterClrMapping/>
  </p:clrMapOvr>
</p:sld>
</file>

<file path=ppt/theme/theme1.xml><?xml version="1.0" encoding="utf-8"?>
<a:theme xmlns:a="http://schemas.openxmlformats.org/drawingml/2006/main" name="Essential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1040</Words>
  <Application>Microsoft Office PowerPoint</Application>
  <PresentationFormat>Widescreen</PresentationFormat>
  <Paragraphs>203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0" baseType="lpstr">
      <vt:lpstr>Arial</vt:lpstr>
      <vt:lpstr>Arial Black</vt:lpstr>
      <vt:lpstr>Cambria Math</vt:lpstr>
      <vt:lpstr>Essential</vt:lpstr>
      <vt:lpstr>Week 8</vt:lpstr>
      <vt:lpstr>2.6 Implicit Differentiation</vt:lpstr>
      <vt:lpstr>Problem-Solving Strategy: Implicit Differentiation</vt:lpstr>
      <vt:lpstr>Cont.</vt:lpstr>
      <vt:lpstr>Using Implicit Differentiation</vt:lpstr>
      <vt:lpstr>Cont.</vt:lpstr>
      <vt:lpstr>Example:</vt:lpstr>
      <vt:lpstr>Cont.</vt:lpstr>
      <vt:lpstr>Videos: Implicit Differentiation</vt:lpstr>
      <vt:lpstr>Class Activity</vt:lpstr>
      <vt:lpstr>Applications of Implicit Differentiation</vt:lpstr>
      <vt:lpstr> 2.7 Derivatives of Inverse Functions </vt:lpstr>
      <vt:lpstr>Derivatives of Inverse Trigonometric Functions</vt:lpstr>
      <vt:lpstr>Cont.</vt:lpstr>
      <vt:lpstr> Derivative of inverse Sine function </vt:lpstr>
      <vt:lpstr>Cont.</vt:lpstr>
      <vt:lpstr>Table of Derivatives of Inverse Trigonometric Functions</vt:lpstr>
      <vt:lpstr> Applying Differentiation formulas to an inverse Tangent Function </vt:lpstr>
      <vt:lpstr>Applying Differentiation Formulas to an inverse sine function</vt:lpstr>
      <vt:lpstr>Class Activity</vt:lpstr>
      <vt:lpstr>2.8 Derivatives of Exponential and Logarithmic Functions</vt:lpstr>
      <vt:lpstr>Natural Exponential Function</vt:lpstr>
      <vt:lpstr>2.8.1 Derivatives of Exponential functions</vt:lpstr>
      <vt:lpstr>Example</vt:lpstr>
      <vt:lpstr>Derivative of an Exponential Function</vt:lpstr>
      <vt:lpstr>Class Activity</vt:lpstr>
      <vt:lpstr>Derivatives of General Exponential Functions</vt:lpstr>
      <vt:lpstr>Applying Derivative Formulas</vt:lpstr>
      <vt:lpstr>Class Activity</vt:lpstr>
      <vt:lpstr>2.8.2 Derivatives of Logarithmic Functions</vt:lpstr>
      <vt:lpstr>Graphs of y=2^x  and y=log_2⁡x</vt:lpstr>
      <vt:lpstr>Graphs of e^x and y=ln⁡x</vt:lpstr>
      <vt:lpstr>Derivative of the Natural Logarithmic Function</vt:lpstr>
      <vt:lpstr>Example 1: Derivative of Natural Logarithm</vt:lpstr>
      <vt:lpstr>Example 2: Derivatives of Natural Logarithms</vt:lpstr>
      <vt:lpstr>Example 3: Derivatives of Natural Logarithms</vt:lpstr>
      <vt:lpstr>Class Activity : Find the derivatives</vt:lpstr>
      <vt:lpstr>Derivatives of General Logarithmic Functions</vt:lpstr>
      <vt:lpstr>Example</vt:lpstr>
      <vt:lpstr>Videos: Derivatives of Exponential and Logarithmic Functions</vt:lpstr>
      <vt:lpstr>Class Activity</vt:lpstr>
      <vt:lpstr>2.8.3 Logarithmic Differentiation</vt:lpstr>
      <vt:lpstr>Example</vt:lpstr>
      <vt:lpstr>Cont.</vt:lpstr>
      <vt:lpstr>Videos: Logarithmic Differentiation</vt:lpstr>
      <vt:lpstr>Class Activity</vt:lpstr>
    </vt:vector>
  </TitlesOfParts>
  <Company>Columbus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8</dc:title>
  <dc:creator>Kamau, Ben</dc:creator>
  <cp:lastModifiedBy>Nehal Shukla</cp:lastModifiedBy>
  <cp:revision>6</cp:revision>
  <dcterms:created xsi:type="dcterms:W3CDTF">2023-10-02T01:02:47Z</dcterms:created>
  <dcterms:modified xsi:type="dcterms:W3CDTF">2023-10-02T14:42:42Z</dcterms:modified>
</cp:coreProperties>
</file>