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57" r:id="rId3"/>
    <p:sldId id="374" r:id="rId4"/>
    <p:sldId id="375" r:id="rId5"/>
    <p:sldId id="378" r:id="rId6"/>
    <p:sldId id="379" r:id="rId7"/>
    <p:sldId id="381" r:id="rId8"/>
    <p:sldId id="380" r:id="rId9"/>
    <p:sldId id="376" r:id="rId10"/>
    <p:sldId id="382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73" r:id="rId27"/>
    <p:sldId id="377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5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sz="1800" b="0" i="0" dirty="0">
                <a:effectLst/>
              </a:rPr>
              <a:t>𝑄=𝑥^2+𝑦^2  </a:t>
            </a:r>
            <a:endParaRPr lang="en-US" sz="1400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Sheet1!$F$2</c:f>
              <c:strCache>
                <c:ptCount val="1"/>
                <c:pt idx="0">
                  <c:v>Q=x^2+y^2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Sheet1!$D$3:$D$18</c:f>
              <c:numCache>
                <c:formatCode>General</c:formatCode>
                <c:ptCount val="16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xVal>
          <c:yVal>
            <c:numRef>
              <c:f>Sheet1!$F$3:$F$18</c:f>
              <c:numCache>
                <c:formatCode>General</c:formatCode>
                <c:ptCount val="16"/>
                <c:pt idx="0">
                  <c:v>256</c:v>
                </c:pt>
                <c:pt idx="1">
                  <c:v>200</c:v>
                </c:pt>
                <c:pt idx="2">
                  <c:v>178</c:v>
                </c:pt>
                <c:pt idx="3">
                  <c:v>160</c:v>
                </c:pt>
                <c:pt idx="4">
                  <c:v>146</c:v>
                </c:pt>
                <c:pt idx="5">
                  <c:v>136</c:v>
                </c:pt>
                <c:pt idx="6">
                  <c:v>130</c:v>
                </c:pt>
                <c:pt idx="7">
                  <c:v>128</c:v>
                </c:pt>
                <c:pt idx="8">
                  <c:v>130</c:v>
                </c:pt>
                <c:pt idx="9">
                  <c:v>136</c:v>
                </c:pt>
                <c:pt idx="10">
                  <c:v>146</c:v>
                </c:pt>
                <c:pt idx="11">
                  <c:v>160</c:v>
                </c:pt>
                <c:pt idx="12">
                  <c:v>178</c:v>
                </c:pt>
                <c:pt idx="13">
                  <c:v>200</c:v>
                </c:pt>
                <c:pt idx="14">
                  <c:v>226</c:v>
                </c:pt>
                <c:pt idx="15">
                  <c:v>256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12B-46D7-9993-D43CB33A5F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88227648"/>
        <c:axId val="893662816"/>
      </c:scatterChart>
      <c:valAx>
        <c:axId val="8882276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93662816"/>
        <c:crosses val="autoZero"/>
        <c:crossBetween val="midCat"/>
      </c:valAx>
      <c:valAx>
        <c:axId val="893662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822764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64756-239A-43C8-B708-29F095C795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DFCBF3-3D12-46F8-A107-C27B126A85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CE40B-7076-4004-A648-3CCABCCC9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9875C-86EA-4AA8-8449-E21874C29972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A6CB8-8493-4000-8F1D-A01C8C176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65AF9-2F43-4643-801E-F0C4D5B8E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9A6D-1F6C-4076-9B2C-978660C37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23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3F43-3E86-47E4-BFBB-2476D384E1C6}" type="datetime4">
              <a:rPr lang="en-US" smtClean="0"/>
              <a:pPr/>
              <a:t>October 24, 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241327"/>
            <a:ext cx="10750549" cy="659535"/>
          </a:xfr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9599" y="1122387"/>
            <a:ext cx="10750551" cy="35000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09600" y="4843982"/>
            <a:ext cx="10750549" cy="1166382"/>
          </a:xfrm>
        </p:spPr>
        <p:txBody>
          <a:bodyPr/>
          <a:lstStyle>
            <a:lvl1pPr>
              <a:buClr>
                <a:srgbClr val="6CB255"/>
              </a:buClr>
              <a:defRPr>
                <a:solidFill>
                  <a:srgbClr val="000000"/>
                </a:solidFill>
              </a:defRPr>
            </a:lvl1pPr>
            <a:lvl2pPr marL="731520" indent="-4572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2pPr>
            <a:lvl3pPr marL="1257300" indent="-3429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3pPr>
            <a:lvl4pPr marL="1714500" indent="-3429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4pPr>
            <a:lvl5pPr marL="2171700" indent="-3429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2847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8E584-CAE8-810B-4BE5-6D1380471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F2FFA1-D5B8-02E0-79CF-32099514A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C833-3985-E4D7-BCAC-F907C3C0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0A3B1-3FF5-465E-A30C-5B5E6B766AD5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211FD-93E7-2EC1-0387-B16A09EA8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80E2B-8AC6-75B4-01B5-40CB75CB7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6AC8A-1F1F-484B-90A2-1E80EAAC2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207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4"/>
          <p:cNvSpPr txBox="1">
            <a:spLocks noGrp="1"/>
          </p:cNvSpPr>
          <p:nvPr>
            <p:ph type="title"/>
          </p:nvPr>
        </p:nvSpPr>
        <p:spPr>
          <a:xfrm>
            <a:off x="609600" y="152718"/>
            <a:ext cx="7721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ts val="2400"/>
              <a:buFont typeface="Arial Black"/>
              <a:buNone/>
              <a:defRPr sz="2400" b="0" i="0" u="none" strike="noStrike" cap="none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4"/>
          <p:cNvSpPr txBox="1">
            <a:spLocks noGrp="1"/>
          </p:cNvSpPr>
          <p:nvPr>
            <p:ph type="body" idx="1"/>
          </p:nvPr>
        </p:nvSpPr>
        <p:spPr>
          <a:xfrm>
            <a:off x="609600" y="1752601"/>
            <a:ext cx="10160000" cy="437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6CB255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600"/>
              </a:spcBef>
              <a:spcAft>
                <a:spcPts val="0"/>
              </a:spcAft>
              <a:buClr>
                <a:srgbClr val="6CB255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74"/>
          <p:cNvSpPr txBox="1">
            <a:spLocks noGrp="1"/>
          </p:cNvSpPr>
          <p:nvPr>
            <p:ph type="dt" idx="10"/>
          </p:nvPr>
        </p:nvSpPr>
        <p:spPr>
          <a:xfrm>
            <a:off x="609600" y="6172201"/>
            <a:ext cx="45720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74"/>
          <p:cNvSpPr txBox="1">
            <a:spLocks noGrp="1"/>
          </p:cNvSpPr>
          <p:nvPr>
            <p:ph type="ftr" idx="11"/>
          </p:nvPr>
        </p:nvSpPr>
        <p:spPr>
          <a:xfrm>
            <a:off x="609600" y="6492876"/>
            <a:ext cx="4572000" cy="283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74"/>
          <p:cNvSpPr txBox="1">
            <a:spLocks noGrp="1"/>
          </p:cNvSpPr>
          <p:nvPr>
            <p:ph type="sldNum" idx="12"/>
          </p:nvPr>
        </p:nvSpPr>
        <p:spPr>
          <a:xfrm rot="-5400000">
            <a:off x="10945706" y="623041"/>
            <a:ext cx="1315721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19548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CVuupUndb0" TargetMode="External"/><Relationship Id="rId2" Type="http://schemas.openxmlformats.org/officeDocument/2006/relationships/hyperlink" Target="https://www.youtube.com/watch?v=jpFquCszOX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RSvlba8MVWM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ECC35-EEF3-980C-43FE-F0A7F88C97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Week 11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881D42-3B11-B48A-7F67-9E1D326D8E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 this module we cover</a:t>
            </a:r>
          </a:p>
          <a:p>
            <a:r>
              <a:rPr lang="en-US" b="1" dirty="0"/>
              <a:t>3.6 Applied Optimization Problems</a:t>
            </a:r>
          </a:p>
        </p:txBody>
      </p:sp>
    </p:spTree>
    <p:extLst>
      <p:ext uri="{BB962C8B-B14F-4D97-AF65-F5344CB8AC3E}">
        <p14:creationId xmlns:p14="http://schemas.microsoft.com/office/powerpoint/2010/main" val="5577271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06498-56D3-4583-9ACB-053FBBE6C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Videos: Maximum/Minimum/Optimization Problems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A179EB-BCDE-45BC-B719-FA94C333EE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1270271"/>
            <a:ext cx="10750549" cy="5088583"/>
          </a:xfrm>
        </p:spPr>
        <p:txBody>
          <a:bodyPr/>
          <a:lstStyle/>
          <a:p>
            <a:endParaRPr lang="en-US" dirty="0">
              <a:hlinkClick r:id="rId2"/>
            </a:endParaRPr>
          </a:p>
          <a:p>
            <a:r>
              <a:rPr lang="en-US" dirty="0">
                <a:hlinkClick r:id="rId2"/>
              </a:rPr>
              <a:t>Maximum Area of Garden</a:t>
            </a:r>
            <a:endParaRPr lang="en-US" dirty="0"/>
          </a:p>
          <a:p>
            <a:endParaRPr lang="en-US" dirty="0"/>
          </a:p>
          <a:p>
            <a:endParaRPr lang="en-US" dirty="0">
              <a:hlinkClick r:id="rId3"/>
            </a:endParaRPr>
          </a:p>
          <a:p>
            <a:r>
              <a:rPr lang="en-US" dirty="0">
                <a:hlinkClick r:id="rId3"/>
              </a:rPr>
              <a:t>Maximum Volume of a box</a:t>
            </a:r>
            <a:endParaRPr lang="en-US" dirty="0"/>
          </a:p>
          <a:p>
            <a:endParaRPr lang="en-US" dirty="0"/>
          </a:p>
          <a:p>
            <a:endParaRPr lang="en-US" dirty="0">
              <a:hlinkClick r:id="rId4"/>
            </a:endParaRPr>
          </a:p>
          <a:p>
            <a:r>
              <a:rPr lang="en-US" dirty="0">
                <a:hlinkClick r:id="rId4"/>
              </a:rPr>
              <a:t>Minimum Cost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834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77E37-AC84-4C75-8E1F-F3E570C49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4442"/>
          </a:xfrm>
        </p:spPr>
        <p:txBody>
          <a:bodyPr>
            <a:normAutofit/>
          </a:bodyPr>
          <a:lstStyle/>
          <a:p>
            <a:r>
              <a:rPr lang="en-US" dirty="0"/>
              <a:t>Example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65E15-A66A-4272-B810-4B73339AC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9568"/>
            <a:ext cx="10515600" cy="5237395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Maximizing the area of a garden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5E8E9A-6530-4DD4-99C5-8B8D035A7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790" y="1384183"/>
            <a:ext cx="10431010" cy="40434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0625052-6501-4788-868A-C8940AEC7B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790" y="5679347"/>
            <a:ext cx="8692697" cy="19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624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9AB88-B582-411E-852E-90FAF88F5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90552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353698A-7F96-4105-92E5-6728E7BD40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964733"/>
            <a:ext cx="10646328" cy="500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080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1D0D4-00F9-4D4E-8946-CE53FB57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73774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530B8A-5E2E-4D03-97CC-A5A57ABDF8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922790"/>
            <a:ext cx="10763773" cy="47874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569D09-2838-4506-8B70-3F58C864B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458" y="5794129"/>
            <a:ext cx="8071388" cy="25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497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E089B-AC09-408B-B72C-C94485FDC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5719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A4F4DC-7681-4D95-B930-E88D24661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0844"/>
            <a:ext cx="10515600" cy="529611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Maximizing the volume of a box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08F934-A8BF-4F86-ADBC-4CAC4339C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511" y="1258349"/>
            <a:ext cx="10662407" cy="462233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CF06A28-8D48-443D-B9AC-A06A9F4EFFBC}"/>
              </a:ext>
            </a:extLst>
          </p:cNvPr>
          <p:cNvSpPr/>
          <p:nvPr/>
        </p:nvSpPr>
        <p:spPr>
          <a:xfrm>
            <a:off x="981512" y="5977157"/>
            <a:ext cx="1051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A square with side length x inches is removed from each corner of the piece of cardboard. The remaining flaps are folded to form an open-top box.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28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ECF05-1454-4517-8422-D2F03F487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65385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855ACF-7C73-4798-B0DE-00FF154FB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6" y="830510"/>
            <a:ext cx="10515599" cy="538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785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CC6A3-82F3-4636-ADAF-A1D1A873A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2831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B49AAE-30FF-4F7E-9B83-334A5CDB20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178" y="855678"/>
            <a:ext cx="10003522" cy="23908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AF4796C-4A9A-4B30-B27C-881057F1A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139" y="3246540"/>
            <a:ext cx="3934437" cy="24579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59CD2-592C-4396-AC7E-3AADD06CAA95}"/>
              </a:ext>
            </a:extLst>
          </p:cNvPr>
          <p:cNvSpPr/>
          <p:nvPr/>
        </p:nvSpPr>
        <p:spPr>
          <a:xfrm>
            <a:off x="931177" y="5691157"/>
            <a:ext cx="107295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Maximizing the volume of the box leads to finding the maximum value of a cubic polynomial.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1412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CE578-772F-4451-B53E-98D4B40FE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8941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2387DB4-9446-4B60-B6C2-C90129A7928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864066"/>
                <a:ext cx="10515600" cy="531289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1800" dirty="0"/>
                  <a:t>An island is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2 </m:t>
                    </m:r>
                    <m:r>
                      <a:rPr lang="en-US" sz="1800" b="0" i="1" dirty="0" smtClean="0">
                        <a:latin typeface="Cambria Math" panose="02040503050406030204" pitchFamily="18" charset="0"/>
                      </a:rPr>
                      <m:t>𝑚𝑖𝑙𝑒𝑠</m:t>
                    </m:r>
                  </m:oMath>
                </a14:m>
                <a:r>
                  <a:rPr lang="en-US" sz="1800" dirty="0"/>
                  <a:t>due north of its closest point along a straight shoreline. A visitor is staying at a cabin on the shore that is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6 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𝑚𝑖𝑙𝑒𝑠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800" dirty="0"/>
                  <a:t>west of that point. The visitor is planning to go from the cabin to the island. Suppose the visitor runs at a rate of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8 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𝑚𝑝h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800" dirty="0"/>
                  <a:t>and swims at a rate of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3 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𝑚𝑝h</m:t>
                    </m:r>
                  </m:oMath>
                </a14:m>
                <a:r>
                  <a:rPr lang="en-US" sz="1800" dirty="0"/>
                  <a:t>. How far should the visitor run before swimming to minimize the time it takes to reach the island?</a:t>
                </a:r>
              </a:p>
              <a:p>
                <a:pPr marL="0" indent="0">
                  <a:buNone/>
                </a:pPr>
                <a:endParaRPr lang="en-US" sz="1800" dirty="0"/>
              </a:p>
              <a:p>
                <a:pPr marL="0" indent="0">
                  <a:buNone/>
                </a:pPr>
                <a:r>
                  <a:rPr lang="en-US" sz="1800" dirty="0"/>
                  <a:t>Solution</a:t>
                </a:r>
              </a:p>
              <a:p>
                <a:pPr marL="0" indent="0"/>
                <a:r>
                  <a:rPr lang="en-US" sz="1800" dirty="0"/>
                  <a:t>Step 0: Let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1800" dirty="0"/>
                  <a:t> be the distance running and let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1800" dirty="0"/>
                  <a:t> be the distance swimming (Figure). Let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sz="1800" dirty="0"/>
                  <a:t> be the time it takes to get from the cabin to the island. How can we choose x and y to minimize the travel time from the cabin to the island?</a:t>
                </a:r>
              </a:p>
              <a:p>
                <a:pPr marL="0" indent="0">
                  <a:buNone/>
                </a:pPr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2387DB4-9446-4B60-B6C2-C90129A7928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864066"/>
                <a:ext cx="10515600" cy="5312897"/>
              </a:xfrm>
              <a:blipFill>
                <a:blip r:embed="rId2"/>
                <a:stretch>
                  <a:fillRect l="-522" r="-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420A65EE-C029-4162-B42D-9D94378448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791824"/>
            <a:ext cx="3691855" cy="244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227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A9BBE-B4CD-4FD8-B874-2E5162E82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90552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6387614-9061-4B41-B648-2F6EB7B42B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120775"/>
            <a:ext cx="9882187" cy="521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8775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9D114-1B24-4B38-B2BC-5A912FA6A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6053"/>
          </a:xfrm>
        </p:spPr>
        <p:txBody>
          <a:bodyPr>
            <a:normAutofit/>
          </a:bodyPr>
          <a:lstStyle/>
          <a:p>
            <a:r>
              <a:rPr lang="en-US" dirty="0"/>
              <a:t>Conti.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E318D2-0065-4423-B78C-8E06FD9E2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931178"/>
            <a:ext cx="9544050" cy="46599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85F21C-7075-410A-B4AE-6814152A17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591173"/>
            <a:ext cx="10515600" cy="70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342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E7AC7-393E-4D1A-B1E2-D40BF5227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15912"/>
          </a:xfrm>
        </p:spPr>
        <p:txBody>
          <a:bodyPr>
            <a:normAutofit fontScale="90000"/>
          </a:bodyPr>
          <a:lstStyle/>
          <a:p>
            <a:r>
              <a:rPr lang="en-US" dirty="0"/>
              <a:t>3.6 Applied Optimization Problems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C810B2-1120-4E8F-8CB3-9597EFF60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983" y="1023458"/>
            <a:ext cx="9626367" cy="65434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294838A-9A16-436D-9660-9CF089A623F2}"/>
              </a:ext>
            </a:extLst>
          </p:cNvPr>
          <p:cNvSpPr/>
          <p:nvPr/>
        </p:nvSpPr>
        <p:spPr>
          <a:xfrm>
            <a:off x="926984" y="2223298"/>
            <a:ext cx="6816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Steps to Solve Optimization Problems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098BEB-86BE-4A25-A34E-2DCE933764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983" y="2592630"/>
            <a:ext cx="10205208" cy="256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1808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3ECD8-917A-45BB-B588-F7F8A3451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07998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79048A4-0665-479A-A946-C96B96FE52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1241572"/>
            <a:ext cx="10515599" cy="170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183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46823-D54F-4022-AAD2-803BBDD3D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0D93E-83CC-4182-9D62-FDD6592549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855677"/>
            <a:ext cx="11107723" cy="532128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Maximizing Revenue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35CBF5-F71F-4C6E-B781-35A0A7F6B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178" y="1325461"/>
            <a:ext cx="10813409" cy="39596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B51656-17B6-4D5A-8542-E6FCBD135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179" y="5368953"/>
            <a:ext cx="5427676" cy="102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309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D8A1E-EC19-4113-9EBD-A4C8E1C02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1554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EEA672-55DB-4512-B9E8-02C912460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006680"/>
            <a:ext cx="9429750" cy="502500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2E3206F-8AC0-4278-AD84-B1C9257CD2C8}"/>
              </a:ext>
            </a:extLst>
          </p:cNvPr>
          <p:cNvSpPr/>
          <p:nvPr/>
        </p:nvSpPr>
        <p:spPr>
          <a:xfrm>
            <a:off x="981513" y="6106654"/>
            <a:ext cx="8464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To maximize revenue, a car rental company has to balance the price of a rental against the number of cars people will rent at that price.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3905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F2016-DF70-473C-BC06-BDD53682E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2831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8F75B-03CA-44EE-99CD-098073CE7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47956"/>
            <a:ext cx="10515600" cy="522900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Minimizing Surface Area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2A8CBB-4C9F-4E54-A512-16F2E86FA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345" y="1333851"/>
            <a:ext cx="10628851" cy="350961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BECC98A-E630-4C8D-9021-8B449C4A6F0D}"/>
              </a:ext>
            </a:extLst>
          </p:cNvPr>
          <p:cNvSpPr/>
          <p:nvPr/>
        </p:nvSpPr>
        <p:spPr>
          <a:xfrm>
            <a:off x="1210811" y="4877818"/>
            <a:ext cx="84449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/>
              <a:t>We want to minimize the surface area of a square-based box with a given volume</a:t>
            </a:r>
            <a:r>
              <a:rPr lang="en-US" i="1" dirty="0"/>
              <a:t>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D46327-DCA5-4509-AA57-C847474E76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6824" y="5247150"/>
            <a:ext cx="10318371" cy="131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6274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279E3-8A50-49AA-B9D3-913787285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73774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F3A5C7-5419-4E8A-AD59-DE32B3897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73791"/>
            <a:ext cx="10830886" cy="17197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F9518BC-7A87-4320-8A5A-9B07C07C16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852257"/>
            <a:ext cx="10515600" cy="5767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C6DEA2-A0AD-4DCC-8462-06ADD6BBD3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3429000"/>
            <a:ext cx="10629549" cy="325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4144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4E615-CBBD-412C-B11B-FAD69ED1F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90552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A1EB8F-6461-4324-B81C-366F8BCD6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178" y="922790"/>
            <a:ext cx="10586905" cy="457789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D1AD2EA-75AD-473F-A447-9309BFFBE291}"/>
              </a:ext>
            </a:extLst>
          </p:cNvPr>
          <p:cNvSpPr/>
          <p:nvPr/>
        </p:nvSpPr>
        <p:spPr>
          <a:xfrm>
            <a:off x="931178" y="5968157"/>
            <a:ext cx="10041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We can use a graph to determine the dimensions of a box of given the volume and the minimum surface area.</a:t>
            </a:r>
          </a:p>
        </p:txBody>
      </p:sp>
    </p:spTree>
    <p:extLst>
      <p:ext uri="{BB962C8B-B14F-4D97-AF65-F5344CB8AC3E}">
        <p14:creationId xmlns:p14="http://schemas.microsoft.com/office/powerpoint/2010/main" val="38799302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57BDE-34FA-4FCD-8A6C-0D69CE0B9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40886"/>
          </a:xfrm>
        </p:spPr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DB0DBD-3D2E-4E94-AD8B-371AB131F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6" y="1241513"/>
            <a:ext cx="4655891" cy="2475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5C9E9D-86FB-4C05-A565-5C7AC33C7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069" y="1539351"/>
            <a:ext cx="4655892" cy="11912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5F3B46-6F38-4314-951B-D93BE129AF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566" y="4309582"/>
            <a:ext cx="4815283" cy="2204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62E281-5131-4E6D-9D20-D87F3248AB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292" y="4630489"/>
            <a:ext cx="4689445" cy="18623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C3BC2B-8DC3-4805-B815-298A632CE4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8032" y="2682337"/>
            <a:ext cx="4718108" cy="24750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8AA7207-C409-417C-93BB-B1E1A7C853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0248" y="2936147"/>
            <a:ext cx="4655892" cy="125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2596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138CF-5001-4E4A-B494-F963159B6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Activity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BC07C-D8BD-49C8-B871-A1D257E2E3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4224" y="1119269"/>
            <a:ext cx="11996257" cy="490402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1. A rectangular storage container with an open top is to have a volume of 26 cubic meters. </a:t>
            </a:r>
          </a:p>
          <a:p>
            <a:r>
              <a:rPr lang="en-US" dirty="0"/>
              <a:t>The length of its base is twice the width. Material for the base costs 11 dollars per square meter.</a:t>
            </a:r>
          </a:p>
          <a:p>
            <a:r>
              <a:rPr lang="en-US" dirty="0"/>
              <a:t>Material for the sides costs 9 dollars per square meter. Find the cost of materials for the cheapest such </a:t>
            </a:r>
          </a:p>
          <a:p>
            <a:r>
              <a:rPr lang="en-US" dirty="0"/>
              <a:t>container.</a:t>
            </a:r>
          </a:p>
          <a:p>
            <a:endParaRPr lang="en-US" dirty="0"/>
          </a:p>
          <a:p>
            <a:r>
              <a:rPr lang="en-US" dirty="0"/>
              <a:t>2. A piece of wire 10 m long is cut into two pieces. One piece is bent into a</a:t>
            </a:r>
          </a:p>
          <a:p>
            <a:r>
              <a:rPr lang="en-US" dirty="0"/>
              <a:t>square and the other is bent into an equilateral triangle. How should the wire be</a:t>
            </a:r>
          </a:p>
          <a:p>
            <a:r>
              <a:rPr lang="en-US" dirty="0"/>
              <a:t>cut so that the total area enclosed is a maximum? </a:t>
            </a:r>
          </a:p>
          <a:p>
            <a:endParaRPr lang="en-US" dirty="0"/>
          </a:p>
          <a:p>
            <a:r>
              <a:rPr lang="en-US" dirty="0"/>
              <a:t>3. A farmer wants to start raising cows, horses, goats, and sheep, and desires to have a rectangular </a:t>
            </a:r>
          </a:p>
          <a:p>
            <a:r>
              <a:rPr lang="en-US" dirty="0"/>
              <a:t>pasture for the animals to graze in. However, no two different kinds of animals can graze together. </a:t>
            </a:r>
          </a:p>
          <a:p>
            <a:r>
              <a:rPr lang="en-US" dirty="0"/>
              <a:t>In order to minimize the amount of fencing she will need, she has decided to enclose a large </a:t>
            </a:r>
          </a:p>
          <a:p>
            <a:r>
              <a:rPr lang="en-US" dirty="0"/>
              <a:t>Rectangular area and then divide it into four equally sized pens by adding three segments of fence </a:t>
            </a:r>
          </a:p>
          <a:p>
            <a:r>
              <a:rPr lang="en-US" dirty="0"/>
              <a:t>inside the large rectangle that are parallel to two existing sides. She has decided to purchase 7500 ft of </a:t>
            </a:r>
          </a:p>
          <a:p>
            <a:r>
              <a:rPr lang="en-US" dirty="0"/>
              <a:t>fencing. What is the maximum possible area that each of the four pens will enclose?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105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5389E-36E4-44A8-B99E-7517CCBFE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Quantities to be optimized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25DF40-9555-48A9-A96E-8C47A2E86C3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1098958"/>
            <a:ext cx="10750549" cy="4911406"/>
          </a:xfrm>
        </p:spPr>
        <p:txBody>
          <a:bodyPr/>
          <a:lstStyle/>
          <a:p>
            <a:r>
              <a:rPr lang="en-US" dirty="0"/>
              <a:t>   In Optimization we look at a variety of word problems in which a certain quantity Q (for instance, area, volume, cost, revenue, profit, distance </a:t>
            </a:r>
            <a:r>
              <a:rPr lang="en-US" dirty="0" err="1"/>
              <a:t>e.t.c</a:t>
            </a:r>
            <a:r>
              <a:rPr lang="en-US" dirty="0"/>
              <a:t>) is to be maximized or minimized.</a:t>
            </a:r>
          </a:p>
          <a:p>
            <a:endParaRPr lang="en-US" dirty="0"/>
          </a:p>
          <a:p>
            <a:r>
              <a:rPr lang="en-US" dirty="0"/>
              <a:t>   In most cases the real-world quantities depend on more than one quantity. So, in order to</a:t>
            </a:r>
          </a:p>
          <a:p>
            <a:r>
              <a:rPr lang="en-US" dirty="0"/>
              <a:t>   pose a given question as an extreme value problem, we will often have to do some work to write Q as a function of one variable.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We will develop a function that models the situation and use calculus to find the parameters the yield the desired maximum or minimum.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352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F488C-B5BA-45BC-A6B1-D6DC933B0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examples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D5CD4EAF-B829-48BE-BC06-46D60B20FB47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369116" y="1048624"/>
                <a:ext cx="10991033" cy="4961740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Ex. 1. The sum of two positive numbers is 16. What is the smallest possible</a:t>
                </a:r>
              </a:p>
              <a:p>
                <a:r>
                  <a:rPr lang="en-US" dirty="0"/>
                  <a:t>value of the sum of their squares?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Ex. 2. You have 400 ft. of fencing to construct a rectangular pen for cattle. What</a:t>
                </a:r>
              </a:p>
              <a:p>
                <a:r>
                  <a:rPr lang="en-US" dirty="0"/>
                  <a:t>are the dimensions of the pen that maximize the area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Ex. 3. A box with a square base and open top must have a volume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32, 000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dirty="0"/>
                  <a:t>. Find the dimensions of the box that minimize the amount of</a:t>
                </a:r>
              </a:p>
              <a:p>
                <a:r>
                  <a:rPr lang="en-US" dirty="0"/>
                  <a:t>material used.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D5CD4EAF-B829-48BE-BC06-46D60B20FB4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369116" y="1048624"/>
                <a:ext cx="10991033" cy="496174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3947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79ED1-25BB-4708-A6F0-53702899D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2797D743-CB88-4430-97D6-87DD61810098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199626"/>
                <a:ext cx="10750549" cy="4810738"/>
              </a:xfrm>
            </p:spPr>
            <p:txBody>
              <a:bodyPr>
                <a:normAutofit lnSpcReduction="10000"/>
              </a:bodyPr>
              <a:lstStyle/>
              <a:p>
                <a:endParaRPr lang="en-US" b="1" dirty="0"/>
              </a:p>
              <a:p>
                <a:r>
                  <a:rPr lang="en-US" b="1" dirty="0"/>
                  <a:t>Solution</a:t>
                </a:r>
              </a:p>
              <a:p>
                <a:endParaRPr lang="en-US" b="1" dirty="0"/>
              </a:p>
              <a:p>
                <a:r>
                  <a:rPr lang="en-US" dirty="0"/>
                  <a:t>Variables,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such that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=16</m:t>
                    </m:r>
                  </m:oMath>
                </a14:m>
                <a:r>
                  <a:rPr lang="en-US" dirty="0"/>
                  <a:t>, Note both x and y are positive and less than 16 </a:t>
                </a:r>
                <a:r>
                  <a:rPr lang="en-US" dirty="0" err="1"/>
                  <a:t>i.e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0&lt;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&lt;16</m:t>
                    </m:r>
                  </m:oMath>
                </a14:m>
                <a:endParaRPr lang="en-US" dirty="0"/>
              </a:p>
              <a:p>
                <a:r>
                  <a:rPr lang="en-US" dirty="0"/>
                  <a:t>Quantity to be minimized, sum of their squares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  <a:p>
                <a:r>
                  <a:rPr lang="en-US" dirty="0"/>
                  <a:t>Q is a function in two variables. Converting to single variable we write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=16−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, and substitute into Q to get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16−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b="0" dirty="0"/>
              </a:p>
              <a:p>
                <a:r>
                  <a:rPr lang="en-US" dirty="0"/>
                  <a:t>So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=2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−32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+256</m:t>
                    </m:r>
                  </m:oMath>
                </a14:m>
                <a:endParaRPr lang="en-US" b="0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=4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−32</m:t>
                    </m:r>
                  </m:oMath>
                </a14:m>
                <a:r>
                  <a:rPr lang="en-US" b="0" dirty="0"/>
                  <a:t>, so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=8</m:t>
                    </m:r>
                  </m:oMath>
                </a14:m>
                <a:r>
                  <a:rPr lang="en-US" b="0" dirty="0"/>
                  <a:t> is a critical number.</a:t>
                </a:r>
              </a:p>
              <a:p>
                <a:r>
                  <a:rPr lang="en-US" dirty="0"/>
                  <a:t>So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=8</m:t>
                    </m:r>
                  </m:oMath>
                </a14:m>
                <a:endParaRPr lang="en-US" b="0" dirty="0"/>
              </a:p>
              <a:p>
                <a:r>
                  <a:rPr lang="en-US" dirty="0"/>
                  <a:t>To determine if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=8</m:t>
                    </m:r>
                  </m:oMath>
                </a14:m>
                <a:r>
                  <a:rPr lang="en-US" dirty="0"/>
                  <a:t> and y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=8</m:t>
                    </m:r>
                  </m:oMath>
                </a14:m>
                <a:r>
                  <a:rPr lang="en-US" dirty="0"/>
                  <a:t> minimize the their squares, use second derivative test.</a:t>
                </a:r>
              </a:p>
              <a:p>
                <a:r>
                  <a:rPr lang="en-US" b="0" dirty="0"/>
                  <a:t>That is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=4&gt;0</m:t>
                    </m:r>
                  </m:oMath>
                </a14:m>
                <a:r>
                  <a:rPr lang="en-US" b="0" dirty="0"/>
                  <a:t> thus Q is minimum at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=8</m:t>
                    </m:r>
                  </m:oMath>
                </a14:m>
                <a:r>
                  <a:rPr lang="en-US" dirty="0"/>
                  <a:t> </a:t>
                </a:r>
                <a:r>
                  <a:rPr lang="en-US" b="0" dirty="0"/>
                  <a:t>and y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=8</m:t>
                    </m:r>
                  </m:oMath>
                </a14:m>
                <a:r>
                  <a:rPr lang="en-US" dirty="0"/>
                  <a:t> .</a:t>
                </a:r>
              </a:p>
              <a:p>
                <a:r>
                  <a:rPr lang="en-US" b="0" dirty="0"/>
                  <a:t>See table and graph in next slide.</a:t>
                </a:r>
              </a:p>
              <a:p>
                <a:endParaRPr lang="en-US" b="0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2797D743-CB88-4430-97D6-87DD6181009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199626"/>
                <a:ext cx="10750549" cy="4810738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5190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7ACEB-00DF-476B-ABA1-6DC3CC513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CD1163-2FF4-45DC-9EE4-3B13869D7CE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1090569"/>
            <a:ext cx="10750549" cy="4919795"/>
          </a:xfrm>
        </p:spPr>
        <p:txBody>
          <a:bodyPr/>
          <a:lstStyle/>
          <a:p>
            <a:r>
              <a:rPr lang="en-US" dirty="0"/>
              <a:t>Table of values and graph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F8F39B8C-6817-4326-8E30-CCC2E6519AA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4131613"/>
                  </p:ext>
                </p:extLst>
              </p:nvPr>
            </p:nvGraphicFramePr>
            <p:xfrm>
              <a:off x="771787" y="1863725"/>
              <a:ext cx="2108200" cy="3130550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609600">
                      <a:extLst>
                        <a:ext uri="{9D8B030D-6E8A-4147-A177-3AD203B41FA5}">
                          <a16:colId xmlns:a16="http://schemas.microsoft.com/office/drawing/2014/main" val="1455971252"/>
                        </a:ext>
                      </a:extLst>
                    </a:gridCol>
                    <a:gridCol w="609600">
                      <a:extLst>
                        <a:ext uri="{9D8B030D-6E8A-4147-A177-3AD203B41FA5}">
                          <a16:colId xmlns:a16="http://schemas.microsoft.com/office/drawing/2014/main" val="691140886"/>
                        </a:ext>
                      </a:extLst>
                    </a:gridCol>
                    <a:gridCol w="889000">
                      <a:extLst>
                        <a:ext uri="{9D8B030D-6E8A-4147-A177-3AD203B41FA5}">
                          <a16:colId xmlns:a16="http://schemas.microsoft.com/office/drawing/2014/main" val="3575988601"/>
                        </a:ext>
                      </a:extLst>
                    </a:gridCol>
                  </a:tblGrid>
                  <a:tr h="184150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US" sz="1100" u="none" strike="noStrike">
                              <a:effectLst/>
                            </a:rPr>
                            <a:t>X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US" sz="1100" u="none" strike="noStrike">
                              <a:effectLst/>
                            </a:rPr>
                            <a:t>y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s-ES" sz="1100" i="1" u="none" strike="noStrike" dirty="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  <m:r>
                                  <a:rPr lang="es-ES" sz="1100" i="1" u="none" strike="noStrike" dirty="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s-ES" sz="1100" i="1" u="none" strike="noStrike" dirty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s-ES" sz="1100" i="1" u="none" strike="noStrike" dirty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s-ES" sz="1100" i="1" u="none" strike="noStrike" dirty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s-ES" sz="1100" i="1" u="none" strike="noStrike" dirty="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s-ES" sz="1100" i="1" u="none" strike="noStrike" dirty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s-ES" sz="1100" i="1" u="none" strike="noStrike" dirty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es-ES" sz="1100" i="1" u="none" strike="noStrike" dirty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s-ES" sz="11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688125729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256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137372390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2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14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200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4119529031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3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13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178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4073742002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4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12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160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3769461265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5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11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146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2175046559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136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1563153392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7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9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130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421294208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8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8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128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675121370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9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7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130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3922610965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136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3911704422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11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5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146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2158132409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12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4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160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540640859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13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3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178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2551989706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14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2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200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837344319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15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226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919359884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 dirty="0">
                              <a:effectLst/>
                            </a:rPr>
                            <a:t>256</a:t>
                          </a:r>
                          <a:endParaRPr lang="en-US" sz="11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209989343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F8F39B8C-6817-4326-8E30-CCC2E6519AA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4131613"/>
                  </p:ext>
                </p:extLst>
              </p:nvPr>
            </p:nvGraphicFramePr>
            <p:xfrm>
              <a:off x="771787" y="1863725"/>
              <a:ext cx="2108200" cy="3130550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609600">
                      <a:extLst>
                        <a:ext uri="{9D8B030D-6E8A-4147-A177-3AD203B41FA5}">
                          <a16:colId xmlns:a16="http://schemas.microsoft.com/office/drawing/2014/main" val="1455971252"/>
                        </a:ext>
                      </a:extLst>
                    </a:gridCol>
                    <a:gridCol w="609600">
                      <a:extLst>
                        <a:ext uri="{9D8B030D-6E8A-4147-A177-3AD203B41FA5}">
                          <a16:colId xmlns:a16="http://schemas.microsoft.com/office/drawing/2014/main" val="691140886"/>
                        </a:ext>
                      </a:extLst>
                    </a:gridCol>
                    <a:gridCol w="889000">
                      <a:extLst>
                        <a:ext uri="{9D8B030D-6E8A-4147-A177-3AD203B41FA5}">
                          <a16:colId xmlns:a16="http://schemas.microsoft.com/office/drawing/2014/main" val="3575988601"/>
                        </a:ext>
                      </a:extLst>
                    </a:gridCol>
                  </a:tblGrid>
                  <a:tr h="184150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US" sz="1100" u="none" strike="noStrike">
                              <a:effectLst/>
                            </a:rPr>
                            <a:t>X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US" sz="1100" u="none" strike="noStrike">
                              <a:effectLst/>
                            </a:rPr>
                            <a:t>y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350" marR="6350" marT="6350" marB="0" anchor="b">
                        <a:blipFill>
                          <a:blip r:embed="rId2"/>
                          <a:stretch>
                            <a:fillRect l="-138356" t="-13333" r="-1370" b="-166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88125729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256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137372390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2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14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200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4119529031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3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13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178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4073742002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4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12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160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3769461265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5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11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146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2175046559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136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1563153392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7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9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130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421294208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8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8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128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675121370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9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7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130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3922610965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136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3911704422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11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5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146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2158132409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12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4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160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540640859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13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3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178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2551989706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14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2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200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837344319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15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226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919359884"/>
                      </a:ext>
                    </a:extLst>
                  </a:tr>
                  <a:tr h="184150"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16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>
                              <a:effectLst/>
                            </a:rPr>
                            <a:t>0</a:t>
                          </a:r>
                          <a:endParaRPr lang="en-US" sz="1100" b="0" i="0" u="none" strike="noStrike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r" fontAlgn="b"/>
                          <a:r>
                            <a:rPr lang="en-US" sz="1100" u="none" strike="noStrike" dirty="0">
                              <a:effectLst/>
                            </a:rPr>
                            <a:t>256</a:t>
                          </a:r>
                          <a:endParaRPr lang="en-US" sz="11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6350" marR="6350" marT="6350" marB="0" anchor="b"/>
                    </a:tc>
                    <a:extLst>
                      <a:ext uri="{0D108BD9-81ED-4DB2-BD59-A6C34878D82A}">
                        <a16:rowId xmlns:a16="http://schemas.microsoft.com/office/drawing/2014/main" val="209989343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D7F95C5-3CB7-490F-ABF8-ECD50F7446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0883049"/>
              </p:ext>
            </p:extLst>
          </p:nvPr>
        </p:nvGraphicFramePr>
        <p:xfrm>
          <a:off x="3657989" y="1863725"/>
          <a:ext cx="5066134" cy="3393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03488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B0F7A-5B10-4C77-9E94-F54867D36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Ex.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D29F1F31-15E8-4A7A-9E5E-807047C5D824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241571"/>
                <a:ext cx="10750549" cy="4768793"/>
              </a:xfrm>
            </p:spPr>
            <p:txBody>
              <a:bodyPr/>
              <a:lstStyle/>
              <a:p>
                <a:r>
                  <a:rPr lang="en-US" b="1" dirty="0"/>
                  <a:t>Solution</a:t>
                </a:r>
              </a:p>
              <a:p>
                <a:r>
                  <a:rPr lang="en-US" dirty="0"/>
                  <a:t>Letting the sides of the rectangle be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dirty="0"/>
                  <a:t> from the fencing available, we have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=400</m:t>
                    </m:r>
                  </m:oMath>
                </a14:m>
                <a:endParaRPr lang="en-US" b="0" dirty="0"/>
              </a:p>
              <a:p>
                <a:endParaRPr lang="en-US" dirty="0"/>
              </a:p>
              <a:p>
                <a:r>
                  <a:rPr lang="en-US" dirty="0"/>
                  <a:t>So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can be expressed as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=200−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. </a:t>
                </a:r>
              </a:p>
              <a:p>
                <a:r>
                  <a:rPr lang="en-US" dirty="0"/>
                  <a:t>We need to maximize the area of the rectangle given by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200−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dirty="0"/>
              </a:p>
              <a:p>
                <a:r>
                  <a:rPr lang="en-US" dirty="0"/>
                  <a:t>Thus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=200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  <a:p>
                <a:r>
                  <a:rPr lang="en-US" dirty="0"/>
                  <a:t>To maximize,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=200−2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, </a:t>
                </a:r>
              </a:p>
              <a:p>
                <a:r>
                  <a:rPr lang="en-US" dirty="0"/>
                  <a:t>Giving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=100</m:t>
                    </m:r>
                  </m:oMath>
                </a14:m>
                <a:r>
                  <a:rPr lang="en-US" dirty="0"/>
                  <a:t>,  and so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=100</m:t>
                    </m:r>
                  </m:oMath>
                </a14:m>
                <a:endParaRPr lang="en-US" dirty="0"/>
              </a:p>
              <a:p>
                <a:r>
                  <a:rPr lang="en-US" dirty="0"/>
                  <a:t>By Second Derivative Test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=−2&lt;0</m:t>
                    </m:r>
                  </m:oMath>
                </a14:m>
                <a:r>
                  <a:rPr lang="en-US" dirty="0"/>
                  <a:t>, A has a maximum 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=100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𝑓𝑡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 err="1"/>
                  <a:t>i.e</a:t>
                </a:r>
                <a:r>
                  <a:rPr lang="en-US" dirty="0"/>
                  <a:t> the rectangle with maximum area is a square.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D29F1F31-15E8-4A7A-9E5E-807047C5D82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241571"/>
                <a:ext cx="10750549" cy="4768793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6256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B61C7-928F-4697-A889-291B052D6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Ex.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B8167679-F66E-4BA0-A918-7A69810FD343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534955" y="1055753"/>
                <a:ext cx="10750549" cy="4640372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Solution</a:t>
                </a:r>
              </a:p>
              <a:p>
                <a:r>
                  <a:rPr lang="en-US" dirty="0"/>
                  <a:t>Volume of a box given by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. Volume of a box with a square base given by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dirty="0"/>
                  <a:t> Thus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32, 000</m:t>
                    </m:r>
                  </m:oMath>
                </a14:m>
                <a:r>
                  <a:rPr lang="en-US" dirty="0"/>
                  <a:t>,   so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=32000/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dirty="0"/>
                  <a:t>.  Material used is determined by the surface area of the box. To minimize the amount of material used, we minimize the total surface area of the box. </a:t>
                </a:r>
              </a:p>
              <a:p>
                <a:r>
                  <a:rPr lang="en-US" dirty="0"/>
                  <a:t>Total Area =Area of base+ areal of 4 sides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𝑙h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𝑙</m:t>
                      </m:r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320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e>
                                <m:sup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128000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So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128000</m:t>
                        </m:r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𝑙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dirty="0"/>
                  <a:t>, Thus critical numbers are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=0,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=40</m:t>
                    </m:r>
                  </m:oMath>
                </a14:m>
                <a:r>
                  <a:rPr lang="en-US" dirty="0"/>
                  <a:t>.</a:t>
                </a:r>
              </a:p>
              <a:p>
                <a:r>
                  <a:rPr lang="en-US" dirty="0"/>
                  <a:t>By second derivative test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256000</m:t>
                        </m:r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𝑙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dirty="0"/>
                  <a:t>, so the dimensions that minimize the area are</a:t>
                </a:r>
              </a:p>
              <a:p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=40,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=20</m:t>
                    </m:r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B8167679-F66E-4BA0-A918-7A69810FD34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534955" y="1055753"/>
                <a:ext cx="10750549" cy="464037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88039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EA301-1D4E-4137-B7A3-321868679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in Optimization Problems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E548D58B-4A7A-4490-865C-7C985E7C6790}"/>
              </a:ext>
            </a:extLst>
          </p:cNvPr>
          <p:cNvSpPr>
            <a:spLocks noGrp="1" noChangeArrowheads="1"/>
          </p:cNvSpPr>
          <p:nvPr>
            <p:ph type="body" sz="quarter" idx="14"/>
          </p:nvPr>
        </p:nvSpPr>
        <p:spPr bwMode="auto">
          <a:xfrm>
            <a:off x="231392" y="762363"/>
            <a:ext cx="11437695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en-US" sz="1800" b="1" dirty="0">
                <a:solidFill>
                  <a:schemeClr val="tx1"/>
                </a:solidFill>
                <a:latin typeface="Arial" panose="020B0604020202020204" pitchFamily="34" charset="0"/>
              </a:rPr>
              <a:t>The following steps will be useful in solving an optimization Problem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altLang="en-US" sz="18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Draw a picture and introduce variables.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Identify the quantity to be optimized as well as any key relationships among the variable quantities.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Determine a function of a single variable that models the quantity to be optimized.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Decide the domain on which to consider the function being optimized.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Use calculus to identify the absolute maximum and/or minimum of the quantity being optimized.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This always involves finding the critical numbers of the function first. Then, depending on the domain, we either construct a first derivative sign chart (for an open or unbounded interval) or evaluate the function at the endpoints and critical numbers (for a closed, bounded interval)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Finally, we make certain we have answered the question: does the question seek the absolute maximum of a quantity, or the values of the variables that produce the maximum?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479308"/>
      </p:ext>
    </p:extLst>
  </p:cSld>
  <p:clrMapOvr>
    <a:masterClrMapping/>
  </p:clrMapOvr>
</p:sld>
</file>

<file path=ppt/theme/theme1.xml><?xml version="1.0" encoding="utf-8"?>
<a:theme xmlns:a="http://schemas.openxmlformats.org/drawingml/2006/main" name="Essential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1466</Words>
  <Application>Microsoft Office PowerPoint</Application>
  <PresentationFormat>Widescreen</PresentationFormat>
  <Paragraphs>186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Arial Black</vt:lpstr>
      <vt:lpstr>Calibri</vt:lpstr>
      <vt:lpstr>Cambria Math</vt:lpstr>
      <vt:lpstr>Essential</vt:lpstr>
      <vt:lpstr>Week 11</vt:lpstr>
      <vt:lpstr>3.6 Applied Optimization Problems</vt:lpstr>
      <vt:lpstr>Quantities to be optimized</vt:lpstr>
      <vt:lpstr>Basic examples</vt:lpstr>
      <vt:lpstr>Ex 1</vt:lpstr>
      <vt:lpstr>Cont.</vt:lpstr>
      <vt:lpstr>Ex. 2</vt:lpstr>
      <vt:lpstr>Ex. 3</vt:lpstr>
      <vt:lpstr>Steps in Optimization Problems</vt:lpstr>
      <vt:lpstr>Videos: Maximum/Minimum/Optimization Problems</vt:lpstr>
      <vt:lpstr>Example </vt:lpstr>
      <vt:lpstr>Cont.</vt:lpstr>
      <vt:lpstr>Cont.</vt:lpstr>
      <vt:lpstr>Example</vt:lpstr>
      <vt:lpstr>Cont.</vt:lpstr>
      <vt:lpstr>Cont.</vt:lpstr>
      <vt:lpstr>Example</vt:lpstr>
      <vt:lpstr>Cont.</vt:lpstr>
      <vt:lpstr>Conti.</vt:lpstr>
      <vt:lpstr>Cont.</vt:lpstr>
      <vt:lpstr>Example</vt:lpstr>
      <vt:lpstr>Cont.</vt:lpstr>
      <vt:lpstr>Example</vt:lpstr>
      <vt:lpstr>Cont.</vt:lpstr>
      <vt:lpstr>Cont.</vt:lpstr>
      <vt:lpstr>Class Activity</vt:lpstr>
      <vt:lpstr>Class Activity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11</dc:title>
  <dc:creator>Kamau, Ben</dc:creator>
  <cp:lastModifiedBy>Nehal Shukla</cp:lastModifiedBy>
  <cp:revision>16</cp:revision>
  <dcterms:created xsi:type="dcterms:W3CDTF">2023-10-23T16:30:00Z</dcterms:created>
  <dcterms:modified xsi:type="dcterms:W3CDTF">2023-10-24T16:34:53Z</dcterms:modified>
</cp:coreProperties>
</file>