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353" r:id="rId3"/>
    <p:sldId id="354" r:id="rId4"/>
    <p:sldId id="355" r:id="rId5"/>
    <p:sldId id="379" r:id="rId6"/>
    <p:sldId id="358" r:id="rId7"/>
    <p:sldId id="357" r:id="rId8"/>
    <p:sldId id="359" r:id="rId9"/>
    <p:sldId id="361" r:id="rId10"/>
    <p:sldId id="360" r:id="rId11"/>
    <p:sldId id="363" r:id="rId12"/>
    <p:sldId id="364" r:id="rId13"/>
    <p:sldId id="366" r:id="rId14"/>
    <p:sldId id="367" r:id="rId15"/>
    <p:sldId id="380" r:id="rId16"/>
    <p:sldId id="382" r:id="rId17"/>
    <p:sldId id="368" r:id="rId18"/>
    <p:sldId id="369" r:id="rId19"/>
    <p:sldId id="370" r:id="rId20"/>
    <p:sldId id="371" r:id="rId21"/>
    <p:sldId id="372" r:id="rId22"/>
    <p:sldId id="376" r:id="rId23"/>
    <p:sldId id="375" r:id="rId24"/>
    <p:sldId id="377" r:id="rId25"/>
    <p:sldId id="381" r:id="rId26"/>
    <p:sldId id="362" r:id="rId2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8" d="100"/>
          <a:sy n="68" d="100"/>
        </p:scale>
        <p:origin x="58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64756-239A-43C8-B708-29F095C795A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6DFCBF3-3D12-46F8-A107-C27B126A858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78CE40B-7076-4004-A648-3CCABCCC9D8D}"/>
              </a:ext>
            </a:extLst>
          </p:cNvPr>
          <p:cNvSpPr>
            <a:spLocks noGrp="1"/>
          </p:cNvSpPr>
          <p:nvPr>
            <p:ph type="dt" sz="half" idx="10"/>
          </p:nvPr>
        </p:nvSpPr>
        <p:spPr/>
        <p:txBody>
          <a:bodyPr/>
          <a:lstStyle/>
          <a:p>
            <a:fld id="{01B9875C-86EA-4AA8-8449-E21874C29972}" type="datetimeFigureOut">
              <a:rPr lang="en-US" smtClean="0"/>
              <a:t>9/11/2023</a:t>
            </a:fld>
            <a:endParaRPr lang="en-US"/>
          </a:p>
        </p:txBody>
      </p:sp>
      <p:sp>
        <p:nvSpPr>
          <p:cNvPr id="5" name="Footer Placeholder 4">
            <a:extLst>
              <a:ext uri="{FF2B5EF4-FFF2-40B4-BE49-F238E27FC236}">
                <a16:creationId xmlns:a16="http://schemas.microsoft.com/office/drawing/2014/main" id="{AFEA6CB8-8493-4000-8F1D-A01C8C1768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E965AF9-2F43-4643-801E-F0C4D5B8ED05}"/>
              </a:ext>
            </a:extLst>
          </p:cNvPr>
          <p:cNvSpPr>
            <a:spLocks noGrp="1"/>
          </p:cNvSpPr>
          <p:nvPr>
            <p:ph type="sldNum" sz="quarter" idx="12"/>
          </p:nvPr>
        </p:nvSpPr>
        <p:spPr/>
        <p:txBody>
          <a:bodyPr/>
          <a:lstStyle/>
          <a:p>
            <a:fld id="{35EB9A6D-1F6C-4076-9B2C-978660C3764E}" type="slidenum">
              <a:rPr lang="en-US" smtClean="0"/>
              <a:t>‹#›</a:t>
            </a:fld>
            <a:endParaRPr lang="en-US"/>
          </a:p>
        </p:txBody>
      </p:sp>
    </p:spTree>
    <p:extLst>
      <p:ext uri="{BB962C8B-B14F-4D97-AF65-F5344CB8AC3E}">
        <p14:creationId xmlns:p14="http://schemas.microsoft.com/office/powerpoint/2010/main" val="2637081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93333F43-3E86-47E4-BFBB-2476D384E1C6}" type="datetime4">
              <a:rPr lang="en-US" smtClean="0"/>
              <a:pPr/>
              <a:t>September 11, 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38DF745-7D3F-47F4-83A3-874385CFAA69}" type="slidenum">
              <a:rPr lang="en-US" smtClean="0"/>
              <a:pPr/>
              <a:t>‹#›</a:t>
            </a:fld>
            <a:endParaRPr lang="en-US"/>
          </a:p>
        </p:txBody>
      </p:sp>
      <p:sp>
        <p:nvSpPr>
          <p:cNvPr id="7" name="Title 1"/>
          <p:cNvSpPr>
            <a:spLocks noGrp="1"/>
          </p:cNvSpPr>
          <p:nvPr>
            <p:ph type="title"/>
          </p:nvPr>
        </p:nvSpPr>
        <p:spPr>
          <a:xfrm>
            <a:off x="609600" y="241327"/>
            <a:ext cx="10750549" cy="659535"/>
          </a:xfrm>
        </p:spPr>
        <p:txBody>
          <a:bodyPr/>
          <a:lstStyle/>
          <a:p>
            <a:r>
              <a:rPr lang="en-US" dirty="0"/>
              <a:t>Click to edit</a:t>
            </a:r>
          </a:p>
        </p:txBody>
      </p:sp>
      <p:sp>
        <p:nvSpPr>
          <p:cNvPr id="8" name="Picture Placeholder 8"/>
          <p:cNvSpPr>
            <a:spLocks noGrp="1"/>
          </p:cNvSpPr>
          <p:nvPr>
            <p:ph type="pic" sz="quarter" idx="13"/>
          </p:nvPr>
        </p:nvSpPr>
        <p:spPr>
          <a:xfrm>
            <a:off x="609599" y="1122387"/>
            <a:ext cx="10750551" cy="3500071"/>
          </a:xfrm>
        </p:spPr>
        <p:txBody>
          <a:bodyPr/>
          <a:lstStyle/>
          <a:p>
            <a:endParaRPr lang="en-US" dirty="0"/>
          </a:p>
        </p:txBody>
      </p:sp>
      <p:sp>
        <p:nvSpPr>
          <p:cNvPr id="9" name="Text Placeholder 10"/>
          <p:cNvSpPr>
            <a:spLocks noGrp="1"/>
          </p:cNvSpPr>
          <p:nvPr>
            <p:ph type="body" sz="quarter" idx="14"/>
          </p:nvPr>
        </p:nvSpPr>
        <p:spPr>
          <a:xfrm>
            <a:off x="609600" y="4843982"/>
            <a:ext cx="10750549" cy="1166382"/>
          </a:xfrm>
        </p:spPr>
        <p:txBody>
          <a:bodyPr/>
          <a:lstStyle>
            <a:lvl1pPr>
              <a:buClr>
                <a:srgbClr val="6CB255"/>
              </a:buClr>
              <a:defRPr>
                <a:solidFill>
                  <a:srgbClr val="000000"/>
                </a:solidFill>
              </a:defRPr>
            </a:lvl1pPr>
            <a:lvl2pPr marL="731520" indent="-457200">
              <a:buClr>
                <a:srgbClr val="6CB255"/>
              </a:buClr>
              <a:buFont typeface="+mj-lt"/>
              <a:buAutoNum type="alphaLcParenR"/>
              <a:defRPr>
                <a:solidFill>
                  <a:schemeClr val="tx1"/>
                </a:solidFill>
              </a:defRPr>
            </a:lvl2pPr>
            <a:lvl3pPr marL="1257300" indent="-342900">
              <a:buClr>
                <a:srgbClr val="6CB255"/>
              </a:buClr>
              <a:buFont typeface="+mj-lt"/>
              <a:buAutoNum type="alphaLcParenR"/>
              <a:defRPr>
                <a:solidFill>
                  <a:schemeClr val="tx1"/>
                </a:solidFill>
              </a:defRPr>
            </a:lvl3pPr>
            <a:lvl4pPr marL="1714500" indent="-342900">
              <a:buClr>
                <a:srgbClr val="6CB255"/>
              </a:buClr>
              <a:buFont typeface="+mj-lt"/>
              <a:buAutoNum type="alphaLcParenR"/>
              <a:defRPr>
                <a:solidFill>
                  <a:schemeClr val="tx1"/>
                </a:solidFill>
              </a:defRPr>
            </a:lvl4pPr>
            <a:lvl5pPr marL="2171700" indent="-342900">
              <a:buClr>
                <a:srgbClr val="6CB255"/>
              </a:buClr>
              <a:buFont typeface="+mj-lt"/>
              <a:buAutoNum type="alphaLcParen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101665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FD84C-185C-4B59-A2F6-74D50811AA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5361CE2-94E9-4572-A884-A7ABAF684075}"/>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65CAC28-C6B5-4958-A8FF-C46360E9D563}"/>
              </a:ext>
            </a:extLst>
          </p:cNvPr>
          <p:cNvSpPr>
            <a:spLocks noGrp="1"/>
          </p:cNvSpPr>
          <p:nvPr>
            <p:ph type="dt" sz="half" idx="10"/>
          </p:nvPr>
        </p:nvSpPr>
        <p:spPr/>
        <p:txBody>
          <a:bodyPr/>
          <a:lstStyle/>
          <a:p>
            <a:fld id="{01B9875C-86EA-4AA8-8449-E21874C29972}" type="datetimeFigureOut">
              <a:rPr lang="en-US" smtClean="0"/>
              <a:t>9/11/2023</a:t>
            </a:fld>
            <a:endParaRPr lang="en-US"/>
          </a:p>
        </p:txBody>
      </p:sp>
      <p:sp>
        <p:nvSpPr>
          <p:cNvPr id="5" name="Footer Placeholder 4">
            <a:extLst>
              <a:ext uri="{FF2B5EF4-FFF2-40B4-BE49-F238E27FC236}">
                <a16:creationId xmlns:a16="http://schemas.microsoft.com/office/drawing/2014/main" id="{27E46340-A961-4AD6-A2FF-5EE6F531AB2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2D7C792-1CEA-4B06-9EBD-C9998994A549}"/>
              </a:ext>
            </a:extLst>
          </p:cNvPr>
          <p:cNvSpPr>
            <a:spLocks noGrp="1"/>
          </p:cNvSpPr>
          <p:nvPr>
            <p:ph type="sldNum" sz="quarter" idx="12"/>
          </p:nvPr>
        </p:nvSpPr>
        <p:spPr/>
        <p:txBody>
          <a:bodyPr/>
          <a:lstStyle/>
          <a:p>
            <a:fld id="{35EB9A6D-1F6C-4076-9B2C-978660C3764E}" type="slidenum">
              <a:rPr lang="en-US" smtClean="0"/>
              <a:t>‹#›</a:t>
            </a:fld>
            <a:endParaRPr lang="en-US"/>
          </a:p>
        </p:txBody>
      </p:sp>
    </p:spTree>
    <p:extLst>
      <p:ext uri="{BB962C8B-B14F-4D97-AF65-F5344CB8AC3E}">
        <p14:creationId xmlns:p14="http://schemas.microsoft.com/office/powerpoint/2010/main" val="44827383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5">
            <a:alphaModFix/>
          </a:blip>
          <a:stretch>
            <a:fillRect/>
          </a:stretch>
        </a:blipFill>
        <a:effectLst/>
      </p:bgPr>
    </p:bg>
    <p:spTree>
      <p:nvGrpSpPr>
        <p:cNvPr id="1" name="Shape 5"/>
        <p:cNvGrpSpPr/>
        <p:nvPr/>
      </p:nvGrpSpPr>
      <p:grpSpPr>
        <a:xfrm>
          <a:off x="0" y="0"/>
          <a:ext cx="0" cy="0"/>
          <a:chOff x="0" y="0"/>
          <a:chExt cx="0" cy="0"/>
        </a:xfrm>
      </p:grpSpPr>
      <p:sp>
        <p:nvSpPr>
          <p:cNvPr id="6" name="Google Shape;6;p74"/>
          <p:cNvSpPr txBox="1">
            <a:spLocks noGrp="1"/>
          </p:cNvSpPr>
          <p:nvPr>
            <p:ph type="title"/>
          </p:nvPr>
        </p:nvSpPr>
        <p:spPr>
          <a:xfrm>
            <a:off x="609600" y="152718"/>
            <a:ext cx="7721600" cy="1371600"/>
          </a:xfrm>
          <a:prstGeom prst="rect">
            <a:avLst/>
          </a:prstGeom>
          <a:noFill/>
          <a:ln>
            <a:noFill/>
          </a:ln>
        </p:spPr>
        <p:txBody>
          <a:bodyPr spcFirstLastPara="1" wrap="square" lIns="91425" tIns="45700" rIns="91425" bIns="45700" anchor="b" anchorCtr="0">
            <a:normAutofit/>
          </a:bodyPr>
          <a:lstStyle>
            <a:lvl1pPr marR="0" lvl="0" algn="l" rtl="0">
              <a:spcBef>
                <a:spcPts val="0"/>
              </a:spcBef>
              <a:spcAft>
                <a:spcPts val="0"/>
              </a:spcAft>
              <a:buClr>
                <a:srgbClr val="6CB255"/>
              </a:buClr>
              <a:buSzPts val="2400"/>
              <a:buFont typeface="Arial Black"/>
              <a:buNone/>
              <a:defRPr sz="2400" b="0" i="0" u="none" strike="noStrike" cap="none">
                <a:solidFill>
                  <a:srgbClr val="6CB255"/>
                </a:solidFill>
                <a:latin typeface="Arial Black"/>
                <a:ea typeface="Arial Black"/>
                <a:cs typeface="Arial Black"/>
                <a:sym typeface="Arial Blac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74"/>
          <p:cNvSpPr txBox="1">
            <a:spLocks noGrp="1"/>
          </p:cNvSpPr>
          <p:nvPr>
            <p:ph type="body" idx="1"/>
          </p:nvPr>
        </p:nvSpPr>
        <p:spPr>
          <a:xfrm>
            <a:off x="609600" y="1752601"/>
            <a:ext cx="10160000" cy="4373563"/>
          </a:xfrm>
          <a:prstGeom prst="rect">
            <a:avLst/>
          </a:prstGeom>
          <a:noFill/>
          <a:ln>
            <a:noFill/>
          </a:ln>
        </p:spPr>
        <p:txBody>
          <a:bodyPr spcFirstLastPara="1" wrap="square" lIns="91425" tIns="45700" rIns="91425" bIns="45700" anchor="t" anchorCtr="0">
            <a:normAutofit/>
          </a:bodyPr>
          <a:lstStyle>
            <a:lvl1pPr marL="457200" marR="0" lvl="0" indent="-228600" algn="l" rtl="0">
              <a:spcBef>
                <a:spcPts val="400"/>
              </a:spcBef>
              <a:spcAft>
                <a:spcPts val="0"/>
              </a:spcAft>
              <a:buClr>
                <a:srgbClr val="6CB255"/>
              </a:buClr>
              <a:buSzPts val="2000"/>
              <a:buFont typeface="Arial"/>
              <a:buNone/>
              <a:defRPr sz="2000" b="0" i="0" u="none" strike="noStrike" cap="none">
                <a:solidFill>
                  <a:schemeClr val="dk1"/>
                </a:solidFill>
                <a:latin typeface="Arial"/>
                <a:ea typeface="Arial"/>
                <a:cs typeface="Arial"/>
                <a:sym typeface="Arial"/>
              </a:defRPr>
            </a:lvl1pPr>
            <a:lvl2pPr marL="914400" marR="0" lvl="1" indent="-355600" algn="l" rtl="0">
              <a:spcBef>
                <a:spcPts val="600"/>
              </a:spcBef>
              <a:spcAft>
                <a:spcPts val="0"/>
              </a:spcAft>
              <a:buClr>
                <a:srgbClr val="6CB255"/>
              </a:buClr>
              <a:buSzPts val="2000"/>
              <a:buFont typeface="Arial"/>
              <a:buChar char="•"/>
              <a:defRPr sz="2000" b="0" i="0" u="none" strike="noStrike" cap="none">
                <a:solidFill>
                  <a:srgbClr val="000000"/>
                </a:solidFill>
                <a:latin typeface="Arial"/>
                <a:ea typeface="Arial"/>
                <a:cs typeface="Arial"/>
                <a:sym typeface="Arial"/>
              </a:defRPr>
            </a:lvl2pPr>
            <a:lvl3pPr marL="1371600" marR="0" lvl="2" indent="-342900" algn="l" rtl="0">
              <a:spcBef>
                <a:spcPts val="360"/>
              </a:spcBef>
              <a:spcAft>
                <a:spcPts val="0"/>
              </a:spcAft>
              <a:buClr>
                <a:srgbClr val="6CB255"/>
              </a:buClr>
              <a:buSzPts val="1800"/>
              <a:buFont typeface="Arial"/>
              <a:buChar char="•"/>
              <a:defRPr sz="1800" b="0" i="0" u="none" strike="noStrike" cap="none">
                <a:solidFill>
                  <a:srgbClr val="000000"/>
                </a:solidFill>
                <a:latin typeface="Arial"/>
                <a:ea typeface="Arial"/>
                <a:cs typeface="Arial"/>
                <a:sym typeface="Arial"/>
              </a:defRPr>
            </a:lvl3pPr>
            <a:lvl4pPr marL="1828800" marR="0" lvl="3" indent="-342900" algn="l" rtl="0">
              <a:spcBef>
                <a:spcPts val="360"/>
              </a:spcBef>
              <a:spcAft>
                <a:spcPts val="0"/>
              </a:spcAft>
              <a:buClr>
                <a:srgbClr val="6CB255"/>
              </a:buClr>
              <a:buSzPts val="1800"/>
              <a:buFont typeface="Arial"/>
              <a:buChar char="•"/>
              <a:defRPr sz="1800" b="0" i="0" u="none" strike="noStrike" cap="none">
                <a:solidFill>
                  <a:srgbClr val="000000"/>
                </a:solidFill>
                <a:latin typeface="Arial"/>
                <a:ea typeface="Arial"/>
                <a:cs typeface="Arial"/>
                <a:sym typeface="Arial"/>
              </a:defRPr>
            </a:lvl4pPr>
            <a:lvl5pPr marL="2286000" marR="0" lvl="4" indent="-342900" algn="l" rtl="0">
              <a:spcBef>
                <a:spcPts val="360"/>
              </a:spcBef>
              <a:spcAft>
                <a:spcPts val="0"/>
              </a:spcAft>
              <a:buClr>
                <a:srgbClr val="6CB255"/>
              </a:buClr>
              <a:buSzPts val="1800"/>
              <a:buFont typeface="Arial"/>
              <a:buChar char="•"/>
              <a:defRPr sz="1800" b="0" i="0" u="none" strike="noStrike" cap="none">
                <a:solidFill>
                  <a:srgbClr val="000000"/>
                </a:solidFill>
                <a:latin typeface="Arial"/>
                <a:ea typeface="Arial"/>
                <a:cs typeface="Arial"/>
                <a:sym typeface="Arial"/>
              </a:defRPr>
            </a:lvl5pPr>
            <a:lvl6pPr marL="2743200" marR="0" lvl="5"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6pPr>
            <a:lvl7pPr marL="3200400" marR="0" lvl="6"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7pPr>
            <a:lvl8pPr marL="3657600" marR="0" lvl="7"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8pPr>
            <a:lvl9pPr marL="4114800" marR="0" lvl="8" indent="-330200" algn="l" rtl="0">
              <a:spcBef>
                <a:spcPts val="320"/>
              </a:spcBef>
              <a:spcAft>
                <a:spcPts val="0"/>
              </a:spcAft>
              <a:buClr>
                <a:schemeClr val="dk2"/>
              </a:buClr>
              <a:buSzPts val="1600"/>
              <a:buFont typeface="Arial"/>
              <a:buChar char="•"/>
              <a:defRPr sz="1600" b="0" i="0" u="none" strike="noStrike" cap="none">
                <a:solidFill>
                  <a:schemeClr val="dk1"/>
                </a:solidFill>
                <a:latin typeface="Arial"/>
                <a:ea typeface="Arial"/>
                <a:cs typeface="Arial"/>
                <a:sym typeface="Arial"/>
              </a:defRPr>
            </a:lvl9pPr>
          </a:lstStyle>
          <a:p>
            <a:endParaRPr/>
          </a:p>
        </p:txBody>
      </p:sp>
      <p:sp>
        <p:nvSpPr>
          <p:cNvPr id="8" name="Google Shape;8;p74"/>
          <p:cNvSpPr txBox="1">
            <a:spLocks noGrp="1"/>
          </p:cNvSpPr>
          <p:nvPr>
            <p:ph type="dt" idx="10"/>
          </p:nvPr>
        </p:nvSpPr>
        <p:spPr>
          <a:xfrm>
            <a:off x="609600" y="6172201"/>
            <a:ext cx="4572000" cy="304800"/>
          </a:xfrm>
          <a:prstGeom prst="rect">
            <a:avLst/>
          </a:prstGeom>
          <a:noFill/>
          <a:ln>
            <a:noFill/>
          </a:ln>
        </p:spPr>
        <p:txBody>
          <a:bodyPr spcFirstLastPara="1" wrap="square" lIns="91425" tIns="45700" rIns="91425" bIns="0" anchor="b" anchorCtr="0">
            <a:noAutofit/>
          </a:bodyPr>
          <a:lstStyle>
            <a:lvl1pPr marR="0" lvl="0" algn="l" rtl="0">
              <a:spcBef>
                <a:spcPts val="0"/>
              </a:spcBef>
              <a:spcAft>
                <a:spcPts val="0"/>
              </a:spcAft>
              <a:buSzPts val="1400"/>
              <a:buNone/>
              <a:defRPr sz="10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 name="Google Shape;9;p74"/>
          <p:cNvSpPr txBox="1">
            <a:spLocks noGrp="1"/>
          </p:cNvSpPr>
          <p:nvPr>
            <p:ph type="ftr" idx="11"/>
          </p:nvPr>
        </p:nvSpPr>
        <p:spPr>
          <a:xfrm>
            <a:off x="609600" y="6492876"/>
            <a:ext cx="4572000" cy="28384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0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74"/>
          <p:cNvSpPr txBox="1">
            <a:spLocks noGrp="1"/>
          </p:cNvSpPr>
          <p:nvPr>
            <p:ph type="sldNum" idx="12"/>
          </p:nvPr>
        </p:nvSpPr>
        <p:spPr>
          <a:xfrm rot="-5400000">
            <a:off x="10945706" y="623041"/>
            <a:ext cx="1315721" cy="486833"/>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1" i="0" u="none" strike="noStrike" cap="none">
                <a:solidFill>
                  <a:srgbClr val="FFFFFF"/>
                </a:solidFill>
                <a:latin typeface="Arial"/>
                <a:ea typeface="Arial"/>
                <a:cs typeface="Arial"/>
                <a:sym typeface="Arial"/>
              </a:defRPr>
            </a:lvl1pPr>
            <a:lvl2pPr marL="0" marR="0" lvl="1" indent="0" algn="r" rtl="0">
              <a:spcBef>
                <a:spcPts val="0"/>
              </a:spcBef>
              <a:buNone/>
              <a:defRPr sz="2400" b="1" i="0" u="none" strike="noStrike" cap="none">
                <a:solidFill>
                  <a:srgbClr val="FFFFFF"/>
                </a:solidFill>
                <a:latin typeface="Arial"/>
                <a:ea typeface="Arial"/>
                <a:cs typeface="Arial"/>
                <a:sym typeface="Arial"/>
              </a:defRPr>
            </a:lvl2pPr>
            <a:lvl3pPr marL="0" marR="0" lvl="2" indent="0" algn="r" rtl="0">
              <a:spcBef>
                <a:spcPts val="0"/>
              </a:spcBef>
              <a:buNone/>
              <a:defRPr sz="2400" b="1" i="0" u="none" strike="noStrike" cap="none">
                <a:solidFill>
                  <a:srgbClr val="FFFFFF"/>
                </a:solidFill>
                <a:latin typeface="Arial"/>
                <a:ea typeface="Arial"/>
                <a:cs typeface="Arial"/>
                <a:sym typeface="Arial"/>
              </a:defRPr>
            </a:lvl3pPr>
            <a:lvl4pPr marL="0" marR="0" lvl="3" indent="0" algn="r" rtl="0">
              <a:spcBef>
                <a:spcPts val="0"/>
              </a:spcBef>
              <a:buNone/>
              <a:defRPr sz="2400" b="1" i="0" u="none" strike="noStrike" cap="none">
                <a:solidFill>
                  <a:srgbClr val="FFFFFF"/>
                </a:solidFill>
                <a:latin typeface="Arial"/>
                <a:ea typeface="Arial"/>
                <a:cs typeface="Arial"/>
                <a:sym typeface="Arial"/>
              </a:defRPr>
            </a:lvl4pPr>
            <a:lvl5pPr marL="0" marR="0" lvl="4" indent="0" algn="r" rtl="0">
              <a:spcBef>
                <a:spcPts val="0"/>
              </a:spcBef>
              <a:buNone/>
              <a:defRPr sz="2400" b="1" i="0" u="none" strike="noStrike" cap="none">
                <a:solidFill>
                  <a:srgbClr val="FFFFFF"/>
                </a:solidFill>
                <a:latin typeface="Arial"/>
                <a:ea typeface="Arial"/>
                <a:cs typeface="Arial"/>
                <a:sym typeface="Arial"/>
              </a:defRPr>
            </a:lvl5pPr>
            <a:lvl6pPr marL="0" marR="0" lvl="5" indent="0" algn="r" rtl="0">
              <a:spcBef>
                <a:spcPts val="0"/>
              </a:spcBef>
              <a:buNone/>
              <a:defRPr sz="2400" b="1" i="0" u="none" strike="noStrike" cap="none">
                <a:solidFill>
                  <a:srgbClr val="FFFFFF"/>
                </a:solidFill>
                <a:latin typeface="Arial"/>
                <a:ea typeface="Arial"/>
                <a:cs typeface="Arial"/>
                <a:sym typeface="Arial"/>
              </a:defRPr>
            </a:lvl6pPr>
            <a:lvl7pPr marL="0" marR="0" lvl="6" indent="0" algn="r" rtl="0">
              <a:spcBef>
                <a:spcPts val="0"/>
              </a:spcBef>
              <a:buNone/>
              <a:defRPr sz="2400" b="1" i="0" u="none" strike="noStrike" cap="none">
                <a:solidFill>
                  <a:srgbClr val="FFFFFF"/>
                </a:solidFill>
                <a:latin typeface="Arial"/>
                <a:ea typeface="Arial"/>
                <a:cs typeface="Arial"/>
                <a:sym typeface="Arial"/>
              </a:defRPr>
            </a:lvl7pPr>
            <a:lvl8pPr marL="0" marR="0" lvl="7" indent="0" algn="r" rtl="0">
              <a:spcBef>
                <a:spcPts val="0"/>
              </a:spcBef>
              <a:buNone/>
              <a:defRPr sz="2400" b="1" i="0" u="none" strike="noStrike" cap="none">
                <a:solidFill>
                  <a:srgbClr val="FFFFFF"/>
                </a:solidFill>
                <a:latin typeface="Arial"/>
                <a:ea typeface="Arial"/>
                <a:cs typeface="Arial"/>
                <a:sym typeface="Arial"/>
              </a:defRPr>
            </a:lvl8pPr>
            <a:lvl9pPr marL="0" marR="0" lvl="8" indent="0" algn="r" rtl="0">
              <a:spcBef>
                <a:spcPts val="0"/>
              </a:spcBef>
              <a:buNone/>
              <a:defRPr sz="2400" b="1" i="0" u="none" strike="noStrike" cap="none">
                <a:solidFill>
                  <a:srgbClr val="FFFFFF"/>
                </a:solidFill>
                <a:latin typeface="Arial"/>
                <a:ea typeface="Arial"/>
                <a:cs typeface="Arial"/>
                <a:sym typeface="Arial"/>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3538450338"/>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The%20Sum,%20Difference%20and%20Constant%20Multiple%20Rules"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A823D6-3E63-E3F1-DFB8-3B9DE6400480}"/>
              </a:ext>
            </a:extLst>
          </p:cNvPr>
          <p:cNvSpPr>
            <a:spLocks noGrp="1"/>
          </p:cNvSpPr>
          <p:nvPr>
            <p:ph type="ctrTitle"/>
          </p:nvPr>
        </p:nvSpPr>
        <p:spPr>
          <a:xfrm>
            <a:off x="1524000" y="140851"/>
            <a:ext cx="9144000" cy="2387600"/>
          </a:xfrm>
        </p:spPr>
        <p:txBody>
          <a:bodyPr/>
          <a:lstStyle/>
          <a:p>
            <a:r>
              <a:rPr lang="en-US" dirty="0"/>
              <a:t>Week 5</a:t>
            </a:r>
          </a:p>
        </p:txBody>
      </p:sp>
      <p:sp>
        <p:nvSpPr>
          <p:cNvPr id="3" name="Subtitle 2">
            <a:extLst>
              <a:ext uri="{FF2B5EF4-FFF2-40B4-BE49-F238E27FC236}">
                <a16:creationId xmlns:a16="http://schemas.microsoft.com/office/drawing/2014/main" id="{571A2F2A-9F0D-377D-2A6E-50EFD241B267}"/>
              </a:ext>
            </a:extLst>
          </p:cNvPr>
          <p:cNvSpPr>
            <a:spLocks noGrp="1"/>
          </p:cNvSpPr>
          <p:nvPr>
            <p:ph type="subTitle" idx="1"/>
          </p:nvPr>
        </p:nvSpPr>
        <p:spPr>
          <a:xfrm>
            <a:off x="1523999" y="3023197"/>
            <a:ext cx="10103141" cy="3436326"/>
          </a:xfrm>
        </p:spPr>
        <p:txBody>
          <a:bodyPr>
            <a:normAutofit/>
          </a:bodyPr>
          <a:lstStyle/>
          <a:p>
            <a:r>
              <a:rPr lang="en-US" dirty="0"/>
              <a:t>In this module we cover</a:t>
            </a:r>
          </a:p>
          <a:p>
            <a:pPr algn="l"/>
            <a:r>
              <a:rPr lang="en-US" b="1" dirty="0"/>
              <a:t>2.3 Differentiation Rules</a:t>
            </a:r>
          </a:p>
          <a:p>
            <a:pPr lvl="1" algn="l"/>
            <a:r>
              <a:rPr lang="en-US" dirty="0"/>
              <a:t>2.3.1 Apply Constant, constant multiple, and power rules.</a:t>
            </a:r>
            <a:br>
              <a:rPr lang="en-US" dirty="0"/>
            </a:br>
            <a:r>
              <a:rPr lang="en-US" dirty="0"/>
              <a:t>2.3.2 Apply the sum and difference rules.</a:t>
            </a:r>
            <a:br>
              <a:rPr lang="en-US" dirty="0"/>
            </a:br>
            <a:r>
              <a:rPr lang="en-US" dirty="0"/>
              <a:t>2.3.3 Use the product rule</a:t>
            </a:r>
            <a:br>
              <a:rPr lang="en-US" dirty="0"/>
            </a:br>
            <a:r>
              <a:rPr lang="en-US" dirty="0"/>
              <a:t>2.3.4 Use the quotient rule</a:t>
            </a:r>
            <a:br>
              <a:rPr lang="en-US" dirty="0"/>
            </a:br>
            <a:r>
              <a:rPr lang="en-US" dirty="0"/>
              <a:t>2.3.5 Derivatives of a polynomial or rational function</a:t>
            </a:r>
            <a:endParaRPr lang="en-US" b="1" dirty="0"/>
          </a:p>
        </p:txBody>
      </p:sp>
    </p:spTree>
    <p:extLst>
      <p:ext uri="{BB962C8B-B14F-4D97-AF65-F5344CB8AC3E}">
        <p14:creationId xmlns:p14="http://schemas.microsoft.com/office/powerpoint/2010/main" val="41285745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906AB-93C1-44DB-BE8D-2333523E6A1B}"/>
              </a:ext>
            </a:extLst>
          </p:cNvPr>
          <p:cNvSpPr>
            <a:spLocks noGrp="1"/>
          </p:cNvSpPr>
          <p:nvPr>
            <p:ph type="title"/>
          </p:nvPr>
        </p:nvSpPr>
        <p:spPr/>
        <p:txBody>
          <a:bodyPr>
            <a:normAutofit fontScale="90000"/>
          </a:bodyPr>
          <a:lstStyle/>
          <a:p>
            <a:br>
              <a:rPr lang="en-US" dirty="0"/>
            </a:br>
            <a:r>
              <a:rPr lang="en-US" dirty="0"/>
              <a:t>The Constant Multiple Rule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3CD5FF51-287B-496F-B978-3E7C28F8E666}"/>
                  </a:ext>
                </a:extLst>
              </p:cNvPr>
              <p:cNvSpPr>
                <a:spLocks noGrp="1"/>
              </p:cNvSpPr>
              <p:nvPr>
                <p:ph type="body" sz="quarter" idx="14"/>
              </p:nvPr>
            </p:nvSpPr>
            <p:spPr>
              <a:xfrm>
                <a:off x="609600" y="900861"/>
                <a:ext cx="11173691" cy="5715811"/>
              </a:xfrm>
            </p:spPr>
            <p:txBody>
              <a:bodyPr/>
              <a:lstStyle/>
              <a:p>
                <a:pPr marL="0" indent="0">
                  <a:buNone/>
                </a:pPr>
                <a:r>
                  <a:rPr lang="en-US" b="1" dirty="0"/>
                  <a:t>Constant Multiple Rule</a:t>
                </a:r>
                <a:r>
                  <a:rPr lang="en-US" dirty="0"/>
                  <a:t>:</a:t>
                </a:r>
              </a:p>
              <a:p>
                <a:pPr marL="0" indent="0">
                  <a:buNone/>
                </a:pPr>
                <a:r>
                  <a:rPr lang="en-US" dirty="0"/>
                  <a:t>The derivative of a constant k multiplied by a function </a:t>
                </a:r>
                <a14:m>
                  <m:oMath xmlns:m="http://schemas.openxmlformats.org/officeDocument/2006/math">
                    <m:r>
                      <a:rPr lang="en-US" b="0" i="1" smtClean="0">
                        <a:latin typeface="Cambria Math" panose="02040503050406030204" pitchFamily="18" charset="0"/>
                      </a:rPr>
                      <m:t>𝑓</m:t>
                    </m:r>
                    <m:r>
                      <a:rPr lang="en-US" b="0" i="1" smtClean="0">
                        <a:latin typeface="Cambria Math" panose="02040503050406030204" pitchFamily="18" charset="0"/>
                      </a:rPr>
                      <m:t>  </m:t>
                    </m:r>
                  </m:oMath>
                </a14:m>
                <a:r>
                  <a:rPr lang="en-US" dirty="0"/>
                  <a:t>is the same as the constant multiplied by the derivative:</a:t>
                </a:r>
              </a:p>
              <a:p>
                <a:pPr marL="0" indent="0">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r>
                            <a:rPr lang="en-US" b="0" i="1" smtClean="0">
                              <a:latin typeface="Cambria Math" panose="02040503050406030204" pitchFamily="18" charset="0"/>
                            </a:rPr>
                            <m:t>𝑘𝑓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e>
                      </m:d>
                      <m:r>
                        <a:rPr lang="en-US" b="0" i="1" smtClean="0">
                          <a:latin typeface="Cambria Math" panose="02040503050406030204" pitchFamily="18" charset="0"/>
                        </a:rPr>
                        <m:t>=</m:t>
                      </m:r>
                      <m:r>
                        <a:rPr lang="en-US" b="0" i="1" smtClean="0">
                          <a:latin typeface="Cambria Math" panose="02040503050406030204" pitchFamily="18" charset="0"/>
                        </a:rPr>
                        <m:t>𝑘</m:t>
                      </m:r>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oMath>
                  </m:oMathPara>
                </a14:m>
                <a:endParaRPr lang="en-US" dirty="0"/>
              </a:p>
              <a:p>
                <a:pPr marL="0" indent="0">
                  <a:buNone/>
                </a:pPr>
                <a:r>
                  <a:rPr lang="en-US" dirty="0"/>
                  <a:t>That is,</a:t>
                </a:r>
              </a:p>
              <a:p>
                <a:pPr marL="0" indent="0">
                  <a:buNone/>
                </a:pPr>
                <a:r>
                  <a:rPr lang="en-US" dirty="0"/>
                  <a:t>For </a:t>
                </a:r>
                <a14:m>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𝑘𝑓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sSup>
                      <m:sSupPr>
                        <m:ctrlPr>
                          <a:rPr lang="en-US" b="0" i="1" smtClean="0">
                            <a:latin typeface="Cambria Math" panose="02040503050406030204" pitchFamily="18" charset="0"/>
                          </a:rPr>
                        </m:ctrlPr>
                      </m:sSupPr>
                      <m:e>
                        <m:r>
                          <a:rPr lang="en-US" b="0" i="1" smtClean="0">
                            <a:latin typeface="Cambria Math" panose="02040503050406030204" pitchFamily="18" charset="0"/>
                          </a:rPr>
                          <m:t>h</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𝑘𝑓</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endParaRPr lang="en-US" dirty="0"/>
              </a:p>
              <a:p>
                <a:pPr marL="0" indent="0">
                  <a:buNone/>
                </a:pPr>
                <a:endParaRPr lang="en-US" dirty="0"/>
              </a:p>
              <a:p>
                <a:pPr marL="0" indent="0">
                  <a:buNone/>
                </a:pPr>
                <a:endParaRPr lang="en-US" dirty="0"/>
              </a:p>
              <a:p>
                <a:pPr marL="0" indent="0">
                  <a:buNone/>
                </a:pPr>
                <a:r>
                  <a:rPr lang="en-US" dirty="0" err="1"/>
                  <a:t>i.e</a:t>
                </a:r>
                <a:r>
                  <a:rPr lang="en-US" dirty="0"/>
                  <a:t> The derivative of the a constant multiple is the constant multiple of the Derivative.</a:t>
                </a:r>
              </a:p>
              <a:p>
                <a:pPr marL="0" indent="0">
                  <a:buNone/>
                </a:pPr>
                <a:endParaRPr lang="en-US" dirty="0"/>
              </a:p>
              <a:p>
                <a:pPr marL="0" indent="0">
                  <a:buNone/>
                </a:pPr>
                <a:endParaRPr lang="en-US" dirty="0"/>
              </a:p>
              <a:p>
                <a:pPr marL="0" indent="0">
                  <a:buNone/>
                </a:pPr>
                <a:r>
                  <a:rPr lang="en-US" b="1" dirty="0"/>
                  <a:t>Example: </a:t>
                </a:r>
                <a:r>
                  <a:rPr lang="en-US" dirty="0"/>
                  <a:t>Find the derivative of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=3</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oMath>
                </a14:m>
                <a:endParaRPr lang="en-US" b="1" dirty="0"/>
              </a:p>
              <a:p>
                <a:pPr marL="0" indent="0">
                  <a:buNone/>
                </a:pPr>
                <a:endParaRPr lang="en-US" b="1" dirty="0"/>
              </a:p>
              <a:p>
                <a:pPr marL="0" indent="0">
                  <a:buNone/>
                </a:pPr>
                <a:r>
                  <a:rPr lang="en-US" b="1" dirty="0"/>
                  <a:t>Solution </a:t>
                </a:r>
                <a14:m>
                  <m:oMath xmlns:m="http://schemas.openxmlformats.org/officeDocument/2006/math">
                    <m:sSup>
                      <m:sSupPr>
                        <m:ctrlPr>
                          <a:rPr lang="en-US" b="1" i="1" smtClean="0">
                            <a:latin typeface="Cambria Math" panose="02040503050406030204" pitchFamily="18" charset="0"/>
                          </a:rPr>
                        </m:ctrlPr>
                      </m:sSupPr>
                      <m:e>
                        <m:r>
                          <a:rPr lang="en-US" b="1" i="1" smtClean="0">
                            <a:latin typeface="Cambria Math" panose="02040503050406030204" pitchFamily="18" charset="0"/>
                          </a:rPr>
                          <m:t>𝒇</m:t>
                        </m:r>
                      </m:e>
                      <m:sup>
                        <m:r>
                          <a:rPr lang="en-US" b="1" i="1" smtClean="0">
                            <a:latin typeface="Cambria Math" panose="02040503050406030204" pitchFamily="18" charset="0"/>
                          </a:rPr>
                          <m:t>′</m:t>
                        </m:r>
                      </m:sup>
                    </m:sSup>
                    <m:d>
                      <m:dPr>
                        <m:ctrlPr>
                          <a:rPr lang="en-US" b="1" i="1" smtClean="0">
                            <a:latin typeface="Cambria Math" panose="02040503050406030204" pitchFamily="18" charset="0"/>
                          </a:rPr>
                        </m:ctrlPr>
                      </m:dPr>
                      <m:e>
                        <m:r>
                          <a:rPr lang="en-US" b="1" i="1" smtClean="0">
                            <a:latin typeface="Cambria Math" panose="02040503050406030204" pitchFamily="18" charset="0"/>
                          </a:rPr>
                          <m:t>𝒙</m:t>
                        </m:r>
                      </m:e>
                    </m:d>
                    <m:r>
                      <a:rPr lang="en-US" b="1" i="1" smtClean="0">
                        <a:latin typeface="Cambria Math" panose="02040503050406030204" pitchFamily="18" charset="0"/>
                      </a:rPr>
                      <m:t>=</m:t>
                    </m:r>
                    <m:f>
                      <m:fPr>
                        <m:ctrlPr>
                          <a:rPr lang="en-US" b="1" i="1" smtClean="0">
                            <a:latin typeface="Cambria Math" panose="02040503050406030204" pitchFamily="18" charset="0"/>
                          </a:rPr>
                        </m:ctrlPr>
                      </m:fPr>
                      <m:num>
                        <m:r>
                          <a:rPr lang="en-US" b="1" i="1" smtClean="0">
                            <a:latin typeface="Cambria Math" panose="02040503050406030204" pitchFamily="18" charset="0"/>
                          </a:rPr>
                          <m:t>𝒅</m:t>
                        </m:r>
                      </m:num>
                      <m:den>
                        <m:r>
                          <a:rPr lang="en-US" b="1" i="1" smtClean="0">
                            <a:latin typeface="Cambria Math" panose="02040503050406030204" pitchFamily="18" charset="0"/>
                          </a:rPr>
                          <m:t>𝒅𝒙</m:t>
                        </m:r>
                      </m:den>
                    </m:f>
                    <m:d>
                      <m:dPr>
                        <m:ctrlPr>
                          <a:rPr lang="en-US" b="1" i="1" smtClean="0">
                            <a:latin typeface="Cambria Math" panose="02040503050406030204" pitchFamily="18" charset="0"/>
                          </a:rPr>
                        </m:ctrlPr>
                      </m:dPr>
                      <m:e>
                        <m:r>
                          <a:rPr lang="en-US" b="1" i="1" smtClean="0">
                            <a:latin typeface="Cambria Math" panose="02040503050406030204" pitchFamily="18" charset="0"/>
                          </a:rPr>
                          <m:t>𝟑</m:t>
                        </m:r>
                        <m:sSup>
                          <m:sSupPr>
                            <m:ctrlPr>
                              <a:rPr lang="en-US" b="1" i="1" smtClean="0">
                                <a:latin typeface="Cambria Math" panose="02040503050406030204" pitchFamily="18" charset="0"/>
                              </a:rPr>
                            </m:ctrlPr>
                          </m:sSupPr>
                          <m:e>
                            <m:r>
                              <a:rPr lang="en-US" b="1" i="1" smtClean="0">
                                <a:latin typeface="Cambria Math" panose="02040503050406030204" pitchFamily="18" charset="0"/>
                              </a:rPr>
                              <m:t>𝒙</m:t>
                            </m:r>
                          </m:e>
                          <m:sup>
                            <m:r>
                              <a:rPr lang="en-US" b="1" i="1" smtClean="0">
                                <a:latin typeface="Cambria Math" panose="02040503050406030204" pitchFamily="18" charset="0"/>
                              </a:rPr>
                              <m:t>𝟐</m:t>
                            </m:r>
                          </m:sup>
                        </m:sSup>
                      </m:e>
                    </m:d>
                    <m:r>
                      <a:rPr lang="en-US" b="1" i="1" smtClean="0">
                        <a:latin typeface="Cambria Math" panose="02040503050406030204" pitchFamily="18" charset="0"/>
                      </a:rPr>
                      <m:t>=</m:t>
                    </m:r>
                    <m:r>
                      <a:rPr lang="en-US" b="1" i="1" smtClean="0">
                        <a:latin typeface="Cambria Math" panose="02040503050406030204" pitchFamily="18" charset="0"/>
                      </a:rPr>
                      <m:t>𝟑</m:t>
                    </m:r>
                    <m:f>
                      <m:fPr>
                        <m:ctrlPr>
                          <a:rPr lang="en-US" b="1" i="1" smtClean="0">
                            <a:latin typeface="Cambria Math" panose="02040503050406030204" pitchFamily="18" charset="0"/>
                          </a:rPr>
                        </m:ctrlPr>
                      </m:fPr>
                      <m:num>
                        <m:r>
                          <a:rPr lang="en-US" b="1" i="1" smtClean="0">
                            <a:latin typeface="Cambria Math" panose="02040503050406030204" pitchFamily="18" charset="0"/>
                          </a:rPr>
                          <m:t>𝒅</m:t>
                        </m:r>
                      </m:num>
                      <m:den>
                        <m:r>
                          <a:rPr lang="en-US" b="1" i="1" smtClean="0">
                            <a:latin typeface="Cambria Math" panose="02040503050406030204" pitchFamily="18" charset="0"/>
                          </a:rPr>
                          <m:t>𝒅𝒙</m:t>
                        </m:r>
                      </m:den>
                    </m:f>
                    <m:d>
                      <m:dPr>
                        <m:ctrlPr>
                          <a:rPr lang="en-US" b="1" i="1" smtClean="0">
                            <a:latin typeface="Cambria Math" panose="02040503050406030204" pitchFamily="18" charset="0"/>
                          </a:rPr>
                        </m:ctrlPr>
                      </m:dPr>
                      <m:e>
                        <m:sSup>
                          <m:sSupPr>
                            <m:ctrlPr>
                              <a:rPr lang="en-US" b="1" i="1" smtClean="0">
                                <a:latin typeface="Cambria Math" panose="02040503050406030204" pitchFamily="18" charset="0"/>
                              </a:rPr>
                            </m:ctrlPr>
                          </m:sSupPr>
                          <m:e>
                            <m:r>
                              <a:rPr lang="en-US" b="1" i="1" smtClean="0">
                                <a:latin typeface="Cambria Math" panose="02040503050406030204" pitchFamily="18" charset="0"/>
                              </a:rPr>
                              <m:t>𝒙</m:t>
                            </m:r>
                          </m:e>
                          <m:sup>
                            <m:r>
                              <a:rPr lang="en-US" b="1" i="1" smtClean="0">
                                <a:latin typeface="Cambria Math" panose="02040503050406030204" pitchFamily="18" charset="0"/>
                              </a:rPr>
                              <m:t>𝟐</m:t>
                            </m:r>
                          </m:sup>
                        </m:sSup>
                      </m:e>
                    </m:d>
                    <m:r>
                      <a:rPr lang="en-US" b="1" i="1" smtClean="0">
                        <a:latin typeface="Cambria Math" panose="02040503050406030204" pitchFamily="18" charset="0"/>
                      </a:rPr>
                      <m:t>=</m:t>
                    </m:r>
                    <m:r>
                      <a:rPr lang="en-US" b="1" i="1" smtClean="0">
                        <a:latin typeface="Cambria Math" panose="02040503050406030204" pitchFamily="18" charset="0"/>
                      </a:rPr>
                      <m:t>𝟑</m:t>
                    </m:r>
                    <m:r>
                      <a:rPr lang="en-US" b="1" i="1" smtClean="0">
                        <a:latin typeface="Cambria Math" panose="02040503050406030204" pitchFamily="18" charset="0"/>
                      </a:rPr>
                      <m:t> </m:t>
                    </m:r>
                    <m:d>
                      <m:dPr>
                        <m:ctrlPr>
                          <a:rPr lang="en-US" b="1" i="1" smtClean="0">
                            <a:latin typeface="Cambria Math" panose="02040503050406030204" pitchFamily="18" charset="0"/>
                          </a:rPr>
                        </m:ctrlPr>
                      </m:dPr>
                      <m:e>
                        <m:r>
                          <a:rPr lang="en-US" b="1" i="1" smtClean="0">
                            <a:latin typeface="Cambria Math" panose="02040503050406030204" pitchFamily="18" charset="0"/>
                          </a:rPr>
                          <m:t>𝟐</m:t>
                        </m:r>
                        <m:r>
                          <a:rPr lang="en-US" b="1" i="1" smtClean="0">
                            <a:latin typeface="Cambria Math" panose="02040503050406030204" pitchFamily="18" charset="0"/>
                          </a:rPr>
                          <m:t>𝒙</m:t>
                        </m:r>
                      </m:e>
                    </m:d>
                    <m:r>
                      <a:rPr lang="en-US" b="1" i="1" smtClean="0">
                        <a:latin typeface="Cambria Math" panose="02040503050406030204" pitchFamily="18" charset="0"/>
                      </a:rPr>
                      <m:t>=</m:t>
                    </m:r>
                    <m:r>
                      <a:rPr lang="en-US" b="1" i="1" smtClean="0">
                        <a:latin typeface="Cambria Math" panose="02040503050406030204" pitchFamily="18" charset="0"/>
                      </a:rPr>
                      <m:t>𝟔</m:t>
                    </m:r>
                    <m:r>
                      <a:rPr lang="en-US" b="1" i="1" smtClean="0">
                        <a:latin typeface="Cambria Math" panose="02040503050406030204" pitchFamily="18" charset="0"/>
                      </a:rPr>
                      <m:t>𝒙</m:t>
                    </m:r>
                  </m:oMath>
                </a14:m>
                <a:endParaRPr lang="en-US" b="1" dirty="0"/>
              </a:p>
            </p:txBody>
          </p:sp>
        </mc:Choice>
        <mc:Fallback xmlns="">
          <p:sp>
            <p:nvSpPr>
              <p:cNvPr id="4" name="Text Placeholder 3">
                <a:extLst>
                  <a:ext uri="{FF2B5EF4-FFF2-40B4-BE49-F238E27FC236}">
                    <a16:creationId xmlns:a16="http://schemas.microsoft.com/office/drawing/2014/main" id="{3CD5FF51-287B-496F-B978-3E7C28F8E666}"/>
                  </a:ext>
                </a:extLst>
              </p:cNvPr>
              <p:cNvSpPr>
                <a:spLocks noGrp="1" noRot="1" noChangeAspect="1" noMove="1" noResize="1" noEditPoints="1" noAdjustHandles="1" noChangeArrowheads="1" noChangeShapeType="1" noTextEdit="1"/>
              </p:cNvSpPr>
              <p:nvPr>
                <p:ph type="body" sz="quarter" idx="14"/>
              </p:nvPr>
            </p:nvSpPr>
            <p:spPr>
              <a:xfrm>
                <a:off x="609600" y="900861"/>
                <a:ext cx="11173691" cy="5715811"/>
              </a:xfrm>
              <a:blipFill>
                <a:blip r:embed="rId2"/>
                <a:stretch>
                  <a:fillRect l="-600"/>
                </a:stretch>
              </a:blipFill>
            </p:spPr>
            <p:txBody>
              <a:bodyPr/>
              <a:lstStyle/>
              <a:p>
                <a:r>
                  <a:rPr lang="en-US">
                    <a:noFill/>
                  </a:rPr>
                  <a:t> </a:t>
                </a:r>
              </a:p>
            </p:txBody>
          </p:sp>
        </mc:Fallback>
      </mc:AlternateContent>
    </p:spTree>
    <p:extLst>
      <p:ext uri="{BB962C8B-B14F-4D97-AF65-F5344CB8AC3E}">
        <p14:creationId xmlns:p14="http://schemas.microsoft.com/office/powerpoint/2010/main" val="417120660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C40A6E-2B32-4447-8463-5ACAB051DE71}"/>
              </a:ext>
            </a:extLst>
          </p:cNvPr>
          <p:cNvSpPr>
            <a:spLocks noGrp="1"/>
          </p:cNvSpPr>
          <p:nvPr>
            <p:ph type="title"/>
          </p:nvPr>
        </p:nvSpPr>
        <p:spPr/>
        <p:txBody>
          <a:bodyPr>
            <a:normAutofit/>
          </a:bodyPr>
          <a:lstStyle/>
          <a:p>
            <a:r>
              <a:rPr lang="en-US" b="1" dirty="0"/>
              <a:t>Applying Sum, Difference and Constant Multiple Rules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1B5612B9-BCEC-481E-8CE7-39E6A38BB21C}"/>
                  </a:ext>
                </a:extLst>
              </p:cNvPr>
              <p:cNvSpPr>
                <a:spLocks noGrp="1"/>
              </p:cNvSpPr>
              <p:nvPr>
                <p:ph type="body" sz="quarter" idx="14"/>
              </p:nvPr>
            </p:nvSpPr>
            <p:spPr>
              <a:xfrm>
                <a:off x="609600" y="900861"/>
                <a:ext cx="11319164" cy="5715811"/>
              </a:xfrm>
            </p:spPr>
            <p:txBody>
              <a:bodyPr/>
              <a:lstStyle/>
              <a:p>
                <a:pPr marL="0" indent="0">
                  <a:buNone/>
                </a:pPr>
                <a:endParaRPr lang="en-US" b="1" dirty="0"/>
              </a:p>
              <a:p>
                <a:pPr marL="0" indent="0">
                  <a:buNone/>
                </a:pPr>
                <a:r>
                  <a:rPr lang="en-US" b="1" dirty="0"/>
                  <a:t>Example 1</a:t>
                </a:r>
              </a:p>
              <a:p>
                <a:pPr marL="0" indent="0">
                  <a:buNone/>
                </a:pPr>
                <a:r>
                  <a:rPr lang="en-US" dirty="0"/>
                  <a:t>Find the derivative of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=2</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5</m:t>
                        </m:r>
                      </m:sup>
                    </m:sSup>
                    <m:r>
                      <a:rPr lang="en-US" b="0" i="1" smtClean="0">
                        <a:latin typeface="Cambria Math" panose="02040503050406030204" pitchFamily="18" charset="0"/>
                      </a:rPr>
                      <m:t>+7</m:t>
                    </m:r>
                  </m:oMath>
                </a14:m>
                <a:endParaRPr lang="en-US" dirty="0"/>
              </a:p>
              <a:p>
                <a:pPr marL="0" indent="0">
                  <a:buNone/>
                </a:pPr>
                <a:endParaRPr lang="en-US" dirty="0"/>
              </a:p>
              <a:p>
                <a:pPr marL="0" indent="0">
                  <a:buNone/>
                </a:pPr>
                <a:endParaRPr lang="en-US" b="1" dirty="0"/>
              </a:p>
              <a:p>
                <a:pPr marL="0" indent="0">
                  <a:buNone/>
                </a:pPr>
                <a:r>
                  <a:rPr lang="en-US" b="1" dirty="0"/>
                  <a:t>Solution:</a:t>
                </a:r>
              </a:p>
              <a:p>
                <a:pPr marL="0" indent="0">
                  <a:buNone/>
                </a:pPr>
                <a:r>
                  <a:rPr lang="en-US" dirty="0"/>
                  <a:t>We begin by applying the rule for differentiating the sum of two functions, followed by the rules for differentiating constant multiples of functions and the rule for differentiating powers. To better understand the sequence in which the differentiation rules are applied, we use Leibniz notation throughout the solution:</a:t>
                </a:r>
              </a:p>
              <a:p>
                <a:pPr marL="0" indent="0">
                  <a:buNone/>
                </a:pPr>
                <a:endParaRPr lang="en-US" dirty="0"/>
              </a:p>
            </p:txBody>
          </p:sp>
        </mc:Choice>
        <mc:Fallback xmlns="">
          <p:sp>
            <p:nvSpPr>
              <p:cNvPr id="4" name="Text Placeholder 3">
                <a:extLst>
                  <a:ext uri="{FF2B5EF4-FFF2-40B4-BE49-F238E27FC236}">
                    <a16:creationId xmlns:a16="http://schemas.microsoft.com/office/drawing/2014/main" id="{1B5612B9-BCEC-481E-8CE7-39E6A38BB21C}"/>
                  </a:ext>
                </a:extLst>
              </p:cNvPr>
              <p:cNvSpPr>
                <a:spLocks noGrp="1" noRot="1" noChangeAspect="1" noMove="1" noResize="1" noEditPoints="1" noAdjustHandles="1" noChangeArrowheads="1" noChangeShapeType="1" noTextEdit="1"/>
              </p:cNvSpPr>
              <p:nvPr>
                <p:ph type="body" sz="quarter" idx="14"/>
              </p:nvPr>
            </p:nvSpPr>
            <p:spPr>
              <a:xfrm>
                <a:off x="609600" y="900861"/>
                <a:ext cx="11319164" cy="5715811"/>
              </a:xfrm>
              <a:blipFill>
                <a:blip r:embed="rId2"/>
                <a:stretch>
                  <a:fillRect l="-592"/>
                </a:stretch>
              </a:blipFill>
            </p:spPr>
            <p:txBody>
              <a:bodyPr/>
              <a:lstStyle/>
              <a:p>
                <a:r>
                  <a:rPr lang="en-US">
                    <a:noFill/>
                  </a:rPr>
                  <a:t> </a:t>
                </a:r>
              </a:p>
            </p:txBody>
          </p:sp>
        </mc:Fallback>
      </mc:AlternateContent>
      <p:pic>
        <p:nvPicPr>
          <p:cNvPr id="6" name="Picture 5">
            <a:extLst>
              <a:ext uri="{FF2B5EF4-FFF2-40B4-BE49-F238E27FC236}">
                <a16:creationId xmlns:a16="http://schemas.microsoft.com/office/drawing/2014/main" id="{6BD01E8C-18A5-41B7-BB0F-BC9908101351}"/>
              </a:ext>
            </a:extLst>
          </p:cNvPr>
          <p:cNvPicPr>
            <a:picLocks noChangeAspect="1"/>
          </p:cNvPicPr>
          <p:nvPr/>
        </p:nvPicPr>
        <p:blipFill>
          <a:blip r:embed="rId3"/>
          <a:stretch>
            <a:fillRect/>
          </a:stretch>
        </p:blipFill>
        <p:spPr>
          <a:xfrm>
            <a:off x="836037" y="4489828"/>
            <a:ext cx="6012763" cy="1248242"/>
          </a:xfrm>
          <a:prstGeom prst="rect">
            <a:avLst/>
          </a:prstGeom>
        </p:spPr>
      </p:pic>
    </p:spTree>
    <p:extLst>
      <p:ext uri="{BB962C8B-B14F-4D97-AF65-F5344CB8AC3E}">
        <p14:creationId xmlns:p14="http://schemas.microsoft.com/office/powerpoint/2010/main" val="18390313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F8F2C-640E-419C-9B8D-1CC6BCAD2AE8}"/>
              </a:ext>
            </a:extLst>
          </p:cNvPr>
          <p:cNvSpPr>
            <a:spLocks noGrp="1"/>
          </p:cNvSpPr>
          <p:nvPr>
            <p:ph type="title"/>
          </p:nvPr>
        </p:nvSpPr>
        <p:spPr/>
        <p:txBody>
          <a:bodyPr>
            <a:normAutofit/>
          </a:bodyPr>
          <a:lstStyle/>
          <a:p>
            <a:r>
              <a:rPr lang="en-US" b="1" dirty="0"/>
              <a:t>Applying Sum, Difference and Constant Multiple Rules</a:t>
            </a:r>
            <a:endParaRPr lang="en-US" dirty="0"/>
          </a:p>
        </p:txBody>
      </p:sp>
      <p:pic>
        <p:nvPicPr>
          <p:cNvPr id="5" name="Picture 4">
            <a:extLst>
              <a:ext uri="{FF2B5EF4-FFF2-40B4-BE49-F238E27FC236}">
                <a16:creationId xmlns:a16="http://schemas.microsoft.com/office/drawing/2014/main" id="{86B52F3F-A7A5-499F-AE24-DD72AE80BFE1}"/>
              </a:ext>
            </a:extLst>
          </p:cNvPr>
          <p:cNvPicPr>
            <a:picLocks noChangeAspect="1"/>
          </p:cNvPicPr>
          <p:nvPr/>
        </p:nvPicPr>
        <p:blipFill>
          <a:blip r:embed="rId2"/>
          <a:stretch>
            <a:fillRect/>
          </a:stretch>
        </p:blipFill>
        <p:spPr>
          <a:xfrm>
            <a:off x="831850" y="900863"/>
            <a:ext cx="5845787" cy="1430962"/>
          </a:xfrm>
          <a:prstGeom prst="rect">
            <a:avLst/>
          </a:prstGeom>
        </p:spPr>
      </p:pic>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7D7C374E-3DCC-4647-B659-BE660F3EA357}"/>
                  </a:ext>
                </a:extLst>
              </p:cNvPr>
              <p:cNvSpPr/>
              <p:nvPr/>
            </p:nvSpPr>
            <p:spPr>
              <a:xfrm>
                <a:off x="220909" y="2936574"/>
                <a:ext cx="10944837" cy="2369495"/>
              </a:xfrm>
              <a:prstGeom prst="rect">
                <a:avLst/>
              </a:prstGeom>
            </p:spPr>
            <p:txBody>
              <a:bodyPr wrap="square">
                <a:spAutoFit/>
              </a:bodyPr>
              <a:lstStyle/>
              <a:p>
                <a:pPr lvl="0">
                  <a:spcBef>
                    <a:spcPts val="400"/>
                  </a:spcBef>
                  <a:buClr>
                    <a:srgbClr val="6CB255"/>
                  </a:buClr>
                  <a:buSzPts val="2000"/>
                </a:pPr>
                <a:r>
                  <a:rPr lang="en-US" sz="2000" b="1" kern="0" dirty="0">
                    <a:solidFill>
                      <a:srgbClr val="000000"/>
                    </a:solidFill>
                    <a:cs typeface="Arial"/>
                    <a:sym typeface="Arial"/>
                  </a:rPr>
                  <a:t>Example 2</a:t>
                </a:r>
              </a:p>
              <a:p>
                <a:pPr lvl="0">
                  <a:spcBef>
                    <a:spcPts val="400"/>
                  </a:spcBef>
                  <a:buClr>
                    <a:srgbClr val="6CB255"/>
                  </a:buClr>
                  <a:buSzPts val="2000"/>
                </a:pPr>
                <a:r>
                  <a:rPr lang="en-US" sz="2000" kern="0" dirty="0">
                    <a:solidFill>
                      <a:srgbClr val="000000"/>
                    </a:solidFill>
                    <a:cs typeface="Arial"/>
                    <a:sym typeface="Arial"/>
                  </a:rPr>
                  <a:t>Find the derivative of </a:t>
                </a:r>
                <a14:m>
                  <m:oMath xmlns:m="http://schemas.openxmlformats.org/officeDocument/2006/math">
                    <m:r>
                      <a:rPr lang="en-US" sz="2000" i="1" kern="0">
                        <a:solidFill>
                          <a:srgbClr val="000000"/>
                        </a:solidFill>
                        <a:latin typeface="Cambria Math" panose="02040503050406030204" pitchFamily="18" charset="0"/>
                        <a:sym typeface="Arial"/>
                      </a:rPr>
                      <m:t>𝑓</m:t>
                    </m:r>
                    <m:d>
                      <m:dPr>
                        <m:ctrlPr>
                          <a:rPr lang="en-US" sz="2000" i="1" kern="0">
                            <a:solidFill>
                              <a:srgbClr val="000000"/>
                            </a:solidFill>
                            <a:latin typeface="Cambria Math" panose="02040503050406030204" pitchFamily="18" charset="0"/>
                            <a:sym typeface="Arial"/>
                          </a:rPr>
                        </m:ctrlPr>
                      </m:dPr>
                      <m:e>
                        <m:r>
                          <a:rPr lang="en-US" sz="2000" i="1" kern="0">
                            <a:solidFill>
                              <a:srgbClr val="000000"/>
                            </a:solidFill>
                            <a:latin typeface="Cambria Math" panose="02040503050406030204" pitchFamily="18" charset="0"/>
                            <a:sym typeface="Arial"/>
                          </a:rPr>
                          <m:t>𝑥</m:t>
                        </m:r>
                      </m:e>
                    </m:d>
                    <m:r>
                      <a:rPr lang="en-US" sz="2000" i="1" kern="0">
                        <a:solidFill>
                          <a:srgbClr val="000000"/>
                        </a:solidFill>
                        <a:latin typeface="Cambria Math" panose="02040503050406030204" pitchFamily="18" charset="0"/>
                        <a:sym typeface="Arial"/>
                      </a:rPr>
                      <m:t>=2</m:t>
                    </m:r>
                    <m:sSup>
                      <m:sSupPr>
                        <m:ctrlPr>
                          <a:rPr lang="en-US" sz="2000" i="1" kern="0">
                            <a:solidFill>
                              <a:srgbClr val="000000"/>
                            </a:solidFill>
                            <a:latin typeface="Cambria Math" panose="02040503050406030204" pitchFamily="18" charset="0"/>
                            <a:sym typeface="Arial"/>
                          </a:rPr>
                        </m:ctrlPr>
                      </m:sSupPr>
                      <m:e>
                        <m:r>
                          <a:rPr lang="en-US" sz="2000" i="1" kern="0">
                            <a:solidFill>
                              <a:srgbClr val="000000"/>
                            </a:solidFill>
                            <a:latin typeface="Cambria Math" panose="02040503050406030204" pitchFamily="18" charset="0"/>
                            <a:sym typeface="Arial"/>
                          </a:rPr>
                          <m:t>𝑥</m:t>
                        </m:r>
                      </m:e>
                      <m:sup>
                        <m:r>
                          <a:rPr lang="en-US" sz="2000" i="1" kern="0">
                            <a:solidFill>
                              <a:srgbClr val="000000"/>
                            </a:solidFill>
                            <a:latin typeface="Cambria Math" panose="02040503050406030204" pitchFamily="18" charset="0"/>
                            <a:sym typeface="Arial"/>
                          </a:rPr>
                          <m:t>3</m:t>
                        </m:r>
                      </m:sup>
                    </m:sSup>
                    <m:r>
                      <a:rPr lang="en-US" sz="2000" i="1" kern="0">
                        <a:solidFill>
                          <a:srgbClr val="000000"/>
                        </a:solidFill>
                        <a:latin typeface="Cambria Math" panose="02040503050406030204" pitchFamily="18" charset="0"/>
                        <a:sym typeface="Arial"/>
                      </a:rPr>
                      <m:t>−6</m:t>
                    </m:r>
                    <m:sSup>
                      <m:sSupPr>
                        <m:ctrlPr>
                          <a:rPr lang="en-US" sz="2000" i="1" kern="0">
                            <a:solidFill>
                              <a:srgbClr val="000000"/>
                            </a:solidFill>
                            <a:latin typeface="Cambria Math" panose="02040503050406030204" pitchFamily="18" charset="0"/>
                            <a:sym typeface="Arial"/>
                          </a:rPr>
                        </m:ctrlPr>
                      </m:sSupPr>
                      <m:e>
                        <m:r>
                          <a:rPr lang="en-US" sz="2000" i="1" kern="0">
                            <a:solidFill>
                              <a:srgbClr val="000000"/>
                            </a:solidFill>
                            <a:latin typeface="Cambria Math" panose="02040503050406030204" pitchFamily="18" charset="0"/>
                            <a:sym typeface="Arial"/>
                          </a:rPr>
                          <m:t>𝑥</m:t>
                        </m:r>
                      </m:e>
                      <m:sup>
                        <m:r>
                          <a:rPr lang="en-US" sz="2000" i="1" kern="0">
                            <a:solidFill>
                              <a:srgbClr val="000000"/>
                            </a:solidFill>
                            <a:latin typeface="Cambria Math" panose="02040503050406030204" pitchFamily="18" charset="0"/>
                            <a:sym typeface="Arial"/>
                          </a:rPr>
                          <m:t>2</m:t>
                        </m:r>
                      </m:sup>
                    </m:sSup>
                    <m:r>
                      <a:rPr lang="en-US" sz="2000" i="1" kern="0">
                        <a:solidFill>
                          <a:srgbClr val="000000"/>
                        </a:solidFill>
                        <a:latin typeface="Cambria Math" panose="02040503050406030204" pitchFamily="18" charset="0"/>
                        <a:sym typeface="Arial"/>
                      </a:rPr>
                      <m:t>+3 </m:t>
                    </m:r>
                  </m:oMath>
                </a14:m>
                <a:endParaRPr lang="en-US" sz="2000" kern="0" dirty="0">
                  <a:solidFill>
                    <a:srgbClr val="000000"/>
                  </a:solidFill>
                  <a:cs typeface="Arial"/>
                  <a:sym typeface="Arial"/>
                </a:endParaRPr>
              </a:p>
              <a:p>
                <a:pPr lvl="0">
                  <a:spcBef>
                    <a:spcPts val="400"/>
                  </a:spcBef>
                  <a:buClr>
                    <a:srgbClr val="6CB255"/>
                  </a:buClr>
                  <a:buSzPts val="2000"/>
                </a:pPr>
                <a:endParaRPr lang="en-US" sz="2000" kern="0" dirty="0">
                  <a:solidFill>
                    <a:srgbClr val="000000"/>
                  </a:solidFill>
                  <a:cs typeface="Arial"/>
                  <a:sym typeface="Arial"/>
                </a:endParaRPr>
              </a:p>
              <a:p>
                <a:pPr lvl="0">
                  <a:spcBef>
                    <a:spcPts val="400"/>
                  </a:spcBef>
                  <a:buClr>
                    <a:srgbClr val="6CB255"/>
                  </a:buClr>
                  <a:buSzPts val="2000"/>
                </a:pPr>
                <a:r>
                  <a:rPr lang="en-US" sz="2000" b="1" kern="0" dirty="0">
                    <a:solidFill>
                      <a:srgbClr val="000000"/>
                    </a:solidFill>
                    <a:cs typeface="Arial"/>
                    <a:sym typeface="Arial"/>
                  </a:rPr>
                  <a:t>Solution</a:t>
                </a:r>
                <a:endParaRPr lang="en-US" sz="2000" kern="0" dirty="0">
                  <a:solidFill>
                    <a:srgbClr val="000000"/>
                  </a:solidFill>
                  <a:cs typeface="Arial"/>
                  <a:sym typeface="Arial"/>
                </a:endParaRPr>
              </a:p>
              <a:p>
                <a:pPr lvl="0">
                  <a:spcBef>
                    <a:spcPts val="400"/>
                  </a:spcBef>
                  <a:buClr>
                    <a:srgbClr val="6CB255"/>
                  </a:buClr>
                  <a:buSzPts val="2000"/>
                </a:pPr>
                <a14:m>
                  <m:oMathPara xmlns:m="http://schemas.openxmlformats.org/officeDocument/2006/math">
                    <m:oMathParaPr>
                      <m:jc m:val="centerGroup"/>
                    </m:oMathParaPr>
                    <m:oMath xmlns:m="http://schemas.openxmlformats.org/officeDocument/2006/math">
                      <m:sSup>
                        <m:sSupPr>
                          <m:ctrlPr>
                            <a:rPr lang="en-US" sz="2000" i="1" kern="0">
                              <a:solidFill>
                                <a:srgbClr val="000000"/>
                              </a:solidFill>
                              <a:latin typeface="Cambria Math" panose="02040503050406030204" pitchFamily="18" charset="0"/>
                              <a:sym typeface="Arial"/>
                            </a:rPr>
                          </m:ctrlPr>
                        </m:sSupPr>
                        <m:e>
                          <m:r>
                            <a:rPr lang="en-US" sz="2000" i="1" kern="0">
                              <a:solidFill>
                                <a:srgbClr val="000000"/>
                              </a:solidFill>
                              <a:latin typeface="Cambria Math" panose="02040503050406030204" pitchFamily="18" charset="0"/>
                              <a:sym typeface="Arial"/>
                            </a:rPr>
                            <m:t>𝑓</m:t>
                          </m:r>
                        </m:e>
                        <m:sup>
                          <m:r>
                            <a:rPr lang="en-US" sz="2000" i="1" kern="0">
                              <a:solidFill>
                                <a:srgbClr val="000000"/>
                              </a:solidFill>
                              <a:latin typeface="Cambria Math" panose="02040503050406030204" pitchFamily="18" charset="0"/>
                              <a:sym typeface="Arial"/>
                            </a:rPr>
                            <m:t>′</m:t>
                          </m:r>
                        </m:sup>
                      </m:sSup>
                      <m:d>
                        <m:dPr>
                          <m:ctrlPr>
                            <a:rPr lang="en-US" sz="2000" i="1" kern="0">
                              <a:solidFill>
                                <a:srgbClr val="000000"/>
                              </a:solidFill>
                              <a:latin typeface="Cambria Math" panose="02040503050406030204" pitchFamily="18" charset="0"/>
                              <a:sym typeface="Arial"/>
                            </a:rPr>
                          </m:ctrlPr>
                        </m:dPr>
                        <m:e>
                          <m:r>
                            <a:rPr lang="en-US" sz="2000" i="1" kern="0">
                              <a:solidFill>
                                <a:srgbClr val="000000"/>
                              </a:solidFill>
                              <a:latin typeface="Cambria Math" panose="02040503050406030204" pitchFamily="18" charset="0"/>
                              <a:sym typeface="Arial"/>
                            </a:rPr>
                            <m:t>𝑥</m:t>
                          </m:r>
                        </m:e>
                      </m:d>
                      <m:r>
                        <a:rPr lang="en-US" sz="2000" i="1" kern="0">
                          <a:solidFill>
                            <a:srgbClr val="000000"/>
                          </a:solidFill>
                          <a:latin typeface="Cambria Math" panose="02040503050406030204" pitchFamily="18" charset="0"/>
                          <a:sym typeface="Arial"/>
                        </a:rPr>
                        <m:t>=</m:t>
                      </m:r>
                      <m:f>
                        <m:fPr>
                          <m:ctrlPr>
                            <a:rPr lang="en-US" sz="2000" i="1" kern="0">
                              <a:solidFill>
                                <a:srgbClr val="000000"/>
                              </a:solidFill>
                              <a:latin typeface="Cambria Math" panose="02040503050406030204" pitchFamily="18" charset="0"/>
                              <a:sym typeface="Arial"/>
                            </a:rPr>
                          </m:ctrlPr>
                        </m:fPr>
                        <m:num>
                          <m:r>
                            <a:rPr lang="en-US" sz="2000" i="1" kern="0">
                              <a:solidFill>
                                <a:srgbClr val="000000"/>
                              </a:solidFill>
                              <a:latin typeface="Cambria Math" panose="02040503050406030204" pitchFamily="18" charset="0"/>
                              <a:sym typeface="Arial"/>
                            </a:rPr>
                            <m:t>𝑑</m:t>
                          </m:r>
                        </m:num>
                        <m:den>
                          <m:r>
                            <a:rPr lang="en-US" sz="2000" i="1" kern="0">
                              <a:solidFill>
                                <a:srgbClr val="000000"/>
                              </a:solidFill>
                              <a:latin typeface="Cambria Math" panose="02040503050406030204" pitchFamily="18" charset="0"/>
                              <a:sym typeface="Arial"/>
                            </a:rPr>
                            <m:t>𝑑𝑥</m:t>
                          </m:r>
                        </m:den>
                      </m:f>
                      <m:r>
                        <a:rPr lang="en-US" sz="2000" i="1" kern="0">
                          <a:solidFill>
                            <a:srgbClr val="000000"/>
                          </a:solidFill>
                          <a:latin typeface="Cambria Math" panose="02040503050406030204" pitchFamily="18" charset="0"/>
                          <a:sym typeface="Arial"/>
                        </a:rPr>
                        <m:t>(2</m:t>
                      </m:r>
                      <m:sSup>
                        <m:sSupPr>
                          <m:ctrlPr>
                            <a:rPr lang="en-US" sz="2000" i="1" kern="0">
                              <a:solidFill>
                                <a:srgbClr val="000000"/>
                              </a:solidFill>
                              <a:latin typeface="Cambria Math" panose="02040503050406030204" pitchFamily="18" charset="0"/>
                              <a:sym typeface="Arial"/>
                            </a:rPr>
                          </m:ctrlPr>
                        </m:sSupPr>
                        <m:e>
                          <m:r>
                            <a:rPr lang="en-US" sz="2000" i="1" kern="0">
                              <a:solidFill>
                                <a:srgbClr val="000000"/>
                              </a:solidFill>
                              <a:latin typeface="Cambria Math" panose="02040503050406030204" pitchFamily="18" charset="0"/>
                              <a:sym typeface="Arial"/>
                            </a:rPr>
                            <m:t>𝑥</m:t>
                          </m:r>
                        </m:e>
                        <m:sup>
                          <m:r>
                            <a:rPr lang="en-US" sz="2000" i="1" kern="0">
                              <a:solidFill>
                                <a:srgbClr val="000000"/>
                              </a:solidFill>
                              <a:latin typeface="Cambria Math" panose="02040503050406030204" pitchFamily="18" charset="0"/>
                              <a:sym typeface="Arial"/>
                            </a:rPr>
                            <m:t>3</m:t>
                          </m:r>
                        </m:sup>
                      </m:sSup>
                      <m:r>
                        <a:rPr lang="en-US" sz="2000" i="1" kern="0">
                          <a:solidFill>
                            <a:srgbClr val="000000"/>
                          </a:solidFill>
                          <a:latin typeface="Cambria Math" panose="02040503050406030204" pitchFamily="18" charset="0"/>
                          <a:sym typeface="Arial"/>
                        </a:rPr>
                        <m:t>−6</m:t>
                      </m:r>
                      <m:sSup>
                        <m:sSupPr>
                          <m:ctrlPr>
                            <a:rPr lang="en-US" sz="2000" i="1" kern="0">
                              <a:solidFill>
                                <a:srgbClr val="000000"/>
                              </a:solidFill>
                              <a:latin typeface="Cambria Math" panose="02040503050406030204" pitchFamily="18" charset="0"/>
                              <a:sym typeface="Arial"/>
                            </a:rPr>
                          </m:ctrlPr>
                        </m:sSupPr>
                        <m:e>
                          <m:r>
                            <a:rPr lang="en-US" sz="2000" i="1" kern="0">
                              <a:solidFill>
                                <a:srgbClr val="000000"/>
                              </a:solidFill>
                              <a:latin typeface="Cambria Math" panose="02040503050406030204" pitchFamily="18" charset="0"/>
                              <a:sym typeface="Arial"/>
                            </a:rPr>
                            <m:t>𝑥</m:t>
                          </m:r>
                        </m:e>
                        <m:sup>
                          <m:r>
                            <a:rPr lang="en-US" sz="2000" i="1" kern="0">
                              <a:solidFill>
                                <a:srgbClr val="000000"/>
                              </a:solidFill>
                              <a:latin typeface="Cambria Math" panose="02040503050406030204" pitchFamily="18" charset="0"/>
                              <a:sym typeface="Arial"/>
                            </a:rPr>
                            <m:t>2</m:t>
                          </m:r>
                        </m:sup>
                      </m:sSup>
                      <m:r>
                        <a:rPr lang="en-US" sz="2000" i="1" kern="0">
                          <a:solidFill>
                            <a:srgbClr val="000000"/>
                          </a:solidFill>
                          <a:latin typeface="Cambria Math" panose="02040503050406030204" pitchFamily="18" charset="0"/>
                          <a:sym typeface="Arial"/>
                        </a:rPr>
                        <m:t>+3)=</m:t>
                      </m:r>
                      <m:f>
                        <m:fPr>
                          <m:ctrlPr>
                            <a:rPr lang="en-US" sz="2000" i="1" kern="0">
                              <a:solidFill>
                                <a:srgbClr val="000000"/>
                              </a:solidFill>
                              <a:latin typeface="Cambria Math" panose="02040503050406030204" pitchFamily="18" charset="0"/>
                              <a:sym typeface="Arial"/>
                            </a:rPr>
                          </m:ctrlPr>
                        </m:fPr>
                        <m:num>
                          <m:r>
                            <a:rPr lang="en-US" sz="2000" i="1" kern="0">
                              <a:solidFill>
                                <a:srgbClr val="000000"/>
                              </a:solidFill>
                              <a:latin typeface="Cambria Math" panose="02040503050406030204" pitchFamily="18" charset="0"/>
                              <a:sym typeface="Arial"/>
                            </a:rPr>
                            <m:t>𝑑</m:t>
                          </m:r>
                        </m:num>
                        <m:den>
                          <m:r>
                            <a:rPr lang="en-US" sz="2000" i="1" kern="0">
                              <a:solidFill>
                                <a:srgbClr val="000000"/>
                              </a:solidFill>
                              <a:latin typeface="Cambria Math" panose="02040503050406030204" pitchFamily="18" charset="0"/>
                              <a:sym typeface="Arial"/>
                            </a:rPr>
                            <m:t>𝑑𝑥</m:t>
                          </m:r>
                        </m:den>
                      </m:f>
                      <m:r>
                        <a:rPr lang="en-US" sz="2000" i="1" kern="0">
                          <a:solidFill>
                            <a:srgbClr val="000000"/>
                          </a:solidFill>
                          <a:latin typeface="Cambria Math" panose="02040503050406030204" pitchFamily="18" charset="0"/>
                          <a:sym typeface="Arial"/>
                        </a:rPr>
                        <m:t>(2</m:t>
                      </m:r>
                      <m:sSup>
                        <m:sSupPr>
                          <m:ctrlPr>
                            <a:rPr lang="en-US" sz="2000" i="1" kern="0">
                              <a:solidFill>
                                <a:srgbClr val="000000"/>
                              </a:solidFill>
                              <a:latin typeface="Cambria Math" panose="02040503050406030204" pitchFamily="18" charset="0"/>
                              <a:sym typeface="Arial"/>
                            </a:rPr>
                          </m:ctrlPr>
                        </m:sSupPr>
                        <m:e>
                          <m:r>
                            <a:rPr lang="en-US" sz="2000" i="1" kern="0">
                              <a:solidFill>
                                <a:srgbClr val="000000"/>
                              </a:solidFill>
                              <a:latin typeface="Cambria Math" panose="02040503050406030204" pitchFamily="18" charset="0"/>
                              <a:sym typeface="Arial"/>
                            </a:rPr>
                            <m:t>𝑥</m:t>
                          </m:r>
                        </m:e>
                        <m:sup>
                          <m:r>
                            <a:rPr lang="en-US" sz="2000" i="1" kern="0">
                              <a:solidFill>
                                <a:srgbClr val="000000"/>
                              </a:solidFill>
                              <a:latin typeface="Cambria Math" panose="02040503050406030204" pitchFamily="18" charset="0"/>
                              <a:sym typeface="Arial"/>
                            </a:rPr>
                            <m:t>3</m:t>
                          </m:r>
                        </m:sup>
                      </m:sSup>
                      <m:r>
                        <a:rPr lang="en-US" sz="2000" i="1" kern="0">
                          <a:solidFill>
                            <a:srgbClr val="000000"/>
                          </a:solidFill>
                          <a:latin typeface="Cambria Math" panose="02040503050406030204" pitchFamily="18" charset="0"/>
                          <a:sym typeface="Arial"/>
                        </a:rPr>
                        <m:t>−</m:t>
                      </m:r>
                      <m:f>
                        <m:fPr>
                          <m:ctrlPr>
                            <a:rPr lang="en-US" sz="2000" i="1" kern="0">
                              <a:solidFill>
                                <a:srgbClr val="000000"/>
                              </a:solidFill>
                              <a:latin typeface="Cambria Math" panose="02040503050406030204" pitchFamily="18" charset="0"/>
                              <a:sym typeface="Arial"/>
                            </a:rPr>
                          </m:ctrlPr>
                        </m:fPr>
                        <m:num>
                          <m:r>
                            <a:rPr lang="en-US" sz="2000" i="1" kern="0">
                              <a:solidFill>
                                <a:srgbClr val="000000"/>
                              </a:solidFill>
                              <a:latin typeface="Cambria Math" panose="02040503050406030204" pitchFamily="18" charset="0"/>
                              <a:sym typeface="Arial"/>
                            </a:rPr>
                            <m:t>𝑑</m:t>
                          </m:r>
                        </m:num>
                        <m:den>
                          <m:r>
                            <a:rPr lang="en-US" sz="2000" i="1" kern="0">
                              <a:solidFill>
                                <a:srgbClr val="000000"/>
                              </a:solidFill>
                              <a:latin typeface="Cambria Math" panose="02040503050406030204" pitchFamily="18" charset="0"/>
                              <a:sym typeface="Arial"/>
                            </a:rPr>
                            <m:t>𝑑𝑥</m:t>
                          </m:r>
                        </m:den>
                      </m:f>
                      <m:d>
                        <m:dPr>
                          <m:ctrlPr>
                            <a:rPr lang="en-US" sz="2000" i="1" kern="0">
                              <a:solidFill>
                                <a:srgbClr val="000000"/>
                              </a:solidFill>
                              <a:latin typeface="Cambria Math" panose="02040503050406030204" pitchFamily="18" charset="0"/>
                              <a:sym typeface="Arial"/>
                            </a:rPr>
                          </m:ctrlPr>
                        </m:dPr>
                        <m:e>
                          <m:r>
                            <a:rPr lang="en-US" sz="2000" i="1" kern="0">
                              <a:solidFill>
                                <a:srgbClr val="000000"/>
                              </a:solidFill>
                              <a:latin typeface="Cambria Math" panose="02040503050406030204" pitchFamily="18" charset="0"/>
                              <a:sym typeface="Arial"/>
                            </a:rPr>
                            <m:t>6</m:t>
                          </m:r>
                          <m:sSup>
                            <m:sSupPr>
                              <m:ctrlPr>
                                <a:rPr lang="en-US" sz="2000" i="1" kern="0">
                                  <a:solidFill>
                                    <a:srgbClr val="000000"/>
                                  </a:solidFill>
                                  <a:latin typeface="Cambria Math" panose="02040503050406030204" pitchFamily="18" charset="0"/>
                                  <a:sym typeface="Arial"/>
                                </a:rPr>
                              </m:ctrlPr>
                            </m:sSupPr>
                            <m:e>
                              <m:r>
                                <a:rPr lang="en-US" sz="2000" i="1" kern="0">
                                  <a:solidFill>
                                    <a:srgbClr val="000000"/>
                                  </a:solidFill>
                                  <a:latin typeface="Cambria Math" panose="02040503050406030204" pitchFamily="18" charset="0"/>
                                  <a:sym typeface="Arial"/>
                                </a:rPr>
                                <m:t>𝑥</m:t>
                              </m:r>
                            </m:e>
                            <m:sup>
                              <m:r>
                                <a:rPr lang="en-US" sz="2000" i="1" kern="0">
                                  <a:solidFill>
                                    <a:srgbClr val="000000"/>
                                  </a:solidFill>
                                  <a:latin typeface="Cambria Math" panose="02040503050406030204" pitchFamily="18" charset="0"/>
                                  <a:sym typeface="Arial"/>
                                </a:rPr>
                                <m:t>2</m:t>
                              </m:r>
                            </m:sup>
                          </m:sSup>
                        </m:e>
                      </m:d>
                      <m:r>
                        <a:rPr lang="en-US" sz="2000" i="1" kern="0">
                          <a:solidFill>
                            <a:srgbClr val="000000"/>
                          </a:solidFill>
                          <a:latin typeface="Cambria Math" panose="02040503050406030204" pitchFamily="18" charset="0"/>
                          <a:sym typeface="Arial"/>
                        </a:rPr>
                        <m:t>+</m:t>
                      </m:r>
                      <m:f>
                        <m:fPr>
                          <m:ctrlPr>
                            <a:rPr lang="en-US" sz="2000" i="1" kern="0">
                              <a:solidFill>
                                <a:srgbClr val="000000"/>
                              </a:solidFill>
                              <a:latin typeface="Cambria Math" panose="02040503050406030204" pitchFamily="18" charset="0"/>
                              <a:sym typeface="Arial"/>
                            </a:rPr>
                          </m:ctrlPr>
                        </m:fPr>
                        <m:num>
                          <m:r>
                            <a:rPr lang="en-US" sz="2000" i="1" kern="0">
                              <a:solidFill>
                                <a:srgbClr val="000000"/>
                              </a:solidFill>
                              <a:latin typeface="Cambria Math" panose="02040503050406030204" pitchFamily="18" charset="0"/>
                              <a:sym typeface="Arial"/>
                            </a:rPr>
                            <m:t>𝑑</m:t>
                          </m:r>
                        </m:num>
                        <m:den>
                          <m:r>
                            <a:rPr lang="en-US" sz="2000" i="1" kern="0">
                              <a:solidFill>
                                <a:srgbClr val="000000"/>
                              </a:solidFill>
                              <a:latin typeface="Cambria Math" panose="02040503050406030204" pitchFamily="18" charset="0"/>
                              <a:sym typeface="Arial"/>
                            </a:rPr>
                            <m:t>𝑑𝑥</m:t>
                          </m:r>
                        </m:den>
                      </m:f>
                      <m:d>
                        <m:dPr>
                          <m:ctrlPr>
                            <a:rPr lang="en-US" sz="2000" i="1" kern="0">
                              <a:solidFill>
                                <a:srgbClr val="000000"/>
                              </a:solidFill>
                              <a:latin typeface="Cambria Math" panose="02040503050406030204" pitchFamily="18" charset="0"/>
                              <a:sym typeface="Arial"/>
                            </a:rPr>
                          </m:ctrlPr>
                        </m:dPr>
                        <m:e>
                          <m:r>
                            <a:rPr lang="en-US" sz="2000" i="1" kern="0">
                              <a:solidFill>
                                <a:srgbClr val="000000"/>
                              </a:solidFill>
                              <a:latin typeface="Cambria Math" panose="02040503050406030204" pitchFamily="18" charset="0"/>
                              <a:sym typeface="Arial"/>
                            </a:rPr>
                            <m:t>3</m:t>
                          </m:r>
                        </m:e>
                      </m:d>
                      <m:r>
                        <a:rPr lang="en-US" sz="2000" b="0" i="1" kern="0" smtClean="0">
                          <a:solidFill>
                            <a:srgbClr val="000000"/>
                          </a:solidFill>
                          <a:latin typeface="Cambria Math" panose="02040503050406030204" pitchFamily="18" charset="0"/>
                          <a:sym typeface="Arial"/>
                        </a:rPr>
                        <m:t>=</m:t>
                      </m:r>
                      <m:r>
                        <a:rPr lang="en-US" sz="2000" i="1" kern="0">
                          <a:solidFill>
                            <a:srgbClr val="000000"/>
                          </a:solidFill>
                          <a:latin typeface="Cambria Math" panose="02040503050406030204" pitchFamily="18" charset="0"/>
                          <a:sym typeface="Arial"/>
                        </a:rPr>
                        <m:t>2</m:t>
                      </m:r>
                      <m:f>
                        <m:fPr>
                          <m:ctrlPr>
                            <a:rPr lang="en-US" sz="2000" i="1" kern="0">
                              <a:solidFill>
                                <a:srgbClr val="000000"/>
                              </a:solidFill>
                              <a:latin typeface="Cambria Math" panose="02040503050406030204" pitchFamily="18" charset="0"/>
                              <a:sym typeface="Arial"/>
                            </a:rPr>
                          </m:ctrlPr>
                        </m:fPr>
                        <m:num>
                          <m:r>
                            <a:rPr lang="en-US" sz="2000" i="1" kern="0">
                              <a:solidFill>
                                <a:srgbClr val="000000"/>
                              </a:solidFill>
                              <a:latin typeface="Cambria Math" panose="02040503050406030204" pitchFamily="18" charset="0"/>
                              <a:sym typeface="Arial"/>
                            </a:rPr>
                            <m:t>𝑑</m:t>
                          </m:r>
                        </m:num>
                        <m:den>
                          <m:r>
                            <a:rPr lang="en-US" sz="2000" i="1" kern="0">
                              <a:solidFill>
                                <a:srgbClr val="000000"/>
                              </a:solidFill>
                              <a:latin typeface="Cambria Math" panose="02040503050406030204" pitchFamily="18" charset="0"/>
                              <a:sym typeface="Arial"/>
                            </a:rPr>
                            <m:t>𝑑𝑥</m:t>
                          </m:r>
                        </m:den>
                      </m:f>
                      <m:d>
                        <m:dPr>
                          <m:ctrlPr>
                            <a:rPr lang="en-US" sz="2000" i="1" kern="0">
                              <a:solidFill>
                                <a:srgbClr val="000000"/>
                              </a:solidFill>
                              <a:latin typeface="Cambria Math" panose="02040503050406030204" pitchFamily="18" charset="0"/>
                              <a:sym typeface="Arial"/>
                            </a:rPr>
                          </m:ctrlPr>
                        </m:dPr>
                        <m:e>
                          <m:sSup>
                            <m:sSupPr>
                              <m:ctrlPr>
                                <a:rPr lang="en-US" sz="2000" i="1" kern="0">
                                  <a:solidFill>
                                    <a:srgbClr val="000000"/>
                                  </a:solidFill>
                                  <a:latin typeface="Cambria Math" panose="02040503050406030204" pitchFamily="18" charset="0"/>
                                  <a:sym typeface="Arial"/>
                                </a:rPr>
                              </m:ctrlPr>
                            </m:sSupPr>
                            <m:e>
                              <m:r>
                                <a:rPr lang="en-US" sz="2000" i="1" kern="0">
                                  <a:solidFill>
                                    <a:srgbClr val="000000"/>
                                  </a:solidFill>
                                  <a:latin typeface="Cambria Math" panose="02040503050406030204" pitchFamily="18" charset="0"/>
                                  <a:sym typeface="Arial"/>
                                </a:rPr>
                                <m:t>𝑥</m:t>
                              </m:r>
                            </m:e>
                            <m:sup>
                              <m:r>
                                <a:rPr lang="en-US" sz="2000" i="1" kern="0">
                                  <a:solidFill>
                                    <a:srgbClr val="000000"/>
                                  </a:solidFill>
                                  <a:latin typeface="Cambria Math" panose="02040503050406030204" pitchFamily="18" charset="0"/>
                                  <a:sym typeface="Arial"/>
                                </a:rPr>
                                <m:t>3</m:t>
                              </m:r>
                            </m:sup>
                          </m:sSup>
                        </m:e>
                      </m:d>
                      <m:r>
                        <a:rPr lang="en-US" sz="2000" i="1" kern="0">
                          <a:solidFill>
                            <a:srgbClr val="000000"/>
                          </a:solidFill>
                          <a:latin typeface="Cambria Math" panose="02040503050406030204" pitchFamily="18" charset="0"/>
                          <a:sym typeface="Arial"/>
                        </a:rPr>
                        <m:t>−6</m:t>
                      </m:r>
                      <m:f>
                        <m:fPr>
                          <m:ctrlPr>
                            <a:rPr lang="en-US" sz="2000" i="1" kern="0">
                              <a:solidFill>
                                <a:srgbClr val="000000"/>
                              </a:solidFill>
                              <a:latin typeface="Cambria Math" panose="02040503050406030204" pitchFamily="18" charset="0"/>
                              <a:sym typeface="Arial"/>
                            </a:rPr>
                          </m:ctrlPr>
                        </m:fPr>
                        <m:num>
                          <m:r>
                            <a:rPr lang="en-US" sz="2000" i="1" kern="0">
                              <a:solidFill>
                                <a:srgbClr val="000000"/>
                              </a:solidFill>
                              <a:latin typeface="Cambria Math" panose="02040503050406030204" pitchFamily="18" charset="0"/>
                              <a:sym typeface="Arial"/>
                            </a:rPr>
                            <m:t>𝑑</m:t>
                          </m:r>
                        </m:num>
                        <m:den>
                          <m:r>
                            <a:rPr lang="en-US" sz="2000" i="1" kern="0">
                              <a:solidFill>
                                <a:srgbClr val="000000"/>
                              </a:solidFill>
                              <a:latin typeface="Cambria Math" panose="02040503050406030204" pitchFamily="18" charset="0"/>
                              <a:sym typeface="Arial"/>
                            </a:rPr>
                            <m:t>𝑑𝑥</m:t>
                          </m:r>
                        </m:den>
                      </m:f>
                      <m:d>
                        <m:dPr>
                          <m:ctrlPr>
                            <a:rPr lang="en-US" sz="2000" i="1" kern="0">
                              <a:solidFill>
                                <a:srgbClr val="000000"/>
                              </a:solidFill>
                              <a:latin typeface="Cambria Math" panose="02040503050406030204" pitchFamily="18" charset="0"/>
                              <a:sym typeface="Arial"/>
                            </a:rPr>
                          </m:ctrlPr>
                        </m:dPr>
                        <m:e>
                          <m:sSup>
                            <m:sSupPr>
                              <m:ctrlPr>
                                <a:rPr lang="en-US" sz="2000" i="1" kern="0">
                                  <a:solidFill>
                                    <a:srgbClr val="000000"/>
                                  </a:solidFill>
                                  <a:latin typeface="Cambria Math" panose="02040503050406030204" pitchFamily="18" charset="0"/>
                                  <a:sym typeface="Arial"/>
                                </a:rPr>
                              </m:ctrlPr>
                            </m:sSupPr>
                            <m:e>
                              <m:r>
                                <a:rPr lang="en-US" sz="2000" i="1" kern="0">
                                  <a:solidFill>
                                    <a:srgbClr val="000000"/>
                                  </a:solidFill>
                                  <a:latin typeface="Cambria Math" panose="02040503050406030204" pitchFamily="18" charset="0"/>
                                  <a:sym typeface="Arial"/>
                                </a:rPr>
                                <m:t>𝑥</m:t>
                              </m:r>
                            </m:e>
                            <m:sup>
                              <m:r>
                                <a:rPr lang="en-US" sz="2000" i="1" kern="0">
                                  <a:solidFill>
                                    <a:srgbClr val="000000"/>
                                  </a:solidFill>
                                  <a:latin typeface="Cambria Math" panose="02040503050406030204" pitchFamily="18" charset="0"/>
                                  <a:sym typeface="Arial"/>
                                </a:rPr>
                                <m:t>2</m:t>
                              </m:r>
                            </m:sup>
                          </m:sSup>
                        </m:e>
                      </m:d>
                      <m:r>
                        <a:rPr lang="en-US" sz="2000" i="1" kern="0">
                          <a:solidFill>
                            <a:srgbClr val="000000"/>
                          </a:solidFill>
                          <a:latin typeface="Cambria Math" panose="02040503050406030204" pitchFamily="18" charset="0"/>
                          <a:sym typeface="Arial"/>
                        </a:rPr>
                        <m:t>+3</m:t>
                      </m:r>
                      <m:f>
                        <m:fPr>
                          <m:ctrlPr>
                            <a:rPr lang="en-US" sz="2000" i="1" kern="0">
                              <a:solidFill>
                                <a:srgbClr val="000000"/>
                              </a:solidFill>
                              <a:latin typeface="Cambria Math" panose="02040503050406030204" pitchFamily="18" charset="0"/>
                              <a:sym typeface="Arial"/>
                            </a:rPr>
                          </m:ctrlPr>
                        </m:fPr>
                        <m:num>
                          <m:r>
                            <a:rPr lang="en-US" sz="2000" i="1" kern="0">
                              <a:solidFill>
                                <a:srgbClr val="000000"/>
                              </a:solidFill>
                              <a:latin typeface="Cambria Math" panose="02040503050406030204" pitchFamily="18" charset="0"/>
                              <a:sym typeface="Arial"/>
                            </a:rPr>
                            <m:t>𝑑</m:t>
                          </m:r>
                        </m:num>
                        <m:den>
                          <m:r>
                            <a:rPr lang="en-US" sz="2000" i="1" kern="0">
                              <a:solidFill>
                                <a:srgbClr val="000000"/>
                              </a:solidFill>
                              <a:latin typeface="Cambria Math" panose="02040503050406030204" pitchFamily="18" charset="0"/>
                              <a:sym typeface="Arial"/>
                            </a:rPr>
                            <m:t>𝑑𝑥</m:t>
                          </m:r>
                        </m:den>
                      </m:f>
                      <m:r>
                        <a:rPr lang="en-US" sz="2000" i="1" kern="0">
                          <a:solidFill>
                            <a:srgbClr val="000000"/>
                          </a:solidFill>
                          <a:latin typeface="Cambria Math" panose="02040503050406030204" pitchFamily="18" charset="0"/>
                          <a:sym typeface="Arial"/>
                        </a:rPr>
                        <m:t>1=2</m:t>
                      </m:r>
                      <m:d>
                        <m:dPr>
                          <m:ctrlPr>
                            <a:rPr lang="en-US" sz="2000" i="1" kern="0">
                              <a:solidFill>
                                <a:srgbClr val="000000"/>
                              </a:solidFill>
                              <a:latin typeface="Cambria Math" panose="02040503050406030204" pitchFamily="18" charset="0"/>
                              <a:sym typeface="Arial"/>
                            </a:rPr>
                          </m:ctrlPr>
                        </m:dPr>
                        <m:e>
                          <m:r>
                            <a:rPr lang="en-US" sz="2000" i="1" kern="0">
                              <a:solidFill>
                                <a:srgbClr val="000000"/>
                              </a:solidFill>
                              <a:latin typeface="Cambria Math" panose="02040503050406030204" pitchFamily="18" charset="0"/>
                              <a:sym typeface="Arial"/>
                            </a:rPr>
                            <m:t>3</m:t>
                          </m:r>
                          <m:sSup>
                            <m:sSupPr>
                              <m:ctrlPr>
                                <a:rPr lang="en-US" sz="2000" i="1" kern="0">
                                  <a:solidFill>
                                    <a:srgbClr val="000000"/>
                                  </a:solidFill>
                                  <a:latin typeface="Cambria Math" panose="02040503050406030204" pitchFamily="18" charset="0"/>
                                  <a:sym typeface="Arial"/>
                                </a:rPr>
                              </m:ctrlPr>
                            </m:sSupPr>
                            <m:e>
                              <m:r>
                                <a:rPr lang="en-US" sz="2000" i="1" kern="0">
                                  <a:solidFill>
                                    <a:srgbClr val="000000"/>
                                  </a:solidFill>
                                  <a:latin typeface="Cambria Math" panose="02040503050406030204" pitchFamily="18" charset="0"/>
                                  <a:sym typeface="Arial"/>
                                </a:rPr>
                                <m:t>𝑥</m:t>
                              </m:r>
                            </m:e>
                            <m:sup>
                              <m:r>
                                <a:rPr lang="en-US" sz="2000" i="1" kern="0">
                                  <a:solidFill>
                                    <a:srgbClr val="000000"/>
                                  </a:solidFill>
                                  <a:latin typeface="Cambria Math" panose="02040503050406030204" pitchFamily="18" charset="0"/>
                                  <a:sym typeface="Arial"/>
                                </a:rPr>
                                <m:t>2</m:t>
                              </m:r>
                            </m:sup>
                          </m:sSup>
                          <m:r>
                            <a:rPr lang="en-US" sz="2000" i="1" kern="0">
                              <a:solidFill>
                                <a:srgbClr val="000000"/>
                              </a:solidFill>
                              <a:latin typeface="Cambria Math" panose="02040503050406030204" pitchFamily="18" charset="0"/>
                              <a:sym typeface="Arial"/>
                            </a:rPr>
                            <m:t> </m:t>
                          </m:r>
                        </m:e>
                      </m:d>
                      <m:r>
                        <a:rPr lang="en-US" sz="2000" i="1" kern="0">
                          <a:solidFill>
                            <a:srgbClr val="000000"/>
                          </a:solidFill>
                          <a:latin typeface="Cambria Math" panose="02040503050406030204" pitchFamily="18" charset="0"/>
                          <a:sym typeface="Arial"/>
                        </a:rPr>
                        <m:t>−6</m:t>
                      </m:r>
                      <m:d>
                        <m:dPr>
                          <m:ctrlPr>
                            <a:rPr lang="en-US" sz="2000" i="1" kern="0">
                              <a:solidFill>
                                <a:srgbClr val="000000"/>
                              </a:solidFill>
                              <a:latin typeface="Cambria Math" panose="02040503050406030204" pitchFamily="18" charset="0"/>
                              <a:sym typeface="Arial"/>
                            </a:rPr>
                          </m:ctrlPr>
                        </m:dPr>
                        <m:e>
                          <m:r>
                            <a:rPr lang="en-US" sz="2000" i="1" kern="0">
                              <a:solidFill>
                                <a:srgbClr val="000000"/>
                              </a:solidFill>
                              <a:latin typeface="Cambria Math" panose="02040503050406030204" pitchFamily="18" charset="0"/>
                              <a:sym typeface="Arial"/>
                            </a:rPr>
                            <m:t>2</m:t>
                          </m:r>
                          <m:r>
                            <a:rPr lang="en-US" sz="2000" i="1" kern="0">
                              <a:solidFill>
                                <a:srgbClr val="000000"/>
                              </a:solidFill>
                              <a:latin typeface="Cambria Math" panose="02040503050406030204" pitchFamily="18" charset="0"/>
                              <a:sym typeface="Arial"/>
                            </a:rPr>
                            <m:t>𝑥</m:t>
                          </m:r>
                        </m:e>
                      </m:d>
                      <m:r>
                        <a:rPr lang="en-US" sz="2000" i="1" kern="0">
                          <a:solidFill>
                            <a:srgbClr val="000000"/>
                          </a:solidFill>
                          <a:latin typeface="Cambria Math" panose="02040503050406030204" pitchFamily="18" charset="0"/>
                          <a:sym typeface="Arial"/>
                        </a:rPr>
                        <m:t>+3</m:t>
                      </m:r>
                      <m:d>
                        <m:dPr>
                          <m:ctrlPr>
                            <a:rPr lang="en-US" sz="2000" i="1" kern="0">
                              <a:solidFill>
                                <a:srgbClr val="000000"/>
                              </a:solidFill>
                              <a:latin typeface="Cambria Math" panose="02040503050406030204" pitchFamily="18" charset="0"/>
                              <a:sym typeface="Arial"/>
                            </a:rPr>
                          </m:ctrlPr>
                        </m:dPr>
                        <m:e>
                          <m:r>
                            <a:rPr lang="en-US" sz="2000" i="1" kern="0">
                              <a:solidFill>
                                <a:srgbClr val="000000"/>
                              </a:solidFill>
                              <a:latin typeface="Cambria Math" panose="02040503050406030204" pitchFamily="18" charset="0"/>
                              <a:sym typeface="Arial"/>
                            </a:rPr>
                            <m:t>0</m:t>
                          </m:r>
                        </m:e>
                      </m:d>
                      <m:r>
                        <a:rPr lang="en-US" sz="2000" i="1" kern="0">
                          <a:solidFill>
                            <a:srgbClr val="000000"/>
                          </a:solidFill>
                          <a:latin typeface="Cambria Math" panose="02040503050406030204" pitchFamily="18" charset="0"/>
                          <a:sym typeface="Arial"/>
                        </a:rPr>
                        <m:t>=6</m:t>
                      </m:r>
                      <m:sSup>
                        <m:sSupPr>
                          <m:ctrlPr>
                            <a:rPr lang="en-US" sz="2000" i="1" kern="0">
                              <a:solidFill>
                                <a:srgbClr val="000000"/>
                              </a:solidFill>
                              <a:latin typeface="Cambria Math" panose="02040503050406030204" pitchFamily="18" charset="0"/>
                              <a:sym typeface="Arial"/>
                            </a:rPr>
                          </m:ctrlPr>
                        </m:sSupPr>
                        <m:e>
                          <m:r>
                            <a:rPr lang="en-US" sz="2000" i="1" kern="0">
                              <a:solidFill>
                                <a:srgbClr val="000000"/>
                              </a:solidFill>
                              <a:latin typeface="Cambria Math" panose="02040503050406030204" pitchFamily="18" charset="0"/>
                              <a:sym typeface="Arial"/>
                            </a:rPr>
                            <m:t>𝑥</m:t>
                          </m:r>
                        </m:e>
                        <m:sup>
                          <m:r>
                            <a:rPr lang="en-US" sz="2000" i="1" kern="0">
                              <a:solidFill>
                                <a:srgbClr val="000000"/>
                              </a:solidFill>
                              <a:latin typeface="Cambria Math" panose="02040503050406030204" pitchFamily="18" charset="0"/>
                              <a:sym typeface="Arial"/>
                            </a:rPr>
                            <m:t>2</m:t>
                          </m:r>
                        </m:sup>
                      </m:sSup>
                      <m:r>
                        <a:rPr lang="en-US" sz="2000" i="1" kern="0">
                          <a:solidFill>
                            <a:srgbClr val="000000"/>
                          </a:solidFill>
                          <a:latin typeface="Cambria Math" panose="02040503050406030204" pitchFamily="18" charset="0"/>
                          <a:sym typeface="Arial"/>
                        </a:rPr>
                        <m:t>−12</m:t>
                      </m:r>
                      <m:r>
                        <a:rPr lang="en-US" sz="2000" i="1" kern="0">
                          <a:solidFill>
                            <a:srgbClr val="000000"/>
                          </a:solidFill>
                          <a:latin typeface="Cambria Math" panose="02040503050406030204" pitchFamily="18" charset="0"/>
                          <a:sym typeface="Arial"/>
                        </a:rPr>
                        <m:t>𝑥</m:t>
                      </m:r>
                      <m:r>
                        <a:rPr lang="en-US" sz="2000" i="1" kern="0">
                          <a:solidFill>
                            <a:srgbClr val="000000"/>
                          </a:solidFill>
                          <a:latin typeface="Cambria Math" panose="02040503050406030204" pitchFamily="18" charset="0"/>
                          <a:sym typeface="Arial"/>
                        </a:rPr>
                        <m:t> </m:t>
                      </m:r>
                    </m:oMath>
                  </m:oMathPara>
                </a14:m>
                <a:endParaRPr lang="en-US" sz="2000" kern="0" dirty="0">
                  <a:solidFill>
                    <a:srgbClr val="000000"/>
                  </a:solidFill>
                  <a:cs typeface="Arial"/>
                  <a:sym typeface="Arial"/>
                </a:endParaRPr>
              </a:p>
            </p:txBody>
          </p:sp>
        </mc:Choice>
        <mc:Fallback xmlns="">
          <p:sp>
            <p:nvSpPr>
              <p:cNvPr id="3" name="Rectangle 2">
                <a:extLst>
                  <a:ext uri="{FF2B5EF4-FFF2-40B4-BE49-F238E27FC236}">
                    <a16:creationId xmlns:a16="http://schemas.microsoft.com/office/drawing/2014/main" id="{7D7C374E-3DCC-4647-B659-BE660F3EA357}"/>
                  </a:ext>
                </a:extLst>
              </p:cNvPr>
              <p:cNvSpPr>
                <a:spLocks noRot="1" noChangeAspect="1" noMove="1" noResize="1" noEditPoints="1" noAdjustHandles="1" noChangeArrowheads="1" noChangeShapeType="1" noTextEdit="1"/>
              </p:cNvSpPr>
              <p:nvPr/>
            </p:nvSpPr>
            <p:spPr>
              <a:xfrm>
                <a:off x="220909" y="2936574"/>
                <a:ext cx="10944837" cy="2369495"/>
              </a:xfrm>
              <a:prstGeom prst="rect">
                <a:avLst/>
              </a:prstGeom>
              <a:blipFill>
                <a:blip r:embed="rId3"/>
                <a:stretch>
                  <a:fillRect l="-557" t="-1289"/>
                </a:stretch>
              </a:blipFill>
            </p:spPr>
            <p:txBody>
              <a:bodyPr/>
              <a:lstStyle/>
              <a:p>
                <a:r>
                  <a:rPr lang="en-US">
                    <a:noFill/>
                  </a:rPr>
                  <a:t> </a:t>
                </a:r>
              </a:p>
            </p:txBody>
          </p:sp>
        </mc:Fallback>
      </mc:AlternateContent>
    </p:spTree>
    <p:extLst>
      <p:ext uri="{BB962C8B-B14F-4D97-AF65-F5344CB8AC3E}">
        <p14:creationId xmlns:p14="http://schemas.microsoft.com/office/powerpoint/2010/main" val="174914839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C4F1EF-A531-4C5B-9519-8333B0043206}"/>
              </a:ext>
            </a:extLst>
          </p:cNvPr>
          <p:cNvSpPr>
            <a:spLocks noGrp="1"/>
          </p:cNvSpPr>
          <p:nvPr>
            <p:ph type="title"/>
          </p:nvPr>
        </p:nvSpPr>
        <p:spPr/>
        <p:txBody>
          <a:bodyPr>
            <a:normAutofit/>
          </a:bodyPr>
          <a:lstStyle/>
          <a:p>
            <a:r>
              <a:rPr lang="en-US" b="1" dirty="0"/>
              <a:t>Applying Sum, Difference and Constant Multiple Rules</a:t>
            </a:r>
            <a:endParaRPr lang="en-US" dirty="0"/>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976D7459-23E2-48AE-B3AD-BC86372E6EAB}"/>
                  </a:ext>
                </a:extLst>
              </p:cNvPr>
              <p:cNvSpPr>
                <a:spLocks noGrp="1"/>
              </p:cNvSpPr>
              <p:nvPr>
                <p:ph type="body" sz="quarter" idx="14"/>
              </p:nvPr>
            </p:nvSpPr>
            <p:spPr>
              <a:xfrm>
                <a:off x="609600" y="900862"/>
                <a:ext cx="10750549" cy="5109502"/>
              </a:xfrm>
            </p:spPr>
            <p:txBody>
              <a:bodyPr>
                <a:normAutofit/>
              </a:bodyPr>
              <a:lstStyle/>
              <a:p>
                <a:pPr marL="0" indent="0">
                  <a:buNone/>
                </a:pPr>
                <a:r>
                  <a:rPr lang="en-US" b="1" dirty="0"/>
                  <a:t>Example 3 </a:t>
                </a:r>
              </a:p>
              <a:p>
                <a:pPr marL="0" indent="0">
                  <a:buNone/>
                </a:pPr>
                <a:r>
                  <a:rPr lang="en-US" dirty="0"/>
                  <a:t>Find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of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m:t>
                    </m:r>
                    <m:sSup>
                      <m:sSupPr>
                        <m:ctrlPr>
                          <a:rPr lang="en-US" i="1">
                            <a:latin typeface="Cambria Math" panose="02040503050406030204" pitchFamily="18" charset="0"/>
                          </a:rPr>
                        </m:ctrlPr>
                      </m:sSupPr>
                      <m:e>
                        <m:r>
                          <a:rPr lang="en-US" i="1">
                            <a:latin typeface="Cambria Math" panose="02040503050406030204" pitchFamily="18" charset="0"/>
                          </a:rPr>
                          <m:t>𝑥</m:t>
                        </m:r>
                      </m:e>
                      <m:sup>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panose="02040503050406030204" pitchFamily="18" charset="0"/>
                                  </a:rPr>
                                  <m:t>5</m:t>
                                </m:r>
                              </m:num>
                              <m:den>
                                <m:r>
                                  <a:rPr lang="en-US" b="0" i="1" smtClean="0">
                                    <a:latin typeface="Cambria Math" panose="02040503050406030204" pitchFamily="18" charset="0"/>
                                  </a:rPr>
                                  <m:t>3</m:t>
                                </m:r>
                              </m:den>
                            </m:f>
                          </m:e>
                        </m:d>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4</m:t>
                        </m:r>
                      </m:sup>
                    </m:sSup>
                    <m:r>
                      <a:rPr lang="en-US" i="1">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i="1">
                        <a:latin typeface="Cambria Math" panose="02040503050406030204" pitchFamily="18" charset="0"/>
                      </a:rPr>
                      <m:t> </m:t>
                    </m:r>
                  </m:oMath>
                </a14:m>
                <a:endParaRPr lang="en-US" dirty="0"/>
              </a:p>
              <a:p>
                <a:pPr marL="0" indent="0">
                  <a:buNone/>
                </a:pPr>
                <a:endParaRPr lang="en-US" dirty="0"/>
              </a:p>
              <a:p>
                <a:pPr marL="0" indent="0">
                  <a:buNone/>
                </a:pPr>
                <a:r>
                  <a:rPr lang="en-US" b="1" dirty="0"/>
                  <a:t>Solution</a:t>
                </a:r>
                <a:endParaRPr lang="en-US" dirty="0"/>
              </a:p>
              <a:p>
                <a:pPr marL="0" indent="0">
                  <a:buNone/>
                </a:pPr>
                <a14:m>
                  <m:oMath xmlns:m="http://schemas.openxmlformats.org/officeDocument/2006/math">
                    <m:sSup>
                      <m:sSupPr>
                        <m:ctrlPr>
                          <a:rPr lang="en-US" i="1">
                            <a:latin typeface="Cambria Math" panose="02040503050406030204" pitchFamily="18" charset="0"/>
                          </a:rPr>
                        </m:ctrlPr>
                      </m:sSupPr>
                      <m:e>
                        <m:r>
                          <a:rPr lang="en-US" i="1">
                            <a:latin typeface="Cambria Math" panose="02040503050406030204" pitchFamily="18" charset="0"/>
                          </a:rPr>
                          <m:t>𝑓</m:t>
                        </m:r>
                      </m:e>
                      <m:sup>
                        <m:r>
                          <a:rPr lang="en-US" i="1">
                            <a:latin typeface="Cambria Math" panose="02040503050406030204" pitchFamily="18" charset="0"/>
                          </a:rPr>
                          <m:t>′</m:t>
                        </m:r>
                      </m:sup>
                    </m:sSup>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𝑑</m:t>
                        </m:r>
                      </m:num>
                      <m:den>
                        <m:r>
                          <a:rPr lang="en-US" i="1">
                            <a:latin typeface="Cambria Math" panose="02040503050406030204" pitchFamily="18" charset="0"/>
                          </a:rPr>
                          <m:t>𝑑𝑥</m:t>
                        </m:r>
                      </m:den>
                    </m:f>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d>
                          <m:dPr>
                            <m:ctrlPr>
                              <a:rPr lang="en-US" i="1">
                                <a:latin typeface="Cambria Math" panose="02040503050406030204" pitchFamily="18" charset="0"/>
                              </a:rPr>
                            </m:ctrlPr>
                          </m:dPr>
                          <m:e>
                            <m:f>
                              <m:fPr>
                                <m:ctrlPr>
                                  <a:rPr lang="en-US" i="1">
                                    <a:latin typeface="Cambria Math" panose="02040503050406030204" pitchFamily="18" charset="0"/>
                                  </a:rPr>
                                </m:ctrlPr>
                              </m:fPr>
                              <m:num>
                                <m:r>
                                  <a:rPr lang="en-US" i="1">
                                    <a:latin typeface="Cambria Math" panose="02040503050406030204" pitchFamily="18" charset="0"/>
                                  </a:rPr>
                                  <m:t>5</m:t>
                                </m:r>
                              </m:num>
                              <m:den>
                                <m:r>
                                  <a:rPr lang="en-US" i="1">
                                    <a:latin typeface="Cambria Math" panose="02040503050406030204" pitchFamily="18" charset="0"/>
                                  </a:rPr>
                                  <m:t>3</m:t>
                                </m:r>
                              </m:den>
                            </m:f>
                          </m:e>
                        </m:d>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4</m:t>
                        </m:r>
                      </m:sup>
                    </m:sSup>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2</m:t>
                        </m:r>
                      </m:sup>
                    </m:sSup>
                    <m:r>
                      <a:rPr lang="en-US" i="1">
                        <a:latin typeface="Cambria Math" panose="02040503050406030204" pitchFamily="18" charset="0"/>
                      </a:rPr>
                      <m:t> </m:t>
                    </m:r>
                  </m:oMath>
                </a14:m>
                <a:r>
                  <a:rPr lang="en-US" dirty="0"/>
                  <a:t>)</a:t>
                </a:r>
              </a:p>
              <a:p>
                <a:pPr marL="0" indent="0">
                  <a:buNone/>
                </a:pPr>
                <a:endParaRPr lang="en-US" dirty="0"/>
              </a:p>
              <a:p>
                <a:pPr marL="0" indent="0">
                  <a:buNone/>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 =</m:t>
                      </m:r>
                      <m:f>
                        <m:fPr>
                          <m:ctrlPr>
                            <a:rPr lang="en-US" i="1">
                              <a:latin typeface="Cambria Math" panose="02040503050406030204" pitchFamily="18" charset="0"/>
                            </a:rPr>
                          </m:ctrlPr>
                        </m:fPr>
                        <m:num>
                          <m:r>
                            <a:rPr lang="en-US" i="1">
                              <a:latin typeface="Cambria Math" panose="02040503050406030204" pitchFamily="18" charset="0"/>
                            </a:rPr>
                            <m:t>𝑑</m:t>
                          </m:r>
                        </m:num>
                        <m:den>
                          <m:r>
                            <a:rPr lang="en-US" i="1">
                              <a:latin typeface="Cambria Math" panose="02040503050406030204" pitchFamily="18" charset="0"/>
                            </a:rPr>
                            <m:t>𝑑𝑥</m:t>
                          </m:r>
                        </m:den>
                      </m:f>
                      <m:d>
                        <m:dPr>
                          <m:ctrlPr>
                            <a:rPr lang="en-US" i="1">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5/</m:t>
                              </m:r>
                              <m:r>
                                <a:rPr lang="en-US" i="1">
                                  <a:latin typeface="Cambria Math" panose="02040503050406030204" pitchFamily="18" charset="0"/>
                                </a:rPr>
                                <m:t>3</m:t>
                              </m:r>
                            </m:sup>
                          </m:sSup>
                        </m:e>
                      </m:d>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𝑑</m:t>
                          </m:r>
                        </m:num>
                        <m:den>
                          <m:r>
                            <a:rPr lang="en-US" i="1">
                              <a:latin typeface="Cambria Math" panose="02040503050406030204" pitchFamily="18" charset="0"/>
                            </a:rPr>
                            <m:t>𝑑𝑥</m:t>
                          </m:r>
                        </m:den>
                      </m:f>
                      <m:d>
                        <m:dPr>
                          <m:ctrlPr>
                            <a:rPr lang="en-US" i="1">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4</m:t>
                              </m:r>
                            </m:sup>
                          </m:sSup>
                        </m:e>
                      </m:d>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𝑑</m:t>
                          </m:r>
                        </m:num>
                        <m:den>
                          <m:r>
                            <a:rPr lang="en-US" i="1">
                              <a:latin typeface="Cambria Math" panose="02040503050406030204" pitchFamily="18" charset="0"/>
                            </a:rPr>
                            <m:t>𝑑𝑥</m:t>
                          </m:r>
                        </m:den>
                      </m:f>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m:t>
                      </m:r>
                      <m:r>
                        <a:rPr lang="en-US" i="1">
                          <a:latin typeface="Cambria Math" panose="02040503050406030204" pitchFamily="18" charset="0"/>
                        </a:rPr>
                        <m:t>=</m:t>
                      </m:r>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5</m:t>
                          </m:r>
                        </m:num>
                        <m:den>
                          <m:r>
                            <a:rPr lang="en-US" b="0" i="1" smtClean="0">
                              <a:latin typeface="Cambria Math" panose="02040503050406030204" pitchFamily="18" charset="0"/>
                            </a:rPr>
                            <m:t>3</m:t>
                          </m:r>
                        </m:den>
                      </m:f>
                      <m:r>
                        <a:rPr lang="en-US" b="0" i="1" smtClean="0">
                          <a:latin typeface="Cambria Math" panose="02040503050406030204" pitchFamily="18" charset="0"/>
                        </a:rPr>
                        <m:t>)</m:t>
                      </m:r>
                      <m:d>
                        <m:dPr>
                          <m:ctrlPr>
                            <a:rPr lang="en-US" i="1">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5</m:t>
                                  </m:r>
                                </m:num>
                                <m:den>
                                  <m:r>
                                    <a:rPr lang="en-US" b="0" i="1" smtClean="0">
                                      <a:latin typeface="Cambria Math" panose="02040503050406030204" pitchFamily="18" charset="0"/>
                                    </a:rPr>
                                    <m:t>3</m:t>
                                  </m:r>
                                </m:den>
                              </m:f>
                              <m:r>
                                <a:rPr lang="en-US" b="0" i="1" smtClean="0">
                                  <a:latin typeface="Cambria Math" panose="02040503050406030204" pitchFamily="18" charset="0"/>
                                </a:rPr>
                                <m:t>−1)</m:t>
                              </m:r>
                            </m:sup>
                          </m:sSup>
                          <m:r>
                            <a:rPr lang="en-US" i="1">
                              <a:latin typeface="Cambria Math" panose="02040503050406030204" pitchFamily="18" charset="0"/>
                            </a:rPr>
                            <m:t> </m:t>
                          </m:r>
                        </m:e>
                      </m:d>
                      <m:r>
                        <a:rPr lang="en-US" i="1">
                          <a:latin typeface="Cambria Math" panose="02040503050406030204" pitchFamily="18" charset="0"/>
                        </a:rPr>
                        <m:t>−</m:t>
                      </m:r>
                      <m:r>
                        <a:rPr lang="en-US" b="0" i="1" smtClean="0">
                          <a:latin typeface="Cambria Math" panose="02040503050406030204" pitchFamily="18" charset="0"/>
                        </a:rPr>
                        <m:t>4</m:t>
                      </m:r>
                      <m:d>
                        <m:dPr>
                          <m:ctrlPr>
                            <a:rPr lang="en-US" i="1">
                              <a:latin typeface="Cambria Math" panose="02040503050406030204" pitchFamily="18" charset="0"/>
                            </a:rPr>
                          </m:ctrlPr>
                        </m:dPr>
                        <m:e>
                          <m:sSup>
                            <m:sSupPr>
                              <m:ctrlPr>
                                <a:rPr lang="en-US" b="0" i="1" smtClean="0">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3</m:t>
                              </m:r>
                            </m:sup>
                          </m:sSup>
                        </m:e>
                      </m:d>
                      <m:r>
                        <a:rPr lang="en-US" i="1">
                          <a:latin typeface="Cambria Math" panose="02040503050406030204" pitchFamily="18" charset="0"/>
                        </a:rPr>
                        <m:t>+</m:t>
                      </m:r>
                      <m:r>
                        <a:rPr lang="en-US" b="0" i="1" smtClean="0">
                          <a:latin typeface="Cambria Math" panose="02040503050406030204" pitchFamily="18" charset="0"/>
                        </a:rPr>
                        <m:t>2</m:t>
                      </m:r>
                      <m:d>
                        <m:dPr>
                          <m:ctrlPr>
                            <a:rPr lang="en-US" i="1">
                              <a:latin typeface="Cambria Math" panose="02040503050406030204" pitchFamily="18" charset="0"/>
                            </a:rPr>
                          </m:ctrlPr>
                        </m:dPr>
                        <m:e>
                          <m:r>
                            <a:rPr lang="en-US" b="0" i="1" smtClean="0">
                              <a:latin typeface="Cambria Math" panose="02040503050406030204" pitchFamily="18" charset="0"/>
                            </a:rPr>
                            <m:t>𝑥</m:t>
                          </m:r>
                        </m:e>
                      </m:d>
                    </m:oMath>
                  </m:oMathPara>
                </a14:m>
                <a:endParaRPr lang="en-US" dirty="0"/>
              </a:p>
              <a:p>
                <a:pPr marL="0" indent="0">
                  <a:buNone/>
                </a:pPr>
                <a:endParaRPr lang="en-US" i="1" dirty="0">
                  <a:latin typeface="Cambria Math" panose="02040503050406030204" pitchFamily="18" charset="0"/>
                </a:endParaRPr>
              </a:p>
              <a:p>
                <a:pPr marL="0" indent="0"/>
                <a14:m>
                  <m:oMathPara xmlns:m="http://schemas.openxmlformats.org/officeDocument/2006/math">
                    <m:oMathParaPr>
                      <m:jc m:val="left"/>
                    </m:oMathParaPr>
                    <m:oMath xmlns:m="http://schemas.openxmlformats.org/officeDocument/2006/math">
                      <m:r>
                        <a:rPr lang="en-US"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5</m:t>
                          </m:r>
                        </m:num>
                        <m:den>
                          <m:r>
                            <a:rPr lang="en-US" b="0" i="1" smtClean="0">
                              <a:latin typeface="Cambria Math" panose="02040503050406030204" pitchFamily="18" charset="0"/>
                            </a:rPr>
                            <m:t>3</m:t>
                          </m:r>
                        </m:den>
                      </m:f>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f>
                            <m:fPr>
                              <m:ctrlPr>
                                <a:rPr lang="en-US" b="0" i="1" smtClean="0">
                                  <a:latin typeface="Cambria Math" panose="02040503050406030204" pitchFamily="18" charset="0"/>
                                </a:rPr>
                              </m:ctrlPr>
                            </m:fPr>
                            <m:num>
                              <m:r>
                                <a:rPr lang="en-US" b="0" i="1" smtClean="0">
                                  <a:latin typeface="Cambria Math" panose="02040503050406030204" pitchFamily="18" charset="0"/>
                                </a:rPr>
                                <m:t>2</m:t>
                              </m:r>
                            </m:num>
                            <m:den>
                              <m:r>
                                <a:rPr lang="en-US" b="0" i="1" smtClean="0">
                                  <a:latin typeface="Cambria Math" panose="02040503050406030204" pitchFamily="18" charset="0"/>
                                </a:rPr>
                                <m:t>3</m:t>
                              </m:r>
                            </m:den>
                          </m:f>
                        </m:sup>
                      </m:sSup>
                      <m:r>
                        <a:rPr lang="en-US" b="0" i="1" smtClean="0">
                          <a:latin typeface="Cambria Math" panose="02040503050406030204" pitchFamily="18" charset="0"/>
                        </a:rPr>
                        <m:t> </m:t>
                      </m:r>
                      <m:r>
                        <a:rPr lang="en-US" i="1">
                          <a:latin typeface="Cambria Math" panose="02040503050406030204" pitchFamily="18" charset="0"/>
                        </a:rPr>
                        <m:t>−</m:t>
                      </m:r>
                      <m:r>
                        <a:rPr lang="en-US" b="0" i="1" smtClean="0">
                          <a:latin typeface="Cambria Math" panose="02040503050406030204" pitchFamily="18" charset="0"/>
                        </a:rPr>
                        <m:t>4</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r>
                        <a:rPr lang="en-US" b="0" i="1" smtClean="0">
                          <a:latin typeface="Cambria Math" panose="02040503050406030204" pitchFamily="18" charset="0"/>
                        </a:rPr>
                        <m:t>+</m:t>
                      </m:r>
                      <m:r>
                        <a:rPr lang="en-US" i="1">
                          <a:latin typeface="Cambria Math" panose="02040503050406030204" pitchFamily="18" charset="0"/>
                        </a:rPr>
                        <m:t>2</m:t>
                      </m:r>
                      <m:r>
                        <a:rPr lang="en-US" i="1">
                          <a:latin typeface="Cambria Math" panose="02040503050406030204" pitchFamily="18" charset="0"/>
                        </a:rPr>
                        <m:t>𝑥</m:t>
                      </m:r>
                    </m:oMath>
                  </m:oMathPara>
                </a14:m>
                <a:endParaRPr lang="en-US" dirty="0"/>
              </a:p>
              <a:p>
                <a:pPr marL="0" indent="0"/>
                <a:endParaRPr lang="en-US" dirty="0"/>
              </a:p>
              <a:p>
                <a:endParaRPr lang="en-US" dirty="0"/>
              </a:p>
            </p:txBody>
          </p:sp>
        </mc:Choice>
        <mc:Fallback xmlns="">
          <p:sp>
            <p:nvSpPr>
              <p:cNvPr id="4" name="Text Placeholder 3">
                <a:extLst>
                  <a:ext uri="{FF2B5EF4-FFF2-40B4-BE49-F238E27FC236}">
                    <a16:creationId xmlns:a16="http://schemas.microsoft.com/office/drawing/2014/main" id="{976D7459-23E2-48AE-B3AD-BC86372E6EAB}"/>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624"/>
                </a:stretch>
              </a:blipFill>
            </p:spPr>
            <p:txBody>
              <a:bodyPr/>
              <a:lstStyle/>
              <a:p>
                <a:r>
                  <a:rPr lang="en-US">
                    <a:noFill/>
                  </a:rPr>
                  <a:t> </a:t>
                </a:r>
              </a:p>
            </p:txBody>
          </p:sp>
        </mc:Fallback>
      </mc:AlternateContent>
    </p:spTree>
    <p:extLst>
      <p:ext uri="{BB962C8B-B14F-4D97-AF65-F5344CB8AC3E}">
        <p14:creationId xmlns:p14="http://schemas.microsoft.com/office/powerpoint/2010/main" val="4345090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C800BE-F512-4896-B30C-B143BA3120BF}"/>
              </a:ext>
            </a:extLst>
          </p:cNvPr>
          <p:cNvSpPr>
            <a:spLocks noGrp="1"/>
          </p:cNvSpPr>
          <p:nvPr>
            <p:ph type="title"/>
          </p:nvPr>
        </p:nvSpPr>
        <p:spPr/>
        <p:txBody>
          <a:bodyPr>
            <a:normAutofit/>
          </a:bodyPr>
          <a:lstStyle/>
          <a:p>
            <a:r>
              <a:rPr lang="en-US" dirty="0"/>
              <a:t>Class Activity</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513B73AD-55B8-4AE3-ABED-4458FA58AB41}"/>
                  </a:ext>
                </a:extLst>
              </p:cNvPr>
              <p:cNvSpPr>
                <a:spLocks noGrp="1"/>
              </p:cNvSpPr>
              <p:nvPr>
                <p:ph type="body" sz="quarter" idx="14"/>
              </p:nvPr>
            </p:nvSpPr>
            <p:spPr>
              <a:xfrm>
                <a:off x="609600" y="900862"/>
                <a:ext cx="10750549" cy="5109502"/>
              </a:xfrm>
            </p:spPr>
            <p:txBody>
              <a:bodyPr/>
              <a:lstStyle/>
              <a:p>
                <a:endParaRPr lang="en-US" dirty="0"/>
              </a:p>
              <a:p>
                <a:endParaRPr lang="en-US" dirty="0"/>
              </a:p>
              <a:p>
                <a:r>
                  <a:rPr lang="en-US" dirty="0"/>
                  <a:t>Find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𝑓</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oMath>
                </a14:m>
                <a:r>
                  <a:rPr lang="en-US" b="0" i="0" dirty="0">
                    <a:latin typeface="+mj-lt"/>
                  </a:rPr>
                  <a:t>if</a:t>
                </a:r>
                <a14:m>
                  <m:oMath xmlns:m="http://schemas.openxmlformats.org/officeDocument/2006/math">
                    <m:r>
                      <a:rPr lang="en-US" b="0" i="1" smtClean="0">
                        <a:latin typeface="Cambria Math" panose="02040503050406030204" pitchFamily="18" charset="0"/>
                      </a:rPr>
                      <m:t> </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=4</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r>
                      <a:rPr lang="en-US" b="0" i="1" smtClean="0">
                        <a:latin typeface="Cambria Math" panose="02040503050406030204" pitchFamily="18" charset="0"/>
                      </a:rPr>
                      <m:t>−7</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−5 </m:t>
                    </m:r>
                  </m:oMath>
                </a14:m>
                <a:endParaRPr lang="en-US" dirty="0"/>
              </a:p>
              <a:p>
                <a:r>
                  <a:rPr lang="en-US" dirty="0"/>
                  <a:t>Stating the rules applied at every step</a:t>
                </a:r>
              </a:p>
            </p:txBody>
          </p:sp>
        </mc:Choice>
        <mc:Fallback xmlns="">
          <p:sp>
            <p:nvSpPr>
              <p:cNvPr id="4" name="Text Placeholder 3">
                <a:extLst>
                  <a:ext uri="{FF2B5EF4-FFF2-40B4-BE49-F238E27FC236}">
                    <a16:creationId xmlns:a16="http://schemas.microsoft.com/office/drawing/2014/main" id="{513B73AD-55B8-4AE3-ABED-4458FA58AB41}"/>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117092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C770CA-CA3E-481C-AAD3-15D368B34F85}"/>
              </a:ext>
            </a:extLst>
          </p:cNvPr>
          <p:cNvSpPr>
            <a:spLocks noGrp="1"/>
          </p:cNvSpPr>
          <p:nvPr>
            <p:ph type="title"/>
          </p:nvPr>
        </p:nvSpPr>
        <p:spPr/>
        <p:txBody>
          <a:bodyPr/>
          <a:lstStyle/>
          <a:p>
            <a:r>
              <a:rPr lang="en-US" dirty="0"/>
              <a:t>Class Activity</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1C004941-CA17-4D79-8E75-0DFB103FDEFB}"/>
                  </a:ext>
                </a:extLst>
              </p:cNvPr>
              <p:cNvSpPr>
                <a:spLocks noGrp="1"/>
              </p:cNvSpPr>
              <p:nvPr>
                <p:ph type="body" sz="quarter" idx="14"/>
              </p:nvPr>
            </p:nvSpPr>
            <p:spPr>
              <a:xfrm>
                <a:off x="609600" y="1166070"/>
                <a:ext cx="10750549" cy="4844294"/>
              </a:xfrm>
            </p:spPr>
            <p:txBody>
              <a:bodyPr/>
              <a:lstStyle/>
              <a:p>
                <a:r>
                  <a:rPr lang="en-US" dirty="0"/>
                  <a:t>For </a:t>
                </a:r>
                <a14:m>
                  <m:oMath xmlns:m="http://schemas.openxmlformats.org/officeDocument/2006/math">
                    <m:r>
                      <a:rPr lang="en-US" i="1">
                        <a:latin typeface="Cambria Math" panose="02040503050406030204" pitchFamily="18" charset="0"/>
                      </a:rPr>
                      <m:t>h</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d>
                      <m:dPr>
                        <m:ctrlPr>
                          <a:rPr lang="en-US" i="1">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2</m:t>
                            </m:r>
                          </m:sup>
                        </m:sSup>
                        <m:r>
                          <a:rPr lang="en-US" i="1">
                            <a:latin typeface="Cambria Math" panose="02040503050406030204" pitchFamily="18" charset="0"/>
                          </a:rPr>
                          <m:t>+2</m:t>
                        </m:r>
                      </m:e>
                    </m:d>
                    <m:d>
                      <m:dPr>
                        <m:ctrlPr>
                          <a:rPr lang="en-US" i="1">
                            <a:latin typeface="Cambria Math" panose="02040503050406030204" pitchFamily="18" charset="0"/>
                          </a:rPr>
                        </m:ctrlPr>
                      </m:dPr>
                      <m:e>
                        <m:r>
                          <a:rPr lang="en-US" i="1">
                            <a:latin typeface="Cambria Math" panose="02040503050406030204" pitchFamily="18" charset="0"/>
                          </a:rPr>
                          <m:t>3</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3</m:t>
                            </m:r>
                          </m:sup>
                        </m:sSup>
                        <m:r>
                          <a:rPr lang="en-US" i="1">
                            <a:latin typeface="Cambria Math" panose="02040503050406030204" pitchFamily="18" charset="0"/>
                          </a:rPr>
                          <m:t>−5</m:t>
                        </m:r>
                        <m:r>
                          <a:rPr lang="en-US" i="1">
                            <a:latin typeface="Cambria Math" panose="02040503050406030204" pitchFamily="18" charset="0"/>
                          </a:rPr>
                          <m:t>𝑥</m:t>
                        </m:r>
                      </m:e>
                    </m:d>
                  </m:oMath>
                </a14:m>
                <a:r>
                  <a:rPr lang="en-US" dirty="0"/>
                  <a:t> find </a:t>
                </a:r>
                <a14:m>
                  <m:oMath xmlns:m="http://schemas.openxmlformats.org/officeDocument/2006/math">
                    <m:r>
                      <a:rPr lang="en-US" i="1">
                        <a:latin typeface="Cambria Math" panose="02040503050406030204" pitchFamily="18" charset="0"/>
                      </a:rPr>
                      <m:t>h</m:t>
                    </m:r>
                    <m:r>
                      <a:rPr lang="en-US" i="1">
                        <a:latin typeface="Cambria Math" panose="02040503050406030204" pitchFamily="18" charset="0"/>
                      </a:rPr>
                      <m:t>′(</m:t>
                    </m:r>
                    <m:r>
                      <a:rPr lang="en-US" i="1">
                        <a:latin typeface="Cambria Math" panose="02040503050406030204" pitchFamily="18" charset="0"/>
                      </a:rPr>
                      <m:t>𝑥</m:t>
                    </m:r>
                    <m:r>
                      <a:rPr lang="en-US" i="1">
                        <a:latin typeface="Cambria Math" panose="02040503050406030204" pitchFamily="18" charset="0"/>
                      </a:rPr>
                      <m:t>)</m:t>
                    </m:r>
                  </m:oMath>
                </a14:m>
                <a:r>
                  <a:rPr lang="en-US" dirty="0"/>
                  <a:t> by first expanding the product and then applying derivative rules discussed so far.</a:t>
                </a:r>
              </a:p>
              <a:p>
                <a:endParaRPr lang="en-US" dirty="0"/>
              </a:p>
              <a:p>
                <a:r>
                  <a:rPr lang="en-US" dirty="0"/>
                  <a:t>Hint: Use FOIL</a:t>
                </a:r>
              </a:p>
              <a:p>
                <a:endParaRPr lang="en-US" dirty="0"/>
              </a:p>
            </p:txBody>
          </p:sp>
        </mc:Choice>
        <mc:Fallback xmlns="">
          <p:sp>
            <p:nvSpPr>
              <p:cNvPr id="4" name="Text Placeholder 3">
                <a:extLst>
                  <a:ext uri="{FF2B5EF4-FFF2-40B4-BE49-F238E27FC236}">
                    <a16:creationId xmlns:a16="http://schemas.microsoft.com/office/drawing/2014/main" id="{1C004941-CA17-4D79-8E75-0DFB103FDEFB}"/>
                  </a:ext>
                </a:extLst>
              </p:cNvPr>
              <p:cNvSpPr>
                <a:spLocks noGrp="1" noRot="1" noChangeAspect="1" noMove="1" noResize="1" noEditPoints="1" noAdjustHandles="1" noChangeArrowheads="1" noChangeShapeType="1" noTextEdit="1"/>
              </p:cNvSpPr>
              <p:nvPr>
                <p:ph type="body" sz="quarter" idx="14"/>
              </p:nvPr>
            </p:nvSpPr>
            <p:spPr>
              <a:xfrm>
                <a:off x="609600" y="1166070"/>
                <a:ext cx="10750549" cy="4844294"/>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8837439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6B754-A90C-46D2-87E1-B9AC079EE43B}"/>
              </a:ext>
            </a:extLst>
          </p:cNvPr>
          <p:cNvSpPr>
            <a:spLocks noGrp="1"/>
          </p:cNvSpPr>
          <p:nvPr>
            <p:ph type="title"/>
          </p:nvPr>
        </p:nvSpPr>
        <p:spPr/>
        <p:txBody>
          <a:bodyPr/>
          <a:lstStyle/>
          <a:p>
            <a:r>
              <a:rPr lang="en-US" dirty="0"/>
              <a:t>Videos: Differentiation Techniques</a:t>
            </a:r>
          </a:p>
        </p:txBody>
      </p:sp>
      <p:sp>
        <p:nvSpPr>
          <p:cNvPr id="4" name="Text Placeholder 3">
            <a:extLst>
              <a:ext uri="{FF2B5EF4-FFF2-40B4-BE49-F238E27FC236}">
                <a16:creationId xmlns:a16="http://schemas.microsoft.com/office/drawing/2014/main" id="{E47CDF44-240D-44DF-A6B9-AF3FE31CEF32}"/>
              </a:ext>
            </a:extLst>
          </p:cNvPr>
          <p:cNvSpPr>
            <a:spLocks noGrp="1"/>
          </p:cNvSpPr>
          <p:nvPr>
            <p:ph type="body" sz="quarter" idx="14"/>
          </p:nvPr>
        </p:nvSpPr>
        <p:spPr>
          <a:xfrm>
            <a:off x="609600" y="1350628"/>
            <a:ext cx="10750549" cy="4659736"/>
          </a:xfrm>
        </p:spPr>
        <p:txBody>
          <a:bodyPr/>
          <a:lstStyle/>
          <a:p>
            <a:endParaRPr lang="en-US" dirty="0"/>
          </a:p>
          <a:p>
            <a:r>
              <a:rPr lang="en-US" dirty="0"/>
              <a:t>The </a:t>
            </a:r>
            <a:r>
              <a:rPr lang="en-US" dirty="0">
                <a:hlinkClick r:id="rId2" action="ppaction://hlinkfile"/>
              </a:rPr>
              <a:t>Video</a:t>
            </a:r>
            <a:r>
              <a:rPr lang="en-US" dirty="0"/>
              <a:t> covers</a:t>
            </a:r>
          </a:p>
          <a:p>
            <a:r>
              <a:rPr lang="en-US" dirty="0"/>
              <a:t>The Constant Rule</a:t>
            </a:r>
          </a:p>
          <a:p>
            <a:r>
              <a:rPr lang="en-US" dirty="0"/>
              <a:t>The Power Rule</a:t>
            </a:r>
          </a:p>
          <a:p>
            <a:r>
              <a:rPr lang="en-US" dirty="0"/>
              <a:t>The Sum, Difference and Constant Multiple Rules</a:t>
            </a:r>
          </a:p>
        </p:txBody>
      </p:sp>
    </p:spTree>
    <p:extLst>
      <p:ext uri="{BB962C8B-B14F-4D97-AF65-F5344CB8AC3E}">
        <p14:creationId xmlns:p14="http://schemas.microsoft.com/office/powerpoint/2010/main" val="38977184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14E386-506E-4ED3-824F-481A4C8A9233}"/>
              </a:ext>
            </a:extLst>
          </p:cNvPr>
          <p:cNvSpPr>
            <a:spLocks noGrp="1"/>
          </p:cNvSpPr>
          <p:nvPr>
            <p:ph type="title"/>
          </p:nvPr>
        </p:nvSpPr>
        <p:spPr/>
        <p:txBody>
          <a:bodyPr>
            <a:normAutofit/>
          </a:bodyPr>
          <a:lstStyle/>
          <a:p>
            <a:r>
              <a:rPr lang="en-US" b="1" dirty="0"/>
              <a:t>The Product Rule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3E98AB86-4037-48CD-AAFD-0A981164842A}"/>
                  </a:ext>
                </a:extLst>
              </p:cNvPr>
              <p:cNvSpPr>
                <a:spLocks noGrp="1"/>
              </p:cNvSpPr>
              <p:nvPr>
                <p:ph type="body" sz="quarter" idx="14"/>
              </p:nvPr>
            </p:nvSpPr>
            <p:spPr>
              <a:xfrm>
                <a:off x="609600" y="900862"/>
                <a:ext cx="10972800" cy="5109502"/>
              </a:xfrm>
            </p:spPr>
            <p:txBody>
              <a:bodyPr/>
              <a:lstStyle/>
              <a:p>
                <a:pPr marL="0" indent="0">
                  <a:buNone/>
                </a:pPr>
                <a:r>
                  <a:rPr lang="en-US" dirty="0"/>
                  <a:t>Let f(x) and g(x) be differential functions. Then</a:t>
                </a:r>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e>
                      </m:d>
                      <m:r>
                        <a:rPr lang="en-US" b="0" i="1" smtClean="0">
                          <a:latin typeface="Cambria Math" panose="02040503050406030204" pitchFamily="18" charset="0"/>
                        </a:rPr>
                        <m:t>.</m:t>
                      </m:r>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e>
                      </m:d>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oMath>
                  </m:oMathPara>
                </a14:m>
                <a:endParaRPr lang="en-US" b="0" dirty="0"/>
              </a:p>
              <a:p>
                <a:pPr marL="0" indent="0">
                  <a:buNone/>
                </a:pPr>
                <a:endParaRPr lang="en-US" b="0" dirty="0"/>
              </a:p>
              <a:p>
                <a:pPr marL="0" indent="0">
                  <a:buNone/>
                </a:pPr>
                <a:r>
                  <a:rPr lang="en-US" dirty="0"/>
                  <a:t>That is if</a:t>
                </a:r>
              </a:p>
              <a:p>
                <a:pPr marL="0" indent="0">
                  <a:buNone/>
                </a:pPr>
                <a:r>
                  <a:rPr lang="en-US" dirty="0"/>
                  <a:t> </a:t>
                </a:r>
                <a14:m>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r>
                      <a:rPr lang="en-US" b="0" i="1" smtClean="0">
                        <a:latin typeface="Cambria Math" panose="02040503050406030204" pitchFamily="18" charset="0"/>
                      </a:rPr>
                      <m:t>𝑡h𝑒𝑛</m:t>
                    </m:r>
                    <m:r>
                      <a:rPr lang="en-US" b="0" i="1" smtClean="0">
                        <a:latin typeface="Cambria Math" panose="02040503050406030204" pitchFamily="18" charset="0"/>
                      </a:rPr>
                      <m:t> </m:t>
                    </m:r>
                    <m:sSup>
                      <m:sSupPr>
                        <m:ctrlPr>
                          <a:rPr lang="en-US" b="0" i="1" smtClean="0">
                            <a:latin typeface="Cambria Math" panose="02040503050406030204" pitchFamily="18" charset="0"/>
                          </a:rPr>
                        </m:ctrlPr>
                      </m:sSupPr>
                      <m:e>
                        <m:r>
                          <a:rPr lang="en-US" b="0" i="1" smtClean="0">
                            <a:latin typeface="Cambria Math" panose="02040503050406030204" pitchFamily="18" charset="0"/>
                          </a:rPr>
                          <m:t>h</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𝑓</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𝑔</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oMath>
                </a14:m>
                <a:endParaRPr lang="en-US" dirty="0"/>
              </a:p>
              <a:p>
                <a:pPr marL="0" indent="0">
                  <a:buNone/>
                </a:pPr>
                <a:endParaRPr lang="en-US" dirty="0"/>
              </a:p>
              <a:p>
                <a:pPr marL="0" indent="0">
                  <a:buNone/>
                </a:pPr>
                <a:r>
                  <a:rPr lang="en-US" dirty="0"/>
                  <a:t>This means that, the derivative of a product of two functions is the derivative of the first function times the second function plus the derivative of the second function times the first function.</a:t>
                </a:r>
              </a:p>
              <a:p>
                <a:pPr marL="0" indent="0">
                  <a:buNone/>
                </a:pPr>
                <a:endParaRPr lang="en-US" dirty="0"/>
              </a:p>
            </p:txBody>
          </p:sp>
        </mc:Choice>
        <mc:Fallback xmlns="">
          <p:sp>
            <p:nvSpPr>
              <p:cNvPr id="4" name="Text Placeholder 3">
                <a:extLst>
                  <a:ext uri="{FF2B5EF4-FFF2-40B4-BE49-F238E27FC236}">
                    <a16:creationId xmlns:a16="http://schemas.microsoft.com/office/drawing/2014/main" id="{3E98AB86-4037-48CD-AAFD-0A981164842A}"/>
                  </a:ext>
                </a:extLst>
              </p:cNvPr>
              <p:cNvSpPr>
                <a:spLocks noGrp="1" noRot="1" noChangeAspect="1" noMove="1" noResize="1" noEditPoints="1" noAdjustHandles="1" noChangeArrowheads="1" noChangeShapeType="1" noTextEdit="1"/>
              </p:cNvSpPr>
              <p:nvPr>
                <p:ph type="body" sz="quarter" idx="14"/>
              </p:nvPr>
            </p:nvSpPr>
            <p:spPr>
              <a:xfrm>
                <a:off x="609600" y="900862"/>
                <a:ext cx="10972800" cy="5109502"/>
              </a:xfrm>
              <a:blipFill>
                <a:blip r:embed="rId2"/>
                <a:stretch>
                  <a:fillRect l="-611" r="-56"/>
                </a:stretch>
              </a:blipFill>
            </p:spPr>
            <p:txBody>
              <a:bodyPr/>
              <a:lstStyle/>
              <a:p>
                <a:r>
                  <a:rPr lang="en-US">
                    <a:noFill/>
                  </a:rPr>
                  <a:t> </a:t>
                </a:r>
              </a:p>
            </p:txBody>
          </p:sp>
        </mc:Fallback>
      </mc:AlternateContent>
    </p:spTree>
    <p:extLst>
      <p:ext uri="{BB962C8B-B14F-4D97-AF65-F5344CB8AC3E}">
        <p14:creationId xmlns:p14="http://schemas.microsoft.com/office/powerpoint/2010/main" val="10190980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5B39BC-8A21-47E9-B9D5-7F2216C44D1F}"/>
              </a:ext>
            </a:extLst>
          </p:cNvPr>
          <p:cNvSpPr>
            <a:spLocks noGrp="1"/>
          </p:cNvSpPr>
          <p:nvPr>
            <p:ph type="title"/>
          </p:nvPr>
        </p:nvSpPr>
        <p:spPr/>
        <p:txBody>
          <a:bodyPr>
            <a:normAutofit/>
          </a:bodyPr>
          <a:lstStyle/>
          <a:p>
            <a:r>
              <a:rPr lang="en-US" dirty="0"/>
              <a:t>Applying Product Rule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4D0D63B9-14C4-4468-BFFA-0A4D3D6C95C0}"/>
                  </a:ext>
                </a:extLst>
              </p:cNvPr>
              <p:cNvSpPr>
                <a:spLocks noGrp="1"/>
              </p:cNvSpPr>
              <p:nvPr>
                <p:ph type="body" sz="quarter" idx="14"/>
              </p:nvPr>
            </p:nvSpPr>
            <p:spPr>
              <a:xfrm>
                <a:off x="609600" y="900862"/>
                <a:ext cx="11133221" cy="5467854"/>
              </a:xfrm>
            </p:spPr>
            <p:txBody>
              <a:bodyPr/>
              <a:lstStyle/>
              <a:p>
                <a:pPr marL="0" indent="0">
                  <a:buNone/>
                </a:pPr>
                <a:endParaRPr lang="en-US" dirty="0"/>
              </a:p>
              <a:p>
                <a:pPr marL="0" indent="0">
                  <a:buNone/>
                </a:pPr>
                <a:r>
                  <a:rPr lang="en-US" b="1" dirty="0"/>
                  <a:t>Example 1</a:t>
                </a:r>
              </a:p>
              <a:p>
                <a:pPr marL="0" indent="0">
                  <a:buNone/>
                </a:pPr>
                <a:endParaRPr lang="en-US" b="1" dirty="0"/>
              </a:p>
              <a:p>
                <a:pPr marL="0" indent="0">
                  <a:buNone/>
                </a:pPr>
                <a:r>
                  <a:rPr lang="en-US" dirty="0"/>
                  <a:t>For </a:t>
                </a:r>
                <a14:m>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+2</m:t>
                        </m:r>
                      </m:e>
                    </m:d>
                    <m:d>
                      <m:dPr>
                        <m:ctrlPr>
                          <a:rPr lang="en-US" b="0" i="1" smtClean="0">
                            <a:latin typeface="Cambria Math" panose="02040503050406030204" pitchFamily="18" charset="0"/>
                          </a:rPr>
                        </m:ctrlPr>
                      </m:dPr>
                      <m:e>
                        <m:r>
                          <a:rPr lang="en-US" b="0" i="1" smtClean="0">
                            <a:latin typeface="Cambria Math" panose="02040503050406030204" pitchFamily="18" charset="0"/>
                          </a:rPr>
                          <m:t>3</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r>
                          <a:rPr lang="en-US" b="0" i="1" smtClean="0">
                            <a:latin typeface="Cambria Math" panose="02040503050406030204" pitchFamily="18" charset="0"/>
                          </a:rPr>
                          <m:t>−5</m:t>
                        </m:r>
                        <m:r>
                          <a:rPr lang="en-US" b="0" i="1" smtClean="0">
                            <a:latin typeface="Cambria Math" panose="02040503050406030204" pitchFamily="18" charset="0"/>
                          </a:rPr>
                          <m:t>𝑥</m:t>
                        </m:r>
                      </m:e>
                    </m:d>
                  </m:oMath>
                </a14:m>
                <a:r>
                  <a:rPr lang="en-US" dirty="0"/>
                  <a:t> find </a:t>
                </a:r>
                <a14:m>
                  <m:oMath xmlns:m="http://schemas.openxmlformats.org/officeDocument/2006/math">
                    <m:r>
                      <a:rPr lang="en-US" b="0" i="1" smtClean="0">
                        <a:latin typeface="Cambria Math" panose="02040503050406030204" pitchFamily="18" charset="0"/>
                      </a:rPr>
                      <m:t>h</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 by applying the Product Rule.</a:t>
                </a:r>
              </a:p>
              <a:p>
                <a:pPr marL="0" indent="0">
                  <a:buNone/>
                </a:pPr>
                <a:endParaRPr lang="en-US" dirty="0"/>
              </a:p>
              <a:p>
                <a:pPr marL="0" indent="0">
                  <a:buNone/>
                </a:pPr>
                <a:r>
                  <a:rPr lang="en-US" b="1" dirty="0"/>
                  <a:t>Solution</a:t>
                </a:r>
                <a:endParaRPr lang="en-US" dirty="0"/>
              </a:p>
              <a:p>
                <a:pPr marL="0" indent="0">
                  <a:buNone/>
                </a:pPr>
                <a:r>
                  <a:rPr lang="en-US" dirty="0"/>
                  <a:t>If we set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+2</m:t>
                    </m:r>
                  </m:oMath>
                </a14:m>
                <a:r>
                  <a:rPr lang="en-US" dirty="0"/>
                  <a:t> and </a:t>
                </a:r>
                <a14:m>
                  <m:oMath xmlns:m="http://schemas.openxmlformats.org/officeDocument/2006/math">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=3</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r>
                      <a:rPr lang="en-US" b="0" i="1" smtClean="0">
                        <a:latin typeface="Cambria Math" panose="02040503050406030204" pitchFamily="18" charset="0"/>
                      </a:rPr>
                      <m:t>−5</m:t>
                    </m:r>
                    <m:r>
                      <a:rPr lang="en-US" b="0" i="1" smtClean="0">
                        <a:latin typeface="Cambria Math" panose="02040503050406030204" pitchFamily="18" charset="0"/>
                      </a:rPr>
                      <m:t>𝑥</m:t>
                    </m:r>
                    <m:r>
                      <a:rPr lang="en-US" b="0" i="1" smtClean="0">
                        <a:latin typeface="Cambria Math" panose="02040503050406030204" pitchFamily="18" charset="0"/>
                      </a:rPr>
                      <m:t>, </m:t>
                    </m:r>
                  </m:oMath>
                </a14:m>
                <a:r>
                  <a:rPr lang="en-US" dirty="0"/>
                  <a:t> then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𝑓</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=2</m:t>
                    </m:r>
                    <m:r>
                      <a:rPr lang="en-US" b="0" i="1" smtClean="0">
                        <a:latin typeface="Cambria Math" panose="02040503050406030204" pitchFamily="18" charset="0"/>
                      </a:rPr>
                      <m:t>𝑥</m:t>
                    </m:r>
                  </m:oMath>
                </a14:m>
                <a:r>
                  <a:rPr lang="en-US" dirty="0"/>
                  <a:t> and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𝑔</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=9</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−5</m:t>
                    </m:r>
                  </m:oMath>
                </a14:m>
                <a:endParaRPr lang="en-US" dirty="0"/>
              </a:p>
              <a:p>
                <a:pPr marL="0" indent="0">
                  <a:buNone/>
                </a:pPr>
                <a:r>
                  <a:rPr lang="en-US" dirty="0"/>
                  <a:t>Thus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h</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𝑓</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𝑔</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2</m:t>
                        </m:r>
                        <m:r>
                          <a:rPr lang="en-US" b="0" i="1" smtClean="0">
                            <a:latin typeface="Cambria Math" panose="02040503050406030204" pitchFamily="18" charset="0"/>
                          </a:rPr>
                          <m:t>𝑥</m:t>
                        </m:r>
                      </m:e>
                    </m:d>
                    <m:d>
                      <m:dPr>
                        <m:ctrlPr>
                          <a:rPr lang="en-US" b="0" i="1" smtClean="0">
                            <a:latin typeface="Cambria Math" panose="02040503050406030204" pitchFamily="18" charset="0"/>
                          </a:rPr>
                        </m:ctrlPr>
                      </m:dPr>
                      <m:e>
                        <m:r>
                          <a:rPr lang="en-US" i="1">
                            <a:latin typeface="Cambria Math" panose="02040503050406030204" pitchFamily="18" charset="0"/>
                          </a:rPr>
                          <m:t>3</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3</m:t>
                            </m:r>
                          </m:sup>
                        </m:sSup>
                        <m:r>
                          <a:rPr lang="en-US" i="1">
                            <a:latin typeface="Cambria Math" panose="02040503050406030204" pitchFamily="18" charset="0"/>
                          </a:rPr>
                          <m:t>−5</m:t>
                        </m:r>
                        <m:r>
                          <a:rPr lang="en-US" i="1">
                            <a:latin typeface="Cambria Math" panose="02040503050406030204" pitchFamily="18" charset="0"/>
                          </a:rPr>
                          <m:t>𝑥</m:t>
                        </m:r>
                      </m:e>
                    </m:d>
                    <m:r>
                      <a:rPr lang="en-US" b="0" i="0" smtClean="0">
                        <a:latin typeface="Cambria Math" panose="02040503050406030204" pitchFamily="18" charset="0"/>
                      </a:rPr>
                      <m:t>+(</m:t>
                    </m:r>
                    <m:r>
                      <a:rPr lang="en-US" i="1">
                        <a:latin typeface="Cambria Math" panose="02040503050406030204" pitchFamily="18" charset="0"/>
                      </a:rPr>
                      <m:t>9</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2</m:t>
                        </m:r>
                      </m:sup>
                    </m:sSup>
                    <m:r>
                      <a:rPr lang="en-US" i="1">
                        <a:latin typeface="Cambria Math" panose="02040503050406030204" pitchFamily="18" charset="0"/>
                      </a:rPr>
                      <m:t>−5</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+2)</m:t>
                    </m:r>
                  </m:oMath>
                </a14:m>
                <a:endParaRPr lang="en-US" dirty="0"/>
              </a:p>
              <a:p>
                <a:pPr marL="0" indent="0">
                  <a:buNone/>
                </a:pPr>
                <a:r>
                  <a:rPr lang="en-US" dirty="0"/>
                  <a:t>Simplifying, we have </a:t>
                </a:r>
              </a:p>
              <a:p>
                <a:pPr marL="0" indent="0">
                  <a:buNone/>
                </a:pPr>
                <a14:m>
                  <m:oMathPara xmlns:m="http://schemas.openxmlformats.org/officeDocument/2006/math">
                    <m:oMathParaPr>
                      <m:jc m:val="centerGroup"/>
                    </m:oMathParaPr>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h</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=15</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4</m:t>
                          </m:r>
                        </m:sup>
                      </m:sSup>
                      <m:r>
                        <a:rPr lang="en-US" b="0" i="1" smtClean="0">
                          <a:latin typeface="Cambria Math" panose="02040503050406030204" pitchFamily="18" charset="0"/>
                        </a:rPr>
                        <m:t>+3</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−10</m:t>
                      </m:r>
                    </m:oMath>
                  </m:oMathPara>
                </a14:m>
                <a:endParaRPr lang="en-US" dirty="0"/>
              </a:p>
              <a:p>
                <a:pPr marL="0" indent="0">
                  <a:buNone/>
                </a:pPr>
                <a:r>
                  <a:rPr lang="en-US" dirty="0"/>
                  <a:t>To check, we see that </a:t>
                </a:r>
                <a14:m>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=3</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5</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r>
                      <a:rPr lang="en-US" b="0" i="1" smtClean="0">
                        <a:latin typeface="Cambria Math" panose="02040503050406030204" pitchFamily="18" charset="0"/>
                      </a:rPr>
                      <m:t>−10</m:t>
                    </m:r>
                    <m:r>
                      <a:rPr lang="en-US" b="0" i="1" smtClean="0">
                        <a:latin typeface="Cambria Math" panose="02040503050406030204" pitchFamily="18" charset="0"/>
                      </a:rPr>
                      <m:t>𝑥</m:t>
                    </m:r>
                  </m:oMath>
                </a14:m>
                <a:r>
                  <a:rPr lang="en-US" dirty="0"/>
                  <a:t> and consequently,</a:t>
                </a:r>
              </a:p>
              <a:p>
                <a:pPr marL="0" indent="0">
                  <a:buNone/>
                </a:pPr>
                <a14:m>
                  <m:oMathPara xmlns:m="http://schemas.openxmlformats.org/officeDocument/2006/math">
                    <m:oMathParaPr>
                      <m:jc m:val="centerGroup"/>
                    </m:oMathParaPr>
                    <m:oMath xmlns:m="http://schemas.openxmlformats.org/officeDocument/2006/math">
                      <m:sSup>
                        <m:sSupPr>
                          <m:ctrlPr>
                            <a:rPr lang="en-US" i="1">
                              <a:latin typeface="Cambria Math" panose="02040503050406030204" pitchFamily="18" charset="0"/>
                            </a:rPr>
                          </m:ctrlPr>
                        </m:sSupPr>
                        <m:e>
                          <m:r>
                            <a:rPr lang="en-US" i="1">
                              <a:latin typeface="Cambria Math" panose="02040503050406030204" pitchFamily="18" charset="0"/>
                            </a:rPr>
                            <m:t>h</m:t>
                          </m:r>
                        </m:e>
                        <m:sup>
                          <m:r>
                            <a:rPr lang="en-US" i="1">
                              <a:latin typeface="Cambria Math" panose="02040503050406030204" pitchFamily="18" charset="0"/>
                            </a:rPr>
                            <m:t>′</m:t>
                          </m:r>
                        </m:sup>
                      </m:sSup>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=15</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4</m:t>
                          </m:r>
                        </m:sup>
                      </m:sSup>
                      <m:r>
                        <a:rPr lang="en-US" i="1">
                          <a:latin typeface="Cambria Math" panose="02040503050406030204" pitchFamily="18" charset="0"/>
                        </a:rPr>
                        <m:t>+3</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2</m:t>
                          </m:r>
                        </m:sup>
                      </m:sSup>
                      <m:r>
                        <a:rPr lang="en-US" i="1">
                          <a:latin typeface="Cambria Math" panose="02040503050406030204" pitchFamily="18" charset="0"/>
                        </a:rPr>
                        <m:t>−10</m:t>
                      </m:r>
                    </m:oMath>
                  </m:oMathPara>
                </a14:m>
                <a:endParaRPr lang="en-US" dirty="0"/>
              </a:p>
              <a:p>
                <a:pPr marL="0" indent="0">
                  <a:buNone/>
                </a:pPr>
                <a:endParaRPr lang="en-US" dirty="0"/>
              </a:p>
            </p:txBody>
          </p:sp>
        </mc:Choice>
        <mc:Fallback xmlns="">
          <p:sp>
            <p:nvSpPr>
              <p:cNvPr id="4" name="Text Placeholder 3">
                <a:extLst>
                  <a:ext uri="{FF2B5EF4-FFF2-40B4-BE49-F238E27FC236}">
                    <a16:creationId xmlns:a16="http://schemas.microsoft.com/office/drawing/2014/main" id="{4D0D63B9-14C4-4468-BFFA-0A4D3D6C95C0}"/>
                  </a:ext>
                </a:extLst>
              </p:cNvPr>
              <p:cNvSpPr>
                <a:spLocks noGrp="1" noRot="1" noChangeAspect="1" noMove="1" noResize="1" noEditPoints="1" noAdjustHandles="1" noChangeArrowheads="1" noChangeShapeType="1" noTextEdit="1"/>
              </p:cNvSpPr>
              <p:nvPr>
                <p:ph type="body" sz="quarter" idx="14"/>
              </p:nvPr>
            </p:nvSpPr>
            <p:spPr>
              <a:xfrm>
                <a:off x="609600" y="900862"/>
                <a:ext cx="11133221" cy="5467854"/>
              </a:xfrm>
              <a:blipFill>
                <a:blip r:embed="rId2"/>
                <a:stretch>
                  <a:fillRect l="-602"/>
                </a:stretch>
              </a:blipFill>
            </p:spPr>
            <p:txBody>
              <a:bodyPr/>
              <a:lstStyle/>
              <a:p>
                <a:r>
                  <a:rPr lang="en-US">
                    <a:noFill/>
                  </a:rPr>
                  <a:t> </a:t>
                </a:r>
              </a:p>
            </p:txBody>
          </p:sp>
        </mc:Fallback>
      </mc:AlternateContent>
    </p:spTree>
    <p:extLst>
      <p:ext uri="{BB962C8B-B14F-4D97-AF65-F5344CB8AC3E}">
        <p14:creationId xmlns:p14="http://schemas.microsoft.com/office/powerpoint/2010/main" val="344032252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9D0368-7624-4522-BE3E-2F85AE861124}"/>
              </a:ext>
            </a:extLst>
          </p:cNvPr>
          <p:cNvSpPr>
            <a:spLocks noGrp="1"/>
          </p:cNvSpPr>
          <p:nvPr>
            <p:ph type="title"/>
          </p:nvPr>
        </p:nvSpPr>
        <p:spPr/>
        <p:txBody>
          <a:bodyPr>
            <a:normAutofit/>
          </a:bodyPr>
          <a:lstStyle/>
          <a:p>
            <a:r>
              <a:rPr lang="en-US" dirty="0"/>
              <a:t>Applying Product Rule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776FD40F-9D49-41E5-A112-544F2A86D25F}"/>
                  </a:ext>
                </a:extLst>
              </p:cNvPr>
              <p:cNvSpPr>
                <a:spLocks noGrp="1"/>
              </p:cNvSpPr>
              <p:nvPr>
                <p:ph type="body" sz="quarter" idx="14"/>
              </p:nvPr>
            </p:nvSpPr>
            <p:spPr>
              <a:xfrm>
                <a:off x="449179" y="900863"/>
                <a:ext cx="11213432" cy="5715810"/>
              </a:xfrm>
            </p:spPr>
            <p:txBody>
              <a:bodyPr/>
              <a:lstStyle/>
              <a:p>
                <a:pPr marL="0" indent="0">
                  <a:buNone/>
                </a:pPr>
                <a:endParaRPr lang="en-US" dirty="0"/>
              </a:p>
              <a:p>
                <a:pPr marL="0" indent="0">
                  <a:buNone/>
                </a:pPr>
                <a:r>
                  <a:rPr lang="en-US" b="1" dirty="0"/>
                  <a:t>Example 2</a:t>
                </a:r>
              </a:p>
              <a:p>
                <a:pPr marL="0" indent="0">
                  <a:buNone/>
                </a:pPr>
                <a:r>
                  <a:rPr lang="en-US" dirty="0"/>
                  <a:t>Find the derivative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endParaRPr lang="en-US" dirty="0"/>
              </a:p>
              <a:p>
                <a:pPr marL="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sup>
                      </m:sSup>
                      <m:r>
                        <a:rPr lang="en-US" b="0" i="1" smtClean="0">
                          <a:latin typeface="Cambria Math" panose="02040503050406030204" pitchFamily="18" charset="0"/>
                        </a:rPr>
                        <m:t>+1)(</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+3</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dirty="0"/>
              </a:p>
              <a:p>
                <a:pPr marL="0" indent="0">
                  <a:buNone/>
                </a:pPr>
                <a:endParaRPr lang="en-US" dirty="0"/>
              </a:p>
              <a:p>
                <a:pPr marL="0" indent="0">
                  <a:buNone/>
                </a:pPr>
                <a:r>
                  <a:rPr lang="en-US" b="1" dirty="0"/>
                  <a:t>Solution</a:t>
                </a:r>
              </a:p>
              <a:p>
                <a:pPr marL="0" indent="0">
                  <a:buNone/>
                </a:pPr>
                <a14:m>
                  <m:oMathPara xmlns:m="http://schemas.openxmlformats.org/officeDocument/2006/math">
                    <m:oMathParaPr>
                      <m:jc m:val="left"/>
                    </m:oMathParaPr>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𝑓</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sup>
                      </m:sSup>
                      <m:d>
                        <m:dPr>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+3</m:t>
                          </m:r>
                          <m:r>
                            <a:rPr lang="en-US" b="0" i="1" smtClean="0">
                              <a:latin typeface="Cambria Math" panose="02040503050406030204" pitchFamily="18" charset="0"/>
                            </a:rPr>
                            <m:t>𝑥</m:t>
                          </m:r>
                        </m:e>
                      </m:d>
                      <m:r>
                        <a:rPr lang="en-US" b="0" i="1" smtClean="0">
                          <a:latin typeface="Cambria Math" panose="02040503050406030204" pitchFamily="18" charset="0"/>
                        </a:rPr>
                        <m:t>+(2</m:t>
                      </m:r>
                      <m:r>
                        <a:rPr lang="en-US" b="0" i="1" smtClean="0">
                          <a:latin typeface="Cambria Math" panose="02040503050406030204" pitchFamily="18" charset="0"/>
                        </a:rPr>
                        <m:t>𝑥</m:t>
                      </m:r>
                      <m:r>
                        <a:rPr lang="en-US" b="0" i="1" smtClean="0">
                          <a:latin typeface="Cambria Math" panose="02040503050406030204" pitchFamily="18" charset="0"/>
                        </a:rPr>
                        <m:t>+3)(</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sup>
                      </m:sSup>
                      <m:r>
                        <a:rPr lang="en-US" b="0" i="1" smtClean="0">
                          <a:latin typeface="Cambria Math" panose="02040503050406030204" pitchFamily="18" charset="0"/>
                        </a:rPr>
                        <m:t>+1)</m:t>
                      </m:r>
                    </m:oMath>
                  </m:oMathPara>
                </a14:m>
                <a:endParaRPr lang="en-US" dirty="0"/>
              </a:p>
            </p:txBody>
          </p:sp>
        </mc:Choice>
        <mc:Fallback xmlns="">
          <p:sp>
            <p:nvSpPr>
              <p:cNvPr id="4" name="Text Placeholder 3">
                <a:extLst>
                  <a:ext uri="{FF2B5EF4-FFF2-40B4-BE49-F238E27FC236}">
                    <a16:creationId xmlns:a16="http://schemas.microsoft.com/office/drawing/2014/main" id="{776FD40F-9D49-41E5-A112-544F2A86D25F}"/>
                  </a:ext>
                </a:extLst>
              </p:cNvPr>
              <p:cNvSpPr>
                <a:spLocks noGrp="1" noRot="1" noChangeAspect="1" noMove="1" noResize="1" noEditPoints="1" noAdjustHandles="1" noChangeArrowheads="1" noChangeShapeType="1" noTextEdit="1"/>
              </p:cNvSpPr>
              <p:nvPr>
                <p:ph type="body" sz="quarter" idx="14"/>
              </p:nvPr>
            </p:nvSpPr>
            <p:spPr>
              <a:xfrm>
                <a:off x="449179" y="900863"/>
                <a:ext cx="11213432" cy="5715810"/>
              </a:xfrm>
              <a:blipFill>
                <a:blip r:embed="rId2"/>
                <a:stretch>
                  <a:fillRect l="-598"/>
                </a:stretch>
              </a:blipFill>
            </p:spPr>
            <p:txBody>
              <a:bodyPr/>
              <a:lstStyle/>
              <a:p>
                <a:r>
                  <a:rPr lang="en-US">
                    <a:noFill/>
                  </a:rPr>
                  <a:t> </a:t>
                </a:r>
              </a:p>
            </p:txBody>
          </p:sp>
        </mc:Fallback>
      </mc:AlternateContent>
    </p:spTree>
    <p:extLst>
      <p:ext uri="{BB962C8B-B14F-4D97-AF65-F5344CB8AC3E}">
        <p14:creationId xmlns:p14="http://schemas.microsoft.com/office/powerpoint/2010/main" val="28904773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E509DC-D170-4ECB-8A06-FA1210155127}"/>
              </a:ext>
            </a:extLst>
          </p:cNvPr>
          <p:cNvSpPr>
            <a:spLocks noGrp="1"/>
          </p:cNvSpPr>
          <p:nvPr>
            <p:ph type="title"/>
          </p:nvPr>
        </p:nvSpPr>
        <p:spPr/>
        <p:txBody>
          <a:bodyPr>
            <a:normAutofit/>
          </a:bodyPr>
          <a:lstStyle/>
          <a:p>
            <a:r>
              <a:rPr lang="en-US" b="1" dirty="0"/>
              <a:t>2.3.1 </a:t>
            </a:r>
            <a:r>
              <a:rPr lang="en-US" dirty="0"/>
              <a:t>2.3.1 Apply Constant, constant multiple, and power rules</a:t>
            </a:r>
            <a:endParaRPr lang="en-US" b="1" dirty="0"/>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2D125482-B5F5-44A6-A174-5314F25DB339}"/>
                  </a:ext>
                </a:extLst>
              </p:cNvPr>
              <p:cNvSpPr>
                <a:spLocks noGrp="1"/>
              </p:cNvSpPr>
              <p:nvPr>
                <p:ph type="body" sz="quarter" idx="14"/>
              </p:nvPr>
            </p:nvSpPr>
            <p:spPr>
              <a:xfrm>
                <a:off x="307764" y="842139"/>
                <a:ext cx="10658103" cy="5715810"/>
              </a:xfrm>
            </p:spPr>
            <p:txBody>
              <a:bodyPr/>
              <a:lstStyle/>
              <a:p>
                <a:pPr marL="0" indent="0">
                  <a:buNone/>
                </a:pPr>
                <a:r>
                  <a:rPr lang="en-US" b="1" dirty="0"/>
                  <a:t>Constant Rule:</a:t>
                </a:r>
              </a:p>
              <a:p>
                <a:pPr marL="0" indent="0">
                  <a:buNone/>
                </a:pPr>
                <a:endParaRPr lang="en-US" b="1" dirty="0"/>
              </a:p>
              <a:p>
                <a:pPr marL="0" indent="0">
                  <a:buNone/>
                </a:pPr>
                <a:r>
                  <a:rPr lang="en-US" dirty="0"/>
                  <a:t>A function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r>
                      <a:rPr lang="en-US" i="1" dirty="0" smtClean="0">
                        <a:latin typeface="Cambria Math" panose="02040503050406030204" pitchFamily="18" charset="0"/>
                      </a:rPr>
                      <m:t>𝑐</m:t>
                    </m:r>
                  </m:oMath>
                </a14:m>
                <a:r>
                  <a:rPr lang="en-US" dirty="0"/>
                  <a:t>, where </a:t>
                </a:r>
                <a14:m>
                  <m:oMath xmlns:m="http://schemas.openxmlformats.org/officeDocument/2006/math">
                    <m:r>
                      <a:rPr lang="en-US" i="1" dirty="0" smtClean="0">
                        <a:latin typeface="Cambria Math" panose="02040503050406030204" pitchFamily="18" charset="0"/>
                      </a:rPr>
                      <m:t>𝑐</m:t>
                    </m:r>
                  </m:oMath>
                </a14:m>
                <a:r>
                  <a:rPr lang="en-US" dirty="0"/>
                  <a:t> is a constant is a called</a:t>
                </a:r>
                <a:r>
                  <a:rPr lang="en-US" b="1" dirty="0"/>
                  <a:t> constant function</a:t>
                </a:r>
                <a:r>
                  <a:rPr lang="en-US" dirty="0"/>
                  <a:t>.</a:t>
                </a:r>
              </a:p>
              <a:p>
                <a:pPr marL="0" indent="0">
                  <a:buNone/>
                </a:pPr>
                <a:endParaRPr lang="en-US" dirty="0"/>
              </a:p>
            </p:txBody>
          </p:sp>
        </mc:Choice>
        <mc:Fallback xmlns="">
          <p:sp>
            <p:nvSpPr>
              <p:cNvPr id="4" name="Text Placeholder 3">
                <a:extLst>
                  <a:ext uri="{FF2B5EF4-FFF2-40B4-BE49-F238E27FC236}">
                    <a16:creationId xmlns:a16="http://schemas.microsoft.com/office/drawing/2014/main" id="{2D125482-B5F5-44A6-A174-5314F25DB339}"/>
                  </a:ext>
                </a:extLst>
              </p:cNvPr>
              <p:cNvSpPr>
                <a:spLocks noGrp="1" noRot="1" noChangeAspect="1" noMove="1" noResize="1" noEditPoints="1" noAdjustHandles="1" noChangeArrowheads="1" noChangeShapeType="1" noTextEdit="1"/>
              </p:cNvSpPr>
              <p:nvPr>
                <p:ph type="body" sz="quarter" idx="14"/>
              </p:nvPr>
            </p:nvSpPr>
            <p:spPr>
              <a:xfrm>
                <a:off x="307764" y="842139"/>
                <a:ext cx="10658103" cy="5715810"/>
              </a:xfrm>
              <a:blipFill>
                <a:blip r:embed="rId2"/>
                <a:stretch>
                  <a:fillRect l="-572"/>
                </a:stretch>
              </a:blipFill>
            </p:spPr>
            <p:txBody>
              <a:bodyPr/>
              <a:lstStyle/>
              <a:p>
                <a:r>
                  <a:rPr lang="en-US">
                    <a:noFill/>
                  </a:rPr>
                  <a:t> </a:t>
                </a:r>
              </a:p>
            </p:txBody>
          </p:sp>
        </mc:Fallback>
      </mc:AlternateContent>
      <p:pic>
        <p:nvPicPr>
          <p:cNvPr id="2050" name="Picture 2">
            <a:extLst>
              <a:ext uri="{FF2B5EF4-FFF2-40B4-BE49-F238E27FC236}">
                <a16:creationId xmlns:a16="http://schemas.microsoft.com/office/drawing/2014/main" id="{9DC2A62D-0E54-475C-A9E2-9D609F0EB1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5423" y="2761231"/>
            <a:ext cx="3229190" cy="2797437"/>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F3B6DB06-EF18-448F-83C4-A09C754FB06B}"/>
                  </a:ext>
                </a:extLst>
              </p:cNvPr>
              <p:cNvSpPr/>
              <p:nvPr/>
            </p:nvSpPr>
            <p:spPr>
              <a:xfrm>
                <a:off x="511728" y="5958093"/>
                <a:ext cx="11372508" cy="400110"/>
              </a:xfrm>
              <a:prstGeom prst="rect">
                <a:avLst/>
              </a:prstGeom>
            </p:spPr>
            <p:txBody>
              <a:bodyPr wrap="square">
                <a:spAutoFit/>
              </a:bodyPr>
              <a:lstStyle/>
              <a:p>
                <a:r>
                  <a:rPr lang="en-US" sz="2000" dirty="0">
                    <a:solidFill>
                      <a:srgbClr val="000000"/>
                    </a:solidFill>
                    <a:latin typeface="Arial" panose="020B0604020202020204" pitchFamily="34" charset="0"/>
                  </a:rPr>
                  <a:t>Graphically, The slope of the tangent line is 0, so derivative of </a:t>
                </a:r>
                <a14:m>
                  <m:oMath xmlns:m="http://schemas.openxmlformats.org/officeDocument/2006/math">
                    <m:r>
                      <a:rPr lang="en-US" sz="2000" i="1" dirty="0" smtClean="0">
                        <a:solidFill>
                          <a:srgbClr val="000000"/>
                        </a:solidFill>
                        <a:latin typeface="Cambria Math" panose="02040503050406030204" pitchFamily="18" charset="0"/>
                      </a:rPr>
                      <m:t>𝑓</m:t>
                    </m:r>
                    <m:r>
                      <a:rPr lang="en-US" sz="2000" i="1" dirty="0" smtClean="0">
                        <a:solidFill>
                          <a:srgbClr val="000000"/>
                        </a:solidFill>
                        <a:latin typeface="Cambria Math" panose="02040503050406030204" pitchFamily="18" charset="0"/>
                      </a:rPr>
                      <m:t>(</m:t>
                    </m:r>
                    <m:r>
                      <a:rPr lang="en-US" sz="2000" i="1" dirty="0" smtClean="0">
                        <a:solidFill>
                          <a:srgbClr val="000000"/>
                        </a:solidFill>
                        <a:latin typeface="Cambria Math" panose="02040503050406030204" pitchFamily="18" charset="0"/>
                      </a:rPr>
                      <m:t>𝑥</m:t>
                    </m:r>
                    <m:r>
                      <a:rPr lang="en-US" sz="2000" i="1" dirty="0" smtClean="0">
                        <a:solidFill>
                          <a:srgbClr val="000000"/>
                        </a:solidFill>
                        <a:latin typeface="Cambria Math" panose="02040503050406030204" pitchFamily="18" charset="0"/>
                      </a:rPr>
                      <m:t>)=</m:t>
                    </m:r>
                    <m:r>
                      <a:rPr lang="en-US" sz="2000" i="1" dirty="0" smtClean="0">
                        <a:solidFill>
                          <a:srgbClr val="000000"/>
                        </a:solidFill>
                        <a:latin typeface="Cambria Math" panose="02040503050406030204" pitchFamily="18" charset="0"/>
                      </a:rPr>
                      <m:t>𝑐</m:t>
                    </m:r>
                    <m:r>
                      <a:rPr lang="en-US" sz="2000" i="1" dirty="0" smtClean="0">
                        <a:solidFill>
                          <a:srgbClr val="000000"/>
                        </a:solidFill>
                        <a:latin typeface="Cambria Math" panose="02040503050406030204" pitchFamily="18" charset="0"/>
                      </a:rPr>
                      <m:t> </m:t>
                    </m:r>
                  </m:oMath>
                </a14:m>
                <a:r>
                  <a:rPr lang="en-US" sz="2000" dirty="0">
                    <a:solidFill>
                      <a:srgbClr val="000000"/>
                    </a:solidFill>
                    <a:latin typeface="Arial" panose="020B0604020202020204" pitchFamily="34" charset="0"/>
                  </a:rPr>
                  <a:t>is 0 </a:t>
                </a:r>
                <a:r>
                  <a:rPr lang="en-US" sz="2000" dirty="0" err="1">
                    <a:solidFill>
                      <a:srgbClr val="000000"/>
                    </a:solidFill>
                    <a:latin typeface="Arial" panose="020B0604020202020204" pitchFamily="34" charset="0"/>
                  </a:rPr>
                  <a:t>i.e</a:t>
                </a:r>
                <a:r>
                  <a:rPr lang="en-US" sz="2000" dirty="0">
                    <a:solidFill>
                      <a:srgbClr val="000000"/>
                    </a:solidFill>
                    <a:latin typeface="Arial" panose="020B0604020202020204" pitchFamily="34" charset="0"/>
                  </a:rPr>
                  <a:t> </a:t>
                </a:r>
                <a14:m>
                  <m:oMath xmlns:m="http://schemas.openxmlformats.org/officeDocument/2006/math">
                    <m:r>
                      <a:rPr lang="en-US" sz="2000" i="1" dirty="0" smtClean="0">
                        <a:solidFill>
                          <a:srgbClr val="000000"/>
                        </a:solidFill>
                        <a:latin typeface="Cambria Math" panose="02040503050406030204" pitchFamily="18" charset="0"/>
                      </a:rPr>
                      <m:t>𝑓</m:t>
                    </m:r>
                    <m:r>
                      <a:rPr lang="en-US" sz="2000" i="1" dirty="0" smtClean="0">
                        <a:solidFill>
                          <a:srgbClr val="000000"/>
                        </a:solidFill>
                        <a:latin typeface="Cambria Math" panose="02040503050406030204" pitchFamily="18" charset="0"/>
                      </a:rPr>
                      <m:t>’(</m:t>
                    </m:r>
                    <m:r>
                      <a:rPr lang="en-US" sz="2000" i="1" dirty="0" smtClean="0">
                        <a:solidFill>
                          <a:srgbClr val="000000"/>
                        </a:solidFill>
                        <a:latin typeface="Cambria Math" panose="02040503050406030204" pitchFamily="18" charset="0"/>
                      </a:rPr>
                      <m:t>𝑥</m:t>
                    </m:r>
                    <m:r>
                      <a:rPr lang="en-US" sz="2000" i="1" dirty="0" smtClean="0">
                        <a:solidFill>
                          <a:srgbClr val="000000"/>
                        </a:solidFill>
                        <a:latin typeface="Cambria Math" panose="02040503050406030204" pitchFamily="18" charset="0"/>
                      </a:rPr>
                      <m:t>)=0</m:t>
                    </m:r>
                  </m:oMath>
                </a14:m>
                <a:endParaRPr lang="en-US" sz="2000" dirty="0"/>
              </a:p>
            </p:txBody>
          </p:sp>
        </mc:Choice>
        <mc:Fallback xmlns="">
          <p:sp>
            <p:nvSpPr>
              <p:cNvPr id="5" name="Rectangle 4">
                <a:extLst>
                  <a:ext uri="{FF2B5EF4-FFF2-40B4-BE49-F238E27FC236}">
                    <a16:creationId xmlns:a16="http://schemas.microsoft.com/office/drawing/2014/main" id="{F3B6DB06-EF18-448F-83C4-A09C754FB06B}"/>
                  </a:ext>
                </a:extLst>
              </p:cNvPr>
              <p:cNvSpPr>
                <a:spLocks noRot="1" noChangeAspect="1" noMove="1" noResize="1" noEditPoints="1" noAdjustHandles="1" noChangeArrowheads="1" noChangeShapeType="1" noTextEdit="1"/>
              </p:cNvSpPr>
              <p:nvPr/>
            </p:nvSpPr>
            <p:spPr>
              <a:xfrm>
                <a:off x="511728" y="5958093"/>
                <a:ext cx="11372508" cy="400110"/>
              </a:xfrm>
              <a:prstGeom prst="rect">
                <a:avLst/>
              </a:prstGeom>
              <a:blipFill>
                <a:blip r:embed="rId4"/>
                <a:stretch>
                  <a:fillRect l="-589" t="-6061" b="-2727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F795AFB4-1200-46A4-A4B7-6C21C1D8FDEF}"/>
                  </a:ext>
                </a:extLst>
              </p:cNvPr>
              <p:cNvSpPr/>
              <p:nvPr/>
            </p:nvSpPr>
            <p:spPr>
              <a:xfrm>
                <a:off x="5135460" y="3766166"/>
                <a:ext cx="4008539" cy="400110"/>
              </a:xfrm>
              <a:prstGeom prst="rect">
                <a:avLst/>
              </a:prstGeom>
            </p:spPr>
            <p:txBody>
              <a:bodyPr wrap="square">
                <a:spAutoFit/>
              </a:bodyPr>
              <a:lstStyle/>
              <a:p>
                <a:r>
                  <a:rPr lang="en-US" sz="2000" dirty="0">
                    <a:solidFill>
                      <a:srgbClr val="000000"/>
                    </a:solidFill>
                    <a:latin typeface="Arial" panose="020B0604020202020204" pitchFamily="34" charset="0"/>
                  </a:rPr>
                  <a:t>O</a:t>
                </a:r>
                <a14:m>
                  <m:oMath xmlns:m="http://schemas.openxmlformats.org/officeDocument/2006/math">
                    <m:r>
                      <m:rPr>
                        <m:sty m:val="p"/>
                      </m:rPr>
                      <a:rPr lang="en-US" sz="2000" b="0" i="0" dirty="0" smtClean="0">
                        <a:solidFill>
                          <a:srgbClr val="000000"/>
                        </a:solidFill>
                        <a:latin typeface="Cambria Math" panose="02040503050406030204" pitchFamily="18" charset="0"/>
                      </a:rPr>
                      <m:t>n</m:t>
                    </m:r>
                    <m:r>
                      <a:rPr lang="en-US" sz="2000" b="0" i="0" dirty="0" smtClean="0">
                        <a:solidFill>
                          <a:srgbClr val="000000"/>
                        </a:solidFill>
                        <a:latin typeface="Cambria Math" panose="02040503050406030204" pitchFamily="18" charset="0"/>
                      </a:rPr>
                      <m:t> </m:t>
                    </m:r>
                    <m:r>
                      <m:rPr>
                        <m:sty m:val="p"/>
                      </m:rPr>
                      <a:rPr lang="en-US" sz="2000" b="0" i="0" dirty="0" smtClean="0">
                        <a:solidFill>
                          <a:srgbClr val="000000"/>
                        </a:solidFill>
                        <a:latin typeface="Cambria Math" panose="02040503050406030204" pitchFamily="18" charset="0"/>
                      </a:rPr>
                      <m:t>this</m:t>
                    </m:r>
                    <m:r>
                      <a:rPr lang="en-US" sz="2000" b="0" i="0" dirty="0" smtClean="0">
                        <a:solidFill>
                          <a:srgbClr val="000000"/>
                        </a:solidFill>
                        <a:latin typeface="Cambria Math" panose="02040503050406030204" pitchFamily="18" charset="0"/>
                      </a:rPr>
                      <m:t> </m:t>
                    </m:r>
                    <m:r>
                      <m:rPr>
                        <m:sty m:val="p"/>
                      </m:rPr>
                      <a:rPr lang="en-US" sz="2000" b="0" i="0" dirty="0" smtClean="0">
                        <a:solidFill>
                          <a:srgbClr val="000000"/>
                        </a:solidFill>
                        <a:latin typeface="Cambria Math" panose="02040503050406030204" pitchFamily="18" charset="0"/>
                      </a:rPr>
                      <m:t>graph</m:t>
                    </m:r>
                    <m:r>
                      <a:rPr lang="en-US" sz="2000" b="0" i="0" dirty="0" smtClean="0">
                        <a:solidFill>
                          <a:srgbClr val="000000"/>
                        </a:solidFill>
                        <a:latin typeface="Cambria Math" panose="02040503050406030204" pitchFamily="18" charset="0"/>
                      </a:rPr>
                      <m:t> </m:t>
                    </m:r>
                    <m:r>
                      <a:rPr lang="en-US" sz="2000" i="1" dirty="0" smtClean="0">
                        <a:solidFill>
                          <a:srgbClr val="000000"/>
                        </a:solidFill>
                        <a:latin typeface="Cambria Math" panose="02040503050406030204" pitchFamily="18" charset="0"/>
                      </a:rPr>
                      <m:t>𝑓</m:t>
                    </m:r>
                    <m:r>
                      <a:rPr lang="en-US" sz="2000" i="1" dirty="0" smtClean="0">
                        <a:solidFill>
                          <a:srgbClr val="000000"/>
                        </a:solidFill>
                        <a:latin typeface="Cambria Math" panose="02040503050406030204" pitchFamily="18" charset="0"/>
                      </a:rPr>
                      <m:t>(</m:t>
                    </m:r>
                    <m:r>
                      <a:rPr lang="en-US" sz="2000" i="1" dirty="0" smtClean="0">
                        <a:solidFill>
                          <a:srgbClr val="000000"/>
                        </a:solidFill>
                        <a:latin typeface="Cambria Math" panose="02040503050406030204" pitchFamily="18" charset="0"/>
                      </a:rPr>
                      <m:t>𝑥</m:t>
                    </m:r>
                    <m:r>
                      <a:rPr lang="en-US" sz="2000" i="1" dirty="0" smtClean="0">
                        <a:solidFill>
                          <a:srgbClr val="000000"/>
                        </a:solidFill>
                        <a:latin typeface="Cambria Math" panose="02040503050406030204" pitchFamily="18" charset="0"/>
                      </a:rPr>
                      <m:t>)=2</m:t>
                    </m:r>
                  </m:oMath>
                </a14:m>
                <a:endParaRPr lang="en-US" sz="2000" dirty="0"/>
              </a:p>
            </p:txBody>
          </p:sp>
        </mc:Choice>
        <mc:Fallback xmlns="">
          <p:sp>
            <p:nvSpPr>
              <p:cNvPr id="6" name="Rectangle 5">
                <a:extLst>
                  <a:ext uri="{FF2B5EF4-FFF2-40B4-BE49-F238E27FC236}">
                    <a16:creationId xmlns:a16="http://schemas.microsoft.com/office/drawing/2014/main" id="{F795AFB4-1200-46A4-A4B7-6C21C1D8FDEF}"/>
                  </a:ext>
                </a:extLst>
              </p:cNvPr>
              <p:cNvSpPr>
                <a:spLocks noRot="1" noChangeAspect="1" noMove="1" noResize="1" noEditPoints="1" noAdjustHandles="1" noChangeArrowheads="1" noChangeShapeType="1" noTextEdit="1"/>
              </p:cNvSpPr>
              <p:nvPr/>
            </p:nvSpPr>
            <p:spPr>
              <a:xfrm>
                <a:off x="5135460" y="3766166"/>
                <a:ext cx="4008539" cy="400110"/>
              </a:xfrm>
              <a:prstGeom prst="rect">
                <a:avLst/>
              </a:prstGeom>
              <a:blipFill>
                <a:blip r:embed="rId5"/>
                <a:stretch>
                  <a:fillRect l="-1520" t="-7692" b="-29231"/>
                </a:stretch>
              </a:blipFill>
            </p:spPr>
            <p:txBody>
              <a:bodyPr/>
              <a:lstStyle/>
              <a:p>
                <a:r>
                  <a:rPr lang="en-US">
                    <a:noFill/>
                  </a:rPr>
                  <a:t> </a:t>
                </a:r>
              </a:p>
            </p:txBody>
          </p:sp>
        </mc:Fallback>
      </mc:AlternateContent>
    </p:spTree>
    <p:extLst>
      <p:ext uri="{BB962C8B-B14F-4D97-AF65-F5344CB8AC3E}">
        <p14:creationId xmlns:p14="http://schemas.microsoft.com/office/powerpoint/2010/main" val="328432518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35FCE-D37F-49C5-9BC8-2B364C186F6D}"/>
              </a:ext>
            </a:extLst>
          </p:cNvPr>
          <p:cNvSpPr>
            <a:spLocks noGrp="1"/>
          </p:cNvSpPr>
          <p:nvPr>
            <p:ph type="title"/>
          </p:nvPr>
        </p:nvSpPr>
        <p:spPr/>
        <p:txBody>
          <a:bodyPr>
            <a:normAutofit/>
          </a:bodyPr>
          <a:lstStyle/>
          <a:p>
            <a:r>
              <a:rPr lang="en-US" dirty="0"/>
              <a:t>Class Activity</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009E8B1F-B685-41E7-8C4D-70B9B1FFD2F7}"/>
                  </a:ext>
                </a:extLst>
              </p:cNvPr>
              <p:cNvSpPr>
                <a:spLocks noGrp="1"/>
              </p:cNvSpPr>
              <p:nvPr>
                <p:ph type="body" sz="quarter" idx="14"/>
              </p:nvPr>
            </p:nvSpPr>
            <p:spPr>
              <a:xfrm>
                <a:off x="609600" y="900862"/>
                <a:ext cx="10750549" cy="5109502"/>
              </a:xfrm>
            </p:spPr>
            <p:txBody>
              <a:bodyPr/>
              <a:lstStyle/>
              <a:p>
                <a:pPr marL="0" indent="0">
                  <a:buNone/>
                </a:pPr>
                <a:endParaRPr lang="en-US" dirty="0"/>
              </a:p>
              <a:p>
                <a:pPr marL="0" indent="0">
                  <a:buNone/>
                </a:pPr>
                <a:endParaRPr lang="en-US" dirty="0"/>
              </a:p>
              <a:p>
                <a:pPr marL="0" indent="0">
                  <a:buNone/>
                </a:pPr>
                <a:r>
                  <a:rPr lang="en-US" dirty="0"/>
                  <a:t>(1) Use the product rule to obtain the derivative of</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=2</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5</m:t>
                          </m:r>
                        </m:sup>
                      </m:sSup>
                      <m:r>
                        <a:rPr lang="en-US" b="0" i="1" smtClean="0">
                          <a:latin typeface="Cambria Math" panose="02040503050406030204" pitchFamily="18" charset="0"/>
                        </a:rPr>
                        <m:t>(4</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dirty="0"/>
              </a:p>
              <a:p>
                <a:pPr marL="0" indent="0">
                  <a:buNone/>
                </a:pPr>
                <a:endParaRPr lang="en-US" dirty="0"/>
              </a:p>
              <a:p>
                <a:pPr marL="0" indent="0">
                  <a:buNone/>
                </a:pPr>
                <a:endParaRPr lang="en-US" dirty="0"/>
              </a:p>
              <a:p>
                <a:pPr marL="514350" indent="-514350">
                  <a:buAutoNum type="alphaLcParenBoth"/>
                </a:pPr>
                <a:endParaRPr lang="en-US" dirty="0"/>
              </a:p>
              <a:p>
                <a:pPr marL="0" indent="0">
                  <a:buNone/>
                </a:pPr>
                <a:r>
                  <a:rPr lang="en-US" dirty="0"/>
                  <a:t>(2) Use the product rule to obtain the derivative of</a:t>
                </a: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h</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d>
                        <m:dPr>
                          <m:ctrlPr>
                            <a:rPr lang="en-US" b="0" i="1" smtClean="0">
                              <a:latin typeface="Cambria Math" panose="02040503050406030204" pitchFamily="18" charset="0"/>
                            </a:rPr>
                          </m:ctrlPr>
                        </m:dPr>
                        <m:e>
                          <m:r>
                            <a:rPr lang="en-US" b="0" i="1" smtClean="0">
                              <a:latin typeface="Cambria Math" panose="02040503050406030204" pitchFamily="18" charset="0"/>
                            </a:rPr>
                            <m:t>3</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m:t>
                          </m:r>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3</m:t>
                              </m:r>
                            </m:den>
                          </m:f>
                        </m:sup>
                      </m:sSup>
                      <m:r>
                        <a:rPr lang="en-US" b="0" i="1" smtClean="0">
                          <a:latin typeface="Cambria Math" panose="02040503050406030204" pitchFamily="18" charset="0"/>
                        </a:rPr>
                        <m:t>−1)</m:t>
                      </m:r>
                    </m:oMath>
                  </m:oMathPara>
                </a14:m>
                <a:endParaRPr lang="en-US" dirty="0"/>
              </a:p>
              <a:p>
                <a:pPr marL="0" indent="0">
                  <a:buNone/>
                </a:pPr>
                <a:endParaRPr lang="en-US" dirty="0"/>
              </a:p>
            </p:txBody>
          </p:sp>
        </mc:Choice>
        <mc:Fallback xmlns="">
          <p:sp>
            <p:nvSpPr>
              <p:cNvPr id="4" name="Text Placeholder 3">
                <a:extLst>
                  <a:ext uri="{FF2B5EF4-FFF2-40B4-BE49-F238E27FC236}">
                    <a16:creationId xmlns:a16="http://schemas.microsoft.com/office/drawing/2014/main" id="{009E8B1F-B685-41E7-8C4D-70B9B1FFD2F7}"/>
                  </a:ext>
                </a:extLst>
              </p:cNvPr>
              <p:cNvSpPr>
                <a:spLocks noGrp="1" noRot="1" noChangeAspect="1" noMove="1" noResize="1" noEditPoints="1" noAdjustHandles="1" noChangeArrowheads="1" noChangeShapeType="1" noTextEdit="1"/>
              </p:cNvSpPr>
              <p:nvPr>
                <p:ph type="body" sz="quarter" idx="14"/>
              </p:nvPr>
            </p:nvSpPr>
            <p:spPr>
              <a:xfrm>
                <a:off x="609600" y="900862"/>
                <a:ext cx="10750549" cy="5109502"/>
              </a:xfrm>
              <a:blipFill>
                <a:blip r:embed="rId2"/>
                <a:stretch>
                  <a:fillRect l="-624"/>
                </a:stretch>
              </a:blipFill>
            </p:spPr>
            <p:txBody>
              <a:bodyPr/>
              <a:lstStyle/>
              <a:p>
                <a:r>
                  <a:rPr lang="en-US">
                    <a:noFill/>
                  </a:rPr>
                  <a:t> </a:t>
                </a:r>
              </a:p>
            </p:txBody>
          </p:sp>
        </mc:Fallback>
      </mc:AlternateContent>
    </p:spTree>
    <p:extLst>
      <p:ext uri="{BB962C8B-B14F-4D97-AF65-F5344CB8AC3E}">
        <p14:creationId xmlns:p14="http://schemas.microsoft.com/office/powerpoint/2010/main" val="165757799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5E2D2A-6990-4D19-9C74-DD3F636650EB}"/>
              </a:ext>
            </a:extLst>
          </p:cNvPr>
          <p:cNvSpPr>
            <a:spLocks noGrp="1"/>
          </p:cNvSpPr>
          <p:nvPr>
            <p:ph type="title"/>
          </p:nvPr>
        </p:nvSpPr>
        <p:spPr/>
        <p:txBody>
          <a:bodyPr>
            <a:normAutofit/>
          </a:bodyPr>
          <a:lstStyle/>
          <a:p>
            <a:r>
              <a:rPr lang="en-US" dirty="0"/>
              <a:t>The Quotient Rule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CB9881C8-D03F-420D-9EE0-2D38E0135792}"/>
                  </a:ext>
                </a:extLst>
              </p:cNvPr>
              <p:cNvSpPr>
                <a:spLocks noGrp="1"/>
              </p:cNvSpPr>
              <p:nvPr>
                <p:ph type="body" sz="quarter" idx="14"/>
              </p:nvPr>
            </p:nvSpPr>
            <p:spPr>
              <a:xfrm>
                <a:off x="520117" y="900861"/>
                <a:ext cx="11559587" cy="5508327"/>
              </a:xfrm>
            </p:spPr>
            <p:txBody>
              <a:bodyPr>
                <a:normAutofit/>
              </a:bodyPr>
              <a:lstStyle/>
              <a:p>
                <a:pPr marL="0" indent="0">
                  <a:buNone/>
                </a:pPr>
                <a:r>
                  <a:rPr lang="en-US" dirty="0"/>
                  <a:t>Let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and </a:t>
                </a:r>
                <a14:m>
                  <m:oMath xmlns:m="http://schemas.openxmlformats.org/officeDocument/2006/math">
                    <m:r>
                      <a:rPr lang="en-US" i="1" dirty="0" smtClean="0">
                        <a:latin typeface="Cambria Math" panose="02040503050406030204" pitchFamily="18" charset="0"/>
                      </a:rPr>
                      <m:t>𝑔</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be differentiable function. Then</a:t>
                </a:r>
              </a:p>
              <a:p>
                <a:pPr marL="0" indent="0">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panose="02040503050406030204" pitchFamily="18" charset="0"/>
                                </a:rPr>
                                <m:t>𝑓</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num>
                            <m:den>
                              <m:r>
                                <a:rPr lang="en-US" b="0" i="1" smtClean="0">
                                  <a:latin typeface="Cambria Math" panose="02040503050406030204" pitchFamily="18" charset="0"/>
                                </a:rPr>
                                <m:t>𝑔</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den>
                          </m:f>
                        </m:e>
                      </m:d>
                      <m:r>
                        <a:rPr lang="en-US" b="0" i="1" smtClean="0">
                          <a:latin typeface="Cambria Math" panose="02040503050406030204" pitchFamily="18" charset="0"/>
                        </a:rPr>
                        <m:t>=</m:t>
                      </m:r>
                      <m:f>
                        <m:fPr>
                          <m:ctrlPr>
                            <a:rPr lang="en-US" b="0" i="1" smtClean="0">
                              <a:latin typeface="Cambria Math" panose="02040503050406030204" pitchFamily="18" charset="0"/>
                            </a:rPr>
                          </m:ctrlPr>
                        </m:fPr>
                        <m:num>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e>
                          </m:d>
                          <m:r>
                            <a:rPr lang="en-US" b="0" i="1" smtClean="0">
                              <a:latin typeface="Cambria Math" panose="02040503050406030204" pitchFamily="18" charset="0"/>
                            </a:rPr>
                            <m:t>.</m:t>
                          </m:r>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e>
                          </m:d>
                          <m:r>
                            <a:rPr lang="en-US" b="0" i="1" smtClean="0">
                              <a:latin typeface="Cambria Math" panose="02040503050406030204" pitchFamily="18" charset="0"/>
                            </a:rPr>
                            <m:t>.</m:t>
                          </m:r>
                          <m:r>
                            <a:rPr lang="en-US" b="0" i="1" smtClean="0">
                              <a:latin typeface="Cambria Math" panose="02040503050406030204" pitchFamily="18" charset="0"/>
                            </a:rPr>
                            <m:t>𝑓</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num>
                        <m:den>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e>
                              </m:d>
                            </m:e>
                            <m:sup>
                              <m:r>
                                <a:rPr lang="en-US" b="0" i="1" smtClean="0">
                                  <a:latin typeface="Cambria Math" panose="02040503050406030204" pitchFamily="18" charset="0"/>
                                </a:rPr>
                                <m:t>2</m:t>
                              </m:r>
                            </m:sup>
                          </m:sSup>
                        </m:den>
                      </m:f>
                    </m:oMath>
                  </m:oMathPara>
                </a14:m>
                <a:endParaRPr lang="en-US" dirty="0"/>
              </a:p>
              <a:p>
                <a:pPr marL="0" indent="0">
                  <a:buNone/>
                </a:pPr>
                <a:r>
                  <a:rPr lang="en-US" dirty="0"/>
                  <a:t>That is, </a:t>
                </a:r>
              </a:p>
              <a:p>
                <a:pPr marL="0" indent="0">
                  <a:buNone/>
                </a:pPr>
                <a:endParaRPr lang="en-US" dirty="0"/>
              </a:p>
              <a:p>
                <a:pPr marL="0" indent="0">
                  <a:buNone/>
                </a:pPr>
                <a:r>
                  <a:rPr lang="en-US" dirty="0"/>
                  <a:t>If </a:t>
                </a:r>
                <a14:m>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𝑓</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num>
                      <m:den>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den>
                    </m:f>
                  </m:oMath>
                </a14:m>
                <a:r>
                  <a:rPr lang="en-US" dirty="0"/>
                  <a:t> then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h</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f>
                      <m:fPr>
                        <m:ctrlPr>
                          <a:rPr lang="en-US" b="0" i="1" smtClean="0">
                            <a:latin typeface="Cambria Math" panose="02040503050406030204" pitchFamily="18" charset="0"/>
                          </a:rPr>
                        </m:ctrlPr>
                      </m:fPr>
                      <m:num>
                        <m:sSup>
                          <m:sSupPr>
                            <m:ctrlPr>
                              <a:rPr lang="en-US" b="0" i="1" smtClean="0">
                                <a:latin typeface="Cambria Math" panose="02040503050406030204" pitchFamily="18" charset="0"/>
                              </a:rPr>
                            </m:ctrlPr>
                          </m:sSupPr>
                          <m:e>
                            <m:r>
                              <a:rPr lang="en-US" b="0" i="1" smtClean="0">
                                <a:latin typeface="Cambria Math" panose="02040503050406030204" pitchFamily="18" charset="0"/>
                              </a:rPr>
                              <m:t>𝑓</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𝑔</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𝑓</m:t>
                        </m:r>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num>
                      <m:den>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e>
                            </m:d>
                          </m:e>
                          <m:sup>
                            <m:r>
                              <a:rPr lang="en-US" b="0" i="1" smtClean="0">
                                <a:latin typeface="Cambria Math" panose="02040503050406030204" pitchFamily="18" charset="0"/>
                              </a:rPr>
                              <m:t>2</m:t>
                            </m:r>
                          </m:sup>
                        </m:sSup>
                      </m:den>
                    </m:f>
                  </m:oMath>
                </a14:m>
                <a:endParaRPr lang="en-US" dirty="0"/>
              </a:p>
              <a:p>
                <a:pPr marL="0" lvl="0" indent="0"/>
                <a:endParaRPr lang="en-US" dirty="0"/>
              </a:p>
              <a:p>
                <a:pPr marL="0" lvl="0" indent="0"/>
                <a:r>
                  <a:rPr lang="en-US" dirty="0"/>
                  <a:t>The derivative of the quotient is the derivative of the function in the numerator times the function in the denominator minus the derivative of the function in the denominator times the function in the numerator, all divided by the square of the function in the denominator.</a:t>
                </a:r>
              </a:p>
              <a:p>
                <a:pPr marL="0" lvl="0" indent="0"/>
                <a:endParaRPr lang="en-US" dirty="0"/>
              </a:p>
              <a:p>
                <a:pPr marL="0" indent="0"/>
                <a:r>
                  <a:rPr lang="en-US" dirty="0"/>
                  <a:t>Note: The derivative of the quotient is not the quotient of the derivatives!</a:t>
                </a:r>
                <a:endParaRPr lang="en-US" b="1" dirty="0"/>
              </a:p>
              <a:p>
                <a:pPr marL="0" lvl="0" indent="0"/>
                <a:endParaRPr lang="en-US" sz="3600" dirty="0"/>
              </a:p>
            </p:txBody>
          </p:sp>
        </mc:Choice>
        <mc:Fallback xmlns="">
          <p:sp>
            <p:nvSpPr>
              <p:cNvPr id="4" name="Text Placeholder 3">
                <a:extLst>
                  <a:ext uri="{FF2B5EF4-FFF2-40B4-BE49-F238E27FC236}">
                    <a16:creationId xmlns:a16="http://schemas.microsoft.com/office/drawing/2014/main" id="{CB9881C8-D03F-420D-9EE0-2D38E0135792}"/>
                  </a:ext>
                </a:extLst>
              </p:cNvPr>
              <p:cNvSpPr>
                <a:spLocks noGrp="1" noRot="1" noChangeAspect="1" noMove="1" noResize="1" noEditPoints="1" noAdjustHandles="1" noChangeArrowheads="1" noChangeShapeType="1" noTextEdit="1"/>
              </p:cNvSpPr>
              <p:nvPr>
                <p:ph type="body" sz="quarter" idx="14"/>
              </p:nvPr>
            </p:nvSpPr>
            <p:spPr>
              <a:xfrm>
                <a:off x="520117" y="900861"/>
                <a:ext cx="11559587" cy="5508327"/>
              </a:xfrm>
              <a:blipFill>
                <a:blip r:embed="rId2"/>
                <a:stretch>
                  <a:fillRect l="-527"/>
                </a:stretch>
              </a:blipFill>
            </p:spPr>
            <p:txBody>
              <a:bodyPr/>
              <a:lstStyle/>
              <a:p>
                <a:r>
                  <a:rPr lang="en-US">
                    <a:noFill/>
                  </a:rPr>
                  <a:t> </a:t>
                </a:r>
              </a:p>
            </p:txBody>
          </p:sp>
        </mc:Fallback>
      </mc:AlternateContent>
    </p:spTree>
    <p:extLst>
      <p:ext uri="{BB962C8B-B14F-4D97-AF65-F5344CB8AC3E}">
        <p14:creationId xmlns:p14="http://schemas.microsoft.com/office/powerpoint/2010/main" val="17873651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49BBC7-9250-4F2B-8873-719FEAD5E28B}"/>
              </a:ext>
            </a:extLst>
          </p:cNvPr>
          <p:cNvSpPr>
            <a:spLocks noGrp="1"/>
          </p:cNvSpPr>
          <p:nvPr>
            <p:ph type="title"/>
          </p:nvPr>
        </p:nvSpPr>
        <p:spPr/>
        <p:txBody>
          <a:bodyPr>
            <a:normAutofit/>
          </a:bodyPr>
          <a:lstStyle/>
          <a:p>
            <a:r>
              <a:rPr lang="en-US" dirty="0"/>
              <a:t>Applying Quotient Rule</a:t>
            </a:r>
          </a:p>
        </p:txBody>
      </p:sp>
      <p:pic>
        <p:nvPicPr>
          <p:cNvPr id="5" name="Picture 4">
            <a:extLst>
              <a:ext uri="{FF2B5EF4-FFF2-40B4-BE49-F238E27FC236}">
                <a16:creationId xmlns:a16="http://schemas.microsoft.com/office/drawing/2014/main" id="{711B9A7B-7A5F-4561-A2B8-E396398C5AA8}"/>
              </a:ext>
            </a:extLst>
          </p:cNvPr>
          <p:cNvPicPr>
            <a:picLocks noChangeAspect="1"/>
          </p:cNvPicPr>
          <p:nvPr/>
        </p:nvPicPr>
        <p:blipFill>
          <a:blip r:embed="rId2"/>
          <a:stretch>
            <a:fillRect/>
          </a:stretch>
        </p:blipFill>
        <p:spPr>
          <a:xfrm>
            <a:off x="609600" y="1070040"/>
            <a:ext cx="11277600" cy="2887579"/>
          </a:xfrm>
          <a:prstGeom prst="rect">
            <a:avLst/>
          </a:prstGeom>
        </p:spPr>
      </p:pic>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5FDAD480-1632-4B11-8F9A-4650E9B06838}"/>
                  </a:ext>
                </a:extLst>
              </p:cNvPr>
              <p:cNvSpPr/>
              <p:nvPr/>
            </p:nvSpPr>
            <p:spPr>
              <a:xfrm>
                <a:off x="1054509" y="3999120"/>
                <a:ext cx="5951621" cy="2100062"/>
              </a:xfrm>
              <a:prstGeom prst="rect">
                <a:avLst/>
              </a:prstGeom>
            </p:spPr>
            <p:txBody>
              <a:bodyPr wrap="square">
                <a:spAutoFit/>
              </a:bodyPr>
              <a:lstStyle/>
              <a:p>
                <a:pPr/>
                <a14:m>
                  <m:oMathPara xmlns:m="http://schemas.openxmlformats.org/officeDocument/2006/math">
                    <m:oMathParaPr>
                      <m:jc m:val="centerGroup"/>
                    </m:oMathParaPr>
                    <m:oMath xmlns:m="http://schemas.openxmlformats.org/officeDocument/2006/math">
                      <m:sSup>
                        <m:sSupPr>
                          <m:ctrlPr>
                            <a:rPr lang="en-US" sz="2800" i="1" smtClean="0">
                              <a:latin typeface="Cambria Math" panose="02040503050406030204" pitchFamily="18" charset="0"/>
                            </a:rPr>
                          </m:ctrlPr>
                        </m:sSupPr>
                        <m:e>
                          <m:r>
                            <a:rPr lang="en-US" sz="2800" b="0" i="1" smtClean="0">
                              <a:latin typeface="Cambria Math" panose="02040503050406030204" pitchFamily="18" charset="0"/>
                            </a:rPr>
                            <m:t>𝑘</m:t>
                          </m:r>
                        </m:e>
                        <m:sup>
                          <m:r>
                            <a:rPr lang="en-US" sz="2800" i="1">
                              <a:latin typeface="Cambria Math" panose="02040503050406030204" pitchFamily="18" charset="0"/>
                            </a:rPr>
                            <m:t>′</m:t>
                          </m:r>
                        </m:sup>
                      </m:sSup>
                      <m:d>
                        <m:dPr>
                          <m:ctrlPr>
                            <a:rPr lang="en-US" sz="2800" i="1">
                              <a:latin typeface="Cambria Math" panose="02040503050406030204" pitchFamily="18" charset="0"/>
                            </a:rPr>
                          </m:ctrlPr>
                        </m:dPr>
                        <m:e>
                          <m:r>
                            <a:rPr lang="en-US" sz="2800" i="1">
                              <a:latin typeface="Cambria Math" panose="02040503050406030204" pitchFamily="18" charset="0"/>
                            </a:rPr>
                            <m:t>𝑥</m:t>
                          </m:r>
                        </m:e>
                      </m:d>
                      <m:r>
                        <a:rPr lang="en-US" sz="2800" i="1">
                          <a:latin typeface="Cambria Math" panose="02040503050406030204" pitchFamily="18" charset="0"/>
                        </a:rPr>
                        <m:t>= </m:t>
                      </m:r>
                      <m:f>
                        <m:fPr>
                          <m:ctrlPr>
                            <a:rPr lang="en-US" sz="2800" i="1">
                              <a:latin typeface="Cambria Math" panose="02040503050406030204" pitchFamily="18" charset="0"/>
                            </a:rPr>
                          </m:ctrlPr>
                        </m:fPr>
                        <m:num>
                          <m:sSup>
                            <m:sSupPr>
                              <m:ctrlPr>
                                <a:rPr lang="en-US" sz="2800" i="1">
                                  <a:latin typeface="Cambria Math" panose="02040503050406030204" pitchFamily="18" charset="0"/>
                                </a:rPr>
                              </m:ctrlPr>
                            </m:sSupPr>
                            <m:e>
                              <m:r>
                                <a:rPr lang="en-US" sz="2800" i="1">
                                  <a:latin typeface="Cambria Math" panose="02040503050406030204" pitchFamily="18" charset="0"/>
                                </a:rPr>
                                <m:t>𝑓</m:t>
                              </m:r>
                            </m:e>
                            <m:sup>
                              <m:r>
                                <a:rPr lang="en-US" sz="2800" i="1">
                                  <a:latin typeface="Cambria Math" panose="02040503050406030204" pitchFamily="18" charset="0"/>
                                </a:rPr>
                                <m:t>′</m:t>
                              </m:r>
                            </m:sup>
                          </m:sSup>
                          <m:d>
                            <m:dPr>
                              <m:ctrlPr>
                                <a:rPr lang="en-US" sz="2800" i="1">
                                  <a:latin typeface="Cambria Math" panose="02040503050406030204" pitchFamily="18" charset="0"/>
                                </a:rPr>
                              </m:ctrlPr>
                            </m:dPr>
                            <m:e>
                              <m:r>
                                <a:rPr lang="en-US" sz="2800" i="1">
                                  <a:latin typeface="Cambria Math" panose="02040503050406030204" pitchFamily="18" charset="0"/>
                                </a:rPr>
                                <m:t>𝑥</m:t>
                              </m:r>
                            </m:e>
                          </m:d>
                          <m:r>
                            <a:rPr lang="en-US" sz="2800" i="1">
                              <a:latin typeface="Cambria Math" panose="02040503050406030204" pitchFamily="18" charset="0"/>
                            </a:rPr>
                            <m:t>.</m:t>
                          </m:r>
                          <m:r>
                            <a:rPr lang="en-US" sz="2800" i="1">
                              <a:latin typeface="Cambria Math" panose="02040503050406030204" pitchFamily="18" charset="0"/>
                            </a:rPr>
                            <m:t>𝑔</m:t>
                          </m:r>
                          <m:d>
                            <m:dPr>
                              <m:ctrlPr>
                                <a:rPr lang="en-US" sz="2800" i="1">
                                  <a:latin typeface="Cambria Math" panose="02040503050406030204" pitchFamily="18" charset="0"/>
                                </a:rPr>
                              </m:ctrlPr>
                            </m:dPr>
                            <m:e>
                              <m:r>
                                <a:rPr lang="en-US" sz="2800" i="1">
                                  <a:latin typeface="Cambria Math" panose="02040503050406030204" pitchFamily="18" charset="0"/>
                                </a:rPr>
                                <m:t>𝑥</m:t>
                              </m:r>
                            </m:e>
                          </m:d>
                          <m:r>
                            <a:rPr lang="en-US" sz="2800" i="1">
                              <a:latin typeface="Cambria Math" panose="02040503050406030204" pitchFamily="18" charset="0"/>
                            </a:rPr>
                            <m:t>−</m:t>
                          </m:r>
                          <m:sSup>
                            <m:sSupPr>
                              <m:ctrlPr>
                                <a:rPr lang="en-US" sz="2800" i="1">
                                  <a:latin typeface="Cambria Math" panose="02040503050406030204" pitchFamily="18" charset="0"/>
                                </a:rPr>
                              </m:ctrlPr>
                            </m:sSupPr>
                            <m:e>
                              <m:r>
                                <a:rPr lang="en-US" sz="2800" i="1">
                                  <a:latin typeface="Cambria Math" panose="02040503050406030204" pitchFamily="18" charset="0"/>
                                </a:rPr>
                                <m:t>𝑔</m:t>
                              </m:r>
                            </m:e>
                            <m:sup>
                              <m:r>
                                <a:rPr lang="en-US" sz="2800" i="1">
                                  <a:latin typeface="Cambria Math" panose="02040503050406030204" pitchFamily="18" charset="0"/>
                                </a:rPr>
                                <m:t>′</m:t>
                              </m:r>
                            </m:sup>
                          </m:sSup>
                          <m:d>
                            <m:dPr>
                              <m:ctrlPr>
                                <a:rPr lang="en-US" sz="2800" i="1">
                                  <a:latin typeface="Cambria Math" panose="02040503050406030204" pitchFamily="18" charset="0"/>
                                </a:rPr>
                              </m:ctrlPr>
                            </m:dPr>
                            <m:e>
                              <m:r>
                                <a:rPr lang="en-US" sz="2800" i="1">
                                  <a:latin typeface="Cambria Math" panose="02040503050406030204" pitchFamily="18" charset="0"/>
                                </a:rPr>
                                <m:t>𝑥</m:t>
                              </m:r>
                            </m:e>
                          </m:d>
                          <m:r>
                            <a:rPr lang="en-US" sz="2800" i="1">
                              <a:latin typeface="Cambria Math" panose="02040503050406030204" pitchFamily="18" charset="0"/>
                            </a:rPr>
                            <m:t>𝑓</m:t>
                          </m:r>
                          <m:r>
                            <a:rPr lang="en-US" sz="2800" i="1">
                              <a:latin typeface="Cambria Math" panose="02040503050406030204" pitchFamily="18" charset="0"/>
                            </a:rPr>
                            <m:t>(</m:t>
                          </m:r>
                          <m:r>
                            <a:rPr lang="en-US" sz="2800" i="1">
                              <a:latin typeface="Cambria Math" panose="02040503050406030204" pitchFamily="18" charset="0"/>
                            </a:rPr>
                            <m:t>𝑥</m:t>
                          </m:r>
                          <m:r>
                            <a:rPr lang="en-US" sz="2800" i="1">
                              <a:latin typeface="Cambria Math" panose="02040503050406030204" pitchFamily="18" charset="0"/>
                            </a:rPr>
                            <m:t>)</m:t>
                          </m:r>
                        </m:num>
                        <m:den>
                          <m:sSup>
                            <m:sSupPr>
                              <m:ctrlPr>
                                <a:rPr lang="en-US" sz="2800" i="1">
                                  <a:latin typeface="Cambria Math" panose="02040503050406030204" pitchFamily="18" charset="0"/>
                                </a:rPr>
                              </m:ctrlPr>
                            </m:sSupPr>
                            <m:e>
                              <m:d>
                                <m:dPr>
                                  <m:ctrlPr>
                                    <a:rPr lang="en-US" sz="2800" i="1">
                                      <a:latin typeface="Cambria Math" panose="02040503050406030204" pitchFamily="18" charset="0"/>
                                    </a:rPr>
                                  </m:ctrlPr>
                                </m:dPr>
                                <m:e>
                                  <m:r>
                                    <a:rPr lang="en-US" sz="2800" i="1">
                                      <a:latin typeface="Cambria Math" panose="02040503050406030204" pitchFamily="18" charset="0"/>
                                    </a:rPr>
                                    <m:t>𝑔</m:t>
                                  </m:r>
                                  <m:d>
                                    <m:dPr>
                                      <m:ctrlPr>
                                        <a:rPr lang="en-US" sz="2800" i="1">
                                          <a:latin typeface="Cambria Math" panose="02040503050406030204" pitchFamily="18" charset="0"/>
                                        </a:rPr>
                                      </m:ctrlPr>
                                    </m:dPr>
                                    <m:e>
                                      <m:r>
                                        <a:rPr lang="en-US" sz="2800" i="1">
                                          <a:latin typeface="Cambria Math" panose="02040503050406030204" pitchFamily="18" charset="0"/>
                                        </a:rPr>
                                        <m:t>𝑥</m:t>
                                      </m:r>
                                    </m:e>
                                  </m:d>
                                </m:e>
                              </m:d>
                            </m:e>
                            <m:sup>
                              <m:r>
                                <a:rPr lang="en-US" sz="2800" i="1">
                                  <a:latin typeface="Cambria Math" panose="02040503050406030204" pitchFamily="18" charset="0"/>
                                </a:rPr>
                                <m:t>2</m:t>
                              </m:r>
                            </m:sup>
                          </m:sSup>
                        </m:den>
                      </m:f>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10</m:t>
                          </m:r>
                          <m:r>
                            <a:rPr lang="en-US" sz="2800" b="0" i="1" smtClean="0">
                              <a:latin typeface="Cambria Math" panose="02040503050406030204" pitchFamily="18" charset="0"/>
                            </a:rPr>
                            <m:t>𝑥</m:t>
                          </m:r>
                          <m:d>
                            <m:dPr>
                              <m:ctrlPr>
                                <a:rPr lang="en-US" sz="2800" b="0" i="1" smtClean="0">
                                  <a:latin typeface="Cambria Math" panose="02040503050406030204" pitchFamily="18" charset="0"/>
                                </a:rPr>
                              </m:ctrlPr>
                            </m:dPr>
                            <m:e>
                              <m:r>
                                <a:rPr lang="en-US" sz="2800" b="0" i="1" smtClean="0">
                                  <a:latin typeface="Cambria Math" panose="02040503050406030204" pitchFamily="18" charset="0"/>
                                </a:rPr>
                                <m:t>4</m:t>
                              </m:r>
                              <m:r>
                                <a:rPr lang="en-US" sz="2800" b="0" i="1" smtClean="0">
                                  <a:latin typeface="Cambria Math" panose="02040503050406030204" pitchFamily="18" charset="0"/>
                                </a:rPr>
                                <m:t>𝑥</m:t>
                              </m:r>
                              <m:r>
                                <a:rPr lang="en-US" sz="2800" b="0" i="1" smtClean="0">
                                  <a:latin typeface="Cambria Math" panose="02040503050406030204" pitchFamily="18" charset="0"/>
                                </a:rPr>
                                <m:t>+3</m:t>
                              </m:r>
                            </m:e>
                          </m:d>
                          <m:r>
                            <a:rPr lang="en-US" sz="2800" b="0" i="1" smtClean="0">
                              <a:latin typeface="Cambria Math" panose="02040503050406030204" pitchFamily="18" charset="0"/>
                            </a:rPr>
                            <m:t>−4</m:t>
                          </m:r>
                          <m:r>
                            <a:rPr lang="en-US" sz="2800" b="0" i="1" smtClean="0">
                              <a:latin typeface="Cambria Math" panose="02040503050406030204" pitchFamily="18" charset="0"/>
                            </a:rPr>
                            <m:t>𝑥</m:t>
                          </m:r>
                          <m:r>
                            <a:rPr lang="en-US" sz="2800" b="0" i="1" smtClean="0">
                              <a:latin typeface="Cambria Math" panose="02040503050406030204" pitchFamily="18" charset="0"/>
                            </a:rPr>
                            <m:t>(5</m:t>
                          </m:r>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𝑥</m:t>
                              </m:r>
                            </m:e>
                            <m:sup>
                              <m:r>
                                <a:rPr lang="en-US" sz="2800" b="0" i="1" smtClean="0">
                                  <a:latin typeface="Cambria Math" panose="02040503050406030204" pitchFamily="18" charset="0"/>
                                </a:rPr>
                                <m:t>2</m:t>
                              </m:r>
                            </m:sup>
                          </m:sSup>
                          <m:r>
                            <a:rPr lang="en-US" sz="2800" b="0" i="1" smtClean="0">
                              <a:latin typeface="Cambria Math" panose="02040503050406030204" pitchFamily="18" charset="0"/>
                            </a:rPr>
                            <m:t>)</m:t>
                          </m:r>
                        </m:num>
                        <m:den>
                          <m:sSup>
                            <m:sSupPr>
                              <m:ctrlPr>
                                <a:rPr lang="en-US" sz="2800" b="0" i="1" smtClean="0">
                                  <a:latin typeface="Cambria Math" panose="02040503050406030204" pitchFamily="18" charset="0"/>
                                </a:rPr>
                              </m:ctrlPr>
                            </m:sSupPr>
                            <m:e>
                              <m:d>
                                <m:dPr>
                                  <m:ctrlPr>
                                    <a:rPr lang="en-US" sz="2800" b="0" i="1" smtClean="0">
                                      <a:latin typeface="Cambria Math" panose="02040503050406030204" pitchFamily="18" charset="0"/>
                                    </a:rPr>
                                  </m:ctrlPr>
                                </m:dPr>
                                <m:e>
                                  <m:r>
                                    <a:rPr lang="en-US" sz="2800" b="0" i="1" smtClean="0">
                                      <a:latin typeface="Cambria Math" panose="02040503050406030204" pitchFamily="18" charset="0"/>
                                    </a:rPr>
                                    <m:t>4</m:t>
                                  </m:r>
                                  <m:r>
                                    <a:rPr lang="en-US" sz="2800" b="0" i="1" smtClean="0">
                                      <a:latin typeface="Cambria Math" panose="02040503050406030204" pitchFamily="18" charset="0"/>
                                    </a:rPr>
                                    <m:t>𝑥</m:t>
                                  </m:r>
                                  <m:r>
                                    <a:rPr lang="en-US" sz="2800" b="0" i="1" smtClean="0">
                                      <a:latin typeface="Cambria Math" panose="02040503050406030204" pitchFamily="18" charset="0"/>
                                    </a:rPr>
                                    <m:t>+3</m:t>
                                  </m:r>
                                </m:e>
                              </m:d>
                            </m:e>
                            <m:sup>
                              <m:r>
                                <a:rPr lang="en-US" sz="2800" b="0" i="1" smtClean="0">
                                  <a:latin typeface="Cambria Math" panose="02040503050406030204" pitchFamily="18" charset="0"/>
                                </a:rPr>
                                <m:t>2</m:t>
                              </m:r>
                            </m:sup>
                          </m:sSup>
                        </m:den>
                      </m:f>
                    </m:oMath>
                  </m:oMathPara>
                </a14:m>
                <a:endParaRPr lang="en-US" sz="2800" dirty="0"/>
              </a:p>
            </p:txBody>
          </p:sp>
        </mc:Choice>
        <mc:Fallback xmlns="">
          <p:sp>
            <p:nvSpPr>
              <p:cNvPr id="7" name="Rectangle 6">
                <a:extLst>
                  <a:ext uri="{FF2B5EF4-FFF2-40B4-BE49-F238E27FC236}">
                    <a16:creationId xmlns:a16="http://schemas.microsoft.com/office/drawing/2014/main" id="{5FDAD480-1632-4B11-8F9A-4650E9B06838}"/>
                  </a:ext>
                </a:extLst>
              </p:cNvPr>
              <p:cNvSpPr>
                <a:spLocks noRot="1" noChangeAspect="1" noMove="1" noResize="1" noEditPoints="1" noAdjustHandles="1" noChangeArrowheads="1" noChangeShapeType="1" noTextEdit="1"/>
              </p:cNvSpPr>
              <p:nvPr/>
            </p:nvSpPr>
            <p:spPr>
              <a:xfrm>
                <a:off x="1054509" y="3999120"/>
                <a:ext cx="5951621" cy="2100062"/>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1690621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E769B7-1003-4839-AA2C-3330230F34C9}"/>
              </a:ext>
            </a:extLst>
          </p:cNvPr>
          <p:cNvSpPr>
            <a:spLocks noGrp="1"/>
          </p:cNvSpPr>
          <p:nvPr>
            <p:ph type="title"/>
          </p:nvPr>
        </p:nvSpPr>
        <p:spPr/>
        <p:txBody>
          <a:bodyPr>
            <a:normAutofit/>
          </a:bodyPr>
          <a:lstStyle/>
          <a:p>
            <a:r>
              <a:rPr lang="en-US" dirty="0"/>
              <a:t>Applying Quotient Rule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99659BA0-011B-468B-8866-47F0E6EDDA3B}"/>
                  </a:ext>
                </a:extLst>
              </p:cNvPr>
              <p:cNvSpPr>
                <a:spLocks noGrp="1"/>
              </p:cNvSpPr>
              <p:nvPr>
                <p:ph type="body" sz="quarter" idx="14"/>
              </p:nvPr>
            </p:nvSpPr>
            <p:spPr>
              <a:xfrm>
                <a:off x="268449" y="900861"/>
                <a:ext cx="11586668" cy="5860665"/>
              </a:xfrm>
            </p:spPr>
            <p:txBody>
              <a:bodyPr>
                <a:normAutofit/>
              </a:bodyPr>
              <a:lstStyle/>
              <a:p>
                <a:pPr marL="0" indent="0">
                  <a:buNone/>
                </a:pPr>
                <a:r>
                  <a:rPr lang="en-US" dirty="0"/>
                  <a:t>  </a:t>
                </a:r>
              </a:p>
              <a:p>
                <a:pPr marL="0" indent="0">
                  <a:buNone/>
                </a:pPr>
                <a:r>
                  <a:rPr lang="en-US" b="1" dirty="0"/>
                  <a:t>Example 2</a:t>
                </a:r>
              </a:p>
              <a:p>
                <a:pPr marL="0" indent="0">
                  <a:buNone/>
                </a:pPr>
                <a:r>
                  <a:rPr lang="en-US" dirty="0"/>
                  <a:t>Use the quotient rule to obtain the derivative of</a:t>
                </a:r>
                <a14:m>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3</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sup>
                        </m:sSup>
                        <m:r>
                          <a:rPr lang="en-US" b="0" i="1" smtClean="0">
                            <a:latin typeface="Cambria Math" panose="02040503050406030204" pitchFamily="18" charset="0"/>
                          </a:rPr>
                          <m:t>+1</m:t>
                        </m:r>
                      </m:num>
                      <m:den>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+3</m:t>
                        </m:r>
                        <m:r>
                          <a:rPr lang="en-US" b="0" i="1" smtClean="0">
                            <a:latin typeface="Cambria Math" panose="02040503050406030204" pitchFamily="18" charset="0"/>
                          </a:rPr>
                          <m:t>𝑥</m:t>
                        </m:r>
                      </m:den>
                    </m:f>
                  </m:oMath>
                </a14:m>
                <a:endParaRPr lang="en-US" dirty="0"/>
              </a:p>
              <a:p>
                <a:pPr marL="0" indent="0">
                  <a:buNone/>
                </a:pPr>
                <a:endParaRPr lang="en-US" dirty="0"/>
              </a:p>
              <a:p>
                <a:pPr marL="0" indent="0">
                  <a:buNone/>
                </a:pPr>
                <a:r>
                  <a:rPr lang="en-US" b="1" dirty="0"/>
                  <a:t>Solution</a:t>
                </a:r>
              </a:p>
              <a:p>
                <a:pPr marL="0" indent="0">
                  <a:buNone/>
                </a:pPr>
                <a:r>
                  <a:rPr lang="en-US" dirty="0"/>
                  <a:t>Let</a:t>
                </a:r>
                <a14:m>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i="1">
                        <a:latin typeface="Cambria Math" panose="02040503050406030204" pitchFamily="18" charset="0"/>
                      </a:rPr>
                      <m:t>3</m:t>
                    </m:r>
                    <m:sSup>
                      <m:sSupPr>
                        <m:ctrlPr>
                          <a:rPr lang="en-US" i="1">
                            <a:latin typeface="Cambria Math" panose="02040503050406030204" pitchFamily="18" charset="0"/>
                          </a:rPr>
                        </m:ctrlPr>
                      </m:sSupPr>
                      <m:e>
                        <m:r>
                          <a:rPr lang="en-US" i="1">
                            <a:latin typeface="Cambria Math" panose="02040503050406030204" pitchFamily="18" charset="0"/>
                          </a:rPr>
                          <m:t>𝑥</m:t>
                        </m:r>
                      </m:e>
                      <m:sup>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2</m:t>
                            </m:r>
                          </m:den>
                        </m:f>
                      </m:sup>
                    </m:sSup>
                    <m:r>
                      <a:rPr lang="en-US" i="1">
                        <a:latin typeface="Cambria Math" panose="02040503050406030204" pitchFamily="18" charset="0"/>
                      </a:rPr>
                      <m:t>+1</m:t>
                    </m:r>
                  </m:oMath>
                </a14:m>
                <a:r>
                  <a:rPr lang="en-US" dirty="0"/>
                  <a:t>  and </a:t>
                </a:r>
                <a14:m>
                  <m:oMath xmlns:m="http://schemas.openxmlformats.org/officeDocument/2006/math">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+3</m:t>
                    </m:r>
                    <m:r>
                      <a:rPr lang="en-US" b="0" i="1" smtClean="0">
                        <a:latin typeface="Cambria Math" panose="02040503050406030204" pitchFamily="18" charset="0"/>
                      </a:rPr>
                      <m:t>𝑥</m:t>
                    </m:r>
                  </m:oMath>
                </a14:m>
                <a:r>
                  <a:rPr lang="en-US" b="0" dirty="0"/>
                  <a:t>,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𝑓</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=3</m:t>
                    </m:r>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panose="02040503050406030204" pitchFamily="18" charset="0"/>
                              </a:rPr>
                              <m:t>1</m:t>
                            </m:r>
                          </m:num>
                          <m:den>
                            <m:r>
                              <a:rPr lang="en-US" b="0" i="1" smtClean="0">
                                <a:latin typeface="Cambria Math" panose="02040503050406030204" pitchFamily="18" charset="0"/>
                              </a:rPr>
                              <m:t>2</m:t>
                            </m:r>
                          </m:den>
                        </m:f>
                      </m:e>
                    </m:d>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x</m:t>
                        </m:r>
                      </m:e>
                      <m:sup>
                        <m:r>
                          <a:rPr lang="en-US" b="0" i="0" smtClean="0">
                            <a:latin typeface="Cambria Math" panose="02040503050406030204" pitchFamily="18" charset="0"/>
                          </a:rPr>
                          <m:t>−</m:t>
                        </m:r>
                        <m:f>
                          <m:fPr>
                            <m:ctrlPr>
                              <a:rPr lang="en-US" b="0" i="1" smtClean="0">
                                <a:latin typeface="Cambria Math" panose="02040503050406030204" pitchFamily="18" charset="0"/>
                              </a:rPr>
                            </m:ctrlPr>
                          </m:fPr>
                          <m:num>
                            <m:r>
                              <a:rPr lang="en-US" b="0" i="0" smtClean="0">
                                <a:latin typeface="Cambria Math" panose="02040503050406030204" pitchFamily="18" charset="0"/>
                              </a:rPr>
                              <m:t>1</m:t>
                            </m:r>
                          </m:num>
                          <m:den>
                            <m:r>
                              <a:rPr lang="en-US" b="0" i="0" smtClean="0">
                                <a:latin typeface="Cambria Math" panose="02040503050406030204" pitchFamily="18" charset="0"/>
                              </a:rPr>
                              <m:t>2</m:t>
                            </m:r>
                          </m:den>
                        </m:f>
                      </m:sup>
                    </m:sSup>
                    <m:r>
                      <a:rPr lang="en-US" b="0" i="0" smtClean="0">
                        <a:latin typeface="Cambria Math" panose="02040503050406030204" pitchFamily="18" charset="0"/>
                      </a:rPr>
                      <m:t> , </m:t>
                    </m:r>
                    <m:sSup>
                      <m:sSupPr>
                        <m:ctrlPr>
                          <a:rPr lang="en-US" b="0" i="1" smtClean="0">
                            <a:latin typeface="Cambria Math" panose="02040503050406030204" pitchFamily="18" charset="0"/>
                          </a:rPr>
                        </m:ctrlPr>
                      </m:sSupPr>
                      <m:e>
                        <m:r>
                          <m:rPr>
                            <m:sty m:val="p"/>
                          </m:rPr>
                          <a:rPr lang="en-US" b="0" i="0" smtClean="0">
                            <a:latin typeface="Cambria Math" panose="02040503050406030204" pitchFamily="18" charset="0"/>
                          </a:rPr>
                          <m:t>g</m:t>
                        </m:r>
                      </m:e>
                      <m:sup>
                        <m:r>
                          <a:rPr lang="en-US" b="0" i="0" smtClean="0">
                            <a:latin typeface="Cambria Math" panose="02040503050406030204" pitchFamily="18" charset="0"/>
                          </a:rPr>
                          <m:t>′</m:t>
                        </m:r>
                      </m:sup>
                    </m:sSup>
                    <m:d>
                      <m:dPr>
                        <m:ctrlPr>
                          <a:rPr lang="en-US" b="0" i="1" smtClean="0">
                            <a:latin typeface="Cambria Math" panose="02040503050406030204" pitchFamily="18" charset="0"/>
                          </a:rPr>
                        </m:ctrlPr>
                      </m:dPr>
                      <m:e>
                        <m:r>
                          <m:rPr>
                            <m:sty m:val="p"/>
                          </m:rPr>
                          <a:rPr lang="en-US" b="0" i="0" smtClean="0">
                            <a:latin typeface="Cambria Math" panose="02040503050406030204" pitchFamily="18" charset="0"/>
                          </a:rPr>
                          <m:t>x</m:t>
                        </m:r>
                      </m:e>
                    </m:d>
                    <m:r>
                      <a:rPr lang="en-US" b="0" i="0" smtClean="0">
                        <a:latin typeface="Cambria Math" panose="02040503050406030204" pitchFamily="18" charset="0"/>
                      </a:rPr>
                      <m:t>=2</m:t>
                    </m:r>
                    <m:r>
                      <m:rPr>
                        <m:sty m:val="p"/>
                      </m:rPr>
                      <a:rPr lang="en-US" b="0" i="0" smtClean="0">
                        <a:latin typeface="Cambria Math" panose="02040503050406030204" pitchFamily="18" charset="0"/>
                      </a:rPr>
                      <m:t>x</m:t>
                    </m:r>
                    <m:r>
                      <a:rPr lang="en-US" b="0" i="0" smtClean="0">
                        <a:latin typeface="Cambria Math" panose="02040503050406030204" pitchFamily="18" charset="0"/>
                      </a:rPr>
                      <m:t>+3</m:t>
                    </m:r>
                  </m:oMath>
                </a14:m>
                <a:endParaRPr lang="en-US" b="0" dirty="0"/>
              </a:p>
              <a:p>
                <a:pPr marL="0" indent="0">
                  <a:buNone/>
                </a:pPr>
                <a:r>
                  <a:rPr lang="en-US" b="0" dirty="0"/>
                  <a:t> </a:t>
                </a:r>
              </a:p>
              <a:p>
                <a:pPr marL="0" indent="0"/>
                <a14:m>
                  <m:oMath xmlns:m="http://schemas.openxmlformats.org/officeDocument/2006/math">
                    <m:r>
                      <a:rPr lang="en-US" b="0" i="1" smtClean="0">
                        <a:latin typeface="Cambria Math" panose="02040503050406030204" pitchFamily="18" charset="0"/>
                      </a:rPr>
                      <m:t>h</m:t>
                    </m:r>
                    <m:r>
                      <a:rPr lang="en-US" b="0" i="1" smtClean="0">
                        <a:latin typeface="Cambria Math" panose="02040503050406030204" pitchFamily="18" charset="0"/>
                      </a:rPr>
                      <m:t>′</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 </m:t>
                    </m:r>
                    <m:f>
                      <m:fPr>
                        <m:ctrlPr>
                          <a:rPr lang="en-US" i="1">
                            <a:latin typeface="Cambria Math" panose="02040503050406030204" pitchFamily="18" charset="0"/>
                          </a:rPr>
                        </m:ctrlPr>
                      </m:fPr>
                      <m:num>
                        <m:sSup>
                          <m:sSupPr>
                            <m:ctrlPr>
                              <a:rPr lang="en-US" i="1">
                                <a:latin typeface="Cambria Math" panose="02040503050406030204" pitchFamily="18" charset="0"/>
                              </a:rPr>
                            </m:ctrlPr>
                          </m:sSupPr>
                          <m:e>
                            <m:r>
                              <a:rPr lang="en-US" i="1">
                                <a:latin typeface="Cambria Math" panose="02040503050406030204" pitchFamily="18" charset="0"/>
                              </a:rPr>
                              <m:t>𝑓</m:t>
                            </m:r>
                          </m:e>
                          <m:sup>
                            <m:r>
                              <a:rPr lang="en-US" i="1">
                                <a:latin typeface="Cambria Math" panose="02040503050406030204" pitchFamily="18" charset="0"/>
                              </a:rPr>
                              <m:t>′</m:t>
                            </m:r>
                          </m:sup>
                        </m:sSup>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𝑔</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𝑔</m:t>
                            </m:r>
                          </m:e>
                          <m:sup>
                            <m:r>
                              <a:rPr lang="en-US" i="1">
                                <a:latin typeface="Cambria Math" panose="02040503050406030204" pitchFamily="18" charset="0"/>
                              </a:rPr>
                              <m:t>′</m:t>
                            </m:r>
                          </m:sup>
                        </m:sSup>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𝑓</m:t>
                        </m:r>
                        <m:r>
                          <a:rPr lang="en-US" i="1">
                            <a:latin typeface="Cambria Math" panose="02040503050406030204" pitchFamily="18" charset="0"/>
                          </a:rPr>
                          <m:t>(</m:t>
                        </m:r>
                        <m:r>
                          <a:rPr lang="en-US" i="1">
                            <a:latin typeface="Cambria Math" panose="02040503050406030204" pitchFamily="18" charset="0"/>
                          </a:rPr>
                          <m:t>𝑥</m:t>
                        </m:r>
                        <m:r>
                          <a:rPr lang="en-US" i="1">
                            <a:latin typeface="Cambria Math" panose="02040503050406030204" pitchFamily="18" charset="0"/>
                          </a:rPr>
                          <m:t>)</m:t>
                        </m:r>
                      </m:num>
                      <m:den>
                        <m:sSup>
                          <m:sSupPr>
                            <m:ctrlPr>
                              <a:rPr lang="en-US" i="1">
                                <a:latin typeface="Cambria Math" panose="02040503050406030204" pitchFamily="18" charset="0"/>
                              </a:rPr>
                            </m:ctrlPr>
                          </m:sSupPr>
                          <m:e>
                            <m:d>
                              <m:dPr>
                                <m:ctrlPr>
                                  <a:rPr lang="en-US" i="1">
                                    <a:latin typeface="Cambria Math" panose="02040503050406030204" pitchFamily="18" charset="0"/>
                                  </a:rPr>
                                </m:ctrlPr>
                              </m:dPr>
                              <m:e>
                                <m:r>
                                  <a:rPr lang="en-US" i="1">
                                    <a:latin typeface="Cambria Math" panose="02040503050406030204" pitchFamily="18" charset="0"/>
                                  </a:rPr>
                                  <m:t>𝑔</m:t>
                                </m:r>
                                <m:d>
                                  <m:dPr>
                                    <m:ctrlPr>
                                      <a:rPr lang="en-US" i="1">
                                        <a:latin typeface="Cambria Math" panose="02040503050406030204" pitchFamily="18" charset="0"/>
                                      </a:rPr>
                                    </m:ctrlPr>
                                  </m:dPr>
                                  <m:e>
                                    <m:r>
                                      <a:rPr lang="en-US" i="1">
                                        <a:latin typeface="Cambria Math" panose="02040503050406030204" pitchFamily="18" charset="0"/>
                                      </a:rPr>
                                      <m:t>𝑥</m:t>
                                    </m:r>
                                  </m:e>
                                </m:d>
                              </m:e>
                            </m:d>
                          </m:e>
                          <m:sup>
                            <m:r>
                              <a:rPr lang="en-US" i="1">
                                <a:latin typeface="Cambria Math" panose="02040503050406030204" pitchFamily="18" charset="0"/>
                              </a:rPr>
                              <m:t>2</m:t>
                            </m:r>
                          </m:sup>
                        </m:sSup>
                      </m:den>
                    </m:f>
                  </m:oMath>
                </a14:m>
                <a:r>
                  <a:rPr lang="en-US" dirty="0"/>
                  <a:t>    by Quotient Rule</a:t>
                </a:r>
              </a:p>
              <a:p>
                <a:pPr marL="0" indent="0">
                  <a:buNone/>
                </a:pPr>
                <a:endParaRPr lang="en-US" dirty="0"/>
              </a:p>
              <a:p>
                <a:pPr marL="0" indent="0">
                  <a:buNone/>
                </a:pPr>
                <a:r>
                  <a:rPr lang="en-US" dirty="0"/>
                  <a:t>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h</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d>
                          <m:dPr>
                            <m:ctrlPr>
                              <a:rPr lang="en-US" b="0" i="1" smtClean="0">
                                <a:latin typeface="Cambria Math" panose="02040503050406030204" pitchFamily="18" charset="0"/>
                              </a:rPr>
                            </m:ctrlPr>
                          </m:dPr>
                          <m:e>
                            <m:f>
                              <m:fPr>
                                <m:ctrlPr>
                                  <a:rPr lang="en-US" b="0" i="1" smtClean="0">
                                    <a:latin typeface="Cambria Math" panose="02040503050406030204" pitchFamily="18" charset="0"/>
                                  </a:rPr>
                                </m:ctrlPr>
                              </m:fPr>
                              <m:num>
                                <m:r>
                                  <a:rPr lang="en-US" b="0" i="1" smtClean="0">
                                    <a:latin typeface="Cambria Math" panose="02040503050406030204" pitchFamily="18" charset="0"/>
                                  </a:rPr>
                                  <m:t>3</m:t>
                                </m:r>
                              </m:num>
                              <m:den>
                                <m:r>
                                  <a:rPr lang="en-US" b="0" i="1" smtClean="0">
                                    <a:latin typeface="Cambria Math" panose="02040503050406030204" pitchFamily="18" charset="0"/>
                                  </a:rPr>
                                  <m:t>2</m:t>
                                </m:r>
                                <m:rad>
                                  <m:radPr>
                                    <m:degHide m:val="on"/>
                                    <m:ctrlPr>
                                      <a:rPr lang="en-US" b="0" i="1" smtClean="0">
                                        <a:latin typeface="Cambria Math" panose="02040503050406030204" pitchFamily="18" charset="0"/>
                                        <a:ea typeface="Cambria Math" panose="02040503050406030204" pitchFamily="18" charset="0"/>
                                      </a:rPr>
                                    </m:ctrlPr>
                                  </m:radPr>
                                  <m:deg/>
                                  <m:e>
                                    <m:r>
                                      <a:rPr lang="en-US" b="0" i="1" smtClean="0">
                                        <a:latin typeface="Cambria Math" panose="02040503050406030204" pitchFamily="18" charset="0"/>
                                        <a:ea typeface="Cambria Math" panose="02040503050406030204" pitchFamily="18" charset="0"/>
                                      </a:rPr>
                                      <m:t>𝑥</m:t>
                                    </m:r>
                                  </m:e>
                                </m:rad>
                              </m:den>
                            </m:f>
                          </m:e>
                        </m:d>
                        <m:d>
                          <m:dPr>
                            <m:ctrlPr>
                              <a:rPr lang="en-US" b="0" i="1" smtClean="0">
                                <a:latin typeface="Cambria Math" panose="02040503050406030204" pitchFamily="18" charset="0"/>
                                <a:ea typeface="Cambria Math" panose="02040503050406030204" pitchFamily="18" charset="0"/>
                              </a:rPr>
                            </m:ctrlPr>
                          </m:dPr>
                          <m:e>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𝑥</m:t>
                                </m:r>
                              </m:e>
                              <m:sup>
                                <m:r>
                                  <a:rPr lang="en-US" b="0" i="1" smtClean="0">
                                    <a:latin typeface="Cambria Math" panose="02040503050406030204" pitchFamily="18" charset="0"/>
                                    <a:ea typeface="Cambria Math" panose="02040503050406030204" pitchFamily="18" charset="0"/>
                                  </a:rPr>
                                  <m:t>2</m:t>
                                </m:r>
                              </m:sup>
                            </m:sSup>
                            <m:r>
                              <a:rPr lang="en-US" b="0" i="1" smtClean="0">
                                <a:latin typeface="Cambria Math" panose="02040503050406030204" pitchFamily="18" charset="0"/>
                                <a:ea typeface="Cambria Math" panose="02040503050406030204" pitchFamily="18" charset="0"/>
                              </a:rPr>
                              <m:t>+3</m:t>
                            </m:r>
                            <m:r>
                              <a:rPr lang="en-US" b="0" i="1" smtClean="0">
                                <a:latin typeface="Cambria Math" panose="02040503050406030204" pitchFamily="18" charset="0"/>
                                <a:ea typeface="Cambria Math" panose="02040503050406030204" pitchFamily="18" charset="0"/>
                              </a:rPr>
                              <m:t>𝑥</m:t>
                            </m:r>
                          </m:e>
                        </m:d>
                        <m:r>
                          <a:rPr lang="en-US" b="0" i="1" smtClean="0">
                            <a:latin typeface="Cambria Math" panose="02040503050406030204" pitchFamily="18" charset="0"/>
                            <a:ea typeface="Cambria Math" panose="02040503050406030204" pitchFamily="18" charset="0"/>
                          </a:rPr>
                          <m:t>−(2</m:t>
                        </m:r>
                        <m:r>
                          <a:rPr lang="en-US" b="0" i="1" smtClean="0">
                            <a:latin typeface="Cambria Math" panose="02040503050406030204" pitchFamily="18" charset="0"/>
                            <a:ea typeface="Cambria Math" panose="02040503050406030204" pitchFamily="18" charset="0"/>
                          </a:rPr>
                          <m:t>𝑥</m:t>
                        </m:r>
                        <m:r>
                          <a:rPr lang="en-US" b="0" i="1" smtClean="0">
                            <a:latin typeface="Cambria Math" panose="02040503050406030204" pitchFamily="18" charset="0"/>
                            <a:ea typeface="Cambria Math" panose="02040503050406030204" pitchFamily="18" charset="0"/>
                          </a:rPr>
                          <m:t>+3)(3</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𝑥</m:t>
                            </m:r>
                          </m:e>
                          <m:sup>
                            <m:f>
                              <m:fPr>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1</m:t>
                                </m:r>
                              </m:num>
                              <m:den>
                                <m:r>
                                  <a:rPr lang="en-US" b="0" i="1" smtClean="0">
                                    <a:latin typeface="Cambria Math" panose="02040503050406030204" pitchFamily="18" charset="0"/>
                                    <a:ea typeface="Cambria Math" panose="02040503050406030204" pitchFamily="18" charset="0"/>
                                  </a:rPr>
                                  <m:t>2</m:t>
                                </m:r>
                              </m:den>
                            </m:f>
                          </m:sup>
                        </m:sSup>
                        <m:r>
                          <a:rPr lang="en-US" b="0" i="1" smtClean="0">
                            <a:latin typeface="Cambria Math" panose="02040503050406030204" pitchFamily="18" charset="0"/>
                            <a:ea typeface="Cambria Math" panose="02040503050406030204" pitchFamily="18" charset="0"/>
                          </a:rPr>
                          <m:t>+1)</m:t>
                        </m:r>
                      </m:num>
                      <m:den>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+3</m:t>
                                </m:r>
                                <m:r>
                                  <a:rPr lang="en-US" b="0" i="1" smtClean="0">
                                    <a:latin typeface="Cambria Math" panose="02040503050406030204" pitchFamily="18" charset="0"/>
                                  </a:rPr>
                                  <m:t>𝑥</m:t>
                                </m:r>
                              </m:e>
                            </m:d>
                          </m:e>
                          <m:sup>
                            <m:r>
                              <a:rPr lang="en-US" b="0" i="1" smtClean="0">
                                <a:latin typeface="Cambria Math" panose="02040503050406030204" pitchFamily="18" charset="0"/>
                              </a:rPr>
                              <m:t>2</m:t>
                            </m:r>
                          </m:sup>
                        </m:sSup>
                      </m:den>
                    </m:f>
                  </m:oMath>
                </a14:m>
                <a:endParaRPr lang="en-US" dirty="0"/>
              </a:p>
            </p:txBody>
          </p:sp>
        </mc:Choice>
        <mc:Fallback xmlns="">
          <p:sp>
            <p:nvSpPr>
              <p:cNvPr id="4" name="Text Placeholder 3">
                <a:extLst>
                  <a:ext uri="{FF2B5EF4-FFF2-40B4-BE49-F238E27FC236}">
                    <a16:creationId xmlns:a16="http://schemas.microsoft.com/office/drawing/2014/main" id="{99659BA0-011B-468B-8866-47F0E6EDDA3B}"/>
                  </a:ext>
                </a:extLst>
              </p:cNvPr>
              <p:cNvSpPr>
                <a:spLocks noGrp="1" noRot="1" noChangeAspect="1" noMove="1" noResize="1" noEditPoints="1" noAdjustHandles="1" noChangeArrowheads="1" noChangeShapeType="1" noTextEdit="1"/>
              </p:cNvSpPr>
              <p:nvPr>
                <p:ph type="body" sz="quarter" idx="14"/>
              </p:nvPr>
            </p:nvSpPr>
            <p:spPr>
              <a:xfrm>
                <a:off x="268449" y="900861"/>
                <a:ext cx="11586668" cy="5860665"/>
              </a:xfrm>
              <a:blipFill>
                <a:blip r:embed="rId2"/>
                <a:stretch>
                  <a:fillRect l="-526"/>
                </a:stretch>
              </a:blipFill>
            </p:spPr>
            <p:txBody>
              <a:bodyPr/>
              <a:lstStyle/>
              <a:p>
                <a:r>
                  <a:rPr lang="en-US">
                    <a:noFill/>
                  </a:rPr>
                  <a:t> </a:t>
                </a:r>
              </a:p>
            </p:txBody>
          </p:sp>
        </mc:Fallback>
      </mc:AlternateContent>
    </p:spTree>
    <p:extLst>
      <p:ext uri="{BB962C8B-B14F-4D97-AF65-F5344CB8AC3E}">
        <p14:creationId xmlns:p14="http://schemas.microsoft.com/office/powerpoint/2010/main" val="36536284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CE414E-901E-4318-9C65-43DA83B4CB89}"/>
              </a:ext>
            </a:extLst>
          </p:cNvPr>
          <p:cNvSpPr>
            <a:spLocks noGrp="1"/>
          </p:cNvSpPr>
          <p:nvPr>
            <p:ph type="title"/>
          </p:nvPr>
        </p:nvSpPr>
        <p:spPr/>
        <p:txBody>
          <a:bodyPr>
            <a:normAutofit/>
          </a:bodyPr>
          <a:lstStyle/>
          <a:p>
            <a:r>
              <a:rPr lang="en-US" dirty="0"/>
              <a:t>Class Activity</a:t>
            </a:r>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FEDDCE93-45D4-437B-BC92-F0FB5C191655}"/>
                  </a:ext>
                </a:extLst>
              </p:cNvPr>
              <p:cNvSpPr/>
              <p:nvPr/>
            </p:nvSpPr>
            <p:spPr>
              <a:xfrm>
                <a:off x="1019422" y="3077582"/>
                <a:ext cx="7627273" cy="858312"/>
              </a:xfrm>
              <a:prstGeom prst="rect">
                <a:avLst/>
              </a:prstGeom>
            </p:spPr>
            <p:txBody>
              <a:bodyPr wrap="square">
                <a:spAutoFit/>
              </a:bodyPr>
              <a:lstStyle/>
              <a:p>
                <a:r>
                  <a:rPr lang="en-US" sz="3200" dirty="0"/>
                  <a:t>2. Find the derivative of </a:t>
                </a:r>
                <a14:m>
                  <m:oMath xmlns:m="http://schemas.openxmlformats.org/officeDocument/2006/math">
                    <m:r>
                      <a:rPr lang="en-US" sz="3200" b="0" i="1" smtClean="0">
                        <a:latin typeface="Cambria Math" panose="02040503050406030204" pitchFamily="18" charset="0"/>
                      </a:rPr>
                      <m:t>h</m:t>
                    </m:r>
                    <m:d>
                      <m:dPr>
                        <m:ctrlPr>
                          <a:rPr lang="en-US" sz="3200" b="0" i="1" smtClean="0">
                            <a:latin typeface="Cambria Math" panose="02040503050406030204" pitchFamily="18" charset="0"/>
                          </a:rPr>
                        </m:ctrlPr>
                      </m:dPr>
                      <m:e>
                        <m:r>
                          <a:rPr lang="en-US" sz="3200" b="0" i="1" smtClean="0">
                            <a:latin typeface="Cambria Math" panose="02040503050406030204" pitchFamily="18" charset="0"/>
                          </a:rPr>
                          <m:t>𝑥</m:t>
                        </m:r>
                      </m:e>
                    </m:d>
                    <m:r>
                      <a:rPr lang="en-US" sz="3200" b="0" i="1" smtClean="0">
                        <a:latin typeface="Cambria Math" panose="02040503050406030204" pitchFamily="18" charset="0"/>
                      </a:rPr>
                      <m:t>=</m:t>
                    </m:r>
                    <m:f>
                      <m:fPr>
                        <m:ctrlPr>
                          <a:rPr lang="en-US" sz="3200" b="0" i="1" smtClean="0">
                            <a:latin typeface="Cambria Math" panose="02040503050406030204" pitchFamily="18" charset="0"/>
                          </a:rPr>
                        </m:ctrlPr>
                      </m:fPr>
                      <m:num>
                        <m:rad>
                          <m:radPr>
                            <m:degHide m:val="on"/>
                            <m:ctrlPr>
                              <a:rPr lang="en-US" sz="3200" b="0" i="1" smtClean="0">
                                <a:latin typeface="Cambria Math" panose="02040503050406030204" pitchFamily="18" charset="0"/>
                                <a:ea typeface="Cambria Math" panose="02040503050406030204" pitchFamily="18" charset="0"/>
                              </a:rPr>
                            </m:ctrlPr>
                          </m:radPr>
                          <m:deg/>
                          <m:e>
                            <m:r>
                              <a:rPr lang="en-US" sz="3200" b="0" i="1" smtClean="0">
                                <a:latin typeface="Cambria Math" panose="02040503050406030204" pitchFamily="18" charset="0"/>
                                <a:ea typeface="Cambria Math" panose="02040503050406030204" pitchFamily="18" charset="0"/>
                              </a:rPr>
                              <m:t>𝑥</m:t>
                            </m:r>
                          </m:e>
                        </m:rad>
                        <m:r>
                          <a:rPr lang="en-US" sz="3200" b="0" i="1" smtClean="0">
                            <a:latin typeface="Cambria Math" panose="02040503050406030204" pitchFamily="18" charset="0"/>
                            <a:ea typeface="Cambria Math" panose="02040503050406030204" pitchFamily="18" charset="0"/>
                          </a:rPr>
                          <m:t>+3</m:t>
                        </m:r>
                      </m:num>
                      <m:den>
                        <m:sSup>
                          <m:sSupPr>
                            <m:ctrlPr>
                              <a:rPr lang="en-US" sz="3200" b="0" i="1" smtClean="0">
                                <a:latin typeface="Cambria Math" panose="02040503050406030204" pitchFamily="18" charset="0"/>
                              </a:rPr>
                            </m:ctrlPr>
                          </m:sSupPr>
                          <m:e>
                            <m:r>
                              <a:rPr lang="en-US" sz="3200" b="0" i="1" smtClean="0">
                                <a:latin typeface="Cambria Math" panose="02040503050406030204" pitchFamily="18" charset="0"/>
                              </a:rPr>
                              <m:t>𝑥</m:t>
                            </m:r>
                          </m:e>
                          <m:sup>
                            <m:r>
                              <a:rPr lang="en-US" sz="3200" b="0" i="1" smtClean="0">
                                <a:latin typeface="Cambria Math" panose="02040503050406030204" pitchFamily="18" charset="0"/>
                              </a:rPr>
                              <m:t>2</m:t>
                            </m:r>
                          </m:sup>
                        </m:sSup>
                        <m:r>
                          <a:rPr lang="en-US" sz="3200" b="0" i="1" smtClean="0">
                            <a:latin typeface="Cambria Math" panose="02040503050406030204" pitchFamily="18" charset="0"/>
                          </a:rPr>
                          <m:t>+1 </m:t>
                        </m:r>
                      </m:den>
                    </m:f>
                  </m:oMath>
                </a14:m>
                <a:endParaRPr lang="en-US" sz="3200" dirty="0"/>
              </a:p>
            </p:txBody>
          </p:sp>
        </mc:Choice>
        <mc:Fallback xmlns="">
          <p:sp>
            <p:nvSpPr>
              <p:cNvPr id="5" name="Rectangle 4">
                <a:extLst>
                  <a:ext uri="{FF2B5EF4-FFF2-40B4-BE49-F238E27FC236}">
                    <a16:creationId xmlns:a16="http://schemas.microsoft.com/office/drawing/2014/main" id="{FEDDCE93-45D4-437B-BC92-F0FB5C191655}"/>
                  </a:ext>
                </a:extLst>
              </p:cNvPr>
              <p:cNvSpPr>
                <a:spLocks noRot="1" noChangeAspect="1" noMove="1" noResize="1" noEditPoints="1" noAdjustHandles="1" noChangeArrowheads="1" noChangeShapeType="1" noTextEdit="1"/>
              </p:cNvSpPr>
              <p:nvPr/>
            </p:nvSpPr>
            <p:spPr>
              <a:xfrm>
                <a:off x="1019422" y="3077582"/>
                <a:ext cx="7627273" cy="858312"/>
              </a:xfrm>
              <a:prstGeom prst="rect">
                <a:avLst/>
              </a:prstGeom>
              <a:blipFill>
                <a:blip r:embed="rId2"/>
                <a:stretch>
                  <a:fillRect l="-1998" b="-851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50F435A7-622A-4068-9E4A-28EAC006492D}"/>
                  </a:ext>
                </a:extLst>
              </p:cNvPr>
              <p:cNvSpPr/>
              <p:nvPr/>
            </p:nvSpPr>
            <p:spPr>
              <a:xfrm>
                <a:off x="925585" y="1549871"/>
                <a:ext cx="8663032" cy="791370"/>
              </a:xfrm>
              <a:prstGeom prst="rect">
                <a:avLst/>
              </a:prstGeom>
            </p:spPr>
            <p:txBody>
              <a:bodyPr wrap="square">
                <a:spAutoFit/>
              </a:bodyPr>
              <a:lstStyle/>
              <a:p>
                <a:pPr lvl="0"/>
                <a:r>
                  <a:rPr lang="en-US" sz="3200" dirty="0">
                    <a:solidFill>
                      <a:srgbClr val="000000"/>
                    </a:solidFill>
                  </a:rPr>
                  <a:t>1. Find the derivative of </a:t>
                </a:r>
                <a14:m>
                  <m:oMath xmlns:m="http://schemas.openxmlformats.org/officeDocument/2006/math">
                    <m:r>
                      <a:rPr lang="en-US" sz="3200" i="1">
                        <a:solidFill>
                          <a:srgbClr val="000000"/>
                        </a:solidFill>
                        <a:latin typeface="Cambria Math" panose="02040503050406030204" pitchFamily="18" charset="0"/>
                      </a:rPr>
                      <m:t>h</m:t>
                    </m:r>
                    <m:d>
                      <m:dPr>
                        <m:ctrlPr>
                          <a:rPr lang="en-US" sz="3200" i="1">
                            <a:solidFill>
                              <a:srgbClr val="000000"/>
                            </a:solidFill>
                            <a:latin typeface="Cambria Math" panose="02040503050406030204" pitchFamily="18" charset="0"/>
                          </a:rPr>
                        </m:ctrlPr>
                      </m:dPr>
                      <m:e>
                        <m:r>
                          <a:rPr lang="en-US" sz="3200" i="1">
                            <a:solidFill>
                              <a:srgbClr val="000000"/>
                            </a:solidFill>
                            <a:latin typeface="Cambria Math" panose="02040503050406030204" pitchFamily="18" charset="0"/>
                          </a:rPr>
                          <m:t>𝑥</m:t>
                        </m:r>
                      </m:e>
                    </m:d>
                    <m:r>
                      <a:rPr lang="en-US" sz="3200" i="1">
                        <a:solidFill>
                          <a:srgbClr val="000000"/>
                        </a:solidFill>
                        <a:latin typeface="Cambria Math" panose="02040503050406030204" pitchFamily="18" charset="0"/>
                      </a:rPr>
                      <m:t>=</m:t>
                    </m:r>
                    <m:f>
                      <m:fPr>
                        <m:ctrlPr>
                          <a:rPr lang="en-US" sz="3200" i="1">
                            <a:solidFill>
                              <a:srgbClr val="000000"/>
                            </a:solidFill>
                            <a:latin typeface="Cambria Math" panose="02040503050406030204" pitchFamily="18" charset="0"/>
                          </a:rPr>
                        </m:ctrlPr>
                      </m:fPr>
                      <m:num>
                        <m:r>
                          <a:rPr lang="en-US" sz="3200" b="0" i="1" smtClean="0">
                            <a:solidFill>
                              <a:srgbClr val="000000"/>
                            </a:solidFill>
                            <a:latin typeface="Cambria Math" panose="02040503050406030204" pitchFamily="18" charset="0"/>
                          </a:rPr>
                          <m:t>3</m:t>
                        </m:r>
                        <m:r>
                          <a:rPr lang="en-US" sz="3200" b="0" i="1" smtClean="0">
                            <a:solidFill>
                              <a:srgbClr val="000000"/>
                            </a:solidFill>
                            <a:latin typeface="Cambria Math" panose="02040503050406030204" pitchFamily="18" charset="0"/>
                          </a:rPr>
                          <m:t>𝑥</m:t>
                        </m:r>
                        <m:r>
                          <a:rPr lang="en-US" sz="3200" i="1">
                            <a:solidFill>
                              <a:srgbClr val="000000"/>
                            </a:solidFill>
                            <a:latin typeface="Cambria Math" panose="02040503050406030204" pitchFamily="18" charset="0"/>
                            <a:ea typeface="Cambria Math" panose="02040503050406030204" pitchFamily="18" charset="0"/>
                          </a:rPr>
                          <m:t>+</m:t>
                        </m:r>
                        <m:r>
                          <a:rPr lang="en-US" sz="3200" b="0" i="1" smtClean="0">
                            <a:solidFill>
                              <a:srgbClr val="000000"/>
                            </a:solidFill>
                            <a:latin typeface="Cambria Math" panose="02040503050406030204" pitchFamily="18" charset="0"/>
                            <a:ea typeface="Cambria Math" panose="02040503050406030204" pitchFamily="18" charset="0"/>
                          </a:rPr>
                          <m:t>1</m:t>
                        </m:r>
                      </m:num>
                      <m:den>
                        <m:r>
                          <a:rPr lang="en-US" sz="3200" b="0" i="1" smtClean="0">
                            <a:solidFill>
                              <a:srgbClr val="000000"/>
                            </a:solidFill>
                            <a:latin typeface="Cambria Math" panose="02040503050406030204" pitchFamily="18" charset="0"/>
                            <a:ea typeface="Cambria Math" panose="02040503050406030204" pitchFamily="18" charset="0"/>
                          </a:rPr>
                          <m:t>4</m:t>
                        </m:r>
                        <m:r>
                          <a:rPr lang="en-US" sz="3200" b="0" i="1" smtClean="0">
                            <a:solidFill>
                              <a:srgbClr val="000000"/>
                            </a:solidFill>
                            <a:latin typeface="Cambria Math" panose="02040503050406030204" pitchFamily="18" charset="0"/>
                            <a:ea typeface="Cambria Math" panose="02040503050406030204" pitchFamily="18" charset="0"/>
                          </a:rPr>
                          <m:t>𝑥</m:t>
                        </m:r>
                        <m:r>
                          <a:rPr lang="en-US" sz="3200" b="0" i="1" smtClean="0">
                            <a:solidFill>
                              <a:srgbClr val="000000"/>
                            </a:solidFill>
                            <a:latin typeface="Cambria Math" panose="02040503050406030204" pitchFamily="18" charset="0"/>
                            <a:ea typeface="Cambria Math" panose="02040503050406030204" pitchFamily="18" charset="0"/>
                          </a:rPr>
                          <m:t>−3 </m:t>
                        </m:r>
                      </m:den>
                    </m:f>
                  </m:oMath>
                </a14:m>
                <a:endParaRPr lang="en-US" sz="3200" dirty="0">
                  <a:solidFill>
                    <a:srgbClr val="000000"/>
                  </a:solidFill>
                </a:endParaRPr>
              </a:p>
            </p:txBody>
          </p:sp>
        </mc:Choice>
        <mc:Fallback xmlns="">
          <p:sp>
            <p:nvSpPr>
              <p:cNvPr id="3" name="Rectangle 2">
                <a:extLst>
                  <a:ext uri="{FF2B5EF4-FFF2-40B4-BE49-F238E27FC236}">
                    <a16:creationId xmlns:a16="http://schemas.microsoft.com/office/drawing/2014/main" id="{50F435A7-622A-4068-9E4A-28EAC006492D}"/>
                  </a:ext>
                </a:extLst>
              </p:cNvPr>
              <p:cNvSpPr>
                <a:spLocks noRot="1" noChangeAspect="1" noMove="1" noResize="1" noEditPoints="1" noAdjustHandles="1" noChangeArrowheads="1" noChangeShapeType="1" noTextEdit="1"/>
              </p:cNvSpPr>
              <p:nvPr/>
            </p:nvSpPr>
            <p:spPr>
              <a:xfrm>
                <a:off x="925585" y="1549871"/>
                <a:ext cx="8663032" cy="791370"/>
              </a:xfrm>
              <a:prstGeom prst="rect">
                <a:avLst/>
              </a:prstGeom>
              <a:blipFill>
                <a:blip r:embed="rId3"/>
                <a:stretch>
                  <a:fillRect l="-1830" b="-10000"/>
                </a:stretch>
              </a:blipFill>
            </p:spPr>
            <p:txBody>
              <a:bodyPr/>
              <a:lstStyle/>
              <a:p>
                <a:r>
                  <a:rPr lang="en-US">
                    <a:noFill/>
                  </a:rPr>
                  <a:t> </a:t>
                </a:r>
              </a:p>
            </p:txBody>
          </p:sp>
        </mc:Fallback>
      </mc:AlternateContent>
    </p:spTree>
    <p:extLst>
      <p:ext uri="{BB962C8B-B14F-4D97-AF65-F5344CB8AC3E}">
        <p14:creationId xmlns:p14="http://schemas.microsoft.com/office/powerpoint/2010/main" val="6955463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F8C0C2-A429-425F-88CE-72FDB4F39065}"/>
              </a:ext>
            </a:extLst>
          </p:cNvPr>
          <p:cNvSpPr>
            <a:spLocks noGrp="1"/>
          </p:cNvSpPr>
          <p:nvPr>
            <p:ph type="title"/>
          </p:nvPr>
        </p:nvSpPr>
        <p:spPr/>
        <p:txBody>
          <a:bodyPr/>
          <a:lstStyle/>
          <a:p>
            <a:r>
              <a:rPr lang="en-US" dirty="0"/>
              <a:t>Class Activity: Applications of Derivative Rules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8B5B7972-BEDE-4903-BAD3-C96C21520A3D}"/>
                  </a:ext>
                </a:extLst>
              </p:cNvPr>
              <p:cNvSpPr>
                <a:spLocks noGrp="1"/>
              </p:cNvSpPr>
              <p:nvPr>
                <p:ph type="body" sz="quarter" idx="14"/>
              </p:nvPr>
            </p:nvSpPr>
            <p:spPr>
              <a:xfrm>
                <a:off x="402672" y="1325461"/>
                <a:ext cx="10957477" cy="5192785"/>
              </a:xfrm>
            </p:spPr>
            <p:txBody>
              <a:bodyPr>
                <a:normAutofit lnSpcReduction="10000"/>
              </a:bodyPr>
              <a:lstStyle/>
              <a:p>
                <a:r>
                  <a:rPr lang="en-US" b="1" dirty="0"/>
                  <a:t>Application Problems</a:t>
                </a:r>
              </a:p>
              <a:p>
                <a:endParaRPr lang="en-US" b="1" dirty="0"/>
              </a:p>
              <a:p>
                <a:r>
                  <a:rPr lang="en-US" dirty="0"/>
                  <a:t>1. A car driving along a freeway with traffic has traveled </a:t>
                </a:r>
                <a14:m>
                  <m:oMath xmlns:m="http://schemas.openxmlformats.org/officeDocument/2006/math">
                    <m:r>
                      <a:rPr lang="en-US" i="1" dirty="0" smtClean="0">
                        <a:latin typeface="Cambria Math" panose="02040503050406030204" pitchFamily="18" charset="0"/>
                      </a:rPr>
                      <m:t>𝑠</m:t>
                    </m:r>
                    <m:r>
                      <a:rPr lang="en-US" i="1" dirty="0" smtClean="0">
                        <a:latin typeface="Cambria Math" panose="02040503050406030204" pitchFamily="18" charset="0"/>
                      </a:rPr>
                      <m:t>(</m:t>
                    </m:r>
                    <m:r>
                      <a:rPr lang="en-US" i="1" dirty="0" smtClean="0">
                        <a:latin typeface="Cambria Math" panose="02040503050406030204" pitchFamily="18" charset="0"/>
                      </a:rPr>
                      <m:t>𝑡</m:t>
                    </m:r>
                    <m:r>
                      <a:rPr lang="en-US" i="1" dirty="0" smtClean="0">
                        <a:latin typeface="Cambria Math" panose="02040503050406030204" pitchFamily="18" charset="0"/>
                      </a:rPr>
                      <m:t>) = </m:t>
                    </m:r>
                    <m:sSup>
                      <m:sSupPr>
                        <m:ctrlPr>
                          <a:rPr lang="en-US" b="0" i="1" dirty="0" smtClean="0">
                            <a:latin typeface="Cambria Math" panose="02040503050406030204" pitchFamily="18" charset="0"/>
                          </a:rPr>
                        </m:ctrlPr>
                      </m:sSupPr>
                      <m:e>
                        <m:r>
                          <a:rPr lang="en-US" i="1" dirty="0" smtClean="0">
                            <a:latin typeface="Cambria Math" panose="02040503050406030204" pitchFamily="18" charset="0"/>
                          </a:rPr>
                          <m:t>𝑡</m:t>
                        </m:r>
                      </m:e>
                      <m:sup>
                        <m:r>
                          <a:rPr lang="en-US" i="1" dirty="0" smtClean="0">
                            <a:latin typeface="Cambria Math" panose="02040503050406030204" pitchFamily="18" charset="0"/>
                          </a:rPr>
                          <m:t>3</m:t>
                        </m:r>
                      </m:sup>
                    </m:sSup>
                    <m:r>
                      <a:rPr lang="en-US" i="1" dirty="0" smtClean="0">
                        <a:latin typeface="Cambria Math" panose="02040503050406030204" pitchFamily="18" charset="0"/>
                      </a:rPr>
                      <m:t>− 6</m:t>
                    </m:r>
                    <m:sSup>
                      <m:sSupPr>
                        <m:ctrlPr>
                          <a:rPr lang="en-US" b="0" i="1" dirty="0" smtClean="0">
                            <a:latin typeface="Cambria Math" panose="02040503050406030204" pitchFamily="18" charset="0"/>
                          </a:rPr>
                        </m:ctrlPr>
                      </m:sSupPr>
                      <m:e>
                        <m:r>
                          <a:rPr lang="en-US" i="1" dirty="0" smtClean="0">
                            <a:latin typeface="Cambria Math" panose="02040503050406030204" pitchFamily="18" charset="0"/>
                          </a:rPr>
                          <m:t>𝑡</m:t>
                        </m:r>
                      </m:e>
                      <m:sup>
                        <m:r>
                          <a:rPr lang="en-US" i="1" dirty="0" smtClean="0">
                            <a:latin typeface="Cambria Math" panose="02040503050406030204" pitchFamily="18" charset="0"/>
                          </a:rPr>
                          <m:t>2</m:t>
                        </m:r>
                      </m:sup>
                    </m:sSup>
                    <m:r>
                      <a:rPr lang="en-US" i="1" dirty="0" smtClean="0">
                        <a:latin typeface="Cambria Math" panose="02040503050406030204" pitchFamily="18" charset="0"/>
                      </a:rPr>
                      <m:t>+9</m:t>
                    </m:r>
                    <m:r>
                      <a:rPr lang="en-US" i="1" dirty="0" smtClean="0">
                        <a:latin typeface="Cambria Math" panose="02040503050406030204" pitchFamily="18" charset="0"/>
                      </a:rPr>
                      <m:t>𝑡</m:t>
                    </m:r>
                    <m:r>
                      <a:rPr lang="en-US" i="1" dirty="0" smtClean="0">
                        <a:latin typeface="Cambria Math" panose="02040503050406030204" pitchFamily="18" charset="0"/>
                      </a:rPr>
                      <m:t> </m:t>
                    </m:r>
                  </m:oMath>
                </a14:m>
                <a:r>
                  <a:rPr lang="en-US" dirty="0"/>
                  <a:t>meters in </a:t>
                </a:r>
                <a14:m>
                  <m:oMath xmlns:m="http://schemas.openxmlformats.org/officeDocument/2006/math">
                    <m:r>
                      <a:rPr lang="en-US" i="1" dirty="0" smtClean="0">
                        <a:latin typeface="Cambria Math" panose="02040503050406030204" pitchFamily="18" charset="0"/>
                      </a:rPr>
                      <m:t>𝑡</m:t>
                    </m:r>
                  </m:oMath>
                </a14:m>
                <a:r>
                  <a:rPr lang="en-US" dirty="0"/>
                  <a:t> seconds.</a:t>
                </a:r>
              </a:p>
              <a:p>
                <a:pPr marL="274320" lvl="1" indent="0">
                  <a:buNone/>
                </a:pPr>
                <a:r>
                  <a:rPr lang="en-US" dirty="0"/>
                  <a:t>a)  Determine the time in seconds when the velocity of the car is 0.</a:t>
                </a:r>
              </a:p>
              <a:p>
                <a:pPr marL="274320" lvl="1" indent="0">
                  <a:buNone/>
                </a:pPr>
                <a:r>
                  <a:rPr lang="en-US" dirty="0"/>
                  <a:t>b)  Determine the acceleration of the car when the velocity is 0.</a:t>
                </a:r>
              </a:p>
              <a:p>
                <a:endParaRPr lang="en-US" dirty="0"/>
              </a:p>
              <a:p>
                <a:endParaRPr lang="en-US" dirty="0"/>
              </a:p>
              <a:p>
                <a:r>
                  <a:rPr lang="en-US" dirty="0"/>
                  <a:t>2. The concentration of antibiotic in the bloodstream t hours after being injected is given by the</a:t>
                </a:r>
              </a:p>
              <a:p>
                <a:r>
                  <a:rPr lang="en-US" dirty="0"/>
                  <a:t>function </a:t>
                </a:r>
                <a14:m>
                  <m:oMath xmlns:m="http://schemas.openxmlformats.org/officeDocument/2006/math">
                    <m:r>
                      <a:rPr lang="en-US" i="1" dirty="0" smtClean="0">
                        <a:latin typeface="Cambria Math" panose="02040503050406030204" pitchFamily="18" charset="0"/>
                      </a:rPr>
                      <m:t>𝐶</m:t>
                    </m:r>
                    <m:r>
                      <a:rPr lang="en-US" i="1" dirty="0" smtClean="0">
                        <a:latin typeface="Cambria Math" panose="02040503050406030204" pitchFamily="18" charset="0"/>
                      </a:rPr>
                      <m:t>(</m:t>
                    </m:r>
                    <m:r>
                      <a:rPr lang="en-US" i="1" dirty="0" smtClean="0">
                        <a:latin typeface="Cambria Math" panose="02040503050406030204" pitchFamily="18" charset="0"/>
                      </a:rPr>
                      <m:t>𝑡</m:t>
                    </m:r>
                    <m:r>
                      <a:rPr lang="en-US" i="1" dirty="0" smtClean="0">
                        <a:latin typeface="Cambria Math" panose="02040503050406030204" pitchFamily="18" charset="0"/>
                      </a:rPr>
                      <m:t>) =</m:t>
                    </m:r>
                    <m:f>
                      <m:fPr>
                        <m:ctrlPr>
                          <a:rPr lang="en-US" b="0" i="1" dirty="0" smtClean="0">
                            <a:latin typeface="Cambria Math" panose="02040503050406030204" pitchFamily="18" charset="0"/>
                          </a:rPr>
                        </m:ctrlPr>
                      </m:fPr>
                      <m:num>
                        <m:r>
                          <a:rPr lang="en-US" i="1" dirty="0" smtClean="0">
                            <a:latin typeface="Cambria Math" panose="02040503050406030204" pitchFamily="18" charset="0"/>
                          </a:rPr>
                          <m:t>2</m:t>
                        </m:r>
                        <m:sSup>
                          <m:sSupPr>
                            <m:ctrlPr>
                              <a:rPr lang="en-US" b="0" i="1" dirty="0" smtClean="0">
                                <a:latin typeface="Cambria Math" panose="02040503050406030204" pitchFamily="18" charset="0"/>
                              </a:rPr>
                            </m:ctrlPr>
                          </m:sSupPr>
                          <m:e>
                            <m:r>
                              <a:rPr lang="en-US" i="1" dirty="0" smtClean="0">
                                <a:latin typeface="Cambria Math" panose="02040503050406030204" pitchFamily="18" charset="0"/>
                              </a:rPr>
                              <m:t>𝑡</m:t>
                            </m:r>
                          </m:e>
                          <m:sup>
                            <m:r>
                              <a:rPr lang="en-US" i="1" dirty="0" smtClean="0">
                                <a:latin typeface="Cambria Math" panose="02040503050406030204" pitchFamily="18" charset="0"/>
                              </a:rPr>
                              <m:t>2</m:t>
                            </m:r>
                          </m:sup>
                        </m:sSup>
                        <m:r>
                          <a:rPr lang="en-US" i="1" dirty="0" smtClean="0">
                            <a:latin typeface="Cambria Math" panose="02040503050406030204" pitchFamily="18" charset="0"/>
                          </a:rPr>
                          <m:t>+ </m:t>
                        </m:r>
                        <m:r>
                          <a:rPr lang="en-US" i="1" dirty="0" smtClean="0">
                            <a:latin typeface="Cambria Math" panose="02040503050406030204" pitchFamily="18" charset="0"/>
                          </a:rPr>
                          <m:t>𝑡</m:t>
                        </m:r>
                      </m:num>
                      <m:den>
                        <m:r>
                          <a:rPr lang="en-US" i="1" dirty="0" smtClean="0">
                            <a:latin typeface="Cambria Math" panose="02040503050406030204" pitchFamily="18" charset="0"/>
                          </a:rPr>
                          <m:t> </m:t>
                        </m:r>
                        <m:sSup>
                          <m:sSupPr>
                            <m:ctrlPr>
                              <a:rPr lang="en-US" b="0" i="1" dirty="0" smtClean="0">
                                <a:latin typeface="Cambria Math" panose="02040503050406030204" pitchFamily="18" charset="0"/>
                              </a:rPr>
                            </m:ctrlPr>
                          </m:sSupPr>
                          <m:e>
                            <m:r>
                              <a:rPr lang="en-US" i="1" dirty="0" smtClean="0">
                                <a:latin typeface="Cambria Math" panose="02040503050406030204" pitchFamily="18" charset="0"/>
                              </a:rPr>
                              <m:t>𝑡</m:t>
                            </m:r>
                          </m:e>
                          <m:sup>
                            <m:r>
                              <a:rPr lang="en-US" i="1" dirty="0" smtClean="0">
                                <a:latin typeface="Cambria Math" panose="02040503050406030204" pitchFamily="18" charset="0"/>
                              </a:rPr>
                              <m:t>3</m:t>
                            </m:r>
                          </m:sup>
                        </m:sSup>
                        <m:r>
                          <a:rPr lang="en-US" i="1" dirty="0" smtClean="0">
                            <a:latin typeface="Cambria Math" panose="02040503050406030204" pitchFamily="18" charset="0"/>
                          </a:rPr>
                          <m:t>+ 50</m:t>
                        </m:r>
                      </m:den>
                    </m:f>
                    <m:r>
                      <a:rPr lang="en-US" i="1" dirty="0" smtClean="0">
                        <a:latin typeface="Cambria Math" panose="02040503050406030204" pitchFamily="18" charset="0"/>
                      </a:rPr>
                      <m:t>, </m:t>
                    </m:r>
                  </m:oMath>
                </a14:m>
                <a:r>
                  <a:rPr lang="en-US" dirty="0"/>
                  <a:t>where </a:t>
                </a:r>
                <a14:m>
                  <m:oMath xmlns:m="http://schemas.openxmlformats.org/officeDocument/2006/math">
                    <m:r>
                      <a:rPr lang="en-US" i="1" dirty="0" smtClean="0">
                        <a:latin typeface="Cambria Math" panose="02040503050406030204" pitchFamily="18" charset="0"/>
                      </a:rPr>
                      <m:t>𝐶</m:t>
                    </m:r>
                  </m:oMath>
                </a14:m>
                <a:r>
                  <a:rPr lang="en-US" dirty="0"/>
                  <a:t> is measured in</a:t>
                </a:r>
              </a:p>
              <a:p>
                <a:r>
                  <a:rPr lang="en-US" dirty="0"/>
                  <a:t>milligrams per liter of blood.</a:t>
                </a:r>
              </a:p>
              <a:p>
                <a:r>
                  <a:rPr lang="en-US" dirty="0"/>
                  <a:t>a) Find the rate of change of </a:t>
                </a:r>
                <a14:m>
                  <m:oMath xmlns:m="http://schemas.openxmlformats.org/officeDocument/2006/math">
                    <m:r>
                      <a:rPr lang="en-US" i="1" dirty="0" smtClean="0">
                        <a:latin typeface="Cambria Math" panose="02040503050406030204" pitchFamily="18" charset="0"/>
                      </a:rPr>
                      <m:t>𝐶</m:t>
                    </m:r>
                    <m:r>
                      <a:rPr lang="en-US" i="1" dirty="0" smtClean="0">
                        <a:latin typeface="Cambria Math" panose="02040503050406030204" pitchFamily="18" charset="0"/>
                      </a:rPr>
                      <m:t>(</m:t>
                    </m:r>
                    <m:r>
                      <a:rPr lang="en-US" i="1" dirty="0" smtClean="0">
                        <a:latin typeface="Cambria Math" panose="02040503050406030204" pitchFamily="18" charset="0"/>
                      </a:rPr>
                      <m:t>𝑡</m:t>
                    </m:r>
                    <m:r>
                      <a:rPr lang="en-US" i="1" dirty="0" smtClean="0">
                        <a:latin typeface="Cambria Math" panose="02040503050406030204" pitchFamily="18" charset="0"/>
                      </a:rPr>
                      <m:t>).</m:t>
                    </m:r>
                  </m:oMath>
                </a14:m>
                <a:endParaRPr lang="en-US" dirty="0"/>
              </a:p>
              <a:p>
                <a:r>
                  <a:rPr lang="en-US" dirty="0"/>
                  <a:t>b) Determine the rate of change for </a:t>
                </a:r>
                <a14:m>
                  <m:oMath xmlns:m="http://schemas.openxmlformats.org/officeDocument/2006/math">
                    <m:r>
                      <a:rPr lang="en-US" i="1" dirty="0" smtClean="0">
                        <a:latin typeface="Cambria Math" panose="02040503050406030204" pitchFamily="18" charset="0"/>
                      </a:rPr>
                      <m:t>𝑡</m:t>
                    </m:r>
                    <m:r>
                      <a:rPr lang="en-US" i="1" dirty="0" smtClean="0">
                        <a:latin typeface="Cambria Math" panose="02040503050406030204" pitchFamily="18" charset="0"/>
                      </a:rPr>
                      <m:t> = 8, 12, 24, </m:t>
                    </m:r>
                  </m:oMath>
                </a14:m>
                <a:r>
                  <a:rPr lang="en-US" i="0" dirty="0">
                    <a:latin typeface="+mj-lt"/>
                  </a:rPr>
                  <a:t>and</a:t>
                </a:r>
                <a14:m>
                  <m:oMath xmlns:m="http://schemas.openxmlformats.org/officeDocument/2006/math">
                    <m:r>
                      <a:rPr lang="en-US" i="1" dirty="0" smtClean="0">
                        <a:latin typeface="Cambria Math" panose="02040503050406030204" pitchFamily="18" charset="0"/>
                      </a:rPr>
                      <m:t> 36.</m:t>
                    </m:r>
                  </m:oMath>
                </a14:m>
                <a:endParaRPr lang="en-US" dirty="0"/>
              </a:p>
              <a:p>
                <a:r>
                  <a:rPr lang="en-US" dirty="0"/>
                  <a:t>c) Briefly describe what seems to be occurring as the number of hours increases.</a:t>
                </a:r>
              </a:p>
            </p:txBody>
          </p:sp>
        </mc:Choice>
        <mc:Fallback xmlns="">
          <p:sp>
            <p:nvSpPr>
              <p:cNvPr id="4" name="Text Placeholder 3">
                <a:extLst>
                  <a:ext uri="{FF2B5EF4-FFF2-40B4-BE49-F238E27FC236}">
                    <a16:creationId xmlns:a16="http://schemas.microsoft.com/office/drawing/2014/main" id="{8B5B7972-BEDE-4903-BAD3-C96C21520A3D}"/>
                  </a:ext>
                </a:extLst>
              </p:cNvPr>
              <p:cNvSpPr>
                <a:spLocks noGrp="1" noRot="1" noChangeAspect="1" noMove="1" noResize="1" noEditPoints="1" noAdjustHandles="1" noChangeArrowheads="1" noChangeShapeType="1" noTextEdit="1"/>
              </p:cNvSpPr>
              <p:nvPr>
                <p:ph type="body" sz="quarter" idx="14"/>
              </p:nvPr>
            </p:nvSpPr>
            <p:spPr>
              <a:xfrm>
                <a:off x="402672" y="1325461"/>
                <a:ext cx="10957477" cy="5192785"/>
              </a:xfrm>
              <a:blipFill>
                <a:blip r:embed="rId2"/>
                <a:stretch>
                  <a:fillRect t="-117"/>
                </a:stretch>
              </a:blipFill>
            </p:spPr>
            <p:txBody>
              <a:bodyPr/>
              <a:lstStyle/>
              <a:p>
                <a:r>
                  <a:rPr lang="en-US">
                    <a:noFill/>
                  </a:rPr>
                  <a:t> </a:t>
                </a:r>
              </a:p>
            </p:txBody>
          </p:sp>
        </mc:Fallback>
      </mc:AlternateContent>
    </p:spTree>
    <p:extLst>
      <p:ext uri="{BB962C8B-B14F-4D97-AF65-F5344CB8AC3E}">
        <p14:creationId xmlns:p14="http://schemas.microsoft.com/office/powerpoint/2010/main" val="170214190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graphicFrame>
            <p:nvGraphicFramePr>
              <p:cNvPr id="5" name="Table 4">
                <a:extLst>
                  <a:ext uri="{FF2B5EF4-FFF2-40B4-BE49-F238E27FC236}">
                    <a16:creationId xmlns:a16="http://schemas.microsoft.com/office/drawing/2014/main" id="{01E43EEB-A714-423A-8645-A64F732BD0C4}"/>
                  </a:ext>
                </a:extLst>
              </p:cNvPr>
              <p:cNvGraphicFramePr>
                <a:graphicFrameLocks noGrp="1"/>
              </p:cNvGraphicFramePr>
              <p:nvPr>
                <p:extLst>
                  <p:ext uri="{D42A27DB-BD31-4B8C-83A1-F6EECF244321}">
                    <p14:modId xmlns:p14="http://schemas.microsoft.com/office/powerpoint/2010/main" val="620596139"/>
                  </p:ext>
                </p:extLst>
              </p:nvPr>
            </p:nvGraphicFramePr>
            <p:xfrm>
              <a:off x="831273" y="719665"/>
              <a:ext cx="10432470" cy="5857694"/>
            </p:xfrm>
            <a:graphic>
              <a:graphicData uri="http://schemas.openxmlformats.org/drawingml/2006/table">
                <a:tbl>
                  <a:tblPr firstRow="1" bandRow="1">
                    <a:tableStyleId>{5C22544A-7EE6-4342-B048-85BDC9FD1C3A}</a:tableStyleId>
                  </a:tblPr>
                  <a:tblGrid>
                    <a:gridCol w="3477490">
                      <a:extLst>
                        <a:ext uri="{9D8B030D-6E8A-4147-A177-3AD203B41FA5}">
                          <a16:colId xmlns:a16="http://schemas.microsoft.com/office/drawing/2014/main" val="4133944414"/>
                        </a:ext>
                      </a:extLst>
                    </a:gridCol>
                    <a:gridCol w="3477490">
                      <a:extLst>
                        <a:ext uri="{9D8B030D-6E8A-4147-A177-3AD203B41FA5}">
                          <a16:colId xmlns:a16="http://schemas.microsoft.com/office/drawing/2014/main" val="259235107"/>
                        </a:ext>
                      </a:extLst>
                    </a:gridCol>
                    <a:gridCol w="3477490">
                      <a:extLst>
                        <a:ext uri="{9D8B030D-6E8A-4147-A177-3AD203B41FA5}">
                          <a16:colId xmlns:a16="http://schemas.microsoft.com/office/drawing/2014/main" val="557253467"/>
                        </a:ext>
                      </a:extLst>
                    </a:gridCol>
                  </a:tblGrid>
                  <a:tr h="969972">
                    <a:tc>
                      <a:txBody>
                        <a:bodyPr/>
                        <a:lstStyle/>
                        <a:p>
                          <a:r>
                            <a:rPr lang="en-US" sz="3600" dirty="0"/>
                            <a:t>Common Functions</a:t>
                          </a:r>
                        </a:p>
                      </a:txBody>
                      <a:tcPr/>
                    </a:tc>
                    <a:tc>
                      <a:txBody>
                        <a:bodyPr/>
                        <a:lstStyle/>
                        <a:p>
                          <a:r>
                            <a:rPr lang="en-US" sz="3200" dirty="0"/>
                            <a:t>Function</a:t>
                          </a:r>
                        </a:p>
                      </a:txBody>
                      <a:tcPr/>
                    </a:tc>
                    <a:tc>
                      <a:txBody>
                        <a:bodyPr/>
                        <a:lstStyle/>
                        <a:p>
                          <a:r>
                            <a:rPr lang="en-US" sz="3200" dirty="0"/>
                            <a:t>Derivatives</a:t>
                          </a:r>
                        </a:p>
                      </a:txBody>
                      <a:tcPr/>
                    </a:tc>
                    <a:extLst>
                      <a:ext uri="{0D108BD9-81ED-4DB2-BD59-A6C34878D82A}">
                        <a16:rowId xmlns:a16="http://schemas.microsoft.com/office/drawing/2014/main" val="2244053155"/>
                      </a:ext>
                    </a:extLst>
                  </a:tr>
                  <a:tr h="969972">
                    <a:tc>
                      <a:txBody>
                        <a:bodyPr/>
                        <a:lstStyle/>
                        <a:p>
                          <a:r>
                            <a:rPr lang="en-US" sz="3600" dirty="0"/>
                            <a:t>Sum/Difference Rule</a:t>
                          </a:r>
                        </a:p>
                      </a:txBody>
                      <a:tcPr/>
                    </a:tc>
                    <a:tc>
                      <a:txBody>
                        <a:bodyPr/>
                        <a:lstStyle/>
                        <a:p>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𝑓</m:t>
                                </m:r>
                                <m:r>
                                  <a:rPr lang="en-US" sz="3600" b="0" i="1" smtClean="0">
                                    <a:latin typeface="Cambria Math" panose="02040503050406030204" pitchFamily="18" charset="0"/>
                                  </a:rPr>
                                  <m:t>−</m:t>
                                </m:r>
                                <m:r>
                                  <a:rPr lang="en-US" sz="3600" b="0" i="1" smtClean="0">
                                    <a:latin typeface="Cambria Math" panose="02040503050406030204" pitchFamily="18" charset="0"/>
                                  </a:rPr>
                                  <m:t>𝑔</m:t>
                                </m:r>
                                <m:r>
                                  <a:rPr lang="en-US" sz="3600" b="0" i="1" smtClean="0">
                                    <a:latin typeface="Cambria Math" panose="02040503050406030204" pitchFamily="18" charset="0"/>
                                  </a:rPr>
                                  <m:t> </m:t>
                                </m:r>
                              </m:oMath>
                            </m:oMathPara>
                          </a14:m>
                          <a:endParaRPr lang="en-US" sz="3600" b="0"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𝑓</m:t>
                                </m:r>
                                <m:r>
                                  <a:rPr lang="en-US" sz="3600" b="0" i="1" smtClean="0">
                                    <a:latin typeface="Cambria Math" panose="02040503050406030204" pitchFamily="18" charset="0"/>
                                  </a:rPr>
                                  <m:t>−</m:t>
                                </m:r>
                                <m:r>
                                  <a:rPr lang="en-US" sz="3600" b="0" i="1" smtClean="0">
                                    <a:latin typeface="Cambria Math" panose="02040503050406030204" pitchFamily="18" charset="0"/>
                                  </a:rPr>
                                  <m:t>𝑔</m:t>
                                </m:r>
                              </m:oMath>
                            </m:oMathPara>
                          </a14:m>
                          <a:endParaRPr lang="en-US" sz="3600" dirty="0"/>
                        </a:p>
                      </a:txBody>
                      <a:tcPr/>
                    </a:tc>
                    <a:tc>
                      <a:txBody>
                        <a:bodyPr/>
                        <a:lstStyle/>
                        <a:p>
                          <a:pPr/>
                          <a14:m>
                            <m:oMathPara xmlns:m="http://schemas.openxmlformats.org/officeDocument/2006/math">
                              <m:oMathParaPr>
                                <m:jc m:val="centerGroup"/>
                              </m:oMathParaPr>
                              <m:oMath xmlns:m="http://schemas.openxmlformats.org/officeDocument/2006/math">
                                <m:sSup>
                                  <m:sSupPr>
                                    <m:ctrlPr>
                                      <a:rPr lang="en-US" sz="3600" b="0" i="1" smtClean="0">
                                        <a:latin typeface="Cambria Math" panose="02040503050406030204" pitchFamily="18" charset="0"/>
                                      </a:rPr>
                                    </m:ctrlPr>
                                  </m:sSupPr>
                                  <m:e>
                                    <m:r>
                                      <a:rPr lang="en-US" sz="3600" b="0" i="1" smtClean="0">
                                        <a:latin typeface="Cambria Math" panose="02040503050406030204" pitchFamily="18" charset="0"/>
                                      </a:rPr>
                                      <m:t>𝑓</m:t>
                                    </m:r>
                                  </m:e>
                                  <m:sup>
                                    <m:r>
                                      <a:rPr lang="en-US" sz="3600" b="0" i="1" smtClean="0">
                                        <a:latin typeface="Cambria Math" panose="02040503050406030204" pitchFamily="18" charset="0"/>
                                      </a:rPr>
                                      <m:t>′</m:t>
                                    </m:r>
                                  </m:sup>
                                </m:sSup>
                                <m:r>
                                  <a:rPr lang="en-US" sz="3600" b="0" i="1" smtClean="0">
                                    <a:latin typeface="Cambria Math" panose="02040503050406030204" pitchFamily="18" charset="0"/>
                                  </a:rPr>
                                  <m:t>−</m:t>
                                </m:r>
                                <m:r>
                                  <a:rPr lang="en-US" sz="3600" b="0" i="1" smtClean="0">
                                    <a:latin typeface="Cambria Math" panose="02040503050406030204" pitchFamily="18" charset="0"/>
                                  </a:rPr>
                                  <m:t>𝑔</m:t>
                                </m:r>
                                <m:r>
                                  <a:rPr lang="en-US" sz="3600" b="0" i="1" smtClean="0">
                                    <a:latin typeface="Cambria Math" panose="02040503050406030204" pitchFamily="18" charset="0"/>
                                  </a:rPr>
                                  <m:t>′</m:t>
                                </m:r>
                              </m:oMath>
                            </m:oMathPara>
                          </a14:m>
                          <a:endParaRPr lang="en-US" sz="3600" b="0" i="1"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p>
                                  <m:sSupPr>
                                    <m:ctrlPr>
                                      <a:rPr lang="en-US" sz="3600" b="0" i="1" smtClean="0">
                                        <a:latin typeface="Cambria Math" panose="02040503050406030204" pitchFamily="18" charset="0"/>
                                      </a:rPr>
                                    </m:ctrlPr>
                                  </m:sSupPr>
                                  <m:e>
                                    <m:r>
                                      <a:rPr lang="en-US" sz="3600" b="0" i="1" smtClean="0">
                                        <a:latin typeface="Cambria Math" panose="02040503050406030204" pitchFamily="18" charset="0"/>
                                      </a:rPr>
                                      <m:t>𝑓</m:t>
                                    </m:r>
                                  </m:e>
                                  <m:sup>
                                    <m:r>
                                      <a:rPr lang="en-US" sz="3600" b="0" i="1" smtClean="0">
                                        <a:latin typeface="Cambria Math" panose="02040503050406030204" pitchFamily="18" charset="0"/>
                                      </a:rPr>
                                      <m:t>′</m:t>
                                    </m:r>
                                  </m:sup>
                                </m:sSup>
                                <m:r>
                                  <a:rPr lang="en-US" sz="3600" b="0" i="1" smtClean="0">
                                    <a:latin typeface="Cambria Math" panose="02040503050406030204" pitchFamily="18" charset="0"/>
                                  </a:rPr>
                                  <m:t>−</m:t>
                                </m:r>
                                <m:r>
                                  <a:rPr lang="en-US" sz="3600" b="0" i="1" smtClean="0">
                                    <a:latin typeface="Cambria Math" panose="02040503050406030204" pitchFamily="18" charset="0"/>
                                  </a:rPr>
                                  <m:t>𝑔</m:t>
                                </m:r>
                                <m:r>
                                  <a:rPr lang="en-US" sz="3600" b="0" i="1" smtClean="0">
                                    <a:latin typeface="Cambria Math" panose="02040503050406030204" pitchFamily="18" charset="0"/>
                                  </a:rPr>
                                  <m:t>′</m:t>
                                </m:r>
                              </m:oMath>
                            </m:oMathPara>
                          </a14:m>
                          <a:endParaRPr lang="en-US" sz="3600" dirty="0"/>
                        </a:p>
                      </a:txBody>
                      <a:tcPr/>
                    </a:tc>
                    <a:extLst>
                      <a:ext uri="{0D108BD9-81ED-4DB2-BD59-A6C34878D82A}">
                        <a16:rowId xmlns:a16="http://schemas.microsoft.com/office/drawing/2014/main" val="1557888646"/>
                      </a:ext>
                    </a:extLst>
                  </a:tr>
                  <a:tr h="969972">
                    <a:tc>
                      <a:txBody>
                        <a:bodyPr/>
                        <a:lstStyle/>
                        <a:p>
                          <a:r>
                            <a:rPr lang="en-US" sz="3600" dirty="0"/>
                            <a:t>Product Rule</a:t>
                          </a:r>
                        </a:p>
                      </a:txBody>
                      <a:tcPr/>
                    </a:tc>
                    <a:tc>
                      <a:txBody>
                        <a:bodyPr/>
                        <a:lstStyle/>
                        <a:p>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𝑓𝑔</m:t>
                                </m:r>
                              </m:oMath>
                            </m:oMathPara>
                          </a14:m>
                          <a:endParaRPr lang="en-US" sz="3600" dirty="0"/>
                        </a:p>
                      </a:txBody>
                      <a:tcPr/>
                    </a:tc>
                    <a:tc>
                      <a:txBody>
                        <a:bodyPr/>
                        <a:lstStyle/>
                        <a:p>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𝑓</m:t>
                                </m:r>
                                <m:sSup>
                                  <m:sSupPr>
                                    <m:ctrlPr>
                                      <a:rPr lang="en-US" sz="3600" b="0" i="1" smtClean="0">
                                        <a:latin typeface="Cambria Math" panose="02040503050406030204" pitchFamily="18" charset="0"/>
                                      </a:rPr>
                                    </m:ctrlPr>
                                  </m:sSupPr>
                                  <m:e>
                                    <m:r>
                                      <a:rPr lang="en-US" sz="3600" b="0" i="1" smtClean="0">
                                        <a:latin typeface="Cambria Math" panose="02040503050406030204" pitchFamily="18" charset="0"/>
                                      </a:rPr>
                                      <m:t>𝑔</m:t>
                                    </m:r>
                                  </m:e>
                                  <m:sup>
                                    <m:r>
                                      <a:rPr lang="en-US" sz="3600" b="0" i="1" smtClean="0">
                                        <a:latin typeface="Cambria Math" panose="02040503050406030204" pitchFamily="18" charset="0"/>
                                      </a:rPr>
                                      <m:t>′</m:t>
                                    </m:r>
                                  </m:sup>
                                </m:sSup>
                                <m:r>
                                  <a:rPr lang="en-US" sz="3600" b="0" i="1" smtClean="0">
                                    <a:latin typeface="Cambria Math" panose="02040503050406030204" pitchFamily="18" charset="0"/>
                                  </a:rPr>
                                  <m:t>+</m:t>
                                </m:r>
                                <m:sSup>
                                  <m:sSupPr>
                                    <m:ctrlPr>
                                      <a:rPr lang="en-US" sz="3600" b="0" i="1" smtClean="0">
                                        <a:latin typeface="Cambria Math" panose="02040503050406030204" pitchFamily="18" charset="0"/>
                                      </a:rPr>
                                    </m:ctrlPr>
                                  </m:sSupPr>
                                  <m:e>
                                    <m:r>
                                      <a:rPr lang="en-US" sz="3600" b="0" i="1" smtClean="0">
                                        <a:latin typeface="Cambria Math" panose="02040503050406030204" pitchFamily="18" charset="0"/>
                                      </a:rPr>
                                      <m:t>𝑓</m:t>
                                    </m:r>
                                  </m:e>
                                  <m:sup>
                                    <m:r>
                                      <a:rPr lang="en-US" sz="3600" b="0" i="1" smtClean="0">
                                        <a:latin typeface="Cambria Math" panose="02040503050406030204" pitchFamily="18" charset="0"/>
                                      </a:rPr>
                                      <m:t>′</m:t>
                                    </m:r>
                                  </m:sup>
                                </m:sSup>
                                <m:r>
                                  <a:rPr lang="en-US" sz="3600" b="0" i="1" smtClean="0">
                                    <a:latin typeface="Cambria Math" panose="02040503050406030204" pitchFamily="18" charset="0"/>
                                  </a:rPr>
                                  <m:t>𝑔</m:t>
                                </m:r>
                              </m:oMath>
                            </m:oMathPara>
                          </a14:m>
                          <a:endParaRPr lang="en-US" sz="3600" dirty="0"/>
                        </a:p>
                      </a:txBody>
                      <a:tcPr/>
                    </a:tc>
                    <a:extLst>
                      <a:ext uri="{0D108BD9-81ED-4DB2-BD59-A6C34878D82A}">
                        <a16:rowId xmlns:a16="http://schemas.microsoft.com/office/drawing/2014/main" val="739450138"/>
                      </a:ext>
                    </a:extLst>
                  </a:tr>
                  <a:tr h="1045250">
                    <a:tc>
                      <a:txBody>
                        <a:bodyPr/>
                        <a:lstStyle/>
                        <a:p>
                          <a:r>
                            <a:rPr lang="en-US" sz="3600" dirty="0"/>
                            <a:t>Quotient Rule</a:t>
                          </a:r>
                        </a:p>
                      </a:txBody>
                      <a:tcPr/>
                    </a:tc>
                    <a:tc>
                      <a:txBody>
                        <a:bodyPr/>
                        <a:lstStyle/>
                        <a:p>
                          <a:pPr/>
                          <a14:m>
                            <m:oMathPara xmlns:m="http://schemas.openxmlformats.org/officeDocument/2006/math">
                              <m:oMathParaPr>
                                <m:jc m:val="centerGroup"/>
                              </m:oMathParaPr>
                              <m:oMath xmlns:m="http://schemas.openxmlformats.org/officeDocument/2006/math">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𝑓</m:t>
                                    </m:r>
                                  </m:num>
                                  <m:den>
                                    <m:r>
                                      <a:rPr lang="en-US" sz="3600" b="0" i="1" smtClean="0">
                                        <a:latin typeface="Cambria Math" panose="02040503050406030204" pitchFamily="18" charset="0"/>
                                      </a:rPr>
                                      <m:t>𝑔</m:t>
                                    </m:r>
                                  </m:den>
                                </m:f>
                              </m:oMath>
                            </m:oMathPara>
                          </a14:m>
                          <a:endParaRPr lang="en-US" sz="3600" dirty="0"/>
                        </a:p>
                      </a:txBody>
                      <a:tcPr/>
                    </a:tc>
                    <a:tc>
                      <a:txBody>
                        <a:bodyPr/>
                        <a:lstStyle/>
                        <a:p>
                          <a:pPr/>
                          <a14:m>
                            <m:oMathPara xmlns:m="http://schemas.openxmlformats.org/officeDocument/2006/math">
                              <m:oMathParaPr>
                                <m:jc m:val="centerGroup"/>
                              </m:oMathParaPr>
                              <m:oMath xmlns:m="http://schemas.openxmlformats.org/officeDocument/2006/math">
                                <m:f>
                                  <m:fPr>
                                    <m:ctrlPr>
                                      <a:rPr lang="en-US" sz="3600" b="0" i="1" smtClean="0">
                                        <a:latin typeface="Cambria Math" panose="02040503050406030204" pitchFamily="18" charset="0"/>
                                      </a:rPr>
                                    </m:ctrlPr>
                                  </m:fPr>
                                  <m:num>
                                    <m:sSup>
                                      <m:sSupPr>
                                        <m:ctrlPr>
                                          <a:rPr lang="en-US" sz="3600" b="0" i="1" smtClean="0">
                                            <a:latin typeface="Cambria Math" panose="02040503050406030204" pitchFamily="18" charset="0"/>
                                          </a:rPr>
                                        </m:ctrlPr>
                                      </m:sSupPr>
                                      <m:e>
                                        <m:r>
                                          <a:rPr lang="en-US" sz="3600" b="0" i="1" smtClean="0">
                                            <a:latin typeface="Cambria Math" panose="02040503050406030204" pitchFamily="18" charset="0"/>
                                          </a:rPr>
                                          <m:t>𝑓</m:t>
                                        </m:r>
                                      </m:e>
                                      <m:sup>
                                        <m:r>
                                          <a:rPr lang="en-US" sz="3600" b="0" i="1" smtClean="0">
                                            <a:latin typeface="Cambria Math" panose="02040503050406030204" pitchFamily="18" charset="0"/>
                                          </a:rPr>
                                          <m:t>′</m:t>
                                        </m:r>
                                      </m:sup>
                                    </m:sSup>
                                    <m:r>
                                      <a:rPr lang="en-US" sz="3600" b="0" i="1" smtClean="0">
                                        <a:latin typeface="Cambria Math" panose="02040503050406030204" pitchFamily="18" charset="0"/>
                                      </a:rPr>
                                      <m:t>𝑔</m:t>
                                    </m:r>
                                    <m:r>
                                      <a:rPr lang="en-US" sz="3600" b="0" i="1" smtClean="0">
                                        <a:latin typeface="Cambria Math" panose="02040503050406030204" pitchFamily="18" charset="0"/>
                                      </a:rPr>
                                      <m:t>−</m:t>
                                    </m:r>
                                    <m:sSup>
                                      <m:sSupPr>
                                        <m:ctrlPr>
                                          <a:rPr lang="en-US" sz="3600" b="0" i="1" smtClean="0">
                                            <a:latin typeface="Cambria Math" panose="02040503050406030204" pitchFamily="18" charset="0"/>
                                          </a:rPr>
                                        </m:ctrlPr>
                                      </m:sSupPr>
                                      <m:e>
                                        <m:r>
                                          <a:rPr lang="en-US" sz="3600" b="0" i="1" smtClean="0">
                                            <a:latin typeface="Cambria Math" panose="02040503050406030204" pitchFamily="18" charset="0"/>
                                          </a:rPr>
                                          <m:t>𝑔</m:t>
                                        </m:r>
                                      </m:e>
                                      <m:sup>
                                        <m:r>
                                          <a:rPr lang="en-US" sz="3600" b="0" i="1" smtClean="0">
                                            <a:latin typeface="Cambria Math" panose="02040503050406030204" pitchFamily="18" charset="0"/>
                                          </a:rPr>
                                          <m:t>′</m:t>
                                        </m:r>
                                      </m:sup>
                                    </m:sSup>
                                    <m:r>
                                      <a:rPr lang="en-US" sz="3600" b="0" i="1" smtClean="0">
                                        <a:latin typeface="Cambria Math" panose="02040503050406030204" pitchFamily="18" charset="0"/>
                                      </a:rPr>
                                      <m:t>𝑓</m:t>
                                    </m:r>
                                  </m:num>
                                  <m:den>
                                    <m:sSup>
                                      <m:sSupPr>
                                        <m:ctrlPr>
                                          <a:rPr lang="en-US" sz="3600" b="0" i="1" smtClean="0">
                                            <a:latin typeface="Cambria Math" panose="02040503050406030204" pitchFamily="18" charset="0"/>
                                          </a:rPr>
                                        </m:ctrlPr>
                                      </m:sSupPr>
                                      <m:e>
                                        <m:r>
                                          <a:rPr lang="en-US" sz="3600" b="0" i="1" smtClean="0">
                                            <a:latin typeface="Cambria Math" panose="02040503050406030204" pitchFamily="18" charset="0"/>
                                          </a:rPr>
                                          <m:t>𝑔</m:t>
                                        </m:r>
                                      </m:e>
                                      <m:sup>
                                        <m:r>
                                          <a:rPr lang="en-US" sz="3600" b="0" i="1" smtClean="0">
                                            <a:latin typeface="Cambria Math" panose="02040503050406030204" pitchFamily="18" charset="0"/>
                                          </a:rPr>
                                          <m:t>2</m:t>
                                        </m:r>
                                      </m:sup>
                                    </m:sSup>
                                    <m:r>
                                      <a:rPr lang="en-US" sz="3600" b="0" i="1" smtClean="0">
                                        <a:latin typeface="Cambria Math" panose="02040503050406030204" pitchFamily="18" charset="0"/>
                                      </a:rPr>
                                      <m:t> </m:t>
                                    </m:r>
                                  </m:den>
                                </m:f>
                              </m:oMath>
                            </m:oMathPara>
                          </a14:m>
                          <a:endParaRPr lang="en-US" sz="3600" dirty="0"/>
                        </a:p>
                      </a:txBody>
                      <a:tcPr/>
                    </a:tc>
                    <a:extLst>
                      <a:ext uri="{0D108BD9-81ED-4DB2-BD59-A6C34878D82A}">
                        <a16:rowId xmlns:a16="http://schemas.microsoft.com/office/drawing/2014/main" val="1283558911"/>
                      </a:ext>
                    </a:extLst>
                  </a:tr>
                  <a:tr h="969972">
                    <a:tc>
                      <a:txBody>
                        <a:bodyPr/>
                        <a:lstStyle/>
                        <a:p>
                          <a:r>
                            <a:rPr lang="en-US" sz="3600" dirty="0"/>
                            <a:t>Reciprocal Rule </a:t>
                          </a:r>
                        </a:p>
                      </a:txBody>
                      <a:tcPr/>
                    </a:tc>
                    <a:tc>
                      <a:txBody>
                        <a:bodyPr/>
                        <a:lstStyle/>
                        <a:p>
                          <a:pPr/>
                          <a14:m>
                            <m:oMathPara xmlns:m="http://schemas.openxmlformats.org/officeDocument/2006/math">
                              <m:oMathParaPr>
                                <m:jc m:val="centerGroup"/>
                              </m:oMathParaPr>
                              <m:oMath xmlns:m="http://schemas.openxmlformats.org/officeDocument/2006/math">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1</m:t>
                                    </m:r>
                                  </m:num>
                                  <m:den>
                                    <m:r>
                                      <a:rPr lang="en-US" sz="3600" b="0" i="1" smtClean="0">
                                        <a:latin typeface="Cambria Math" panose="02040503050406030204" pitchFamily="18" charset="0"/>
                                      </a:rPr>
                                      <m:t>𝑔</m:t>
                                    </m:r>
                                  </m:den>
                                </m:f>
                              </m:oMath>
                            </m:oMathPara>
                          </a14:m>
                          <a:endParaRPr lang="en-US" sz="3600" dirty="0"/>
                        </a:p>
                      </a:txBody>
                      <a:tcPr/>
                    </a:tc>
                    <a:tc>
                      <a:txBody>
                        <a:bodyPr/>
                        <a:lstStyle/>
                        <a:p>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m:t>
                                </m:r>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𝑔</m:t>
                                    </m:r>
                                    <m:r>
                                      <a:rPr lang="en-US" sz="3600" b="0" i="1" smtClean="0">
                                        <a:latin typeface="Cambria Math" panose="02040503050406030204" pitchFamily="18" charset="0"/>
                                      </a:rPr>
                                      <m:t>′</m:t>
                                    </m:r>
                                  </m:num>
                                  <m:den>
                                    <m:sSup>
                                      <m:sSupPr>
                                        <m:ctrlPr>
                                          <a:rPr lang="en-US" sz="3600" b="0" i="1" smtClean="0">
                                            <a:latin typeface="Cambria Math" panose="02040503050406030204" pitchFamily="18" charset="0"/>
                                          </a:rPr>
                                        </m:ctrlPr>
                                      </m:sSupPr>
                                      <m:e>
                                        <m:r>
                                          <a:rPr lang="en-US" sz="3600" b="0" i="1" smtClean="0">
                                            <a:latin typeface="Cambria Math" panose="02040503050406030204" pitchFamily="18" charset="0"/>
                                          </a:rPr>
                                          <m:t>𝑔</m:t>
                                        </m:r>
                                      </m:e>
                                      <m:sup>
                                        <m:r>
                                          <a:rPr lang="en-US" sz="3600" b="0" i="1" smtClean="0">
                                            <a:latin typeface="Cambria Math" panose="02040503050406030204" pitchFamily="18" charset="0"/>
                                          </a:rPr>
                                          <m:t>2</m:t>
                                        </m:r>
                                      </m:sup>
                                    </m:sSup>
                                  </m:den>
                                </m:f>
                              </m:oMath>
                            </m:oMathPara>
                          </a14:m>
                          <a:endParaRPr lang="en-US" sz="3600" dirty="0"/>
                        </a:p>
                      </a:txBody>
                      <a:tcPr/>
                    </a:tc>
                    <a:extLst>
                      <a:ext uri="{0D108BD9-81ED-4DB2-BD59-A6C34878D82A}">
                        <a16:rowId xmlns:a16="http://schemas.microsoft.com/office/drawing/2014/main" val="2530674732"/>
                      </a:ext>
                    </a:extLst>
                  </a:tr>
                </a:tbl>
              </a:graphicData>
            </a:graphic>
          </p:graphicFrame>
        </mc:Choice>
        <mc:Fallback xmlns="">
          <p:graphicFrame>
            <p:nvGraphicFramePr>
              <p:cNvPr id="5" name="Table 4">
                <a:extLst>
                  <a:ext uri="{FF2B5EF4-FFF2-40B4-BE49-F238E27FC236}">
                    <a16:creationId xmlns:a16="http://schemas.microsoft.com/office/drawing/2014/main" id="{01E43EEB-A714-423A-8645-A64F732BD0C4}"/>
                  </a:ext>
                </a:extLst>
              </p:cNvPr>
              <p:cNvGraphicFramePr>
                <a:graphicFrameLocks noGrp="1"/>
              </p:cNvGraphicFramePr>
              <p:nvPr>
                <p:extLst>
                  <p:ext uri="{D42A27DB-BD31-4B8C-83A1-F6EECF244321}">
                    <p14:modId xmlns:p14="http://schemas.microsoft.com/office/powerpoint/2010/main" val="620596139"/>
                  </p:ext>
                </p:extLst>
              </p:nvPr>
            </p:nvGraphicFramePr>
            <p:xfrm>
              <a:off x="831273" y="719665"/>
              <a:ext cx="10432470" cy="5857694"/>
            </p:xfrm>
            <a:graphic>
              <a:graphicData uri="http://schemas.openxmlformats.org/drawingml/2006/table">
                <a:tbl>
                  <a:tblPr firstRow="1" bandRow="1">
                    <a:tableStyleId>{5C22544A-7EE6-4342-B048-85BDC9FD1C3A}</a:tableStyleId>
                  </a:tblPr>
                  <a:tblGrid>
                    <a:gridCol w="3477490">
                      <a:extLst>
                        <a:ext uri="{9D8B030D-6E8A-4147-A177-3AD203B41FA5}">
                          <a16:colId xmlns:a16="http://schemas.microsoft.com/office/drawing/2014/main" val="4133944414"/>
                        </a:ext>
                      </a:extLst>
                    </a:gridCol>
                    <a:gridCol w="3477490">
                      <a:extLst>
                        <a:ext uri="{9D8B030D-6E8A-4147-A177-3AD203B41FA5}">
                          <a16:colId xmlns:a16="http://schemas.microsoft.com/office/drawing/2014/main" val="259235107"/>
                        </a:ext>
                      </a:extLst>
                    </a:gridCol>
                    <a:gridCol w="3477490">
                      <a:extLst>
                        <a:ext uri="{9D8B030D-6E8A-4147-A177-3AD203B41FA5}">
                          <a16:colId xmlns:a16="http://schemas.microsoft.com/office/drawing/2014/main" val="557253467"/>
                        </a:ext>
                      </a:extLst>
                    </a:gridCol>
                  </a:tblGrid>
                  <a:tr h="1188720">
                    <a:tc>
                      <a:txBody>
                        <a:bodyPr/>
                        <a:lstStyle/>
                        <a:p>
                          <a:r>
                            <a:rPr lang="en-US" sz="3600" dirty="0"/>
                            <a:t>Common Functions</a:t>
                          </a:r>
                        </a:p>
                      </a:txBody>
                      <a:tcPr/>
                    </a:tc>
                    <a:tc>
                      <a:txBody>
                        <a:bodyPr/>
                        <a:lstStyle/>
                        <a:p>
                          <a:r>
                            <a:rPr lang="en-US" sz="3200" dirty="0"/>
                            <a:t>Function</a:t>
                          </a:r>
                        </a:p>
                      </a:txBody>
                      <a:tcPr/>
                    </a:tc>
                    <a:tc>
                      <a:txBody>
                        <a:bodyPr/>
                        <a:lstStyle/>
                        <a:p>
                          <a:r>
                            <a:rPr lang="en-US" sz="3200" dirty="0"/>
                            <a:t>Derivatives</a:t>
                          </a:r>
                        </a:p>
                      </a:txBody>
                      <a:tcPr/>
                    </a:tc>
                    <a:extLst>
                      <a:ext uri="{0D108BD9-81ED-4DB2-BD59-A6C34878D82A}">
                        <a16:rowId xmlns:a16="http://schemas.microsoft.com/office/drawing/2014/main" val="2244053155"/>
                      </a:ext>
                    </a:extLst>
                  </a:tr>
                  <a:tr h="1188720">
                    <a:tc>
                      <a:txBody>
                        <a:bodyPr/>
                        <a:lstStyle/>
                        <a:p>
                          <a:r>
                            <a:rPr lang="en-US" sz="3600" dirty="0"/>
                            <a:t>Sum/Difference Rule</a:t>
                          </a:r>
                        </a:p>
                      </a:txBody>
                      <a:tcPr/>
                    </a:tc>
                    <a:tc>
                      <a:txBody>
                        <a:bodyPr/>
                        <a:lstStyle/>
                        <a:p>
                          <a:endParaRPr lang="en-US"/>
                        </a:p>
                      </a:txBody>
                      <a:tcPr>
                        <a:blipFill>
                          <a:blip r:embed="rId2"/>
                          <a:stretch>
                            <a:fillRect l="-100351" t="-107692" r="-100877" b="-294359"/>
                          </a:stretch>
                        </a:blipFill>
                      </a:tcPr>
                    </a:tc>
                    <a:tc>
                      <a:txBody>
                        <a:bodyPr/>
                        <a:lstStyle/>
                        <a:p>
                          <a:endParaRPr lang="en-US"/>
                        </a:p>
                      </a:txBody>
                      <a:tcPr>
                        <a:blipFill>
                          <a:blip r:embed="rId2"/>
                          <a:stretch>
                            <a:fillRect l="-200000" t="-107692" r="-701" b="-294359"/>
                          </a:stretch>
                        </a:blipFill>
                      </a:tcPr>
                    </a:tc>
                    <a:extLst>
                      <a:ext uri="{0D108BD9-81ED-4DB2-BD59-A6C34878D82A}">
                        <a16:rowId xmlns:a16="http://schemas.microsoft.com/office/drawing/2014/main" val="1557888646"/>
                      </a:ext>
                    </a:extLst>
                  </a:tr>
                  <a:tr h="969972">
                    <a:tc>
                      <a:txBody>
                        <a:bodyPr/>
                        <a:lstStyle/>
                        <a:p>
                          <a:r>
                            <a:rPr lang="en-US" sz="3600" dirty="0"/>
                            <a:t>Product Rule</a:t>
                          </a:r>
                        </a:p>
                      </a:txBody>
                      <a:tcPr/>
                    </a:tc>
                    <a:tc>
                      <a:txBody>
                        <a:bodyPr/>
                        <a:lstStyle/>
                        <a:p>
                          <a:endParaRPr lang="en-US"/>
                        </a:p>
                      </a:txBody>
                      <a:tcPr>
                        <a:blipFill>
                          <a:blip r:embed="rId2"/>
                          <a:stretch>
                            <a:fillRect l="-100351" t="-254717" r="-100877" b="-261006"/>
                          </a:stretch>
                        </a:blipFill>
                      </a:tcPr>
                    </a:tc>
                    <a:tc>
                      <a:txBody>
                        <a:bodyPr/>
                        <a:lstStyle/>
                        <a:p>
                          <a:endParaRPr lang="en-US"/>
                        </a:p>
                      </a:txBody>
                      <a:tcPr>
                        <a:blipFill>
                          <a:blip r:embed="rId2"/>
                          <a:stretch>
                            <a:fillRect l="-200000" t="-254717" r="-701" b="-261006"/>
                          </a:stretch>
                        </a:blipFill>
                      </a:tcPr>
                    </a:tc>
                    <a:extLst>
                      <a:ext uri="{0D108BD9-81ED-4DB2-BD59-A6C34878D82A}">
                        <a16:rowId xmlns:a16="http://schemas.microsoft.com/office/drawing/2014/main" val="739450138"/>
                      </a:ext>
                    </a:extLst>
                  </a:tr>
                  <a:tr h="1250188">
                    <a:tc>
                      <a:txBody>
                        <a:bodyPr/>
                        <a:lstStyle/>
                        <a:p>
                          <a:r>
                            <a:rPr lang="en-US" sz="3600" dirty="0"/>
                            <a:t>Quotient Rule</a:t>
                          </a:r>
                        </a:p>
                      </a:txBody>
                      <a:tcPr/>
                    </a:tc>
                    <a:tc>
                      <a:txBody>
                        <a:bodyPr/>
                        <a:lstStyle/>
                        <a:p>
                          <a:endParaRPr lang="en-US"/>
                        </a:p>
                      </a:txBody>
                      <a:tcPr>
                        <a:blipFill>
                          <a:blip r:embed="rId2"/>
                          <a:stretch>
                            <a:fillRect l="-100351" t="-275122" r="-100877" b="-102439"/>
                          </a:stretch>
                        </a:blipFill>
                      </a:tcPr>
                    </a:tc>
                    <a:tc>
                      <a:txBody>
                        <a:bodyPr/>
                        <a:lstStyle/>
                        <a:p>
                          <a:endParaRPr lang="en-US"/>
                        </a:p>
                      </a:txBody>
                      <a:tcPr>
                        <a:blipFill>
                          <a:blip r:embed="rId2"/>
                          <a:stretch>
                            <a:fillRect l="-200000" t="-275122" r="-701" b="-102439"/>
                          </a:stretch>
                        </a:blipFill>
                      </a:tcPr>
                    </a:tc>
                    <a:extLst>
                      <a:ext uri="{0D108BD9-81ED-4DB2-BD59-A6C34878D82A}">
                        <a16:rowId xmlns:a16="http://schemas.microsoft.com/office/drawing/2014/main" val="1283558911"/>
                      </a:ext>
                    </a:extLst>
                  </a:tr>
                  <a:tr h="1260094">
                    <a:tc>
                      <a:txBody>
                        <a:bodyPr/>
                        <a:lstStyle/>
                        <a:p>
                          <a:r>
                            <a:rPr lang="en-US" sz="3600" dirty="0"/>
                            <a:t>Reciprocal Rule </a:t>
                          </a:r>
                        </a:p>
                      </a:txBody>
                      <a:tcPr/>
                    </a:tc>
                    <a:tc>
                      <a:txBody>
                        <a:bodyPr/>
                        <a:lstStyle/>
                        <a:p>
                          <a:endParaRPr lang="en-US"/>
                        </a:p>
                      </a:txBody>
                      <a:tcPr>
                        <a:blipFill>
                          <a:blip r:embed="rId2"/>
                          <a:stretch>
                            <a:fillRect l="-100351" t="-371498" r="-100877" b="-1449"/>
                          </a:stretch>
                        </a:blipFill>
                      </a:tcPr>
                    </a:tc>
                    <a:tc>
                      <a:txBody>
                        <a:bodyPr/>
                        <a:lstStyle/>
                        <a:p>
                          <a:endParaRPr lang="en-US"/>
                        </a:p>
                      </a:txBody>
                      <a:tcPr>
                        <a:blipFill>
                          <a:blip r:embed="rId2"/>
                          <a:stretch>
                            <a:fillRect l="-200000" t="-371498" r="-701" b="-1449"/>
                          </a:stretch>
                        </a:blipFill>
                      </a:tcPr>
                    </a:tc>
                    <a:extLst>
                      <a:ext uri="{0D108BD9-81ED-4DB2-BD59-A6C34878D82A}">
                        <a16:rowId xmlns:a16="http://schemas.microsoft.com/office/drawing/2014/main" val="2530674732"/>
                      </a:ext>
                    </a:extLst>
                  </a:tr>
                </a:tbl>
              </a:graphicData>
            </a:graphic>
          </p:graphicFrame>
        </mc:Fallback>
      </mc:AlternateContent>
    </p:spTree>
    <p:extLst>
      <p:ext uri="{BB962C8B-B14F-4D97-AF65-F5344CB8AC3E}">
        <p14:creationId xmlns:p14="http://schemas.microsoft.com/office/powerpoint/2010/main" val="7198128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F06C20-E240-46D5-9582-378EBD8130AA}"/>
              </a:ext>
            </a:extLst>
          </p:cNvPr>
          <p:cNvSpPr>
            <a:spLocks noGrp="1"/>
          </p:cNvSpPr>
          <p:nvPr>
            <p:ph type="title"/>
          </p:nvPr>
        </p:nvSpPr>
        <p:spPr/>
        <p:txBody>
          <a:bodyPr>
            <a:normAutofit/>
          </a:bodyPr>
          <a:lstStyle/>
          <a:p>
            <a:r>
              <a:rPr lang="en-US" dirty="0"/>
              <a:t>Cont.</a:t>
            </a:r>
          </a:p>
        </p:txBody>
      </p:sp>
      <p:sp>
        <p:nvSpPr>
          <p:cNvPr id="4" name="Text Placeholder 3">
            <a:extLst>
              <a:ext uri="{FF2B5EF4-FFF2-40B4-BE49-F238E27FC236}">
                <a16:creationId xmlns:a16="http://schemas.microsoft.com/office/drawing/2014/main" id="{A09072F1-D331-45C1-A583-9914C6822C99}"/>
              </a:ext>
            </a:extLst>
          </p:cNvPr>
          <p:cNvSpPr>
            <a:spLocks noGrp="1"/>
          </p:cNvSpPr>
          <p:nvPr>
            <p:ph type="body" sz="quarter" idx="14"/>
          </p:nvPr>
        </p:nvSpPr>
        <p:spPr>
          <a:xfrm>
            <a:off x="499747" y="922012"/>
            <a:ext cx="10860402" cy="4884185"/>
          </a:xfrm>
        </p:spPr>
        <p:txBody>
          <a:bodyPr/>
          <a:lstStyle/>
          <a:p>
            <a:pPr marL="0" indent="0">
              <a:buNone/>
            </a:pPr>
            <a:r>
              <a:rPr lang="en-US" dirty="0">
                <a:latin typeface="Arial" panose="020B0604020202020204" pitchFamily="34" charset="0"/>
              </a:rPr>
              <a:t>Similarly using the limit definition of derivative, we have</a:t>
            </a:r>
            <a:endParaRPr lang="en-US" dirty="0"/>
          </a:p>
          <a:p>
            <a:pPr marL="0" indent="0">
              <a:buNone/>
            </a:pPr>
            <a:endParaRPr lang="en-US" dirty="0"/>
          </a:p>
        </p:txBody>
      </p:sp>
      <p:pic>
        <p:nvPicPr>
          <p:cNvPr id="3074" name="Picture 2">
            <a:extLst>
              <a:ext uri="{FF2B5EF4-FFF2-40B4-BE49-F238E27FC236}">
                <a16:creationId xmlns:a16="http://schemas.microsoft.com/office/drawing/2014/main" id="{61449699-584E-47EB-B3AB-3A51C93C2A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0906" y="1635141"/>
            <a:ext cx="7002895" cy="3866257"/>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3" name="Rectangle 2">
                <a:extLst>
                  <a:ext uri="{FF2B5EF4-FFF2-40B4-BE49-F238E27FC236}">
                    <a16:creationId xmlns:a16="http://schemas.microsoft.com/office/drawing/2014/main" id="{E9CB9040-754C-4103-AE52-0A3935B6D5FD}"/>
                  </a:ext>
                </a:extLst>
              </p:cNvPr>
              <p:cNvSpPr/>
              <p:nvPr/>
            </p:nvSpPr>
            <p:spPr>
              <a:xfrm>
                <a:off x="609600" y="5935988"/>
                <a:ext cx="6885796" cy="369332"/>
              </a:xfrm>
              <a:prstGeom prst="rect">
                <a:avLst/>
              </a:prstGeom>
            </p:spPr>
            <p:txBody>
              <a:bodyPr wrap="none">
                <a:spAutoFit/>
              </a:bodyPr>
              <a:lstStyle/>
              <a:p>
                <a:r>
                  <a:rPr lang="en-US" dirty="0">
                    <a:latin typeface="Arial" panose="020B0604020202020204" pitchFamily="34" charset="0"/>
                  </a:rPr>
                  <a:t>Thus, the derivative of a constant function equals 0, i.e., </a:t>
                </a:r>
                <a14:m>
                  <m:oMath xmlns:m="http://schemas.openxmlformats.org/officeDocument/2006/math">
                    <m:r>
                      <a:rPr lang="en-US" i="1" dirty="0">
                        <a:solidFill>
                          <a:srgbClr val="000000"/>
                        </a:solidFill>
                        <a:latin typeface="Cambria Math" panose="02040503050406030204" pitchFamily="18" charset="0"/>
                      </a:rPr>
                      <m:t>𝑓</m:t>
                    </m:r>
                    <m:r>
                      <a:rPr lang="en-US" i="1" dirty="0">
                        <a:solidFill>
                          <a:srgbClr val="000000"/>
                        </a:solidFill>
                        <a:latin typeface="Cambria Math" panose="02040503050406030204" pitchFamily="18" charset="0"/>
                      </a:rPr>
                      <m:t>’(</m:t>
                    </m:r>
                    <m:r>
                      <a:rPr lang="en-US" i="1" dirty="0">
                        <a:solidFill>
                          <a:srgbClr val="000000"/>
                        </a:solidFill>
                        <a:latin typeface="Cambria Math" panose="02040503050406030204" pitchFamily="18" charset="0"/>
                      </a:rPr>
                      <m:t>𝑥</m:t>
                    </m:r>
                    <m:r>
                      <a:rPr lang="en-US" i="1" dirty="0">
                        <a:solidFill>
                          <a:srgbClr val="000000"/>
                        </a:solidFill>
                        <a:latin typeface="Cambria Math" panose="02040503050406030204" pitchFamily="18" charset="0"/>
                      </a:rPr>
                      <m:t>)=0</m:t>
                    </m:r>
                  </m:oMath>
                </a14:m>
                <a:endParaRPr lang="en-US" dirty="0"/>
              </a:p>
            </p:txBody>
          </p:sp>
        </mc:Choice>
        <mc:Fallback xmlns="">
          <p:sp>
            <p:nvSpPr>
              <p:cNvPr id="3" name="Rectangle 2">
                <a:extLst>
                  <a:ext uri="{FF2B5EF4-FFF2-40B4-BE49-F238E27FC236}">
                    <a16:creationId xmlns:a16="http://schemas.microsoft.com/office/drawing/2014/main" id="{E9CB9040-754C-4103-AE52-0A3935B6D5FD}"/>
                  </a:ext>
                </a:extLst>
              </p:cNvPr>
              <p:cNvSpPr>
                <a:spLocks noRot="1" noChangeAspect="1" noMove="1" noResize="1" noEditPoints="1" noAdjustHandles="1" noChangeArrowheads="1" noChangeShapeType="1" noTextEdit="1"/>
              </p:cNvSpPr>
              <p:nvPr/>
            </p:nvSpPr>
            <p:spPr>
              <a:xfrm>
                <a:off x="609600" y="5935988"/>
                <a:ext cx="6885796" cy="369332"/>
              </a:xfrm>
              <a:prstGeom prst="rect">
                <a:avLst/>
              </a:prstGeom>
              <a:blipFill>
                <a:blip r:embed="rId3"/>
                <a:stretch>
                  <a:fillRect l="-708" t="-10000" b="-26667"/>
                </a:stretch>
              </a:blipFill>
            </p:spPr>
            <p:txBody>
              <a:bodyPr/>
              <a:lstStyle/>
              <a:p>
                <a:r>
                  <a:rPr lang="en-US">
                    <a:noFill/>
                  </a:rPr>
                  <a:t> </a:t>
                </a:r>
              </a:p>
            </p:txBody>
          </p:sp>
        </mc:Fallback>
      </mc:AlternateContent>
    </p:spTree>
    <p:extLst>
      <p:ext uri="{BB962C8B-B14F-4D97-AF65-F5344CB8AC3E}">
        <p14:creationId xmlns:p14="http://schemas.microsoft.com/office/powerpoint/2010/main" val="41172446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AE20CF-4C99-4184-8D72-8B0169597F76}"/>
              </a:ext>
            </a:extLst>
          </p:cNvPr>
          <p:cNvSpPr>
            <a:spLocks noGrp="1"/>
          </p:cNvSpPr>
          <p:nvPr>
            <p:ph type="title"/>
          </p:nvPr>
        </p:nvSpPr>
        <p:spPr/>
        <p:txBody>
          <a:bodyPr>
            <a:normAutofit/>
          </a:bodyPr>
          <a:lstStyle/>
          <a:p>
            <a:r>
              <a:rPr lang="en-US" b="1" dirty="0"/>
              <a:t>The Constant Rule</a:t>
            </a:r>
          </a:p>
        </p:txBody>
      </p:sp>
      <p:pic>
        <p:nvPicPr>
          <p:cNvPr id="6" name="Picture 5">
            <a:extLst>
              <a:ext uri="{FF2B5EF4-FFF2-40B4-BE49-F238E27FC236}">
                <a16:creationId xmlns:a16="http://schemas.microsoft.com/office/drawing/2014/main" id="{FEC2F225-6ECE-491D-9020-8B757B739C90}"/>
              </a:ext>
            </a:extLst>
          </p:cNvPr>
          <p:cNvPicPr>
            <a:picLocks noChangeAspect="1"/>
          </p:cNvPicPr>
          <p:nvPr/>
        </p:nvPicPr>
        <p:blipFill>
          <a:blip r:embed="rId2"/>
          <a:stretch>
            <a:fillRect/>
          </a:stretch>
        </p:blipFill>
        <p:spPr>
          <a:xfrm>
            <a:off x="703677" y="1104869"/>
            <a:ext cx="8322073" cy="2577897"/>
          </a:xfrm>
          <a:prstGeom prst="rect">
            <a:avLst/>
          </a:prstGeom>
        </p:spPr>
      </p:pic>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593BE675-2FB5-4E55-A557-A8C08B6CB032}"/>
                  </a:ext>
                </a:extLst>
              </p:cNvPr>
              <p:cNvSpPr/>
              <p:nvPr/>
            </p:nvSpPr>
            <p:spPr>
              <a:xfrm>
                <a:off x="485798" y="3747581"/>
                <a:ext cx="10268888" cy="2005549"/>
              </a:xfrm>
              <a:prstGeom prst="rect">
                <a:avLst/>
              </a:prstGeom>
            </p:spPr>
            <p:txBody>
              <a:bodyPr wrap="square">
                <a:spAutoFit/>
              </a:bodyPr>
              <a:lstStyle/>
              <a:p>
                <a:r>
                  <a:rPr lang="en-US" sz="2800" dirty="0">
                    <a:solidFill>
                      <a:srgbClr val="000000"/>
                    </a:solidFill>
                    <a:latin typeface="Arial" panose="020B0604020202020204" pitchFamily="34" charset="0"/>
                  </a:rPr>
                  <a:t>Example</a:t>
                </a:r>
                <a:endParaRPr lang="en-US" sz="2800" dirty="0"/>
              </a:p>
              <a:p>
                <a:r>
                  <a:rPr lang="en-US" sz="2800" dirty="0">
                    <a:solidFill>
                      <a:srgbClr val="000000"/>
                    </a:solidFill>
                    <a:latin typeface="Arial" panose="020B0604020202020204" pitchFamily="34" charset="0"/>
                  </a:rPr>
                  <a:t>For </a:t>
                </a:r>
                <a14:m>
                  <m:oMath xmlns:m="http://schemas.openxmlformats.org/officeDocument/2006/math">
                    <m:r>
                      <a:rPr lang="en-US" sz="2800" i="1" dirty="0" smtClean="0">
                        <a:solidFill>
                          <a:srgbClr val="000000"/>
                        </a:solidFill>
                        <a:latin typeface="Cambria Math" panose="02040503050406030204" pitchFamily="18" charset="0"/>
                      </a:rPr>
                      <m:t>𝑓</m:t>
                    </m:r>
                    <m:r>
                      <a:rPr lang="en-US" sz="2800" i="1" dirty="0" smtClean="0">
                        <a:solidFill>
                          <a:srgbClr val="000000"/>
                        </a:solidFill>
                        <a:latin typeface="Cambria Math" panose="02040503050406030204" pitchFamily="18" charset="0"/>
                      </a:rPr>
                      <m:t>(</m:t>
                    </m:r>
                    <m:r>
                      <a:rPr lang="en-US" sz="2800" i="1" dirty="0" smtClean="0">
                        <a:solidFill>
                          <a:srgbClr val="000000"/>
                        </a:solidFill>
                        <a:latin typeface="Cambria Math" panose="02040503050406030204" pitchFamily="18" charset="0"/>
                      </a:rPr>
                      <m:t>𝑥</m:t>
                    </m:r>
                    <m:r>
                      <a:rPr lang="en-US" sz="2800" i="1" dirty="0" smtClean="0">
                        <a:solidFill>
                          <a:srgbClr val="000000"/>
                        </a:solidFill>
                        <a:latin typeface="Cambria Math" panose="02040503050406030204" pitchFamily="18" charset="0"/>
                      </a:rPr>
                      <m:t>)=5 </m:t>
                    </m:r>
                  </m:oMath>
                </a14:m>
                <a:r>
                  <a:rPr lang="en-US" sz="2800" dirty="0">
                    <a:solidFill>
                      <a:srgbClr val="000000"/>
                    </a:solidFill>
                    <a:latin typeface="Arial" panose="020B0604020202020204" pitchFamily="34" charset="0"/>
                  </a:rPr>
                  <a:t>find </a:t>
                </a:r>
                <a14:m>
                  <m:oMath xmlns:m="http://schemas.openxmlformats.org/officeDocument/2006/math">
                    <m:r>
                      <a:rPr lang="en-US" sz="2800" i="1" dirty="0" smtClean="0">
                        <a:solidFill>
                          <a:srgbClr val="000000"/>
                        </a:solidFill>
                        <a:latin typeface="Cambria Math" panose="02040503050406030204" pitchFamily="18" charset="0"/>
                      </a:rPr>
                      <m:t> </m:t>
                    </m:r>
                    <m:r>
                      <a:rPr lang="en-US" sz="2800" i="1" dirty="0" smtClean="0">
                        <a:solidFill>
                          <a:srgbClr val="000000"/>
                        </a:solidFill>
                        <a:latin typeface="Cambria Math" panose="02040503050406030204" pitchFamily="18" charset="0"/>
                      </a:rPr>
                      <m:t>𝑓</m:t>
                    </m:r>
                    <m:r>
                      <a:rPr lang="en-US" sz="2800" i="1" dirty="0" smtClean="0">
                        <a:solidFill>
                          <a:srgbClr val="000000"/>
                        </a:solidFill>
                        <a:latin typeface="Cambria Math" panose="02040503050406030204" pitchFamily="18" charset="0"/>
                      </a:rPr>
                      <m:t>’</m:t>
                    </m:r>
                    <m:d>
                      <m:dPr>
                        <m:ctrlPr>
                          <a:rPr lang="en-US" sz="2800" i="1" dirty="0" smtClean="0">
                            <a:solidFill>
                              <a:srgbClr val="000000"/>
                            </a:solidFill>
                            <a:latin typeface="Cambria Math" panose="02040503050406030204" pitchFamily="18" charset="0"/>
                          </a:rPr>
                        </m:ctrlPr>
                      </m:dPr>
                      <m:e>
                        <m:r>
                          <a:rPr lang="en-US" sz="2800" i="1" dirty="0" smtClean="0">
                            <a:solidFill>
                              <a:srgbClr val="000000"/>
                            </a:solidFill>
                            <a:latin typeface="Cambria Math" panose="02040503050406030204" pitchFamily="18" charset="0"/>
                          </a:rPr>
                          <m:t>𝑥</m:t>
                        </m:r>
                      </m:e>
                    </m:d>
                  </m:oMath>
                </a14:m>
                <a:endParaRPr lang="en-US" sz="2800" dirty="0">
                  <a:solidFill>
                    <a:srgbClr val="000000"/>
                  </a:solidFill>
                  <a:latin typeface="Arial" panose="020B0604020202020204" pitchFamily="34" charset="0"/>
                </a:endParaRPr>
              </a:p>
              <a:p>
                <a:endParaRPr lang="en-US" sz="2800" dirty="0">
                  <a:solidFill>
                    <a:srgbClr val="000000"/>
                  </a:solidFill>
                  <a:latin typeface="Arial" panose="020B0604020202020204" pitchFamily="34" charset="0"/>
                </a:endParaRPr>
              </a:p>
              <a:p>
                <a:r>
                  <a:rPr lang="en-US" sz="2800" b="1" dirty="0">
                    <a:effectLst/>
                  </a:rPr>
                  <a:t>Solution</a:t>
                </a:r>
                <a:r>
                  <a:rPr lang="en-US" sz="2800" dirty="0">
                    <a:effectLst/>
                  </a:rPr>
                  <a:t> : </a:t>
                </a:r>
                <a14:m>
                  <m:oMath xmlns:m="http://schemas.openxmlformats.org/officeDocument/2006/math">
                    <m:sSup>
                      <m:sSupPr>
                        <m:ctrlPr>
                          <a:rPr lang="en-US" sz="2800" b="0" i="1" smtClean="0">
                            <a:effectLst/>
                            <a:latin typeface="Cambria Math" panose="02040503050406030204" pitchFamily="18" charset="0"/>
                          </a:rPr>
                        </m:ctrlPr>
                      </m:sSupPr>
                      <m:e>
                        <m:r>
                          <a:rPr lang="en-US" sz="2800" b="0" i="1" smtClean="0">
                            <a:effectLst/>
                            <a:latin typeface="Cambria Math" panose="02040503050406030204" pitchFamily="18" charset="0"/>
                          </a:rPr>
                          <m:t>𝑓</m:t>
                        </m:r>
                      </m:e>
                      <m:sup>
                        <m:r>
                          <a:rPr lang="en-US" sz="2800" b="0" i="1" smtClean="0">
                            <a:effectLst/>
                            <a:latin typeface="Cambria Math" panose="02040503050406030204" pitchFamily="18" charset="0"/>
                          </a:rPr>
                          <m:t>′</m:t>
                        </m:r>
                      </m:sup>
                    </m:sSup>
                    <m:d>
                      <m:dPr>
                        <m:ctrlPr>
                          <a:rPr lang="en-US" sz="2800" b="0" i="1" smtClean="0">
                            <a:effectLst/>
                            <a:latin typeface="Cambria Math" panose="02040503050406030204" pitchFamily="18" charset="0"/>
                          </a:rPr>
                        </m:ctrlPr>
                      </m:dPr>
                      <m:e>
                        <m:r>
                          <a:rPr lang="en-US" sz="2800" b="0" i="1" smtClean="0">
                            <a:effectLst/>
                            <a:latin typeface="Cambria Math" panose="02040503050406030204" pitchFamily="18" charset="0"/>
                          </a:rPr>
                          <m:t>𝑥</m:t>
                        </m:r>
                      </m:e>
                    </m:d>
                    <m:r>
                      <a:rPr lang="en-US" sz="2800" b="0" i="1" smtClean="0">
                        <a:effectLst/>
                        <a:latin typeface="Cambria Math" panose="02040503050406030204" pitchFamily="18" charset="0"/>
                      </a:rPr>
                      <m:t>=</m:t>
                    </m:r>
                    <m:f>
                      <m:fPr>
                        <m:ctrlPr>
                          <a:rPr lang="en-US" sz="2800" b="0" i="1" smtClean="0">
                            <a:effectLst/>
                            <a:latin typeface="Cambria Math" panose="02040503050406030204" pitchFamily="18" charset="0"/>
                          </a:rPr>
                        </m:ctrlPr>
                      </m:fPr>
                      <m:num>
                        <m:r>
                          <a:rPr lang="en-US" sz="2800" b="0" i="1" smtClean="0">
                            <a:effectLst/>
                            <a:latin typeface="Cambria Math" panose="02040503050406030204" pitchFamily="18" charset="0"/>
                          </a:rPr>
                          <m:t>𝑑</m:t>
                        </m:r>
                      </m:num>
                      <m:den>
                        <m:r>
                          <a:rPr lang="en-US" sz="2800" b="0" i="1" smtClean="0">
                            <a:effectLst/>
                            <a:latin typeface="Cambria Math" panose="02040503050406030204" pitchFamily="18" charset="0"/>
                          </a:rPr>
                          <m:t>𝑑𝑥</m:t>
                        </m:r>
                      </m:den>
                    </m:f>
                    <m:d>
                      <m:dPr>
                        <m:ctrlPr>
                          <a:rPr lang="en-US" sz="2800" b="0" i="1" smtClean="0">
                            <a:effectLst/>
                            <a:latin typeface="Cambria Math" panose="02040503050406030204" pitchFamily="18" charset="0"/>
                          </a:rPr>
                        </m:ctrlPr>
                      </m:dPr>
                      <m:e>
                        <m:r>
                          <a:rPr lang="en-US" sz="2800" b="0" i="1" smtClean="0">
                            <a:effectLst/>
                            <a:latin typeface="Cambria Math" panose="02040503050406030204" pitchFamily="18" charset="0"/>
                          </a:rPr>
                          <m:t>5</m:t>
                        </m:r>
                      </m:e>
                    </m:d>
                    <m:r>
                      <a:rPr lang="en-US" sz="2800" b="0" i="1" smtClean="0">
                        <a:effectLst/>
                        <a:latin typeface="Cambria Math" panose="02040503050406030204" pitchFamily="18" charset="0"/>
                      </a:rPr>
                      <m:t>=0</m:t>
                    </m:r>
                  </m:oMath>
                </a14:m>
                <a:endParaRPr lang="en-US" sz="2800" dirty="0">
                  <a:effectLst/>
                </a:endParaRPr>
              </a:p>
            </p:txBody>
          </p:sp>
        </mc:Choice>
        <mc:Fallback xmlns="">
          <p:sp>
            <p:nvSpPr>
              <p:cNvPr id="7" name="Rectangle 6">
                <a:extLst>
                  <a:ext uri="{FF2B5EF4-FFF2-40B4-BE49-F238E27FC236}">
                    <a16:creationId xmlns:a16="http://schemas.microsoft.com/office/drawing/2014/main" id="{593BE675-2FB5-4E55-A557-A8C08B6CB032}"/>
                  </a:ext>
                </a:extLst>
              </p:cNvPr>
              <p:cNvSpPr>
                <a:spLocks noRot="1" noChangeAspect="1" noMove="1" noResize="1" noEditPoints="1" noAdjustHandles="1" noChangeArrowheads="1" noChangeShapeType="1" noTextEdit="1"/>
              </p:cNvSpPr>
              <p:nvPr/>
            </p:nvSpPr>
            <p:spPr>
              <a:xfrm>
                <a:off x="485798" y="3747581"/>
                <a:ext cx="10268888" cy="2005549"/>
              </a:xfrm>
              <a:prstGeom prst="rect">
                <a:avLst/>
              </a:prstGeom>
              <a:blipFill>
                <a:blip r:embed="rId3"/>
                <a:stretch>
                  <a:fillRect l="-1247" t="-3343" b="-2432"/>
                </a:stretch>
              </a:blipFill>
            </p:spPr>
            <p:txBody>
              <a:bodyPr/>
              <a:lstStyle/>
              <a:p>
                <a:r>
                  <a:rPr lang="en-US">
                    <a:noFill/>
                  </a:rPr>
                  <a:t> </a:t>
                </a:r>
              </a:p>
            </p:txBody>
          </p:sp>
        </mc:Fallback>
      </mc:AlternateContent>
    </p:spTree>
    <p:extLst>
      <p:ext uri="{BB962C8B-B14F-4D97-AF65-F5344CB8AC3E}">
        <p14:creationId xmlns:p14="http://schemas.microsoft.com/office/powerpoint/2010/main" val="5460530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710FB9-8C61-494D-92FB-679F1C1DBBD1}"/>
              </a:ext>
            </a:extLst>
          </p:cNvPr>
          <p:cNvSpPr>
            <a:spLocks noGrp="1"/>
          </p:cNvSpPr>
          <p:nvPr>
            <p:ph type="title"/>
          </p:nvPr>
        </p:nvSpPr>
        <p:spPr/>
        <p:txBody>
          <a:bodyPr/>
          <a:lstStyle/>
          <a:p>
            <a:r>
              <a:rPr lang="en-US" dirty="0"/>
              <a:t>Power Functions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A45B9BA9-F779-439C-80C8-A6F684E69025}"/>
                  </a:ext>
                </a:extLst>
              </p:cNvPr>
              <p:cNvSpPr>
                <a:spLocks noGrp="1"/>
              </p:cNvSpPr>
              <p:nvPr>
                <p:ph type="body" sz="quarter" idx="14"/>
              </p:nvPr>
            </p:nvSpPr>
            <p:spPr>
              <a:xfrm>
                <a:off x="262856" y="1098958"/>
                <a:ext cx="11431397" cy="4978518"/>
              </a:xfrm>
            </p:spPr>
            <p:txBody>
              <a:bodyPr/>
              <a:lstStyle/>
              <a:p>
                <a:r>
                  <a:rPr lang="en-US" dirty="0"/>
                  <a:t>Class Activity</a:t>
                </a:r>
              </a:p>
              <a:p>
                <a:endParaRPr lang="en-US" dirty="0"/>
              </a:p>
              <a:p>
                <a:r>
                  <a:rPr lang="en-US" dirty="0"/>
                  <a:t>Functions of the form </a:t>
                </a:r>
                <a14:m>
                  <m:oMath xmlns:m="http://schemas.openxmlformats.org/officeDocument/2006/math">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𝑛</m:t>
                        </m:r>
                      </m:sup>
                    </m:sSup>
                  </m:oMath>
                </a14:m>
                <a:r>
                  <a:rPr lang="en-US" dirty="0"/>
                  <a:t>, where </a:t>
                </a:r>
                <a14:m>
                  <m:oMath xmlns:m="http://schemas.openxmlformats.org/officeDocument/2006/math">
                    <m:r>
                      <a:rPr lang="en-US" b="0" i="1" smtClean="0">
                        <a:latin typeface="Cambria Math" panose="02040503050406030204" pitchFamily="18" charset="0"/>
                      </a:rPr>
                      <m:t>𝑛</m:t>
                    </m:r>
                    <m:r>
                      <a:rPr lang="en-US" b="0" i="1" smtClean="0">
                        <a:latin typeface="Cambria Math" panose="02040503050406030204" pitchFamily="18" charset="0"/>
                      </a:rPr>
                      <m:t>=1, 2, 3, …</m:t>
                    </m:r>
                  </m:oMath>
                </a14:m>
                <a:r>
                  <a:rPr lang="en-US" dirty="0"/>
                  <a:t>, are often called </a:t>
                </a:r>
                <a:r>
                  <a:rPr lang="en-US" i="1" dirty="0"/>
                  <a:t>power functions.</a:t>
                </a:r>
              </a:p>
              <a:p>
                <a:endParaRPr lang="en-US" i="1" dirty="0"/>
              </a:p>
              <a:p>
                <a:r>
                  <a:rPr lang="en-US" dirty="0"/>
                  <a:t>a) Use the limit definition of the derivative to find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for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oMath>
                </a14:m>
                <a:endParaRPr lang="en-US" dirty="0"/>
              </a:p>
              <a:p>
                <a:r>
                  <a:rPr lang="en-US" dirty="0"/>
                  <a:t>b) Use the limit definition of the derivative to find </a:t>
                </a:r>
                <a14:m>
                  <m:oMath xmlns:m="http://schemas.openxmlformats.org/officeDocument/2006/math">
                    <m:r>
                      <a:rPr lang="en-US" i="1" dirty="0">
                        <a:latin typeface="Cambria Math" panose="02040503050406030204" pitchFamily="18" charset="0"/>
                      </a:rPr>
                      <m:t>𝑓</m:t>
                    </m:r>
                    <m:r>
                      <a:rPr lang="en-US" i="1" dirty="0">
                        <a:latin typeface="Cambria Math" panose="02040503050406030204" pitchFamily="18" charset="0"/>
                      </a:rPr>
                      <m:t>’(</m:t>
                    </m:r>
                    <m:r>
                      <a:rPr lang="en-US" i="1" dirty="0">
                        <a:latin typeface="Cambria Math" panose="02040503050406030204" pitchFamily="18" charset="0"/>
                      </a:rPr>
                      <m:t>𝑥</m:t>
                    </m:r>
                    <m:r>
                      <a:rPr lang="en-US" i="1" dirty="0">
                        <a:latin typeface="Cambria Math" panose="02040503050406030204" pitchFamily="18" charset="0"/>
                      </a:rPr>
                      <m:t>) </m:t>
                    </m:r>
                  </m:oMath>
                </a14:m>
                <a:r>
                  <a:rPr lang="en-US" dirty="0"/>
                  <a:t>for </a:t>
                </a:r>
                <a14:m>
                  <m:oMath xmlns:m="http://schemas.openxmlformats.org/officeDocument/2006/math">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3</m:t>
                        </m:r>
                      </m:sup>
                    </m:sSup>
                  </m:oMath>
                </a14:m>
                <a:endParaRPr lang="en-US" dirty="0"/>
              </a:p>
              <a:p>
                <a:r>
                  <a:rPr lang="en-US" dirty="0"/>
                  <a:t>c) Use the limit definition of the derivative to find </a:t>
                </a:r>
                <a14:m>
                  <m:oMath xmlns:m="http://schemas.openxmlformats.org/officeDocument/2006/math">
                    <m:r>
                      <a:rPr lang="en-US" i="1" dirty="0">
                        <a:latin typeface="Cambria Math" panose="02040503050406030204" pitchFamily="18" charset="0"/>
                      </a:rPr>
                      <m:t>𝑓</m:t>
                    </m:r>
                    <m:r>
                      <a:rPr lang="en-US" i="1" dirty="0">
                        <a:latin typeface="Cambria Math" panose="02040503050406030204" pitchFamily="18" charset="0"/>
                      </a:rPr>
                      <m:t>’(</m:t>
                    </m:r>
                    <m:r>
                      <a:rPr lang="en-US" i="1" dirty="0">
                        <a:latin typeface="Cambria Math" panose="02040503050406030204" pitchFamily="18" charset="0"/>
                      </a:rPr>
                      <m:t>𝑥</m:t>
                    </m:r>
                    <m:r>
                      <a:rPr lang="en-US" i="1" dirty="0">
                        <a:latin typeface="Cambria Math" panose="02040503050406030204" pitchFamily="18" charset="0"/>
                      </a:rPr>
                      <m:t>) </m:t>
                    </m:r>
                  </m:oMath>
                </a14:m>
                <a:r>
                  <a:rPr lang="en-US" dirty="0"/>
                  <a:t>for </a:t>
                </a:r>
                <a14:m>
                  <m:oMath xmlns:m="http://schemas.openxmlformats.org/officeDocument/2006/math">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4</m:t>
                        </m:r>
                      </m:sup>
                    </m:sSup>
                  </m:oMath>
                </a14:m>
                <a:endParaRPr lang="en-US" dirty="0"/>
              </a:p>
              <a:p>
                <a:r>
                  <a:rPr lang="en-US" dirty="0"/>
                  <a:t>(Hint: </a:t>
                </a:r>
                <a14:m>
                  <m:oMath xmlns:m="http://schemas.openxmlformats.org/officeDocument/2006/math">
                    <m:sSup>
                      <m:sSupPr>
                        <m:ctrlPr>
                          <a:rPr lang="en-US" b="0" i="1" smtClean="0">
                            <a:latin typeface="Cambria Math" panose="02040503050406030204" pitchFamily="18" charset="0"/>
                          </a:rPr>
                        </m:ctrlPr>
                      </m:sSupPr>
                      <m:e>
                        <m:d>
                          <m:dPr>
                            <m:ctrlPr>
                              <a:rPr lang="en-US" b="0" i="1" smtClean="0">
                                <a:latin typeface="Cambria Math" panose="02040503050406030204" pitchFamily="18" charset="0"/>
                              </a:rPr>
                            </m:ctrlPr>
                          </m:dPr>
                          <m:e>
                            <m:r>
                              <a:rPr lang="en-US" b="0" i="1" smtClean="0">
                                <a:latin typeface="Cambria Math" panose="02040503050406030204" pitchFamily="18" charset="0"/>
                              </a:rPr>
                              <m:t>𝑥</m:t>
                            </m:r>
                            <m:r>
                              <a:rPr lang="en-US" b="0" i="1" smtClean="0">
                                <a:latin typeface="Cambria Math" panose="02040503050406030204" pitchFamily="18" charset="0"/>
                              </a:rPr>
                              <m:t>+</m:t>
                            </m:r>
                            <m:r>
                              <a:rPr lang="en-US" b="0" i="1" smtClean="0">
                                <a:latin typeface="Cambria Math" panose="02040503050406030204" pitchFamily="18" charset="0"/>
                              </a:rPr>
                              <m:t>h</m:t>
                            </m:r>
                          </m:e>
                        </m:d>
                      </m:e>
                      <m:sup>
                        <m:r>
                          <a:rPr lang="en-US" b="0" i="1" smtClean="0">
                            <a:latin typeface="Cambria Math" panose="02040503050406030204" pitchFamily="18" charset="0"/>
                          </a:rPr>
                          <m:t>4</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4</m:t>
                        </m:r>
                      </m:sup>
                    </m:sSup>
                    <m:r>
                      <a:rPr lang="en-US" b="0" i="1" smtClean="0">
                        <a:latin typeface="Cambria Math" panose="02040503050406030204" pitchFamily="18" charset="0"/>
                      </a:rPr>
                      <m:t>+4</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r>
                      <a:rPr lang="en-US" b="0" i="1" smtClean="0">
                        <a:latin typeface="Cambria Math" panose="02040503050406030204" pitchFamily="18" charset="0"/>
                      </a:rPr>
                      <m:t>h</m:t>
                    </m:r>
                    <m:r>
                      <a:rPr lang="en-US" b="0" i="1" smtClean="0">
                        <a:latin typeface="Cambria Math" panose="02040503050406030204" pitchFamily="18" charset="0"/>
                      </a:rPr>
                      <m:t>+6</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sSup>
                      <m:sSupPr>
                        <m:ctrlPr>
                          <a:rPr lang="en-US" b="0" i="1" smtClean="0">
                            <a:latin typeface="Cambria Math" panose="02040503050406030204" pitchFamily="18" charset="0"/>
                          </a:rPr>
                        </m:ctrlPr>
                      </m:sSupPr>
                      <m:e>
                        <m:r>
                          <a:rPr lang="en-US" b="0" i="1" smtClean="0">
                            <a:latin typeface="Cambria Math" panose="02040503050406030204" pitchFamily="18" charset="0"/>
                          </a:rPr>
                          <m:t>h</m:t>
                        </m:r>
                      </m:e>
                      <m:sup>
                        <m:r>
                          <a:rPr lang="en-US" b="0" i="1" smtClean="0">
                            <a:latin typeface="Cambria Math" panose="02040503050406030204" pitchFamily="18" charset="0"/>
                          </a:rPr>
                          <m:t>2</m:t>
                        </m:r>
                      </m:sup>
                    </m:sSup>
                    <m:r>
                      <a:rPr lang="en-US" b="0" i="1" smtClean="0">
                        <a:latin typeface="Cambria Math" panose="02040503050406030204" pitchFamily="18" charset="0"/>
                      </a:rPr>
                      <m:t>+4</m:t>
                    </m:r>
                    <m:r>
                      <a:rPr lang="en-US" b="0" i="1" smtClean="0">
                        <a:latin typeface="Cambria Math" panose="02040503050406030204" pitchFamily="18" charset="0"/>
                      </a:rPr>
                      <m:t>𝑥</m:t>
                    </m:r>
                    <m:sSup>
                      <m:sSupPr>
                        <m:ctrlPr>
                          <a:rPr lang="en-US" b="0" i="1" smtClean="0">
                            <a:latin typeface="Cambria Math" panose="02040503050406030204" pitchFamily="18" charset="0"/>
                          </a:rPr>
                        </m:ctrlPr>
                      </m:sSupPr>
                      <m:e>
                        <m:r>
                          <a:rPr lang="en-US" b="0" i="1" smtClean="0">
                            <a:latin typeface="Cambria Math" panose="02040503050406030204" pitchFamily="18" charset="0"/>
                          </a:rPr>
                          <m:t>h</m:t>
                        </m:r>
                      </m:e>
                      <m:sup>
                        <m:r>
                          <a:rPr lang="en-US" b="0" i="1" smtClean="0">
                            <a:latin typeface="Cambria Math" panose="02040503050406030204" pitchFamily="18" charset="0"/>
                          </a:rPr>
                          <m:t>3</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h</m:t>
                        </m:r>
                      </m:e>
                      <m:sup>
                        <m:r>
                          <a:rPr lang="en-US" b="0" i="1" smtClean="0">
                            <a:latin typeface="Cambria Math" panose="02040503050406030204" pitchFamily="18" charset="0"/>
                          </a:rPr>
                          <m:t>4</m:t>
                        </m:r>
                      </m:sup>
                    </m:sSup>
                  </m:oMath>
                </a14:m>
                <a:r>
                  <a:rPr lang="en-US" dirty="0"/>
                  <a:t> Apply this rule to within the limit definition) </a:t>
                </a:r>
              </a:p>
              <a:p>
                <a:r>
                  <a:rPr lang="en-US" dirty="0"/>
                  <a:t>d) Based on your work in (a), (b), and (c), what do you conjecture is the derivative of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5</m:t>
                        </m:r>
                      </m:sup>
                    </m:sSup>
                  </m:oMath>
                </a14:m>
                <a:r>
                  <a:rPr lang="en-US" dirty="0"/>
                  <a:t>? Of </a:t>
                </a:r>
                <a14:m>
                  <m:oMath xmlns:m="http://schemas.openxmlformats.org/officeDocument/2006/math">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13</m:t>
                        </m:r>
                      </m:sup>
                    </m:sSup>
                  </m:oMath>
                </a14:m>
                <a:r>
                  <a:rPr lang="en-US" dirty="0"/>
                  <a:t>?</a:t>
                </a:r>
              </a:p>
              <a:p>
                <a:r>
                  <a:rPr lang="en-US" dirty="0"/>
                  <a:t>e) Conjecture a formula for the derivative of </a:t>
                </a:r>
                <a14:m>
                  <m:oMath xmlns:m="http://schemas.openxmlformats.org/officeDocument/2006/math">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𝑛</m:t>
                        </m:r>
                      </m:sup>
                    </m:sSup>
                  </m:oMath>
                </a14:m>
                <a:r>
                  <a:rPr lang="en-US" dirty="0"/>
                  <a:t> that holds for any positive integer </a:t>
                </a:r>
                <a14:m>
                  <m:oMath xmlns:m="http://schemas.openxmlformats.org/officeDocument/2006/math">
                    <m:r>
                      <a:rPr lang="en-US" i="1" dirty="0" smtClean="0">
                        <a:latin typeface="Cambria Math" panose="02040503050406030204" pitchFamily="18" charset="0"/>
                      </a:rPr>
                      <m:t>𝑛</m:t>
                    </m:r>
                  </m:oMath>
                </a14:m>
                <a:r>
                  <a:rPr lang="en-US" dirty="0"/>
                  <a:t>. That is, given </a:t>
                </a:r>
                <a14:m>
                  <m:oMath xmlns:m="http://schemas.openxmlformats.org/officeDocument/2006/math">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𝑛</m:t>
                        </m:r>
                      </m:sup>
                    </m:sSup>
                  </m:oMath>
                </a14:m>
                <a:r>
                  <a:rPr lang="en-US" dirty="0"/>
                  <a:t> where is  </a:t>
                </a:r>
                <a14:m>
                  <m:oMath xmlns:m="http://schemas.openxmlformats.org/officeDocument/2006/math">
                    <m:r>
                      <a:rPr lang="en-US" i="1" dirty="0">
                        <a:latin typeface="Cambria Math" panose="02040503050406030204" pitchFamily="18" charset="0"/>
                      </a:rPr>
                      <m:t>𝑛</m:t>
                    </m:r>
                  </m:oMath>
                </a14:m>
                <a:r>
                  <a:rPr lang="en-US" dirty="0"/>
                  <a:t> a positive integer, what do you think is the formula for </a:t>
                </a:r>
                <a14:m>
                  <m:oMath xmlns:m="http://schemas.openxmlformats.org/officeDocument/2006/math">
                    <m:r>
                      <a:rPr lang="en-US" i="1" dirty="0">
                        <a:latin typeface="Cambria Math" panose="02040503050406030204" pitchFamily="18" charset="0"/>
                      </a:rPr>
                      <m:t>𝑓</m:t>
                    </m:r>
                    <m:r>
                      <a:rPr lang="en-US" i="1" dirty="0">
                        <a:latin typeface="Cambria Math" panose="02040503050406030204" pitchFamily="18" charset="0"/>
                      </a:rPr>
                      <m:t>’(</m:t>
                    </m:r>
                    <m:r>
                      <a:rPr lang="en-US" i="1" dirty="0">
                        <a:latin typeface="Cambria Math" panose="02040503050406030204" pitchFamily="18" charset="0"/>
                      </a:rPr>
                      <m:t>𝑥</m:t>
                    </m:r>
                    <m:r>
                      <a:rPr lang="en-US" i="1" dirty="0">
                        <a:latin typeface="Cambria Math" panose="02040503050406030204" pitchFamily="18" charset="0"/>
                      </a:rPr>
                      <m:t>) </m:t>
                    </m:r>
                  </m:oMath>
                </a14:m>
                <a:r>
                  <a:rPr lang="en-US" dirty="0"/>
                  <a:t>?</a:t>
                </a:r>
              </a:p>
            </p:txBody>
          </p:sp>
        </mc:Choice>
        <mc:Fallback xmlns="">
          <p:sp>
            <p:nvSpPr>
              <p:cNvPr id="4" name="Text Placeholder 3">
                <a:extLst>
                  <a:ext uri="{FF2B5EF4-FFF2-40B4-BE49-F238E27FC236}">
                    <a16:creationId xmlns:a16="http://schemas.microsoft.com/office/drawing/2014/main" id="{A45B9BA9-F779-439C-80C8-A6F684E69025}"/>
                  </a:ext>
                </a:extLst>
              </p:cNvPr>
              <p:cNvSpPr>
                <a:spLocks noGrp="1" noRot="1" noChangeAspect="1" noMove="1" noResize="1" noEditPoints="1" noAdjustHandles="1" noChangeArrowheads="1" noChangeShapeType="1" noTextEdit="1"/>
              </p:cNvSpPr>
              <p:nvPr>
                <p:ph type="body" sz="quarter" idx="14"/>
              </p:nvPr>
            </p:nvSpPr>
            <p:spPr>
              <a:xfrm>
                <a:off x="262856" y="1098958"/>
                <a:ext cx="11431397" cy="4978518"/>
              </a:xfrm>
              <a:blipFill>
                <a:blip r:embed="rId2"/>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9226796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BD1F24-8B6C-44CE-A786-6D1B3881BDE9}"/>
              </a:ext>
            </a:extLst>
          </p:cNvPr>
          <p:cNvSpPr>
            <a:spLocks noGrp="1"/>
          </p:cNvSpPr>
          <p:nvPr>
            <p:ph type="title"/>
          </p:nvPr>
        </p:nvSpPr>
        <p:spPr/>
        <p:txBody>
          <a:bodyPr>
            <a:normAutofit/>
          </a:bodyPr>
          <a:lstStyle/>
          <a:p>
            <a:r>
              <a:rPr lang="en-US" b="1" dirty="0"/>
              <a:t>Generalized Power Rule</a:t>
            </a:r>
          </a:p>
        </p:txBody>
      </p:sp>
      <p:pic>
        <p:nvPicPr>
          <p:cNvPr id="4098" name="Picture 2">
            <a:extLst>
              <a:ext uri="{FF2B5EF4-FFF2-40B4-BE49-F238E27FC236}">
                <a16:creationId xmlns:a16="http://schemas.microsoft.com/office/drawing/2014/main" id="{53C3EB3B-94CE-421F-AC37-92893B9A98F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184565"/>
            <a:ext cx="10750549" cy="976744"/>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8196908E-E178-4A31-AD0C-EDED94F40DA7}"/>
                  </a:ext>
                </a:extLst>
              </p:cNvPr>
              <p:cNvSpPr/>
              <p:nvPr/>
            </p:nvSpPr>
            <p:spPr>
              <a:xfrm>
                <a:off x="852055" y="3034145"/>
                <a:ext cx="10508094" cy="2681824"/>
              </a:xfrm>
              <a:prstGeom prst="rect">
                <a:avLst/>
              </a:prstGeom>
            </p:spPr>
            <p:txBody>
              <a:bodyPr wrap="square">
                <a:spAutoFit/>
              </a:bodyPr>
              <a:lstStyle/>
              <a:p>
                <a:r>
                  <a:rPr lang="en-US" sz="2800" b="1" dirty="0">
                    <a:solidFill>
                      <a:srgbClr val="000000"/>
                    </a:solidFill>
                    <a:latin typeface="Arial" panose="020B0604020202020204" pitchFamily="34" charset="0"/>
                  </a:rPr>
                  <a:t>Example: </a:t>
                </a:r>
                <a:r>
                  <a:rPr lang="en-US" sz="2800" dirty="0">
                    <a:solidFill>
                      <a:srgbClr val="000000"/>
                    </a:solidFill>
                    <a:latin typeface="Arial" panose="020B0604020202020204" pitchFamily="34" charset="0"/>
                  </a:rPr>
                  <a:t>find </a:t>
                </a:r>
                <a14:m>
                  <m:oMath xmlns:m="http://schemas.openxmlformats.org/officeDocument/2006/math">
                    <m:r>
                      <a:rPr lang="en-US" sz="2800" i="1" dirty="0" smtClean="0">
                        <a:solidFill>
                          <a:srgbClr val="000000"/>
                        </a:solidFill>
                        <a:latin typeface="Cambria Math" panose="02040503050406030204" pitchFamily="18" charset="0"/>
                      </a:rPr>
                      <m:t>𝑓</m:t>
                    </m:r>
                    <m:r>
                      <a:rPr lang="en-US" sz="2800" i="1" dirty="0" smtClean="0">
                        <a:solidFill>
                          <a:srgbClr val="000000"/>
                        </a:solidFill>
                        <a:latin typeface="Cambria Math" panose="02040503050406030204" pitchFamily="18" charset="0"/>
                      </a:rPr>
                      <m:t>’</m:t>
                    </m:r>
                    <m:d>
                      <m:dPr>
                        <m:ctrlPr>
                          <a:rPr lang="en-US" sz="2800" i="1" dirty="0" smtClean="0">
                            <a:solidFill>
                              <a:srgbClr val="000000"/>
                            </a:solidFill>
                            <a:latin typeface="Cambria Math" panose="02040503050406030204" pitchFamily="18" charset="0"/>
                          </a:rPr>
                        </m:ctrlPr>
                      </m:dPr>
                      <m:e>
                        <m:r>
                          <a:rPr lang="en-US" sz="2800" i="1" dirty="0" smtClean="0">
                            <a:solidFill>
                              <a:srgbClr val="000000"/>
                            </a:solidFill>
                            <a:latin typeface="Cambria Math" panose="02040503050406030204" pitchFamily="18" charset="0"/>
                          </a:rPr>
                          <m:t>𝑥</m:t>
                        </m:r>
                      </m:e>
                    </m:d>
                    <m:r>
                      <a:rPr lang="en-US" sz="2800" b="0" i="1" dirty="0" smtClean="0">
                        <a:solidFill>
                          <a:srgbClr val="000000"/>
                        </a:solidFill>
                        <a:latin typeface="Cambria Math" panose="02040503050406030204" pitchFamily="18" charset="0"/>
                      </a:rPr>
                      <m:t>  </m:t>
                    </m:r>
                  </m:oMath>
                </a14:m>
                <a:r>
                  <a:rPr lang="en-US" sz="2800" b="0" i="0" dirty="0">
                    <a:solidFill>
                      <a:srgbClr val="000000"/>
                    </a:solidFill>
                    <a:latin typeface="+mj-lt"/>
                  </a:rPr>
                  <a:t>for</a:t>
                </a:r>
                <a14:m>
                  <m:oMath xmlns:m="http://schemas.openxmlformats.org/officeDocument/2006/math">
                    <m:r>
                      <a:rPr lang="en-US" sz="2800" b="0" i="1" dirty="0" smtClean="0">
                        <a:solidFill>
                          <a:srgbClr val="000000"/>
                        </a:solidFill>
                        <a:latin typeface="Cambria Math" panose="02040503050406030204" pitchFamily="18" charset="0"/>
                      </a:rPr>
                      <m:t> </m:t>
                    </m:r>
                    <m:r>
                      <a:rPr lang="en-US" sz="2800" b="0" i="1" dirty="0" smtClean="0">
                        <a:solidFill>
                          <a:srgbClr val="000000"/>
                        </a:solidFill>
                        <a:latin typeface="Cambria Math" panose="02040503050406030204" pitchFamily="18" charset="0"/>
                      </a:rPr>
                      <m:t>𝑓</m:t>
                    </m:r>
                    <m:d>
                      <m:dPr>
                        <m:ctrlPr>
                          <a:rPr lang="en-US" sz="2800" b="0" i="1" dirty="0" smtClean="0">
                            <a:solidFill>
                              <a:srgbClr val="000000"/>
                            </a:solidFill>
                            <a:latin typeface="Cambria Math" panose="02040503050406030204" pitchFamily="18" charset="0"/>
                          </a:rPr>
                        </m:ctrlPr>
                      </m:dPr>
                      <m:e>
                        <m:r>
                          <a:rPr lang="en-US" sz="2800" b="0" i="1" dirty="0" smtClean="0">
                            <a:solidFill>
                              <a:srgbClr val="000000"/>
                            </a:solidFill>
                            <a:latin typeface="Cambria Math" panose="02040503050406030204" pitchFamily="18" charset="0"/>
                          </a:rPr>
                          <m:t>𝑥</m:t>
                        </m:r>
                      </m:e>
                    </m:d>
                    <m:r>
                      <a:rPr lang="en-US" sz="2800" b="0" i="1" dirty="0" smtClean="0">
                        <a:solidFill>
                          <a:srgbClr val="000000"/>
                        </a:solidFill>
                        <a:latin typeface="Cambria Math" panose="02040503050406030204" pitchFamily="18" charset="0"/>
                      </a:rPr>
                      <m:t>=</m:t>
                    </m:r>
                    <m:sSup>
                      <m:sSupPr>
                        <m:ctrlPr>
                          <a:rPr lang="en-US" sz="2800" b="0" i="1" dirty="0" smtClean="0">
                            <a:solidFill>
                              <a:srgbClr val="000000"/>
                            </a:solidFill>
                            <a:latin typeface="Cambria Math" panose="02040503050406030204" pitchFamily="18" charset="0"/>
                          </a:rPr>
                        </m:ctrlPr>
                      </m:sSupPr>
                      <m:e>
                        <m:r>
                          <a:rPr lang="en-US" sz="2800" b="0" i="1" dirty="0" smtClean="0">
                            <a:solidFill>
                              <a:srgbClr val="000000"/>
                            </a:solidFill>
                            <a:latin typeface="Cambria Math" panose="02040503050406030204" pitchFamily="18" charset="0"/>
                          </a:rPr>
                          <m:t>𝑥</m:t>
                        </m:r>
                      </m:e>
                      <m:sup>
                        <m:f>
                          <m:fPr>
                            <m:ctrlPr>
                              <a:rPr lang="en-US" sz="2800" b="0" i="1" dirty="0" smtClean="0">
                                <a:solidFill>
                                  <a:srgbClr val="000000"/>
                                </a:solidFill>
                                <a:latin typeface="Cambria Math" panose="02040503050406030204" pitchFamily="18" charset="0"/>
                              </a:rPr>
                            </m:ctrlPr>
                          </m:fPr>
                          <m:num>
                            <m:r>
                              <a:rPr lang="en-US" sz="2800" b="0" i="1" dirty="0" smtClean="0">
                                <a:solidFill>
                                  <a:srgbClr val="000000"/>
                                </a:solidFill>
                                <a:latin typeface="Cambria Math" panose="02040503050406030204" pitchFamily="18" charset="0"/>
                              </a:rPr>
                              <m:t>3</m:t>
                            </m:r>
                          </m:num>
                          <m:den>
                            <m:r>
                              <a:rPr lang="en-US" sz="2800" b="0" i="1" dirty="0" smtClean="0">
                                <a:solidFill>
                                  <a:srgbClr val="000000"/>
                                </a:solidFill>
                                <a:latin typeface="Cambria Math" panose="02040503050406030204" pitchFamily="18" charset="0"/>
                              </a:rPr>
                              <m:t>2</m:t>
                            </m:r>
                          </m:den>
                        </m:f>
                      </m:sup>
                    </m:sSup>
                    <m:r>
                      <a:rPr lang="en-US" sz="2800" i="1" dirty="0" smtClean="0">
                        <a:solidFill>
                          <a:srgbClr val="000000"/>
                        </a:solidFill>
                        <a:latin typeface="Cambria Math" panose="02040503050406030204" pitchFamily="18" charset="0"/>
                      </a:rPr>
                      <m:t>,</m:t>
                    </m:r>
                  </m:oMath>
                </a14:m>
                <a:endParaRPr lang="en-US" sz="2800" dirty="0">
                  <a:solidFill>
                    <a:srgbClr val="000000"/>
                  </a:solidFill>
                  <a:latin typeface="+mj-lt"/>
                </a:endParaRPr>
              </a:p>
              <a:p>
                <a:endParaRPr lang="en-US" sz="2800" dirty="0">
                  <a:solidFill>
                    <a:srgbClr val="000000"/>
                  </a:solidFill>
                  <a:effectLst/>
                  <a:latin typeface="+mj-lt"/>
                </a:endParaRPr>
              </a:p>
              <a:p>
                <a:endParaRPr lang="en-US" sz="2800" dirty="0">
                  <a:effectLst/>
                </a:endParaRPr>
              </a:p>
              <a:p>
                <a:r>
                  <a:rPr lang="en-US" sz="2800" b="1" dirty="0"/>
                  <a:t>Solution:  </a:t>
                </a:r>
                <a14:m>
                  <m:oMath xmlns:m="http://schemas.openxmlformats.org/officeDocument/2006/math">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𝑓</m:t>
                        </m:r>
                      </m:e>
                      <m:sup>
                        <m:r>
                          <a:rPr lang="en-US" sz="2800" b="0" i="1" smtClean="0">
                            <a:latin typeface="Cambria Math" panose="02040503050406030204" pitchFamily="18" charset="0"/>
                          </a:rPr>
                          <m:t>′</m:t>
                        </m:r>
                      </m:sup>
                    </m:sSup>
                    <m:d>
                      <m:dPr>
                        <m:ctrlPr>
                          <a:rPr lang="en-US" sz="2800" b="0" i="1" smtClean="0">
                            <a:latin typeface="Cambria Math" panose="02040503050406030204" pitchFamily="18" charset="0"/>
                          </a:rPr>
                        </m:ctrlPr>
                      </m:dPr>
                      <m:e>
                        <m:r>
                          <a:rPr lang="en-US" sz="2800" b="0" i="1" smtClean="0">
                            <a:latin typeface="Cambria Math" panose="02040503050406030204" pitchFamily="18" charset="0"/>
                          </a:rPr>
                          <m:t>𝑥</m:t>
                        </m:r>
                      </m:e>
                    </m:d>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3</m:t>
                        </m:r>
                      </m:num>
                      <m:den>
                        <m:r>
                          <a:rPr lang="en-US" sz="2800" b="0" i="1" smtClean="0">
                            <a:latin typeface="Cambria Math" panose="02040503050406030204" pitchFamily="18" charset="0"/>
                          </a:rPr>
                          <m:t>2</m:t>
                        </m:r>
                      </m:den>
                    </m:f>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𝑥</m:t>
                        </m:r>
                      </m:e>
                      <m:sup>
                        <m:d>
                          <m:dPr>
                            <m:ctrlPr>
                              <a:rPr lang="en-US" sz="2800" b="0" i="1" smtClean="0">
                                <a:latin typeface="Cambria Math" panose="02040503050406030204" pitchFamily="18" charset="0"/>
                              </a:rPr>
                            </m:ctrlPr>
                          </m:dPr>
                          <m:e>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3</m:t>
                                </m:r>
                              </m:num>
                              <m:den>
                                <m:r>
                                  <a:rPr lang="en-US" sz="2800" b="0" i="1" smtClean="0">
                                    <a:latin typeface="Cambria Math" panose="02040503050406030204" pitchFamily="18" charset="0"/>
                                  </a:rPr>
                                  <m:t>2</m:t>
                                </m:r>
                              </m:den>
                            </m:f>
                            <m:r>
                              <a:rPr lang="en-US" sz="2800" b="0" i="1" smtClean="0">
                                <a:latin typeface="Cambria Math" panose="02040503050406030204" pitchFamily="18" charset="0"/>
                              </a:rPr>
                              <m:t>−1</m:t>
                            </m:r>
                          </m:e>
                        </m:d>
                      </m:sup>
                    </m:sSup>
                    <m:r>
                      <a:rPr lang="en-US" sz="2800" b="0" i="1" smtClean="0">
                        <a:latin typeface="Cambria Math" panose="02040503050406030204" pitchFamily="18" charset="0"/>
                      </a:rPr>
                      <m:t>=</m:t>
                    </m:r>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3</m:t>
                        </m:r>
                      </m:num>
                      <m:den>
                        <m:r>
                          <a:rPr lang="en-US" sz="2800" b="0" i="1" smtClean="0">
                            <a:latin typeface="Cambria Math" panose="02040503050406030204" pitchFamily="18" charset="0"/>
                          </a:rPr>
                          <m:t>2</m:t>
                        </m:r>
                      </m:den>
                    </m:f>
                    <m:sSup>
                      <m:sSupPr>
                        <m:ctrlPr>
                          <a:rPr lang="en-US" sz="2800" b="0" i="1" smtClean="0">
                            <a:latin typeface="Cambria Math" panose="02040503050406030204" pitchFamily="18" charset="0"/>
                          </a:rPr>
                        </m:ctrlPr>
                      </m:sSupPr>
                      <m:e>
                        <m:r>
                          <a:rPr lang="en-US" sz="2800" b="0" i="1" smtClean="0">
                            <a:latin typeface="Cambria Math" panose="02040503050406030204" pitchFamily="18" charset="0"/>
                          </a:rPr>
                          <m:t>𝑥</m:t>
                        </m:r>
                      </m:e>
                      <m:sup>
                        <m:f>
                          <m:fPr>
                            <m:ctrlPr>
                              <a:rPr lang="en-US" sz="2800" b="0" i="1" smtClean="0">
                                <a:latin typeface="Cambria Math" panose="02040503050406030204" pitchFamily="18" charset="0"/>
                              </a:rPr>
                            </m:ctrlPr>
                          </m:fPr>
                          <m:num>
                            <m:r>
                              <a:rPr lang="en-US" sz="2800" b="0" i="1" smtClean="0">
                                <a:latin typeface="Cambria Math" panose="02040503050406030204" pitchFamily="18" charset="0"/>
                              </a:rPr>
                              <m:t>1</m:t>
                            </m:r>
                          </m:num>
                          <m:den>
                            <m:r>
                              <a:rPr lang="en-US" sz="2800" b="0" i="1" smtClean="0">
                                <a:latin typeface="Cambria Math" panose="02040503050406030204" pitchFamily="18" charset="0"/>
                              </a:rPr>
                              <m:t>2</m:t>
                            </m:r>
                          </m:den>
                        </m:f>
                      </m:sup>
                    </m:sSup>
                  </m:oMath>
                </a14:m>
                <a:endParaRPr lang="en-US" sz="2800" dirty="0"/>
              </a:p>
              <a:p>
                <a:endParaRPr lang="en-US" sz="2800" dirty="0">
                  <a:effectLst/>
                </a:endParaRPr>
              </a:p>
            </p:txBody>
          </p:sp>
        </mc:Choice>
        <mc:Fallback xmlns="">
          <p:sp>
            <p:nvSpPr>
              <p:cNvPr id="5" name="Rectangle 4">
                <a:extLst>
                  <a:ext uri="{FF2B5EF4-FFF2-40B4-BE49-F238E27FC236}">
                    <a16:creationId xmlns:a16="http://schemas.microsoft.com/office/drawing/2014/main" id="{8196908E-E178-4A31-AD0C-EDED94F40DA7}"/>
                  </a:ext>
                </a:extLst>
              </p:cNvPr>
              <p:cNvSpPr>
                <a:spLocks noRot="1" noChangeAspect="1" noMove="1" noResize="1" noEditPoints="1" noAdjustHandles="1" noChangeArrowheads="1" noChangeShapeType="1" noTextEdit="1"/>
              </p:cNvSpPr>
              <p:nvPr/>
            </p:nvSpPr>
            <p:spPr>
              <a:xfrm>
                <a:off x="852055" y="3034145"/>
                <a:ext cx="10508094" cy="2681824"/>
              </a:xfrm>
              <a:prstGeom prst="rect">
                <a:avLst/>
              </a:prstGeom>
              <a:blipFill>
                <a:blip r:embed="rId3"/>
                <a:stretch>
                  <a:fillRect l="-1218"/>
                </a:stretch>
              </a:blipFill>
            </p:spPr>
            <p:txBody>
              <a:bodyPr/>
              <a:lstStyle/>
              <a:p>
                <a:r>
                  <a:rPr lang="en-US">
                    <a:noFill/>
                  </a:rPr>
                  <a:t> </a:t>
                </a:r>
              </a:p>
            </p:txBody>
          </p:sp>
        </mc:Fallback>
      </mc:AlternateContent>
    </p:spTree>
    <p:extLst>
      <p:ext uri="{BB962C8B-B14F-4D97-AF65-F5344CB8AC3E}">
        <p14:creationId xmlns:p14="http://schemas.microsoft.com/office/powerpoint/2010/main" val="192170304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5FAF2B-F2F2-452C-ACA9-E77808F8D2E6}"/>
              </a:ext>
            </a:extLst>
          </p:cNvPr>
          <p:cNvSpPr>
            <a:spLocks noGrp="1"/>
          </p:cNvSpPr>
          <p:nvPr>
            <p:ph type="title"/>
          </p:nvPr>
        </p:nvSpPr>
        <p:spPr/>
        <p:txBody>
          <a:bodyPr>
            <a:normAutofit/>
          </a:bodyPr>
          <a:lstStyle/>
          <a:p>
            <a:r>
              <a:rPr lang="en-US" dirty="0"/>
              <a:t>Using Power Rule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FE0B3F32-D861-403B-AFF2-B878A10015F4}"/>
                  </a:ext>
                </a:extLst>
              </p:cNvPr>
              <p:cNvSpPr>
                <a:spLocks noGrp="1"/>
              </p:cNvSpPr>
              <p:nvPr>
                <p:ph type="body" sz="quarter" idx="14"/>
              </p:nvPr>
            </p:nvSpPr>
            <p:spPr>
              <a:xfrm>
                <a:off x="609600" y="1059873"/>
                <a:ext cx="10750549" cy="5556800"/>
              </a:xfrm>
            </p:spPr>
            <p:txBody>
              <a:bodyPr>
                <a:normAutofit fontScale="92500" lnSpcReduction="10000"/>
              </a:bodyPr>
              <a:lstStyle/>
              <a:p>
                <a:pPr marL="0" indent="0">
                  <a:buNone/>
                </a:pPr>
                <a:r>
                  <a:rPr lang="en-US" dirty="0"/>
                  <a:t>Use Power Rule to find the derivative of </a:t>
                </a:r>
              </a:p>
              <a:p>
                <a:pPr indent="-457200">
                  <a:buAutoNum type="alphaLcParenR"/>
                </a:pP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5</m:t>
                        </m:r>
                      </m:sup>
                    </m:sSup>
                  </m:oMath>
                </a14:m>
                <a:endParaRPr lang="en-US" dirty="0"/>
              </a:p>
              <a:p>
                <a:pPr indent="-457200">
                  <a:buFont typeface="Arial"/>
                  <a:buAutoNum type="alphaLcParenR"/>
                </a:pPr>
                <a14:m>
                  <m:oMath xmlns:m="http://schemas.openxmlformats.org/officeDocument/2006/math">
                    <m:r>
                      <a:rPr lang="en-US" b="0" i="1" smtClean="0">
                        <a:latin typeface="Cambria Math" panose="02040503050406030204" pitchFamily="18" charset="0"/>
                      </a:rPr>
                      <m:t>𝑔</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−3</m:t>
                        </m:r>
                      </m:sup>
                    </m:sSup>
                  </m:oMath>
                </a14:m>
                <a:endParaRPr lang="en-US" dirty="0"/>
              </a:p>
              <a:p>
                <a:pPr indent="-457200">
                  <a:buFont typeface="Arial"/>
                  <a:buAutoNum type="alphaLcParenR"/>
                </a:pPr>
                <a14:m>
                  <m:oMath xmlns:m="http://schemas.openxmlformats.org/officeDocument/2006/math">
                    <m:r>
                      <a:rPr lang="en-US" b="0" i="1" smtClean="0">
                        <a:latin typeface="Cambria Math" panose="02040503050406030204" pitchFamily="18" charset="0"/>
                      </a:rPr>
                      <m:t>h</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f>
                      <m:fPr>
                        <m:ctrlPr>
                          <a:rPr lang="en-US" i="1" smtClean="0">
                            <a:latin typeface="Cambria Math" panose="02040503050406030204" pitchFamily="18" charset="0"/>
                          </a:rPr>
                        </m:ctrlPr>
                      </m:fPr>
                      <m:num>
                        <m:r>
                          <a:rPr lang="en-US" b="0" i="1" smtClean="0">
                            <a:latin typeface="Cambria Math" panose="02040503050406030204" pitchFamily="18" charset="0"/>
                          </a:rPr>
                          <m:t>1</m:t>
                        </m:r>
                      </m:num>
                      <m:den>
                        <m:sSup>
                          <m:sSupPr>
                            <m:ctrlPr>
                              <a:rPr lang="en-US"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4</m:t>
                            </m:r>
                          </m:sup>
                        </m:sSup>
                      </m:den>
                    </m:f>
                  </m:oMath>
                </a14:m>
                <a:endParaRPr lang="en-US" dirty="0"/>
              </a:p>
              <a:p>
                <a:pPr indent="-457200">
                  <a:buFont typeface="Arial"/>
                  <a:buAutoNum type="alphaLcParenR"/>
                </a:pPr>
                <a:endParaRPr lang="en-US" dirty="0"/>
              </a:p>
              <a:p>
                <a:pPr marL="0" indent="0"/>
                <a:r>
                  <a:rPr lang="en-US" dirty="0"/>
                  <a:t>Solution</a:t>
                </a:r>
              </a:p>
              <a:p>
                <a:pPr marL="0" indent="0"/>
                <a:r>
                  <a:rPr lang="en-US" dirty="0"/>
                  <a:t>a)</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𝑓</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5</m:t>
                            </m:r>
                          </m:sup>
                        </m:sSup>
                        <m:r>
                          <a:rPr lang="en-US" b="0" i="1" smtClean="0">
                            <a:latin typeface="Cambria Math" panose="02040503050406030204" pitchFamily="18" charset="0"/>
                          </a:rPr>
                          <m:t>)</m:t>
                        </m:r>
                      </m:num>
                      <m:den>
                        <m:r>
                          <a:rPr lang="en-US" b="0" i="1" smtClean="0">
                            <a:latin typeface="Cambria Math" panose="02040503050406030204" pitchFamily="18" charset="0"/>
                          </a:rPr>
                          <m:t>𝑑𝑥</m:t>
                        </m:r>
                      </m:den>
                    </m:f>
                    <m:r>
                      <a:rPr lang="en-US" b="0" i="1" smtClean="0">
                        <a:latin typeface="Cambria Math" panose="02040503050406030204" pitchFamily="18" charset="0"/>
                      </a:rPr>
                      <m:t>=5</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4</m:t>
                        </m:r>
                      </m:sup>
                    </m:sSup>
                  </m:oMath>
                </a14:m>
                <a:endParaRPr lang="en-US" b="0" dirty="0"/>
              </a:p>
              <a:p>
                <a:pPr marL="0" indent="0"/>
                <a:r>
                  <a:rPr lang="en-US" dirty="0"/>
                  <a:t>b)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𝑔</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m:t>
                        </m:r>
                        <m:d>
                          <m:dPr>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e>
                        </m:d>
                      </m:num>
                      <m:den>
                        <m:r>
                          <a:rPr lang="en-US" b="0" i="1" smtClean="0">
                            <a:latin typeface="Cambria Math" panose="02040503050406030204" pitchFamily="18" charset="0"/>
                          </a:rPr>
                          <m:t>𝑑𝑥</m:t>
                        </m:r>
                      </m:den>
                    </m:f>
                    <m:r>
                      <a:rPr lang="en-US" b="0" i="1" smtClean="0">
                        <a:latin typeface="Cambria Math" panose="02040503050406030204" pitchFamily="18" charset="0"/>
                      </a:rPr>
                      <m:t>=−3</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−4</m:t>
                        </m:r>
                      </m:sup>
                    </m:sSup>
                  </m:oMath>
                </a14:m>
                <a:endParaRPr lang="en-US" b="0" dirty="0"/>
              </a:p>
              <a:p>
                <a:pPr marL="0" indent="0"/>
                <a:r>
                  <a:rPr lang="en-US" dirty="0"/>
                  <a:t>c) To use Power Rule, rewrite </a:t>
                </a:r>
                <a14:m>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−4</m:t>
                        </m:r>
                      </m:sup>
                    </m:sSup>
                  </m:oMath>
                </a14:m>
                <a:r>
                  <a:rPr lang="en-US" b="0" dirty="0"/>
                  <a:t>, so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h</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m:t>
                        </m:r>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−4</m:t>
                            </m:r>
                          </m:sup>
                        </m:sSup>
                        <m:r>
                          <a:rPr lang="en-US" b="0" i="1" smtClean="0">
                            <a:latin typeface="Cambria Math" panose="02040503050406030204" pitchFamily="18" charset="0"/>
                          </a:rPr>
                          <m:t>)</m:t>
                        </m:r>
                      </m:num>
                      <m:den>
                        <m:r>
                          <a:rPr lang="en-US" b="0" i="1" smtClean="0">
                            <a:latin typeface="Cambria Math" panose="02040503050406030204" pitchFamily="18" charset="0"/>
                          </a:rPr>
                          <m:t>𝑑𝑥</m:t>
                        </m:r>
                      </m:den>
                    </m:f>
                    <m:r>
                      <a:rPr lang="en-US" b="0" i="1" smtClean="0">
                        <a:latin typeface="Cambria Math" panose="02040503050406030204" pitchFamily="18" charset="0"/>
                      </a:rPr>
                      <m:t>=−4</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−5</m:t>
                        </m:r>
                      </m:sup>
                    </m:sSup>
                  </m:oMath>
                </a14:m>
                <a:r>
                  <a:rPr lang="en-US" b="0" dirty="0"/>
                  <a:t>  </a:t>
                </a:r>
              </a:p>
              <a:p>
                <a:pPr marL="0" indent="0"/>
                <a:endParaRPr lang="en-US" dirty="0"/>
              </a:p>
              <a:p>
                <a:pPr marL="0" indent="0"/>
                <a:r>
                  <a:rPr lang="en-US" b="0" dirty="0"/>
                  <a:t>and can also be written as</a:t>
                </a:r>
              </a:p>
              <a:p>
                <a:pPr marL="0" indent="0"/>
                <a14:m>
                  <m:oMathPara xmlns:m="http://schemas.openxmlformats.org/officeDocument/2006/math">
                    <m:oMathParaPr>
                      <m:jc m:val="centerGroup"/>
                    </m:oMathParaPr>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h</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−4</m:t>
                          </m:r>
                        </m:num>
                        <m:den>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5</m:t>
                              </m:r>
                            </m:sup>
                          </m:sSup>
                        </m:den>
                      </m:f>
                      <m:r>
                        <a:rPr lang="en-US" b="0" i="1" smtClean="0">
                          <a:latin typeface="Cambria Math" panose="02040503050406030204" pitchFamily="18" charset="0"/>
                        </a:rPr>
                        <m:t> </m:t>
                      </m:r>
                    </m:oMath>
                  </m:oMathPara>
                </a14:m>
                <a:endParaRPr lang="en-US" b="0" dirty="0"/>
              </a:p>
              <a:p>
                <a:pPr marL="0" indent="0"/>
                <a:endParaRPr lang="en-US" b="0" dirty="0"/>
              </a:p>
              <a:p>
                <a:pPr marL="0" indent="0"/>
                <a:r>
                  <a:rPr lang="en-US" dirty="0"/>
                  <a:t>  </a:t>
                </a:r>
              </a:p>
              <a:p>
                <a:pPr indent="-457200">
                  <a:buAutoNum type="alphaLcParenR"/>
                </a:pPr>
                <a:endParaRPr lang="en-US" dirty="0"/>
              </a:p>
            </p:txBody>
          </p:sp>
        </mc:Choice>
        <mc:Fallback xmlns="">
          <p:sp>
            <p:nvSpPr>
              <p:cNvPr id="4" name="Text Placeholder 3">
                <a:extLst>
                  <a:ext uri="{FF2B5EF4-FFF2-40B4-BE49-F238E27FC236}">
                    <a16:creationId xmlns:a16="http://schemas.microsoft.com/office/drawing/2014/main" id="{FE0B3F32-D861-403B-AFF2-B878A10015F4}"/>
                  </a:ext>
                </a:extLst>
              </p:cNvPr>
              <p:cNvSpPr>
                <a:spLocks noGrp="1" noRot="1" noChangeAspect="1" noMove="1" noResize="1" noEditPoints="1" noAdjustHandles="1" noChangeArrowheads="1" noChangeShapeType="1" noTextEdit="1"/>
              </p:cNvSpPr>
              <p:nvPr>
                <p:ph type="body" sz="quarter" idx="14"/>
              </p:nvPr>
            </p:nvSpPr>
            <p:spPr>
              <a:xfrm>
                <a:off x="609600" y="1059873"/>
                <a:ext cx="10750549" cy="5556800"/>
              </a:xfrm>
              <a:blipFill>
                <a:blip r:embed="rId2"/>
                <a:stretch>
                  <a:fillRect l="-567" t="-220"/>
                </a:stretch>
              </a:blipFill>
            </p:spPr>
            <p:txBody>
              <a:bodyPr/>
              <a:lstStyle/>
              <a:p>
                <a:r>
                  <a:rPr lang="en-US">
                    <a:noFill/>
                  </a:rPr>
                  <a:t> </a:t>
                </a:r>
              </a:p>
            </p:txBody>
          </p:sp>
        </mc:Fallback>
      </mc:AlternateContent>
    </p:spTree>
    <p:extLst>
      <p:ext uri="{BB962C8B-B14F-4D97-AF65-F5344CB8AC3E}">
        <p14:creationId xmlns:p14="http://schemas.microsoft.com/office/powerpoint/2010/main" val="31747480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F137D1-63B7-494E-9187-0DE116B9CBF0}"/>
              </a:ext>
            </a:extLst>
          </p:cNvPr>
          <p:cNvSpPr>
            <a:spLocks noGrp="1"/>
          </p:cNvSpPr>
          <p:nvPr>
            <p:ph type="title"/>
          </p:nvPr>
        </p:nvSpPr>
        <p:spPr/>
        <p:txBody>
          <a:bodyPr>
            <a:normAutofit/>
          </a:bodyPr>
          <a:lstStyle/>
          <a:p>
            <a:r>
              <a:rPr lang="en-US" b="1" dirty="0"/>
              <a:t>The Sum, Difference and Constant Multiple Rules</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D1E40096-5F91-4D7C-9F3B-E32286373DF9}"/>
                  </a:ext>
                </a:extLst>
              </p:cNvPr>
              <p:cNvSpPr>
                <a:spLocks noGrp="1"/>
              </p:cNvSpPr>
              <p:nvPr>
                <p:ph type="body" sz="quarter" idx="14"/>
              </p:nvPr>
            </p:nvSpPr>
            <p:spPr>
              <a:xfrm>
                <a:off x="609600" y="900861"/>
                <a:ext cx="11381509" cy="5715811"/>
              </a:xfrm>
            </p:spPr>
            <p:txBody>
              <a:bodyPr>
                <a:normAutofit/>
              </a:bodyPr>
              <a:lstStyle/>
              <a:p>
                <a:pPr marL="0" indent="0">
                  <a:buNone/>
                </a:pPr>
                <a:r>
                  <a:rPr lang="en-US" dirty="0"/>
                  <a:t>Let </a:t>
                </a:r>
                <a14:m>
                  <m:oMath xmlns:m="http://schemas.openxmlformats.org/officeDocument/2006/math">
                    <m:r>
                      <a:rPr lang="en-US" i="1" dirty="0" smtClean="0">
                        <a:latin typeface="Cambria Math" panose="02040503050406030204" pitchFamily="18" charset="0"/>
                      </a:rPr>
                      <m:t>𝑓</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m:t>
                    </m:r>
                  </m:oMath>
                </a14:m>
                <a:r>
                  <a:rPr lang="en-US" dirty="0"/>
                  <a:t> and </a:t>
                </a:r>
                <a14:m>
                  <m:oMath xmlns:m="http://schemas.openxmlformats.org/officeDocument/2006/math">
                    <m:r>
                      <a:rPr lang="en-US" i="1" dirty="0" smtClean="0">
                        <a:latin typeface="Cambria Math" panose="02040503050406030204" pitchFamily="18" charset="0"/>
                      </a:rPr>
                      <m:t>𝑔</m:t>
                    </m:r>
                    <m:r>
                      <a:rPr lang="en-US" i="1" dirty="0" smtClean="0">
                        <a:latin typeface="Cambria Math" panose="02040503050406030204" pitchFamily="18" charset="0"/>
                      </a:rPr>
                      <m:t>(</m:t>
                    </m:r>
                    <m:r>
                      <a:rPr lang="en-US" i="1" dirty="0" smtClean="0">
                        <a:latin typeface="Cambria Math" panose="02040503050406030204" pitchFamily="18" charset="0"/>
                      </a:rPr>
                      <m:t>𝑥</m:t>
                    </m:r>
                    <m:r>
                      <a:rPr lang="en-US" i="1" dirty="0" smtClean="0">
                        <a:latin typeface="Cambria Math" panose="02040503050406030204" pitchFamily="18" charset="0"/>
                      </a:rPr>
                      <m:t>) </m:t>
                    </m:r>
                  </m:oMath>
                </a14:m>
                <a:r>
                  <a:rPr lang="en-US" dirty="0"/>
                  <a:t>be differentiable functions and </a:t>
                </a:r>
                <a14:m>
                  <m:oMath xmlns:m="http://schemas.openxmlformats.org/officeDocument/2006/math">
                    <m:r>
                      <a:rPr lang="en-US" i="1" dirty="0" smtClean="0">
                        <a:latin typeface="Cambria Math" panose="02040503050406030204" pitchFamily="18" charset="0"/>
                      </a:rPr>
                      <m:t>𝑘</m:t>
                    </m:r>
                  </m:oMath>
                </a14:m>
                <a:r>
                  <a:rPr lang="en-US" dirty="0"/>
                  <a:t> be a constant. Then each of the following equations holds.</a:t>
                </a:r>
              </a:p>
              <a:p>
                <a:pPr marL="0" indent="0">
                  <a:buNone/>
                </a:pPr>
                <a:endParaRPr lang="en-US" dirty="0"/>
              </a:p>
              <a:p>
                <a:pPr marL="0" indent="0">
                  <a:buNone/>
                </a:pPr>
                <a:r>
                  <a:rPr lang="en-US" b="1" dirty="0"/>
                  <a:t>Sum Rule</a:t>
                </a:r>
                <a:r>
                  <a:rPr lang="en-US" dirty="0"/>
                  <a:t>: The derivative of the sum of a function </a:t>
                </a:r>
                <a14:m>
                  <m:oMath xmlns:m="http://schemas.openxmlformats.org/officeDocument/2006/math">
                    <m:r>
                      <a:rPr lang="en-US" b="0" i="1" smtClean="0">
                        <a:latin typeface="Cambria Math" panose="02040503050406030204" pitchFamily="18" charset="0"/>
                      </a:rPr>
                      <m:t>𝑓</m:t>
                    </m:r>
                  </m:oMath>
                </a14:m>
                <a:r>
                  <a:rPr lang="en-US" dirty="0"/>
                  <a:t> and a function </a:t>
                </a:r>
                <a14:m>
                  <m:oMath xmlns:m="http://schemas.openxmlformats.org/officeDocument/2006/math">
                    <m:r>
                      <a:rPr lang="en-US" b="0" i="1" smtClean="0">
                        <a:latin typeface="Cambria Math" panose="02040503050406030204" pitchFamily="18" charset="0"/>
                      </a:rPr>
                      <m:t>𝑔</m:t>
                    </m:r>
                  </m:oMath>
                </a14:m>
                <a:r>
                  <a:rPr lang="en-US" dirty="0"/>
                  <a:t> is the same as the sum of the derivative of  </a:t>
                </a:r>
                <a14:m>
                  <m:oMath xmlns:m="http://schemas.openxmlformats.org/officeDocument/2006/math">
                    <m:r>
                      <a:rPr lang="en-US" i="1" dirty="0" smtClean="0">
                        <a:latin typeface="Cambria Math" panose="02040503050406030204" pitchFamily="18" charset="0"/>
                      </a:rPr>
                      <m:t>𝑓</m:t>
                    </m:r>
                  </m:oMath>
                </a14:m>
                <a:r>
                  <a:rPr lang="en-US" dirty="0"/>
                  <a:t> and the derivative of </a:t>
                </a:r>
                <a14:m>
                  <m:oMath xmlns:m="http://schemas.openxmlformats.org/officeDocument/2006/math">
                    <m:r>
                      <a:rPr lang="en-US" i="1" dirty="0" smtClean="0">
                        <a:latin typeface="Cambria Math" panose="02040503050406030204" pitchFamily="18" charset="0"/>
                      </a:rPr>
                      <m:t>𝑔</m:t>
                    </m:r>
                  </m:oMath>
                </a14:m>
                <a:r>
                  <a:rPr lang="en-US" dirty="0"/>
                  <a:t>.</a:t>
                </a:r>
              </a:p>
              <a:p>
                <a:pPr marL="0" indent="0">
                  <a:buNone/>
                </a:pPr>
                <a14:m>
                  <m:oMathPara xmlns:m="http://schemas.openxmlformats.org/officeDocument/2006/math">
                    <m:oMathParaPr>
                      <m:jc m:val="centerGroup"/>
                    </m:oMathParaPr>
                    <m:oMath xmlns:m="http://schemas.openxmlformats.org/officeDocument/2006/math">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r>
                        <a:rPr lang="en-US" b="0" i="1" smtClean="0">
                          <a:latin typeface="Cambria Math" panose="02040503050406030204" pitchFamily="18" charset="0"/>
                        </a:rPr>
                        <m:t>(</m:t>
                      </m:r>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oMath>
                  </m:oMathPara>
                </a14:m>
                <a:endParaRPr lang="en-US" dirty="0"/>
              </a:p>
              <a:p>
                <a:pPr marL="0" indent="0">
                  <a:buNone/>
                </a:pPr>
                <a:r>
                  <a:rPr lang="en-US" dirty="0"/>
                  <a:t>That is, for </a:t>
                </a:r>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a:rPr lang="en-US" b="0" i="1" smtClean="0">
                          <a:latin typeface="Cambria Math" panose="02040503050406030204" pitchFamily="18" charset="0"/>
                        </a:rPr>
                        <m:t>𝑔</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sSup>
                        <m:sSupPr>
                          <m:ctrlPr>
                            <a:rPr lang="en-US" b="0" i="1" smtClean="0">
                              <a:latin typeface="Cambria Math" panose="02040503050406030204" pitchFamily="18" charset="0"/>
                            </a:rPr>
                          </m:ctrlPr>
                        </m:sSupPr>
                        <m:e>
                          <m:r>
                            <a:rPr lang="en-US" b="0" i="1" smtClean="0">
                              <a:latin typeface="Cambria Math" panose="02040503050406030204" pitchFamily="18" charset="0"/>
                            </a:rPr>
                            <m:t>h</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𝑓</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𝑔</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oMath>
                  </m:oMathPara>
                </a14:m>
                <a:endParaRPr lang="en-US" dirty="0"/>
              </a:p>
              <a:p>
                <a:pPr marL="0" indent="0">
                  <a:buNone/>
                </a:pPr>
                <a:endParaRPr lang="en-US" dirty="0"/>
              </a:p>
              <a:p>
                <a:pPr marL="0" indent="0">
                  <a:buNone/>
                </a:pPr>
                <a:r>
                  <a:rPr lang="en-US" dirty="0"/>
                  <a:t>i.e. The derivative of the sum is the sum of the </a:t>
                </a:r>
                <a:r>
                  <a:rPr lang="en-US" dirty="0" err="1"/>
                  <a:t>the</a:t>
                </a:r>
                <a:r>
                  <a:rPr lang="en-US" dirty="0"/>
                  <a:t> derivatives</a:t>
                </a:r>
              </a:p>
              <a:p>
                <a:pPr marL="0" indent="0">
                  <a:buNone/>
                </a:pPr>
                <a:endParaRPr lang="en-US" dirty="0"/>
              </a:p>
              <a:p>
                <a:pPr marL="0" indent="0">
                  <a:buNone/>
                </a:pPr>
                <a:r>
                  <a:rPr lang="en-US" b="1" dirty="0"/>
                  <a:t>Example</a:t>
                </a:r>
                <a:r>
                  <a:rPr lang="en-US" dirty="0"/>
                  <a:t>: Find the derivative of </a:t>
                </a:r>
                <a14:m>
                  <m:oMath xmlns:m="http://schemas.openxmlformats.org/officeDocument/2006/math">
                    <m:r>
                      <a:rPr lang="en-US" b="0" i="1" smtClean="0">
                        <a:latin typeface="Cambria Math" panose="02040503050406030204" pitchFamily="18" charset="0"/>
                      </a:rPr>
                      <m:t>𝑓</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m:t>
                    </m:r>
                    <m:r>
                      <a:rPr lang="en-US" b="0" i="1" smtClean="0">
                        <a:latin typeface="Cambria Math" panose="02040503050406030204" pitchFamily="18" charset="0"/>
                      </a:rPr>
                      <m:t>𝑥</m:t>
                    </m:r>
                  </m:oMath>
                </a14:m>
                <a:endParaRPr lang="en-US" dirty="0"/>
              </a:p>
              <a:p>
                <a:pPr marL="0" indent="0">
                  <a:buNone/>
                </a:pPr>
                <a:endParaRPr lang="en-US" dirty="0"/>
              </a:p>
              <a:p>
                <a:pPr marL="0" indent="0">
                  <a:buNone/>
                </a:pPr>
                <a:r>
                  <a:rPr lang="en-US" b="1" dirty="0"/>
                  <a:t>Solution</a:t>
                </a:r>
                <a:r>
                  <a:rPr lang="en-US" dirty="0"/>
                  <a:t>: By Sum Rule,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𝑓</m:t>
                        </m:r>
                      </m:e>
                      <m:sup>
                        <m:r>
                          <a:rPr lang="en-US" b="0" i="1" smtClean="0">
                            <a:latin typeface="Cambria Math" panose="02040503050406030204" pitchFamily="18" charset="0"/>
                          </a:rPr>
                          <m:t>′</m:t>
                        </m:r>
                      </m:sup>
                    </m:sSup>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m:t>
                        </m:r>
                        <m:r>
                          <a:rPr lang="en-US" b="0" i="1" smtClean="0">
                            <a:latin typeface="Cambria Math" panose="02040503050406030204" pitchFamily="18" charset="0"/>
                          </a:rPr>
                          <m:t>𝑥</m:t>
                        </m:r>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d>
                      <m:dPr>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2</m:t>
                            </m:r>
                          </m:sup>
                        </m:sSup>
                      </m:e>
                    </m:d>
                    <m:r>
                      <a:rPr lang="en-US" b="0" i="1" smtClean="0">
                        <a:latin typeface="Cambria Math" panose="02040503050406030204" pitchFamily="18" charset="0"/>
                      </a:rPr>
                      <m:t>+</m:t>
                    </m:r>
                    <m:f>
                      <m:fPr>
                        <m:ctrlPr>
                          <a:rPr lang="en-US" b="0" i="1" smtClean="0">
                            <a:latin typeface="Cambria Math" panose="02040503050406030204" pitchFamily="18" charset="0"/>
                          </a:rPr>
                        </m:ctrlPr>
                      </m:fPr>
                      <m:num>
                        <m:r>
                          <a:rPr lang="en-US" b="0" i="1" smtClean="0">
                            <a:latin typeface="Cambria Math" panose="02040503050406030204" pitchFamily="18" charset="0"/>
                          </a:rPr>
                          <m:t>𝑑</m:t>
                        </m:r>
                      </m:num>
                      <m:den>
                        <m:r>
                          <a:rPr lang="en-US" b="0" i="1" smtClean="0">
                            <a:latin typeface="Cambria Math" panose="02040503050406030204" pitchFamily="18" charset="0"/>
                          </a:rPr>
                          <m:t>𝑑𝑥</m:t>
                        </m:r>
                      </m:den>
                    </m:f>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)=2</m:t>
                    </m:r>
                    <m:r>
                      <a:rPr lang="en-US" b="0" i="1" smtClean="0">
                        <a:latin typeface="Cambria Math" panose="02040503050406030204" pitchFamily="18" charset="0"/>
                      </a:rPr>
                      <m:t>𝑥</m:t>
                    </m:r>
                    <m:r>
                      <a:rPr lang="en-US" b="0" i="1" smtClean="0">
                        <a:latin typeface="Cambria Math" panose="02040503050406030204" pitchFamily="18" charset="0"/>
                      </a:rPr>
                      <m:t>+1</m:t>
                    </m:r>
                  </m:oMath>
                </a14:m>
                <a:endParaRPr lang="en-US" dirty="0"/>
              </a:p>
            </p:txBody>
          </p:sp>
        </mc:Choice>
        <mc:Fallback xmlns="">
          <p:sp>
            <p:nvSpPr>
              <p:cNvPr id="4" name="Text Placeholder 3">
                <a:extLst>
                  <a:ext uri="{FF2B5EF4-FFF2-40B4-BE49-F238E27FC236}">
                    <a16:creationId xmlns:a16="http://schemas.microsoft.com/office/drawing/2014/main" id="{D1E40096-5F91-4D7C-9F3B-E32286373DF9}"/>
                  </a:ext>
                </a:extLst>
              </p:cNvPr>
              <p:cNvSpPr>
                <a:spLocks noGrp="1" noRot="1" noChangeAspect="1" noMove="1" noResize="1" noEditPoints="1" noAdjustHandles="1" noChangeArrowheads="1" noChangeShapeType="1" noTextEdit="1"/>
              </p:cNvSpPr>
              <p:nvPr>
                <p:ph type="body" sz="quarter" idx="14"/>
              </p:nvPr>
            </p:nvSpPr>
            <p:spPr>
              <a:xfrm>
                <a:off x="609600" y="900861"/>
                <a:ext cx="11381509" cy="5715811"/>
              </a:xfrm>
              <a:blipFill>
                <a:blip r:embed="rId2"/>
                <a:stretch>
                  <a:fillRect l="-589" r="-268"/>
                </a:stretch>
              </a:blipFill>
            </p:spPr>
            <p:txBody>
              <a:bodyPr/>
              <a:lstStyle/>
              <a:p>
                <a:r>
                  <a:rPr lang="en-US">
                    <a:noFill/>
                  </a:rPr>
                  <a:t> </a:t>
                </a:r>
              </a:p>
            </p:txBody>
          </p:sp>
        </mc:Fallback>
      </mc:AlternateContent>
    </p:spTree>
    <p:extLst>
      <p:ext uri="{BB962C8B-B14F-4D97-AF65-F5344CB8AC3E}">
        <p14:creationId xmlns:p14="http://schemas.microsoft.com/office/powerpoint/2010/main" val="41475375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302A6-581A-4AE6-B7CA-7793DE7C93F4}"/>
              </a:ext>
            </a:extLst>
          </p:cNvPr>
          <p:cNvSpPr>
            <a:spLocks noGrp="1"/>
          </p:cNvSpPr>
          <p:nvPr>
            <p:ph type="title"/>
          </p:nvPr>
        </p:nvSpPr>
        <p:spPr/>
        <p:txBody>
          <a:bodyPr>
            <a:normAutofit/>
          </a:bodyPr>
          <a:lstStyle/>
          <a:p>
            <a:r>
              <a:rPr lang="en-US" dirty="0"/>
              <a:t>Difference Rule</a:t>
            </a:r>
          </a:p>
        </p:txBody>
      </p:sp>
      <mc:AlternateContent xmlns:mc="http://schemas.openxmlformats.org/markup-compatibility/2006" xmlns:a14="http://schemas.microsoft.com/office/drawing/2010/main">
        <mc:Choice Requires="a14">
          <p:sp>
            <p:nvSpPr>
              <p:cNvPr id="4" name="Text Placeholder 3">
                <a:extLst>
                  <a:ext uri="{FF2B5EF4-FFF2-40B4-BE49-F238E27FC236}">
                    <a16:creationId xmlns:a16="http://schemas.microsoft.com/office/drawing/2014/main" id="{EE8123C5-EB5D-48FA-A068-868F692587A2}"/>
                  </a:ext>
                </a:extLst>
              </p:cNvPr>
              <p:cNvSpPr>
                <a:spLocks noGrp="1"/>
              </p:cNvSpPr>
              <p:nvPr>
                <p:ph type="body" sz="quarter" idx="14"/>
              </p:nvPr>
            </p:nvSpPr>
            <p:spPr>
              <a:xfrm>
                <a:off x="609600" y="1226127"/>
                <a:ext cx="10750549" cy="5390546"/>
              </a:xfrm>
            </p:spPr>
            <p:txBody>
              <a:bodyPr>
                <a:normAutofit/>
              </a:bodyPr>
              <a:lstStyle/>
              <a:p>
                <a:pPr marL="0" indent="0">
                  <a:buNone/>
                </a:pPr>
                <a:r>
                  <a:rPr lang="en-US" b="1" dirty="0"/>
                  <a:t>Difference Rule</a:t>
                </a:r>
                <a:r>
                  <a:rPr lang="en-US" dirty="0"/>
                  <a:t>: The derivative of the difference of a function </a:t>
                </a:r>
                <a14:m>
                  <m:oMath xmlns:m="http://schemas.openxmlformats.org/officeDocument/2006/math">
                    <m:r>
                      <a:rPr lang="en-US" i="1">
                        <a:latin typeface="Cambria Math" panose="02040503050406030204" pitchFamily="18" charset="0"/>
                      </a:rPr>
                      <m:t>𝑓</m:t>
                    </m:r>
                  </m:oMath>
                </a14:m>
                <a:r>
                  <a:rPr lang="en-US" dirty="0"/>
                  <a:t> and a function </a:t>
                </a:r>
                <a14:m>
                  <m:oMath xmlns:m="http://schemas.openxmlformats.org/officeDocument/2006/math">
                    <m:r>
                      <a:rPr lang="en-US" i="1">
                        <a:latin typeface="Cambria Math" panose="02040503050406030204" pitchFamily="18" charset="0"/>
                      </a:rPr>
                      <m:t>𝑔</m:t>
                    </m:r>
                  </m:oMath>
                </a14:m>
                <a:r>
                  <a:rPr lang="en-US" dirty="0"/>
                  <a:t> is the same as the difference of the derivative of  </a:t>
                </a:r>
                <a14:m>
                  <m:oMath xmlns:m="http://schemas.openxmlformats.org/officeDocument/2006/math">
                    <m:r>
                      <a:rPr lang="en-US" i="1" dirty="0">
                        <a:latin typeface="Cambria Math" panose="02040503050406030204" pitchFamily="18" charset="0"/>
                      </a:rPr>
                      <m:t>𝑓</m:t>
                    </m:r>
                  </m:oMath>
                </a14:m>
                <a:r>
                  <a:rPr lang="en-US" dirty="0"/>
                  <a:t> and the derivative of </a:t>
                </a:r>
                <a14:m>
                  <m:oMath xmlns:m="http://schemas.openxmlformats.org/officeDocument/2006/math">
                    <m:r>
                      <a:rPr lang="en-US" i="1" dirty="0">
                        <a:latin typeface="Cambria Math" panose="02040503050406030204" pitchFamily="18" charset="0"/>
                      </a:rPr>
                      <m:t>𝑔</m:t>
                    </m:r>
                  </m:oMath>
                </a14:m>
                <a:r>
                  <a:rPr lang="en-US" dirty="0"/>
                  <a:t>.</a:t>
                </a:r>
              </a:p>
              <a:p>
                <a:pPr marL="0" indent="0">
                  <a:buNone/>
                </a:pPr>
                <a14:m>
                  <m:oMathPara xmlns:m="http://schemas.openxmlformats.org/officeDocument/2006/math">
                    <m:oMathParaPr>
                      <m:jc m:val="centerGroup"/>
                    </m:oMathParaPr>
                    <m:oMath xmlns:m="http://schemas.openxmlformats.org/officeDocument/2006/math">
                      <m:f>
                        <m:fPr>
                          <m:ctrlPr>
                            <a:rPr lang="en-US" i="1">
                              <a:latin typeface="Cambria Math" panose="02040503050406030204" pitchFamily="18" charset="0"/>
                            </a:rPr>
                          </m:ctrlPr>
                        </m:fPr>
                        <m:num>
                          <m:r>
                            <a:rPr lang="en-US" i="1">
                              <a:latin typeface="Cambria Math" panose="02040503050406030204" pitchFamily="18" charset="0"/>
                            </a:rPr>
                            <m:t>𝑑</m:t>
                          </m:r>
                        </m:num>
                        <m:den>
                          <m:r>
                            <a:rPr lang="en-US" i="1">
                              <a:latin typeface="Cambria Math" panose="02040503050406030204" pitchFamily="18" charset="0"/>
                            </a:rPr>
                            <m:t>𝑑𝑥</m:t>
                          </m:r>
                        </m:den>
                      </m:f>
                      <m:d>
                        <m:dPr>
                          <m:ctrlPr>
                            <a:rPr lang="en-US" i="1">
                              <a:latin typeface="Cambria Math" panose="02040503050406030204" pitchFamily="18" charset="0"/>
                            </a:rPr>
                          </m:ctrlPr>
                        </m:dPr>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𝑔</m:t>
                          </m:r>
                          <m:d>
                            <m:dPr>
                              <m:ctrlPr>
                                <a:rPr lang="en-US" i="1">
                                  <a:latin typeface="Cambria Math" panose="02040503050406030204" pitchFamily="18" charset="0"/>
                                </a:rPr>
                              </m:ctrlPr>
                            </m:dPr>
                            <m:e>
                              <m:r>
                                <a:rPr lang="en-US" i="1">
                                  <a:latin typeface="Cambria Math" panose="02040503050406030204" pitchFamily="18" charset="0"/>
                                </a:rPr>
                                <m:t>𝑥</m:t>
                              </m:r>
                            </m:e>
                          </m:d>
                        </m:e>
                      </m:d>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𝑑</m:t>
                          </m:r>
                        </m:num>
                        <m:den>
                          <m:r>
                            <a:rPr lang="en-US" i="1">
                              <a:latin typeface="Cambria Math" panose="02040503050406030204" pitchFamily="18" charset="0"/>
                            </a:rPr>
                            <m:t>𝑑𝑥</m:t>
                          </m:r>
                        </m:den>
                      </m:f>
                      <m:d>
                        <m:dPr>
                          <m:ctrlPr>
                            <a:rPr lang="en-US" i="1">
                              <a:latin typeface="Cambria Math" panose="02040503050406030204" pitchFamily="18" charset="0"/>
                            </a:rPr>
                          </m:ctrlPr>
                        </m:dPr>
                        <m:e>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e>
                      </m:d>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𝑑</m:t>
                          </m:r>
                        </m:num>
                        <m:den>
                          <m:r>
                            <a:rPr lang="en-US" i="1">
                              <a:latin typeface="Cambria Math" panose="02040503050406030204" pitchFamily="18" charset="0"/>
                            </a:rPr>
                            <m:t>𝑑𝑥</m:t>
                          </m:r>
                        </m:den>
                      </m:f>
                      <m:r>
                        <a:rPr lang="en-US" i="1">
                          <a:latin typeface="Cambria Math" panose="02040503050406030204" pitchFamily="18" charset="0"/>
                        </a:rPr>
                        <m:t>(</m:t>
                      </m:r>
                      <m:r>
                        <a:rPr lang="en-US" i="1">
                          <a:latin typeface="Cambria Math" panose="02040503050406030204" pitchFamily="18" charset="0"/>
                        </a:rPr>
                        <m:t>𝑔</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oMath>
                  </m:oMathPara>
                </a14:m>
                <a:endParaRPr lang="en-US" dirty="0"/>
              </a:p>
              <a:p>
                <a:pPr marL="0" indent="0">
                  <a:buNone/>
                </a:pPr>
                <a:r>
                  <a:rPr lang="en-US" dirty="0"/>
                  <a:t>That is, for </a:t>
                </a:r>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h</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𝑔</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 </m:t>
                      </m:r>
                      <m:sSup>
                        <m:sSupPr>
                          <m:ctrlPr>
                            <a:rPr lang="en-US" i="1">
                              <a:latin typeface="Cambria Math" panose="02040503050406030204" pitchFamily="18" charset="0"/>
                            </a:rPr>
                          </m:ctrlPr>
                        </m:sSupPr>
                        <m:e>
                          <m:r>
                            <a:rPr lang="en-US" i="1">
                              <a:latin typeface="Cambria Math" panose="02040503050406030204" pitchFamily="18" charset="0"/>
                            </a:rPr>
                            <m:t>h</m:t>
                          </m:r>
                        </m:e>
                        <m:sup>
                          <m:r>
                            <a:rPr lang="en-US" i="1">
                              <a:latin typeface="Cambria Math" panose="02040503050406030204" pitchFamily="18" charset="0"/>
                            </a:rPr>
                            <m:t>′</m:t>
                          </m:r>
                        </m:sup>
                      </m:sSup>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𝑓</m:t>
                          </m:r>
                        </m:e>
                        <m:sup>
                          <m:r>
                            <a:rPr lang="en-US" i="1">
                              <a:latin typeface="Cambria Math" panose="02040503050406030204" pitchFamily="18" charset="0"/>
                            </a:rPr>
                            <m:t>′</m:t>
                          </m:r>
                        </m:sup>
                      </m:sSup>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𝑔</m:t>
                      </m:r>
                      <m:r>
                        <a:rPr lang="en-US" i="1">
                          <a:latin typeface="Cambria Math" panose="02040503050406030204" pitchFamily="18" charset="0"/>
                        </a:rPr>
                        <m:t>′(</m:t>
                      </m:r>
                      <m:r>
                        <a:rPr lang="en-US" i="1">
                          <a:latin typeface="Cambria Math" panose="02040503050406030204" pitchFamily="18" charset="0"/>
                        </a:rPr>
                        <m:t>𝑥</m:t>
                      </m:r>
                      <m:r>
                        <a:rPr lang="en-US" i="1">
                          <a:latin typeface="Cambria Math" panose="02040503050406030204" pitchFamily="18" charset="0"/>
                        </a:rPr>
                        <m:t>)</m:t>
                      </m:r>
                    </m:oMath>
                  </m:oMathPara>
                </a14:m>
                <a:endParaRPr lang="en-US" dirty="0"/>
              </a:p>
              <a:p>
                <a:pPr marL="0" indent="0">
                  <a:buNone/>
                </a:pPr>
                <a:endParaRPr lang="en-US" dirty="0"/>
              </a:p>
              <a:p>
                <a:pPr marL="0" indent="0">
                  <a:buNone/>
                </a:pPr>
                <a:r>
                  <a:rPr lang="en-US" dirty="0" err="1"/>
                  <a:t>i.e</a:t>
                </a:r>
                <a:r>
                  <a:rPr lang="en-US" dirty="0"/>
                  <a:t> The derivative of the the difference is the difference of the derivatives</a:t>
                </a:r>
              </a:p>
              <a:p>
                <a:pPr marL="0" indent="0">
                  <a:buNone/>
                </a:pPr>
                <a:endParaRPr lang="en-US" dirty="0"/>
              </a:p>
              <a:p>
                <a:pPr marL="0" indent="0">
                  <a:buNone/>
                </a:pPr>
                <a:r>
                  <a:rPr lang="en-US" b="1" dirty="0"/>
                  <a:t>Example</a:t>
                </a:r>
                <a:r>
                  <a:rPr lang="en-US" dirty="0"/>
                  <a:t>: Find the derivative of </a:t>
                </a:r>
                <a14:m>
                  <m:oMath xmlns:m="http://schemas.openxmlformats.org/officeDocument/2006/math">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3</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2</m:t>
                        </m:r>
                      </m:sup>
                    </m:sSup>
                  </m:oMath>
                </a14:m>
                <a:endParaRPr lang="en-US" dirty="0"/>
              </a:p>
              <a:p>
                <a:pPr marL="0" indent="0">
                  <a:buNone/>
                </a:pPr>
                <a:endParaRPr lang="en-US" dirty="0"/>
              </a:p>
              <a:p>
                <a:pPr marL="0" indent="0">
                  <a:buNone/>
                </a:pPr>
                <a:r>
                  <a:rPr lang="en-US" b="1" dirty="0"/>
                  <a:t>Solution</a:t>
                </a:r>
                <a:r>
                  <a:rPr lang="en-US" dirty="0"/>
                  <a:t>: Using Difference Rule, </a:t>
                </a:r>
                <a14:m>
                  <m:oMath xmlns:m="http://schemas.openxmlformats.org/officeDocument/2006/math">
                    <m:sSup>
                      <m:sSupPr>
                        <m:ctrlPr>
                          <a:rPr lang="en-US" i="1">
                            <a:latin typeface="Cambria Math" panose="02040503050406030204" pitchFamily="18" charset="0"/>
                          </a:rPr>
                        </m:ctrlPr>
                      </m:sSupPr>
                      <m:e>
                        <m:r>
                          <a:rPr lang="en-US" i="1">
                            <a:latin typeface="Cambria Math" panose="02040503050406030204" pitchFamily="18" charset="0"/>
                          </a:rPr>
                          <m:t>𝑓</m:t>
                        </m:r>
                      </m:e>
                      <m:sup>
                        <m:r>
                          <a:rPr lang="en-US" i="1">
                            <a:latin typeface="Cambria Math" panose="02040503050406030204" pitchFamily="18" charset="0"/>
                          </a:rPr>
                          <m:t>′</m:t>
                        </m:r>
                      </m:sup>
                    </m:sSup>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𝑑</m:t>
                        </m:r>
                      </m:num>
                      <m:den>
                        <m:r>
                          <a:rPr lang="en-US" i="1">
                            <a:latin typeface="Cambria Math" panose="02040503050406030204" pitchFamily="18" charset="0"/>
                          </a:rPr>
                          <m:t>𝑑𝑥</m:t>
                        </m:r>
                      </m:den>
                    </m:f>
                    <m:d>
                      <m:dPr>
                        <m:ctrlPr>
                          <a:rPr lang="en-US" i="1">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3</m:t>
                            </m:r>
                          </m:sup>
                        </m:sSup>
                        <m:r>
                          <a:rPr lang="en-US" b="0" i="1" smtClean="0">
                            <a:latin typeface="Cambria Math" panose="02040503050406030204" pitchFamily="18" charset="0"/>
                          </a:rPr>
                          <m:t>−</m:t>
                        </m:r>
                        <m:sSup>
                          <m:sSupPr>
                            <m:ctrlPr>
                              <a:rPr lang="en-US" b="0" i="1" smtClean="0">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2</m:t>
                            </m:r>
                          </m:sup>
                        </m:sSup>
                      </m:e>
                    </m:d>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𝑑</m:t>
                        </m:r>
                      </m:num>
                      <m:den>
                        <m:r>
                          <a:rPr lang="en-US" i="1">
                            <a:latin typeface="Cambria Math" panose="02040503050406030204" pitchFamily="18" charset="0"/>
                          </a:rPr>
                          <m:t>𝑑𝑥</m:t>
                        </m:r>
                      </m:den>
                    </m:f>
                    <m:d>
                      <m:dPr>
                        <m:ctrlPr>
                          <a:rPr lang="en-US" i="1">
                            <a:latin typeface="Cambria Math" panose="02040503050406030204" pitchFamily="18" charset="0"/>
                          </a:rPr>
                        </m:ctrlPr>
                      </m:dPr>
                      <m:e>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3</m:t>
                            </m:r>
                          </m:sup>
                        </m:sSup>
                      </m:e>
                    </m:d>
                    <m:r>
                      <a:rPr lang="en-US" b="0" i="1" smtClean="0">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𝑑</m:t>
                        </m:r>
                      </m:num>
                      <m:den>
                        <m:r>
                          <a:rPr lang="en-US" i="1">
                            <a:latin typeface="Cambria Math" panose="02040503050406030204" pitchFamily="18" charset="0"/>
                          </a:rPr>
                          <m:t>𝑑𝑥</m:t>
                        </m:r>
                      </m:den>
                    </m:f>
                    <m:d>
                      <m:dPr>
                        <m:ctrlPr>
                          <a:rPr lang="en-US" i="1">
                            <a:latin typeface="Cambria Math" panose="02040503050406030204" pitchFamily="18" charset="0"/>
                          </a:rPr>
                        </m:ctrlPr>
                      </m:dPr>
                      <m:e>
                        <m:sSup>
                          <m:sSupPr>
                            <m:ctrlPr>
                              <a:rPr lang="en-US" b="0" i="1" smtClean="0">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2</m:t>
                            </m:r>
                          </m:sup>
                        </m:sSup>
                      </m:e>
                    </m:d>
                    <m:r>
                      <a:rPr lang="en-US" i="1">
                        <a:latin typeface="Cambria Math" panose="02040503050406030204" pitchFamily="18" charset="0"/>
                      </a:rPr>
                      <m:t>=</m:t>
                    </m:r>
                    <m:r>
                      <a:rPr lang="en-US" b="0" i="1" smtClean="0">
                        <a:latin typeface="Cambria Math" panose="02040503050406030204" pitchFamily="18" charset="0"/>
                      </a:rPr>
                      <m:t>3</m:t>
                    </m:r>
                    <m:sSup>
                      <m:sSupPr>
                        <m:ctrlPr>
                          <a:rPr lang="en-US" b="0" i="1" smtClean="0">
                            <a:latin typeface="Cambria Math" panose="02040503050406030204" pitchFamily="18" charset="0"/>
                          </a:rPr>
                        </m:ctrlPr>
                      </m:sSupPr>
                      <m:e>
                        <m:r>
                          <a:rPr lang="en-US" i="1">
                            <a:latin typeface="Cambria Math" panose="02040503050406030204" pitchFamily="18" charset="0"/>
                          </a:rPr>
                          <m:t>𝑥</m:t>
                        </m:r>
                      </m:e>
                      <m:sup>
                        <m:r>
                          <a:rPr lang="en-US" b="0" i="1" smtClean="0">
                            <a:latin typeface="Cambria Math" panose="02040503050406030204" pitchFamily="18" charset="0"/>
                          </a:rPr>
                          <m:t>2</m:t>
                        </m:r>
                      </m:sup>
                    </m:sSup>
                    <m:r>
                      <a:rPr lang="en-US" b="0" i="1" smtClean="0">
                        <a:latin typeface="Cambria Math" panose="02040503050406030204" pitchFamily="18" charset="0"/>
                      </a:rPr>
                      <m:t>−2</m:t>
                    </m:r>
                    <m:r>
                      <a:rPr lang="en-US" b="0" i="1" smtClean="0">
                        <a:latin typeface="Cambria Math" panose="02040503050406030204" pitchFamily="18" charset="0"/>
                      </a:rPr>
                      <m:t>𝑥</m:t>
                    </m:r>
                  </m:oMath>
                </a14:m>
                <a:endParaRPr lang="en-US" dirty="0"/>
              </a:p>
            </p:txBody>
          </p:sp>
        </mc:Choice>
        <mc:Fallback xmlns="">
          <p:sp>
            <p:nvSpPr>
              <p:cNvPr id="4" name="Text Placeholder 3">
                <a:extLst>
                  <a:ext uri="{FF2B5EF4-FFF2-40B4-BE49-F238E27FC236}">
                    <a16:creationId xmlns:a16="http://schemas.microsoft.com/office/drawing/2014/main" id="{EE8123C5-EB5D-48FA-A068-868F692587A2}"/>
                  </a:ext>
                </a:extLst>
              </p:cNvPr>
              <p:cNvSpPr>
                <a:spLocks noGrp="1" noRot="1" noChangeAspect="1" noMove="1" noResize="1" noEditPoints="1" noAdjustHandles="1" noChangeArrowheads="1" noChangeShapeType="1" noTextEdit="1"/>
              </p:cNvSpPr>
              <p:nvPr>
                <p:ph type="body" sz="quarter" idx="14"/>
              </p:nvPr>
            </p:nvSpPr>
            <p:spPr>
              <a:xfrm>
                <a:off x="609600" y="1226127"/>
                <a:ext cx="10750549" cy="5390546"/>
              </a:xfrm>
              <a:blipFill>
                <a:blip r:embed="rId2"/>
                <a:stretch>
                  <a:fillRect l="-624"/>
                </a:stretch>
              </a:blipFill>
            </p:spPr>
            <p:txBody>
              <a:bodyPr/>
              <a:lstStyle/>
              <a:p>
                <a:r>
                  <a:rPr lang="en-US">
                    <a:noFill/>
                  </a:rPr>
                  <a:t> </a:t>
                </a:r>
              </a:p>
            </p:txBody>
          </p:sp>
        </mc:Fallback>
      </mc:AlternateContent>
    </p:spTree>
    <p:extLst>
      <p:ext uri="{BB962C8B-B14F-4D97-AF65-F5344CB8AC3E}">
        <p14:creationId xmlns:p14="http://schemas.microsoft.com/office/powerpoint/2010/main" val="2681632495"/>
      </p:ext>
    </p:extLst>
  </p:cSld>
  <p:clrMapOvr>
    <a:masterClrMapping/>
  </p:clrMapOvr>
</p:sld>
</file>

<file path=ppt/theme/theme1.xml><?xml version="1.0" encoding="utf-8"?>
<a:theme xmlns:a="http://schemas.openxmlformats.org/drawingml/2006/main" name="Essential">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218</TotalTime>
  <Words>1838</Words>
  <Application>Microsoft Office PowerPoint</Application>
  <PresentationFormat>Widescreen</PresentationFormat>
  <Paragraphs>223</Paragraphs>
  <Slides>26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26</vt:i4>
      </vt:variant>
    </vt:vector>
  </HeadingPairs>
  <TitlesOfParts>
    <vt:vector size="30" baseType="lpstr">
      <vt:lpstr>Arial</vt:lpstr>
      <vt:lpstr>Arial Black</vt:lpstr>
      <vt:lpstr>Cambria Math</vt:lpstr>
      <vt:lpstr>Essential</vt:lpstr>
      <vt:lpstr>Week 5</vt:lpstr>
      <vt:lpstr>2.3.1 2.3.1 Apply Constant, constant multiple, and power rules</vt:lpstr>
      <vt:lpstr>Cont.</vt:lpstr>
      <vt:lpstr>The Constant Rule</vt:lpstr>
      <vt:lpstr>Power Functions</vt:lpstr>
      <vt:lpstr>Generalized Power Rule</vt:lpstr>
      <vt:lpstr>Using Power Rule</vt:lpstr>
      <vt:lpstr>The Sum, Difference and Constant Multiple Rules</vt:lpstr>
      <vt:lpstr>Difference Rule</vt:lpstr>
      <vt:lpstr> The Constant Multiple Rule</vt:lpstr>
      <vt:lpstr>Applying Sum, Difference and Constant Multiple Rules</vt:lpstr>
      <vt:lpstr>Applying Sum, Difference and Constant Multiple Rules</vt:lpstr>
      <vt:lpstr>Applying Sum, Difference and Constant Multiple Rules</vt:lpstr>
      <vt:lpstr>Class Activity</vt:lpstr>
      <vt:lpstr>Class Activity</vt:lpstr>
      <vt:lpstr>Videos: Differentiation Techniques</vt:lpstr>
      <vt:lpstr>The Product Rule</vt:lpstr>
      <vt:lpstr>Applying Product Rule</vt:lpstr>
      <vt:lpstr>Applying Product Rule</vt:lpstr>
      <vt:lpstr>Class Activity</vt:lpstr>
      <vt:lpstr>The Quotient Rule</vt:lpstr>
      <vt:lpstr>Applying Quotient Rule</vt:lpstr>
      <vt:lpstr>Applying Quotient Rule</vt:lpstr>
      <vt:lpstr>Class Activity</vt:lpstr>
      <vt:lpstr>Class Activity: Applications of Derivative Rules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Week 5</dc:title>
  <dc:creator>Kamau, Ben</dc:creator>
  <cp:lastModifiedBy>Nehal Shukla</cp:lastModifiedBy>
  <cp:revision>19</cp:revision>
  <dcterms:created xsi:type="dcterms:W3CDTF">2023-09-11T15:49:56Z</dcterms:created>
  <dcterms:modified xsi:type="dcterms:W3CDTF">2023-09-11T19:40:46Z</dcterms:modified>
</cp:coreProperties>
</file>