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4" r:id="rId3"/>
    <p:sldId id="325" r:id="rId4"/>
    <p:sldId id="326" r:id="rId5"/>
    <p:sldId id="327" r:id="rId6"/>
    <p:sldId id="368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57" r:id="rId19"/>
    <p:sldId id="339" r:id="rId20"/>
    <p:sldId id="358" r:id="rId21"/>
    <p:sldId id="340" r:id="rId22"/>
    <p:sldId id="341" r:id="rId23"/>
    <p:sldId id="342" r:id="rId24"/>
    <p:sldId id="343" r:id="rId25"/>
    <p:sldId id="361" r:id="rId26"/>
    <p:sldId id="362" r:id="rId27"/>
    <p:sldId id="366" r:id="rId28"/>
    <p:sldId id="344" r:id="rId29"/>
    <p:sldId id="359" r:id="rId30"/>
    <p:sldId id="360" r:id="rId31"/>
    <p:sldId id="345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63" r:id="rId40"/>
    <p:sldId id="365" r:id="rId41"/>
    <p:sldId id="353" r:id="rId42"/>
    <p:sldId id="354" r:id="rId43"/>
    <p:sldId id="355" r:id="rId44"/>
    <p:sldId id="356" r:id="rId45"/>
    <p:sldId id="367" r:id="rId46"/>
    <p:sldId id="364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4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October 16,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" y="1122387"/>
            <a:ext cx="10750551" cy="35000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4843982"/>
            <a:ext cx="10750549" cy="1166382"/>
          </a:xfrm>
        </p:spPr>
        <p:txBody>
          <a:bodyPr/>
          <a:lstStyle>
            <a:lvl1pPr>
              <a:buClr>
                <a:srgbClr val="6CB255"/>
              </a:buClr>
              <a:defRPr>
                <a:solidFill>
                  <a:srgbClr val="000000"/>
                </a:solidFill>
              </a:defRPr>
            </a:lvl1pPr>
            <a:lvl2pPr marL="731520" indent="-4572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2pPr>
            <a:lvl3pPr marL="12573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 marL="17145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4pPr>
            <a:lvl5pPr marL="21717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24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E584-CAE8-810B-4BE5-6D138047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2FFA1-D5B8-02E0-79CF-32099514A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C833-3985-E4D7-BCAC-F907C3C0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0A3B1-3FF5-465E-A30C-5B5E6B766AD5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211FD-93E7-2EC1-0387-B16A09EA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0E2B-8AC6-75B4-01B5-40CB75CB7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6AC8A-1F1F-484B-90A2-1E80EAAC2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6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773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c6P7p7wyCs" TargetMode="External"/><Relationship Id="rId2" Type="http://schemas.openxmlformats.org/officeDocument/2006/relationships/hyperlink" Target="https://www.youtube.com/watch?v=FP0WMdJH2j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49WwC-G4sjI" TargetMode="External"/><Relationship Id="rId4" Type="http://schemas.openxmlformats.org/officeDocument/2006/relationships/hyperlink" Target="https://www.youtube.com/watch?v=8zefQHhqbSY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tlmwRACYNI" TargetMode="External"/><Relationship Id="rId2" Type="http://schemas.openxmlformats.org/officeDocument/2006/relationships/hyperlink" Target="https://www.youtube.com/watch?v=Oc6P7p7wy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5QIHzbTYK-c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lGWFfqJlSs" TargetMode="External"/><Relationship Id="rId2" Type="http://schemas.openxmlformats.org/officeDocument/2006/relationships/hyperlink" Target="https://www.youtube.com/watch?v=2_FCYzch8w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VF_vgEC1G6o" TargetMode="External"/><Relationship Id="rId5" Type="http://schemas.openxmlformats.org/officeDocument/2006/relationships/hyperlink" Target="https://www.youtube.com/watch?v=Hzk6BwLpFMM" TargetMode="External"/><Relationship Id="rId4" Type="http://schemas.openxmlformats.org/officeDocument/2006/relationships/hyperlink" Target="https://www.youtube.com/watch?v=o_9waQrwPes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7C611-AB8D-FB45-847A-C19F78031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029350" cy="1142665"/>
          </a:xfrm>
        </p:spPr>
        <p:txBody>
          <a:bodyPr/>
          <a:lstStyle/>
          <a:p>
            <a:r>
              <a:rPr lang="en-US" dirty="0"/>
              <a:t>Week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F8A181-99BD-F517-E8F0-61F59850C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4822" y="2944536"/>
            <a:ext cx="9367706" cy="2992772"/>
          </a:xfrm>
        </p:spPr>
        <p:txBody>
          <a:bodyPr/>
          <a:lstStyle/>
          <a:p>
            <a:r>
              <a:rPr lang="en-US" dirty="0"/>
              <a:t>In this module we cover</a:t>
            </a:r>
          </a:p>
          <a:p>
            <a:endParaRPr lang="en-US" dirty="0"/>
          </a:p>
          <a:p>
            <a:pPr algn="l"/>
            <a:r>
              <a:rPr lang="en-US" b="1" dirty="0"/>
              <a:t>3.4 The Mean Value Theorem  </a:t>
            </a:r>
          </a:p>
          <a:p>
            <a:pPr algn="l"/>
            <a:br>
              <a:rPr lang="en-US" b="1" dirty="0">
                <a:effectLst/>
              </a:rPr>
            </a:br>
            <a:r>
              <a:rPr lang="en-US" b="1" dirty="0"/>
              <a:t>3.5 Derivatives and the Shape of a Graph </a:t>
            </a:r>
          </a:p>
        </p:txBody>
      </p:sp>
    </p:spTree>
    <p:extLst>
      <p:ext uri="{BB962C8B-B14F-4D97-AF65-F5344CB8AC3E}">
        <p14:creationId xmlns:p14="http://schemas.microsoft.com/office/powerpoint/2010/main" val="2350260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A311E-2A25-4EA9-8DF4-C0B200BE8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7055"/>
          </a:xfrm>
        </p:spPr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0A0A5B3-D1FE-4EA9-BDBD-BC985153F0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645" y="1082180"/>
            <a:ext cx="9228589" cy="49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3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BFDA-96F9-4C53-9E87-D5BAEDD49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1554"/>
          </a:xfrm>
        </p:spPr>
        <p:txBody>
          <a:bodyPr>
            <a:normAutofit/>
          </a:bodyPr>
          <a:lstStyle/>
          <a:p>
            <a:r>
              <a:rPr lang="en-US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C0A2E1-A17A-4103-AAB8-466932C589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47956"/>
                <a:ext cx="10515600" cy="522900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Find a number c that satisfies the conclusion of the Mean Value Theorem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+2 </m:t>
                    </m:r>
                  </m:oMath>
                </a14:m>
                <a:r>
                  <a:rPr lang="en-US" dirty="0"/>
                  <a:t>on the interval [-2,2].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sz="2400" dirty="0"/>
                  <a:t>Solution: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C0A2E1-A17A-4103-AAB8-466932C589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47956"/>
                <a:ext cx="10515600" cy="5229007"/>
              </a:xfrm>
              <a:blipFill>
                <a:blip r:embed="rId2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D85D598B-A38E-4470-900D-818016CDF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489394"/>
            <a:ext cx="8598715" cy="400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65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36696-0F1C-4E3D-A4D5-D0D511327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7998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1F778D6-E7C5-4392-8AB0-EA8F843D872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699" y="973124"/>
                <a:ext cx="10515600" cy="520383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Suppose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is differentiable function such that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=−3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)≤5</m:t>
                    </m:r>
                  </m:oMath>
                </a14:m>
                <a:r>
                  <a:rPr lang="en-US" dirty="0"/>
                  <a:t> for all values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Use the Mean Value Theorem to find an upper bound 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Solution: 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1F778D6-E7C5-4392-8AB0-EA8F843D87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699" y="973124"/>
                <a:ext cx="10515600" cy="5203839"/>
              </a:xfrm>
              <a:blipFill>
                <a:blip r:embed="rId2"/>
                <a:stretch>
                  <a:fillRect l="-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4B0E9E2B-4B11-4E7C-A018-810F7B312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424418"/>
            <a:ext cx="7853362" cy="36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6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F1B0-8ED7-44AC-BCBE-8B10BA19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9608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74875-D8F0-4A4F-BBFE-D14BB678D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98958"/>
            <a:ext cx="10872831" cy="494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7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DE8F2-1BD1-4274-A653-EBF2D33B7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387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EECBC24-EAF3-4850-9BD8-CDEC6D4468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81512"/>
            <a:ext cx="10386270" cy="39071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62269C-906C-4635-8A1E-7F1C74F57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294410"/>
            <a:ext cx="10515600" cy="42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90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C522-BF69-4E99-A61F-7855BABBF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3774"/>
          </a:xfrm>
        </p:spPr>
        <p:txBody>
          <a:bodyPr>
            <a:normAutofit/>
          </a:bodyPr>
          <a:lstStyle/>
          <a:p>
            <a:r>
              <a:rPr lang="en-US" dirty="0"/>
              <a:t>Corollaries of MVT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6FC01F0-2527-4405-A3DB-9180FA86D3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011" y="1065402"/>
            <a:ext cx="9940953" cy="6878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DB4D31-976A-4EFF-A1F6-63DE9BF9C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11" y="1979801"/>
            <a:ext cx="9940953" cy="562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3CADBC-D102-4BC2-8739-2B2DC2701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011" y="2768366"/>
            <a:ext cx="9940953" cy="12835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81F6CC-FFF0-4734-8E25-F275C7E8B2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127" y="4051883"/>
            <a:ext cx="4177717" cy="22482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8C208C-CF8F-45BC-B016-48FB35EF16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1960" y="4521666"/>
            <a:ext cx="5595457" cy="3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48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C4CB5-37B3-4D20-AB16-2F84E68B9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943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E0036E-BDFA-4458-B24C-38A1F40A7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15068"/>
            <a:ext cx="7491413" cy="1065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F8EEFA-F0FF-4767-8419-C65C18B9D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125" y="2139192"/>
            <a:ext cx="4068659" cy="12898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6490A75-67D3-4A4A-A257-6BEA4F5A7F60}"/>
                  </a:ext>
                </a:extLst>
              </p:cNvPr>
              <p:cNvSpPr/>
              <p:nvPr/>
            </p:nvSpPr>
            <p:spPr>
              <a:xfrm>
                <a:off x="645952" y="3688951"/>
                <a:ext cx="9722841" cy="961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en-US" b="1" dirty="0"/>
              </a:p>
              <a:p>
                <a:endParaRPr lang="en-US" b="1" dirty="0"/>
              </a:p>
              <a:p>
                <a:r>
                  <a:rPr lang="en-US" sz="2000" b="1" dirty="0"/>
                  <a:t>Show that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𝟑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𝟏𝟔</m:t>
                    </m:r>
                  </m:oMath>
                </a14:m>
                <a:r>
                  <a:rPr lang="en-US" sz="2000" b="1" dirty="0"/>
                  <a:t> has exactly one real root. What is it?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6490A75-67D3-4A4A-A257-6BEA4F5A7F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952" y="3688951"/>
                <a:ext cx="9722841" cy="961097"/>
              </a:xfrm>
              <a:prstGeom prst="rect">
                <a:avLst/>
              </a:prstGeom>
              <a:blipFill>
                <a:blip r:embed="rId4"/>
                <a:stretch>
                  <a:fillRect l="-690" b="-10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4652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36F40-9144-4230-83E0-2694EDB41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2281"/>
            <a:ext cx="10817604" cy="89762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3.5 Derivatives and the Shape of a Graph </a:t>
            </a:r>
            <a:r>
              <a:rPr lang="en-US" dirty="0"/>
              <a:t> 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882C3-C52D-4E90-B3B7-7B43DB323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73123"/>
            <a:ext cx="10889609" cy="520384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Learning objectives</a:t>
            </a:r>
          </a:p>
          <a:p>
            <a:pPr marL="0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Explain how the sign of the first derivative affects the shape of a function’s graph.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the first derivative test for critical points.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Use concavity and inflection points to explain how the sign of the second derivative affects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shape of a function’s graph.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Explain the concavity test for a function over an open interval.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Explain the relationship between a function and its first and second derivatives.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the second derivative test for local extrema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479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CF6E9-6F88-4E8C-B0D3-352F5A29B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20D023-EF2F-47C4-ADDF-6467E997A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55016"/>
            <a:ext cx="11372352" cy="4071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FFC32C-A068-4259-A0E3-4313C02DB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74" y="5702984"/>
            <a:ext cx="11406578" cy="38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133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5C014-72A5-4F07-8583-2A6EAC3C0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941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7E058B3-5E57-4636-AFEF-BDECAFBC93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9900" y="973123"/>
            <a:ext cx="9647339" cy="25502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231587-2D19-4FCE-921C-53C365D46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126" y="3632433"/>
            <a:ext cx="10229674" cy="4989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2B58FA-AF6C-44A2-AE96-3D2F1B41B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126" y="4240431"/>
            <a:ext cx="10229674" cy="17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5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E630B-196C-405A-BA2B-17D665732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23439"/>
          </a:xfrm>
        </p:spPr>
        <p:txBody>
          <a:bodyPr>
            <a:normAutofit fontScale="90000"/>
          </a:bodyPr>
          <a:lstStyle/>
          <a:p>
            <a:r>
              <a:rPr lang="en-US" dirty="0"/>
              <a:t>3.4 The Mean Value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6DABA-B512-4A35-A7EE-5E7DA8589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703" y="1434518"/>
            <a:ext cx="10515600" cy="48515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Rolle’s Theorem</a:t>
            </a:r>
          </a:p>
          <a:p>
            <a:pPr marL="0" indent="0">
              <a:buNone/>
            </a:pPr>
            <a:r>
              <a:rPr lang="en-US" dirty="0"/>
              <a:t>Definition: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6A4F73-A05D-4F7F-A858-4FB5E4485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404" y="2348918"/>
            <a:ext cx="10515600" cy="5536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4CAD5A-F546-4EAE-A281-B77EF86DC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405" y="3229761"/>
            <a:ext cx="4278384" cy="23405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C3F928-BC21-479E-A9AA-0456DE11A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3129094"/>
            <a:ext cx="5187192" cy="22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50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3DB85-CCD2-40BF-9A25-8FD81844C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Derivative Test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47E94C-13E3-48FF-8076-9748E254D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70" y="1843480"/>
            <a:ext cx="11309060" cy="12497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0F8435F-012B-4C26-88F5-27773B7D99F4}"/>
                  </a:ext>
                </a:extLst>
              </p:cNvPr>
              <p:cNvSpPr/>
              <p:nvPr/>
            </p:nvSpPr>
            <p:spPr>
              <a:xfrm>
                <a:off x="269000" y="3777463"/>
                <a:ext cx="11431748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Alternative Statement of First Derivative Test</a:t>
                </a:r>
              </a:p>
              <a:p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be a critical point of a continuous function that is differentiable near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 (except possibly at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 ).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dirty="0"/>
                  <a:t>changes sign from positive to negative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has a relative maximum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changes sign from negative to positive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has a relative minimum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0F8435F-012B-4C26-88F5-27773B7D99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00" y="3777463"/>
                <a:ext cx="11431748" cy="1200329"/>
              </a:xfrm>
              <a:prstGeom prst="rect">
                <a:avLst/>
              </a:prstGeom>
              <a:blipFill>
                <a:blip r:embed="rId3"/>
                <a:stretch>
                  <a:fillRect l="-427" t="-3046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DDF7E4FF-0AF1-4399-8D4E-59DFBEE45887}"/>
              </a:ext>
            </a:extLst>
          </p:cNvPr>
          <p:cNvSpPr/>
          <p:nvPr/>
        </p:nvSpPr>
        <p:spPr>
          <a:xfrm>
            <a:off x="441470" y="1352088"/>
            <a:ext cx="3835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Statement of First Derivative Test</a:t>
            </a:r>
          </a:p>
        </p:txBody>
      </p:sp>
    </p:spTree>
    <p:extLst>
      <p:ext uri="{BB962C8B-B14F-4D97-AF65-F5344CB8AC3E}">
        <p14:creationId xmlns:p14="http://schemas.microsoft.com/office/powerpoint/2010/main" val="3132249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D6BDC-81D5-4CD4-8C58-620258378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0611"/>
          </a:xfrm>
        </p:spPr>
        <p:txBody>
          <a:bodyPr>
            <a:normAutofit/>
          </a:bodyPr>
          <a:lstStyle/>
          <a:p>
            <a:r>
              <a:rPr lang="en-US" dirty="0"/>
              <a:t>Problem-Solving Strategy: Using the First Derivative Test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A5EC0C1-F3DE-48B2-BEBA-9A494E2C0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868" y="1795244"/>
            <a:ext cx="10100345" cy="352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A4504-DAC2-44DF-861B-ADE9C6BCD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831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2FEBDE-7B02-4AD6-B673-BC3BCF1E89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107347"/>
            <a:ext cx="10176544" cy="3998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B1610E-EFA8-452A-B131-4DE3227A4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78" y="5105400"/>
            <a:ext cx="1260359" cy="22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52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45A74-CA37-4AD2-8D92-AC1AF4292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0552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6A5BD7-0C6C-414A-A507-C9BC74C6B1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855678"/>
                <a:ext cx="10515600" cy="532128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example, let’s choose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=−2,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 </m:t>
                    </m:r>
                  </m:oMath>
                </a14:m>
                <a:r>
                  <a:rPr lang="en-US" dirty="0"/>
                  <a:t>as test points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6A5BD7-0C6C-414A-A507-C9BC74C6B1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55678"/>
                <a:ext cx="10515600" cy="5321285"/>
              </a:xfrm>
              <a:blipFill>
                <a:blip r:embed="rId2"/>
                <a:stretch>
                  <a:fillRect l="-1217" t="-1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60B4165-B848-41EC-9F38-B8AD7D6BD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514" y="1535186"/>
            <a:ext cx="9722840" cy="347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13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2520E-D2BF-4944-9C5B-409680C0F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CF0FFCE-2D5B-48B6-BF47-5A4E81783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851" y="847725"/>
            <a:ext cx="4605556" cy="43618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72067-ADC7-4616-8D2B-03DE127D2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681" y="5587068"/>
            <a:ext cx="6900469" cy="42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71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644EE-AE79-4639-BB9E-FB4408076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A0725B-F6A7-4E1A-9B8D-37788F7A7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990600"/>
            <a:ext cx="8220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07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87858-525F-415F-BCD8-32D65F2FB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DBD9F8-4645-4402-8E0B-3BC65ABB3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496" y="1183722"/>
            <a:ext cx="77628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97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24B52-14E4-4878-A440-50336E8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Finding Relative (local) Extrema (Maxima/Minima)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AE729D-62A3-42D6-91F4-39F5F76B8C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421272"/>
            <a:ext cx="10750549" cy="4266463"/>
          </a:xfrm>
        </p:spPr>
        <p:txBody>
          <a:bodyPr/>
          <a:lstStyle/>
          <a:p>
            <a:r>
              <a:rPr lang="en-US" dirty="0">
                <a:hlinkClick r:id="rId2"/>
              </a:rPr>
              <a:t>Relative Extrema Using first Derivative Test</a:t>
            </a:r>
            <a:r>
              <a:rPr lang="en-US" dirty="0"/>
              <a:t> Example1</a:t>
            </a:r>
          </a:p>
          <a:p>
            <a:r>
              <a:rPr lang="en-US" dirty="0">
                <a:hlinkClick r:id="rId3"/>
              </a:rPr>
              <a:t>Relative Extrema Using First Derivative Test </a:t>
            </a:r>
            <a:r>
              <a:rPr lang="en-US" dirty="0"/>
              <a:t> Example 2</a:t>
            </a:r>
          </a:p>
          <a:p>
            <a:r>
              <a:rPr lang="en-US" dirty="0">
                <a:hlinkClick r:id="rId4"/>
              </a:rPr>
              <a:t> Relative Extrema Using first Derivative Test</a:t>
            </a:r>
            <a:r>
              <a:rPr lang="en-US" dirty="0"/>
              <a:t> Example 3</a:t>
            </a:r>
          </a:p>
          <a:p>
            <a:r>
              <a:rPr lang="en-US" dirty="0">
                <a:hlinkClick r:id="rId5"/>
              </a:rPr>
              <a:t>Relative Extrema Using first Derivative </a:t>
            </a:r>
            <a:r>
              <a:rPr lang="en-US" dirty="0"/>
              <a:t>Test Example 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089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8CFDC-2EC7-4087-9B26-A241169A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387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015EB2C-2CE1-4D53-8A52-F692BFE5EA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7198" y="1484852"/>
            <a:ext cx="7466901" cy="12314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B081138-A869-4CEF-92AE-C40A31664F68}"/>
                  </a:ext>
                </a:extLst>
              </p:cNvPr>
              <p:cNvSpPr/>
              <p:nvPr/>
            </p:nvSpPr>
            <p:spPr>
              <a:xfrm>
                <a:off x="422246" y="4141739"/>
                <a:ext cx="11347508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Given </a:t>
                </a:r>
                <a14:m>
                  <m:oMath xmlns:m="http://schemas.openxmlformats.org/officeDocument/2006/math">
                    <m:r>
                      <a:rPr lang="en-US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determine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a) Intervals where </a:t>
                </a:r>
                <a14:m>
                  <m:oMath xmlns:m="http://schemas.openxmlformats.org/officeDocument/2006/math">
                    <m:r>
                      <a:rPr lang="en-US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is increasing or decreasing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b) local maxima and minima of </a:t>
                </a:r>
                <a14:m>
                  <m:oMath xmlns:m="http://schemas.openxmlformats.org/officeDocument/2006/math">
                    <m:r>
                      <a:rPr lang="en-US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alt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. 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B081138-A869-4CEF-92AE-C40A31664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46" y="4141739"/>
                <a:ext cx="11347508" cy="1754326"/>
              </a:xfrm>
              <a:prstGeom prst="rect">
                <a:avLst/>
              </a:prstGeom>
              <a:blipFill>
                <a:blip r:embed="rId3"/>
                <a:stretch>
                  <a:fillRect l="-430" t="-17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8289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9070A-9B86-41C8-9F42-6AB39F5DF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">
                <a:extLst>
                  <a:ext uri="{FF2B5EF4-FFF2-40B4-BE49-F238E27FC236}">
                    <a16:creationId xmlns:a16="http://schemas.microsoft.com/office/drawing/2014/main" id="{8EF45F05-798D-4A0F-AA6D-8D7478F83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" y="1097075"/>
                <a:ext cx="11358494" cy="32941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en-US" dirty="0"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Suppose that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a function continuous for every value of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≠2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whose first derivative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kumimoji="0" lang="en-US" altLang="en-US" sz="1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en-US" sz="1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en-US" sz="1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+4</m:t>
                            </m:r>
                          </m:e>
                        </m:d>
                        <m:sSup>
                          <m:sSupPr>
                            <m:ctrlPr>
                              <a:rPr kumimoji="0" lang="en-US" altLang="en-US" sz="1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en-US" sz="1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kumimoji="0" lang="en-US" altLang="en-US" sz="1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kumimoji="0" lang="en-US" altLang="en-US" sz="1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kumimoji="0" lang="en-US" altLang="en-US" sz="1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0" lang="en-US" altLang="en-US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Further, assume that it is known that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has a vertical asymptote 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dirty="0">
                    <a:latin typeface="Arial" panose="020B0604020202020204" pitchFamily="34" charset="0"/>
                  </a:rPr>
                  <a:t>a) </a:t>
                </a: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Determine all critical numbers of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b) By developing a carefully labeled first derivative sign chart, decide whether has as a local maximum, 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local minimum, or neither at each critical point.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c) Does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have a global maximum? global minimum? Justify your claims.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1">
                <a:extLst>
                  <a:ext uri="{FF2B5EF4-FFF2-40B4-BE49-F238E27FC236}">
                    <a16:creationId xmlns:a16="http://schemas.microsoft.com/office/drawing/2014/main" id="{8EF45F05-798D-4A0F-AA6D-8D7478F83A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1097075"/>
                <a:ext cx="11358494" cy="3294172"/>
              </a:xfrm>
              <a:prstGeom prst="rect">
                <a:avLst/>
              </a:prstGeom>
              <a:blipFill>
                <a:blip r:embed="rId2"/>
                <a:stretch>
                  <a:fillRect l="-42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30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12096-4044-4034-82AF-1A04998CA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28954B-5350-4907-BC4D-C0F970B81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5387" y="914400"/>
            <a:ext cx="9801225" cy="348409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6B6039D-C175-4952-A559-A4868F7771D6}"/>
              </a:ext>
            </a:extLst>
          </p:cNvPr>
          <p:cNvSpPr/>
          <p:nvPr/>
        </p:nvSpPr>
        <p:spPr>
          <a:xfrm>
            <a:off x="1195387" y="4398496"/>
            <a:ext cx="9601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If a differentiable function f satisfies f(a)=f(b), then its derivative must be zero at some point(s) between a and 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8490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5C13-62D9-4406-AEC0-3E6044307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Concavity and Points of Inflection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F524E-5AEF-4F2A-91B2-53C9BEB29B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107016"/>
            <a:ext cx="10750549" cy="4643967"/>
          </a:xfrm>
        </p:spPr>
        <p:txBody>
          <a:bodyPr>
            <a:normAutofit/>
          </a:bodyPr>
          <a:lstStyle/>
          <a:p>
            <a:r>
              <a:rPr lang="en-US" dirty="0"/>
              <a:t>Another important issue to consider regarding the shape of the graph of a function is if the graph curves, does it curve upward or curve downward? </a:t>
            </a:r>
          </a:p>
          <a:p>
            <a:r>
              <a:rPr lang="en-US" dirty="0"/>
              <a:t>This notion is called the concavity of the function.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Concavity of a function</a:t>
            </a:r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2CBE79-2654-4C8C-929F-00C8A4EFF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428999"/>
            <a:ext cx="10482052" cy="74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749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D1899-64D3-4F87-B647-80F53FFB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699" y="82100"/>
            <a:ext cx="10515600" cy="56605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Concavity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CAFA57-7E4E-4BCE-867A-A80938901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19" y="5530321"/>
            <a:ext cx="9320168" cy="4384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3B9C1E-40A4-4089-B153-69641EA0A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649" y="847507"/>
            <a:ext cx="5159885" cy="420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5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1C082-D378-4AB3-B3D7-2E240C42A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/>
          </a:bodyPr>
          <a:lstStyle/>
          <a:p>
            <a:r>
              <a:rPr lang="en-US" sz="2200" dirty="0"/>
              <a:t>Concave up(down)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03CC37E-C59D-484D-A4E1-4FE70B3E36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6679" y="1199625"/>
            <a:ext cx="10347121" cy="384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776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6F2A5-B488-40C2-A82F-EE5BEFF7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886"/>
          </a:xfrm>
        </p:spPr>
        <p:txBody>
          <a:bodyPr>
            <a:normAutofit/>
          </a:bodyPr>
          <a:lstStyle/>
          <a:p>
            <a:r>
              <a:rPr lang="en-US" dirty="0"/>
              <a:t>Test for Concavity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F4CF34-19C3-4936-AF0D-3B7CE38B5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91" y="1107347"/>
            <a:ext cx="7002710" cy="147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22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54497-54FD-4954-8B0D-6FBB4D716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5110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E248B-6DC0-47AA-8F85-D9C257D3F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78" y="956345"/>
            <a:ext cx="10838576" cy="4630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7577F6-CBC0-4665-A49E-6A74B9F76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78" y="5712902"/>
            <a:ext cx="10838576" cy="65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655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5866D-FAC9-485E-BA9F-05D539C34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8356D4E-A63E-4305-828C-DC7AA5F082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14400"/>
            <a:ext cx="4438475" cy="4568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31DFC4-9B5F-4C8A-B7DA-1839A269A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567" y="3267075"/>
            <a:ext cx="614913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22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AF723-D2CF-46F7-9324-F9D2ABC63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53"/>
          </a:xfrm>
        </p:spPr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1DFA76C-A166-4229-8557-C87AA3CDD05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0420" y="1494769"/>
                <a:ext cx="10515600" cy="536323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+18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,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indent="-457200">
                  <a:buAutoNum type="alphaLcParenR"/>
                </a:pPr>
                <a:r>
                  <a:rPr lang="en-US" dirty="0"/>
                  <a:t>find all intervals were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increasing and all intervals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decreasing.</a:t>
                </a:r>
              </a:p>
              <a:p>
                <a:pPr indent="-457200">
                  <a:buFont typeface="Arial"/>
                  <a:buAutoNum type="alphaLcParenR"/>
                </a:pPr>
                <a:r>
                  <a:rPr lang="en-US" dirty="0"/>
                  <a:t>find all intervals were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concave up and all intervals where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concave down.</a:t>
                </a:r>
              </a:p>
              <a:p>
                <a:pPr marL="0" indent="0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1DFA76C-A166-4229-8557-C87AA3CDD05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0420" y="1494769"/>
                <a:ext cx="10515600" cy="5363231"/>
              </a:xfrm>
              <a:blipFill>
                <a:blip r:embed="rId2"/>
                <a:stretch>
                  <a:fillRect l="-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3711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6EE6-5BE5-44F9-8C63-48D9A95E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886"/>
          </a:xfrm>
        </p:spPr>
        <p:txBody>
          <a:bodyPr>
            <a:normAutofit/>
          </a:bodyPr>
          <a:lstStyle/>
          <a:p>
            <a:r>
              <a:rPr lang="en-US" dirty="0"/>
              <a:t>Inflection 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54389-2304-4C1E-9AB4-9341AA961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571" y="906012"/>
            <a:ext cx="10515600" cy="518706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Definition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C9846-D5D2-4C68-89E9-527703CFD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457" y="1359017"/>
            <a:ext cx="7968143" cy="3187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73872A-3F90-488D-B4C4-DD42234C4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46" y="1862137"/>
            <a:ext cx="6610524" cy="3133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5DABAD-BC15-43B5-8D8B-453E62F74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511" y="5144722"/>
            <a:ext cx="9439449" cy="5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946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0123E1-7783-4616-A766-1484931F6C8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671119"/>
                <a:ext cx="11074167" cy="550584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1800" dirty="0"/>
                  <a:t>Using first and second derivatives of a function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1800" dirty="0"/>
                  <a:t> to provide information  about the graph of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1800" dirty="0"/>
                  <a:t> , and illustrate this information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0123E1-7783-4616-A766-1484931F6C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671119"/>
                <a:ext cx="11074167" cy="5505844"/>
              </a:xfrm>
              <a:blipFill>
                <a:blip r:embed="rId2"/>
                <a:stretch>
                  <a:fillRect l="-440" r="-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CBAF880-0832-475B-816B-E37C31A7D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093" y="3258654"/>
            <a:ext cx="6544113" cy="25800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4AF0AB-F450-4DA8-8241-F25E6C3FF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3" y="6065243"/>
            <a:ext cx="8531604" cy="2264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9593C-88C7-41D8-ADA9-DE53C51055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9" y="6291742"/>
            <a:ext cx="8372913" cy="226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C98E12-3EA9-4188-9847-4830BCA81F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622" y="1375794"/>
            <a:ext cx="5712903" cy="16777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34110F-AD2B-40C7-BEF7-3B3CEE2D4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598"/>
            <a:ext cx="10750549" cy="659535"/>
          </a:xfrm>
        </p:spPr>
        <p:txBody>
          <a:bodyPr/>
          <a:lstStyle/>
          <a:p>
            <a:r>
              <a:rPr lang="en-US" dirty="0"/>
              <a:t>What Derivatives Tell us about Graphs</a:t>
            </a:r>
          </a:p>
        </p:txBody>
      </p:sp>
    </p:spTree>
    <p:extLst>
      <p:ext uri="{BB962C8B-B14F-4D97-AF65-F5344CB8AC3E}">
        <p14:creationId xmlns:p14="http://schemas.microsoft.com/office/powerpoint/2010/main" val="38032945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8AEB4-5A9A-4CF9-9B52-5920A7D1B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91669D-300E-4C03-89D4-EA5AC2EFA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284" y="1804550"/>
            <a:ext cx="7458075" cy="49434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E3FF47C-4FC1-4E4A-9233-6F21349068EC}"/>
                  </a:ext>
                </a:extLst>
              </p:cNvPr>
              <p:cNvSpPr/>
              <p:nvPr/>
            </p:nvSpPr>
            <p:spPr>
              <a:xfrm>
                <a:off x="547132" y="1168040"/>
                <a:ext cx="60280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Determine the concavity of 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−4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E3FF47C-4FC1-4E4A-9233-6F21349068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32" y="1168040"/>
                <a:ext cx="6028060" cy="369332"/>
              </a:xfrm>
              <a:prstGeom prst="rect">
                <a:avLst/>
              </a:prstGeom>
              <a:blipFill>
                <a:blip r:embed="rId3"/>
                <a:stretch>
                  <a:fillRect l="-910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1423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3148-C9BD-4AB2-8FE0-5B76256BC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664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BD53BC4-2526-44FB-B963-B7FBB4D5EA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855677"/>
            <a:ext cx="7081838" cy="3775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69434-0788-45B8-B6C5-C1F441744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291906"/>
            <a:ext cx="9840285" cy="499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2094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2EB39-0F0A-40AF-9104-17EA4790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A5C1F8E7-8CC0-4F02-AB59-9F0144E2F9A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483765" y="1270272"/>
                <a:ext cx="10750549" cy="1166382"/>
              </a:xfrm>
            </p:spPr>
            <p:txBody>
              <a:bodyPr/>
              <a:lstStyle/>
              <a:p>
                <a:r>
                  <a:rPr lang="en-US" dirty="0"/>
                  <a:t>Find the inflection points of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=4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+55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−21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A5C1F8E7-8CC0-4F02-AB59-9F0144E2F9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483765" y="1270272"/>
                <a:ext cx="10750549" cy="116638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39953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D120B-9927-46B5-BD11-AF0E58E76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7F0AC9-9F14-443C-A4B0-78C344619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56" y="889234"/>
            <a:ext cx="5947794" cy="7137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B4F1B-25E7-4438-B696-5645C95C4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35182"/>
            <a:ext cx="2856190" cy="4452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B90B3F-0322-430E-9C43-EE3A358A4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57" y="2471737"/>
            <a:ext cx="5855516" cy="21254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7316C7-5A3F-41B4-9D38-641F3E21A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6070" y="4882392"/>
            <a:ext cx="1778466" cy="13002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02B058-D1D9-441B-A972-F0D2505308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4889" y="4798504"/>
            <a:ext cx="1778466" cy="159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524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54C4-68AC-4766-8FFA-859A67683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886"/>
          </a:xfrm>
        </p:spPr>
        <p:txBody>
          <a:bodyPr>
            <a:normAutofit/>
          </a:bodyPr>
          <a:lstStyle/>
          <a:p>
            <a:r>
              <a:rPr lang="en-US" dirty="0"/>
              <a:t>Second Derivative Test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9A89C9-0B99-465A-97B6-744471B3E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98290"/>
            <a:ext cx="6292442" cy="15016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E3E08C-75A6-4FA8-BFCC-EAA73AD96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2709643"/>
            <a:ext cx="2718732" cy="2600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ADC687-FDFC-4135-875D-1FEE01270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071" y="5444454"/>
            <a:ext cx="10671408" cy="2348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63E889-08C8-47F4-90D2-2AA6CF8718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0625" y="5679348"/>
            <a:ext cx="10671408" cy="57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244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003B9-4F16-4E96-BAA2-B8E731DFE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66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63C10B6-1ECD-48A9-8430-0C8F87B3AC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2788" y="1073792"/>
            <a:ext cx="10515599" cy="482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257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8D66A-1E55-4149-A14A-88CB34CF8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7330"/>
          </a:xfrm>
        </p:spPr>
        <p:txBody>
          <a:bodyPr>
            <a:normAutofit/>
          </a:bodyPr>
          <a:lstStyle/>
          <a:p>
            <a:r>
              <a:rPr lang="en-US" dirty="0"/>
              <a:t>Cont.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2D3D5E-56B8-4846-A8A5-CD47B1A6F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72456"/>
            <a:ext cx="10797330" cy="48901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5AC965-80C2-497C-B4FF-B1CFE8602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789" y="5922628"/>
            <a:ext cx="6409189" cy="34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802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47396-5339-4BC9-9A88-7F6090177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Relative Extrema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1FF48F-6468-4D34-A4D1-8EA5DB68ED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0209" y="1454829"/>
            <a:ext cx="10750549" cy="1166382"/>
          </a:xfrm>
        </p:spPr>
        <p:txBody>
          <a:bodyPr/>
          <a:lstStyle/>
          <a:p>
            <a:r>
              <a:rPr lang="en-US" dirty="0">
                <a:hlinkClick r:id="rId2"/>
              </a:rPr>
              <a:t>Relative Extrema using First derivative</a:t>
            </a:r>
            <a:endParaRPr lang="en-US" dirty="0"/>
          </a:p>
          <a:p>
            <a:r>
              <a:rPr lang="en-US" dirty="0">
                <a:hlinkClick r:id="rId3"/>
              </a:rPr>
              <a:t>Information about function given derivative information</a:t>
            </a:r>
            <a:endParaRPr lang="en-US" dirty="0"/>
          </a:p>
          <a:p>
            <a:r>
              <a:rPr lang="en-US" dirty="0">
                <a:hlinkClick r:id="rId4"/>
              </a:rPr>
              <a:t>Function information from Derivative and concavity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1962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2F7A1-0906-4F72-A54C-74831584F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3">
                <a:extLst>
                  <a:ext uri="{FF2B5EF4-FFF2-40B4-BE49-F238E27FC236}">
                    <a16:creationId xmlns:a16="http://schemas.microsoft.com/office/drawing/2014/main" id="{9C9FC2B4-FA2D-41E7-944D-5614BECAD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04" y="900862"/>
                <a:ext cx="11523676" cy="4247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The critical points of a continuous function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are the values of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for which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or does not exist. 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These values are important because they identify horizontal tangent lines or corner points on the graph, 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which are the only possible locations at which a local maximum or local minimum can occur.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Given a differentiable function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, whenever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positive,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increasing; whenever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negative,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decreasing. The first derivative test tells us that at any point where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changes from increasing to decreasing,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has a local maximum, while conversely at any point where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changes from decreasing to increasing has a local minimum.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Given a twice differentiable function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, if we have a horizontal tangent line 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𝑐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dirty="0">
                    <a:latin typeface="Arial" panose="020B0604020202020204" pitchFamily="34" charset="0"/>
                  </a:rPr>
                  <a:t>(</a:t>
                </a:r>
                <a:r>
                  <a:rPr lang="en-US" altLang="en-US" dirty="0" err="1">
                    <a:latin typeface="Arial" panose="020B0604020202020204" pitchFamily="34" charset="0"/>
                  </a:rPr>
                  <a:t>i.e</a:t>
                </a:r>
                <a:r>
                  <a:rPr lang="en-US" altLang="en-US" dirty="0">
                    <a:latin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en-US" dirty="0">
                    <a:latin typeface="Arial" panose="020B0604020202020204" pitchFamily="34" charset="0"/>
                  </a:rPr>
                  <a:t>) </a:t>
                </a: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and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altLang="en-US" dirty="0">
                    <a:latin typeface="Arial" panose="020B0604020202020204" pitchFamily="34" charset="0"/>
                  </a:rPr>
                  <a:t> </a:t>
                </a: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nonzero, the sign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tells us the concavity of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and hence whether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has a maximum or minimum 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 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In particular,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, then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is concave down 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𝑐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has a local maximum there, while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dirty="0">
                    <a:latin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&gt;0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, then has a local minimum at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 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dirty="0">
                    <a:latin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, then the second derivative does not tell us whether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has a local extreme at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or not. </a:t>
                </a:r>
              </a:p>
            </p:txBody>
          </p:sp>
        </mc:Choice>
        <mc:Fallback xmlns="">
          <p:sp>
            <p:nvSpPr>
              <p:cNvPr id="9" name="Rectangle 3">
                <a:extLst>
                  <a:ext uri="{FF2B5EF4-FFF2-40B4-BE49-F238E27FC236}">
                    <a16:creationId xmlns:a16="http://schemas.microsoft.com/office/drawing/2014/main" id="{9C9FC2B4-FA2D-41E7-944D-5614BECAD7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6504" y="900862"/>
                <a:ext cx="11523676" cy="4247317"/>
              </a:xfrm>
              <a:prstGeom prst="rect">
                <a:avLst/>
              </a:prstGeom>
              <a:blipFill>
                <a:blip r:embed="rId2"/>
                <a:stretch>
                  <a:fillRect l="-423" r="-582" b="-172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9960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9B6E8-5132-4B7B-8144-902102517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1495"/>
          </a:xfrm>
        </p:spPr>
        <p:txBody>
          <a:bodyPr>
            <a:normAutofit fontScale="90000"/>
          </a:bodyPr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AF473-3516-45FC-8DD8-172CA06DE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46620"/>
            <a:ext cx="10515600" cy="543034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3E8752-85CD-4EEC-BAE0-6500949A7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314450"/>
            <a:ext cx="10428215" cy="49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73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C5A17-97B8-41AF-8BFC-C253942B0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Rolle’s and Mean Value Theorems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761C9D-950F-4E8A-A633-BAB94D5997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384183"/>
            <a:ext cx="10750549" cy="4626181"/>
          </a:xfrm>
        </p:spPr>
        <p:txBody>
          <a:bodyPr/>
          <a:lstStyle/>
          <a:p>
            <a:r>
              <a:rPr lang="en-US" dirty="0">
                <a:hlinkClick r:id="rId2"/>
              </a:rPr>
              <a:t>Rolle’s Theorem</a:t>
            </a:r>
            <a:r>
              <a:rPr lang="en-US" dirty="0"/>
              <a:t> Example 1</a:t>
            </a:r>
          </a:p>
          <a:p>
            <a:r>
              <a:rPr lang="en-US" dirty="0">
                <a:hlinkClick r:id="rId3"/>
              </a:rPr>
              <a:t>Rolle’s Theorem </a:t>
            </a:r>
            <a:r>
              <a:rPr lang="en-US" dirty="0"/>
              <a:t>Example 2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Mean Value Theorem </a:t>
            </a:r>
            <a:r>
              <a:rPr lang="en-US" dirty="0"/>
              <a:t>Example 1</a:t>
            </a:r>
          </a:p>
          <a:p>
            <a:r>
              <a:rPr lang="en-US" dirty="0">
                <a:hlinkClick r:id="rId5"/>
              </a:rPr>
              <a:t>Mean Value Theorem </a:t>
            </a:r>
            <a:r>
              <a:rPr lang="en-US" dirty="0"/>
              <a:t>Example 2</a:t>
            </a:r>
          </a:p>
          <a:p>
            <a:r>
              <a:rPr lang="en-US" dirty="0">
                <a:hlinkClick r:id="rId6"/>
              </a:rPr>
              <a:t>Mean Value Theorem </a:t>
            </a:r>
            <a:r>
              <a:rPr lang="en-US" dirty="0"/>
              <a:t>Example 3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82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1775C-3D82-4F70-8E0C-AFEBBCB5E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0FA5696-0830-474E-9CB7-5F75D533F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853969"/>
            <a:ext cx="10331055" cy="256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29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9FA5E-7E03-44F2-98CB-066AE572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25360"/>
          </a:xfrm>
        </p:spPr>
        <p:txBody>
          <a:bodyPr>
            <a:normAutofit fontScale="90000"/>
          </a:bodyPr>
          <a:lstStyle/>
          <a:p>
            <a:r>
              <a:rPr lang="en-US" dirty="0"/>
              <a:t>Mean Value Theorem (MVT)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2C576E-A71B-4856-A446-7335325528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567" y="790486"/>
            <a:ext cx="10515600" cy="8957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6A3F2B-059A-4E91-AB01-38BBC0D6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86188"/>
            <a:ext cx="10901362" cy="3909270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D050BFF3-C117-43BD-B71D-8C8F7FD74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50" y="5786931"/>
            <a:ext cx="107833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Mean Value Theorem says that for a function that meets its conditions, at some point the tangent line has the same slope as the secant line between the ends. For this function, there are two values 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th"/>
              </a:rPr>
              <a:t>c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in"/>
              </a:rPr>
              <a:t>1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th"/>
              </a:rPr>
              <a:t>c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in"/>
              </a:rPr>
              <a:t>2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such that the tangent line to 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th"/>
              </a:rPr>
              <a:t>f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at 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th"/>
              </a:rPr>
              <a:t>c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in"/>
              </a:rPr>
              <a:t>1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th"/>
              </a:rPr>
              <a:t>c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athJax_Main"/>
              </a:rPr>
              <a:t>2</a:t>
            </a: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has the same slope as the secant line.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992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5626D-F554-4F17-A377-40FA90F14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358" y="569263"/>
            <a:ext cx="10515600" cy="4318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Cont.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FC26E72-F348-4D70-AF94-5D54F44E00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7741" y="1023475"/>
            <a:ext cx="3095537" cy="6137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7A3173-9EBF-4FD5-A2A7-1AE82FEF3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358" y="998289"/>
            <a:ext cx="5712901" cy="1224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1B699E-47E6-4A56-9AD4-054B5913C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101" y="2652108"/>
            <a:ext cx="8344294" cy="16274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1B6DB6-8C35-4D4F-B537-99EE417684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3986" y="4572001"/>
            <a:ext cx="5343786" cy="11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75426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1139</Words>
  <Application>Microsoft Office PowerPoint</Application>
  <PresentationFormat>Widescreen</PresentationFormat>
  <Paragraphs>130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Arial Black</vt:lpstr>
      <vt:lpstr>Cambria Math</vt:lpstr>
      <vt:lpstr>MathJax_Main</vt:lpstr>
      <vt:lpstr>MathJax_Math</vt:lpstr>
      <vt:lpstr>Essential</vt:lpstr>
      <vt:lpstr>Week 10</vt:lpstr>
      <vt:lpstr>3.4 The Mean Value Theorem</vt:lpstr>
      <vt:lpstr>Cont.</vt:lpstr>
      <vt:lpstr>Example</vt:lpstr>
      <vt:lpstr>Cont.</vt:lpstr>
      <vt:lpstr>Videos: Rolle’s and Mean Value Theorems</vt:lpstr>
      <vt:lpstr>Class Activity</vt:lpstr>
      <vt:lpstr>Mean Value Theorem (MVT)</vt:lpstr>
      <vt:lpstr>  Cont. </vt:lpstr>
      <vt:lpstr>Cont.</vt:lpstr>
      <vt:lpstr>Examples</vt:lpstr>
      <vt:lpstr>Cont.</vt:lpstr>
      <vt:lpstr>Example</vt:lpstr>
      <vt:lpstr>Cont.</vt:lpstr>
      <vt:lpstr>Corollaries of MVT</vt:lpstr>
      <vt:lpstr>Class Activity</vt:lpstr>
      <vt:lpstr>3.5 Derivatives and the Shape of a Graph   </vt:lpstr>
      <vt:lpstr>Cont.</vt:lpstr>
      <vt:lpstr>Cont.</vt:lpstr>
      <vt:lpstr>First Derivative Test</vt:lpstr>
      <vt:lpstr>Problem-Solving Strategy: Using the First Derivative Test</vt:lpstr>
      <vt:lpstr>Example</vt:lpstr>
      <vt:lpstr>Cont.</vt:lpstr>
      <vt:lpstr>Cont.</vt:lpstr>
      <vt:lpstr>Example</vt:lpstr>
      <vt:lpstr>Cont.</vt:lpstr>
      <vt:lpstr>Videos: Finding Relative (local) Extrema (Maxima/Minima)</vt:lpstr>
      <vt:lpstr>Class Activity</vt:lpstr>
      <vt:lpstr>Class Activity</vt:lpstr>
      <vt:lpstr>Concavity and Points of Inflection</vt:lpstr>
      <vt:lpstr> Concavity</vt:lpstr>
      <vt:lpstr>Concave up(down)</vt:lpstr>
      <vt:lpstr>Test for Concavity</vt:lpstr>
      <vt:lpstr>Example</vt:lpstr>
      <vt:lpstr>Cont.</vt:lpstr>
      <vt:lpstr>Class Activity</vt:lpstr>
      <vt:lpstr>Inflection point</vt:lpstr>
      <vt:lpstr>What Derivatives Tell us about Graphs</vt:lpstr>
      <vt:lpstr>Example</vt:lpstr>
      <vt:lpstr>Example</vt:lpstr>
      <vt:lpstr>Class Activity</vt:lpstr>
      <vt:lpstr>Second Derivative Test</vt:lpstr>
      <vt:lpstr>Example</vt:lpstr>
      <vt:lpstr>Cont.</vt:lpstr>
      <vt:lpstr>Videos: Relative Extrema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10</dc:title>
  <dc:creator>Kamau, Ben</dc:creator>
  <cp:lastModifiedBy>Nehal Shukla</cp:lastModifiedBy>
  <cp:revision>18</cp:revision>
  <dcterms:created xsi:type="dcterms:W3CDTF">2023-10-13T13:08:58Z</dcterms:created>
  <dcterms:modified xsi:type="dcterms:W3CDTF">2023-10-16T14:56:29Z</dcterms:modified>
</cp:coreProperties>
</file>