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6" r:id="rId2"/>
    <p:sldId id="261" r:id="rId3"/>
    <p:sldId id="262" r:id="rId4"/>
    <p:sldId id="263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6" r:id="rId35"/>
    <p:sldId id="295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61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E584-CAE8-810B-4BE5-6D138047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2FFA1-D5B8-02E0-79CF-32099514A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C833-3985-E4D7-BCAC-F907C3C0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0A3B1-3FF5-465E-A30C-5B5E6B766AD5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211FD-93E7-2EC1-0387-B16A09EA8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0E2B-8AC6-75B4-01B5-40CB75CB7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6AC8A-1F1F-484B-90A2-1E80EAAC2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9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1392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ebspace.ship.edu/msrenault/GeoGebraCalculus/integration_riemann_sum.htm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olstate-my.sharepoint.com/:x:/r/personal/kamau_ben_columbusstate_edu/Documents/Estimate%20area%20under%20curve-Excel.xlsx?d=wa5d8a242144f4378a5b20ff54ed87ca8&amp;csf=1&amp;web=1&amp;e=dx3bxb" TargetMode="External"/><Relationship Id="rId2" Type="http://schemas.openxmlformats.org/officeDocument/2006/relationships/hyperlink" Target="https://colstate-my.sharepoint.com/:x:/r/personal/kamau_ben_columbusstate_edu/_layouts/15/Doc.aspx?sourcedoc=%7Ba5d8a242-144f-4378-a5b2-0ff54ed87ca8%7D&amp;action=editnew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00F8C-F361-887E-448D-057852C0DB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90975"/>
            <a:ext cx="9144000" cy="2387600"/>
          </a:xfrm>
        </p:spPr>
        <p:txBody>
          <a:bodyPr/>
          <a:lstStyle/>
          <a:p>
            <a:r>
              <a:rPr lang="en-US" dirty="0"/>
              <a:t>Week 13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4B601-D4EF-F0C0-3AF6-22CEFE8211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2365131"/>
            <a:ext cx="11122268" cy="4325815"/>
          </a:xfrm>
        </p:spPr>
        <p:txBody>
          <a:bodyPr>
            <a:normAutofit fontScale="92500"/>
          </a:bodyPr>
          <a:lstStyle/>
          <a:p>
            <a:r>
              <a:rPr lang="en-US" dirty="0"/>
              <a:t>In this module we cover</a:t>
            </a:r>
          </a:p>
          <a:p>
            <a:endParaRPr lang="en-US" dirty="0"/>
          </a:p>
          <a:p>
            <a:pPr algn="l"/>
            <a:r>
              <a:rPr lang="en-US" b="1" dirty="0"/>
              <a:t>4.1 Approximating Areas</a:t>
            </a:r>
            <a:br>
              <a:rPr lang="en-US" dirty="0"/>
            </a:br>
            <a:r>
              <a:rPr lang="en-US" dirty="0"/>
              <a:t>             4.1.1 Sigma (summation) notation to calculate sums and powers of integers</a:t>
            </a:r>
            <a:br>
              <a:rPr lang="en-US" dirty="0"/>
            </a:br>
            <a:r>
              <a:rPr lang="en-US" dirty="0"/>
              <a:t>	4.1.2 Sum of rectangular areas to approximate the area under a curve</a:t>
            </a:r>
            <a:br>
              <a:rPr lang="en-US" dirty="0"/>
            </a:br>
            <a:r>
              <a:rPr lang="en-US" dirty="0"/>
              <a:t>	4.1.3 Riemann sums to approximate area</a:t>
            </a:r>
          </a:p>
          <a:p>
            <a:pPr algn="l"/>
            <a:br>
              <a:rPr lang="en-US" dirty="0"/>
            </a:br>
            <a:r>
              <a:rPr lang="en-US" b="1" dirty="0"/>
              <a:t>4.2 The Definite Integral</a:t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 	</a:t>
            </a:r>
            <a:r>
              <a:rPr lang="en-US" dirty="0"/>
              <a:t>4.2.1 Definition of the definite integral</a:t>
            </a:r>
            <a:br>
              <a:rPr lang="en-US" dirty="0"/>
            </a:br>
            <a:r>
              <a:rPr lang="en-US" dirty="0"/>
              <a:t>	4.2.2 Properties of the definite integral</a:t>
            </a:r>
            <a:br>
              <a:rPr lang="en-US" dirty="0"/>
            </a:br>
            <a:r>
              <a:rPr lang="en-US" dirty="0"/>
              <a:t>	4.2.3 Comparison Properties of Integrals</a:t>
            </a:r>
            <a:br>
              <a:rPr lang="en-US" dirty="0"/>
            </a:br>
            <a:r>
              <a:rPr lang="en-US" dirty="0"/>
              <a:t>	4.2.4 Definite integral and </a:t>
            </a:r>
            <a:r>
              <a:rPr lang="en-US"/>
              <a:t>net 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891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E97FD-8777-4A9B-9563-662BCA5B3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4108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2CD2A36-F009-494F-ABD8-E5A670BF81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310" y="2648825"/>
            <a:ext cx="7391400" cy="7801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48D587-90B5-441D-B269-BA9FB1518F2B}"/>
              </a:ext>
            </a:extLst>
          </p:cNvPr>
          <p:cNvSpPr/>
          <p:nvPr/>
        </p:nvSpPr>
        <p:spPr>
          <a:xfrm>
            <a:off x="980814" y="4194117"/>
            <a:ext cx="573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Write using sigma notation and evaluate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A7C740-2D86-4C56-A7A5-352E5327B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84" y="4840448"/>
            <a:ext cx="7391399" cy="13590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43C3C5-9D10-4B96-8677-857FA67B8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10" y="1298162"/>
            <a:ext cx="6974428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96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E2303-16B4-41DF-9F50-4820813B5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7447"/>
          </a:xfrm>
        </p:spPr>
        <p:txBody>
          <a:bodyPr>
            <a:normAutofit fontScale="90000"/>
          </a:bodyPr>
          <a:lstStyle/>
          <a:p>
            <a:br>
              <a:rPr lang="en-US" b="1" dirty="0"/>
            </a:br>
            <a:r>
              <a:rPr lang="en-US" b="1" dirty="0"/>
              <a:t>4.1.2 Sum of rectangular areas to approximate the area under a 	curve</a:t>
            </a:r>
            <a:br>
              <a:rPr lang="en-US" b="1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602EF9-19D5-41CA-BA40-49E45BB18F8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15736"/>
                <a:ext cx="10515600" cy="98990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dirty="0"/>
                  <a:t>We want to approximate the area A bounded by f (x) above, the x-axis below, the line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on the left, and the line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on the right. 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602EF9-19D5-41CA-BA40-49E45BB18F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15736"/>
                <a:ext cx="10515600" cy="989901"/>
              </a:xfrm>
              <a:blipFill>
                <a:blip r:embed="rId2"/>
                <a:stretch>
                  <a:fillRect l="-928" b="-30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8D112912-CB6C-45C4-BD29-F25565507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12" y="2105637"/>
            <a:ext cx="9865452" cy="468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63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24C61-F1E4-4C23-956E-8B89732B9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444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A95E24-9CAE-45F7-9582-0AE3D23A79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229" y="939569"/>
            <a:ext cx="5352177" cy="35317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5A3AF2-967F-448A-95B3-E595525E5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457" y="4723002"/>
            <a:ext cx="10402349" cy="34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3E04B-0CA5-4011-88ED-C8D28E940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5719"/>
          </a:xfrm>
        </p:spPr>
        <p:txBody>
          <a:bodyPr>
            <a:normAutofit/>
          </a:bodyPr>
          <a:lstStyle/>
          <a:p>
            <a:r>
              <a:rPr lang="en-US" dirty="0"/>
              <a:t>Partitions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CE4B066-9345-46FC-B858-FC95739281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9901" y="989901"/>
            <a:ext cx="10897298" cy="232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09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D38BD-303A-481E-8CC9-6E70DD40D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776"/>
          </a:xfrm>
        </p:spPr>
        <p:txBody>
          <a:bodyPr>
            <a:normAutofit/>
          </a:bodyPr>
          <a:lstStyle/>
          <a:p>
            <a:r>
              <a:rPr lang="en-US" dirty="0"/>
              <a:t>Rule: Left-Endpoint Approximation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D70BDCD-FEE8-47A1-8B84-0398A9308B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4734" y="1065402"/>
            <a:ext cx="10737908" cy="12499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EC59E6-B0D0-461D-BA98-803F9CD9F4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23084"/>
            <a:ext cx="7915275" cy="34982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9060DC-0128-4F39-BF07-44AA9C5A17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5792598"/>
            <a:ext cx="10117821" cy="51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68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8F416-9F21-4A65-ABE7-BDD429168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3773"/>
          </a:xfrm>
        </p:spPr>
        <p:txBody>
          <a:bodyPr>
            <a:normAutofit/>
          </a:bodyPr>
          <a:lstStyle/>
          <a:p>
            <a:r>
              <a:rPr lang="en-US" dirty="0"/>
              <a:t>Rule: Right-Endpoint Approximation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EC92C3-74CE-42F2-BA1B-03BF4FD33F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47957"/>
            <a:ext cx="10515600" cy="9227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5FDED2-365F-4ACC-B3C3-EBF6F4556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79" y="1857374"/>
            <a:ext cx="9555060" cy="37968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FD878E-DFAD-4988-95F4-D53B22680F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5813571"/>
            <a:ext cx="9601200" cy="3691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1140F0-0C1C-4983-8811-00644F3760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6194481"/>
            <a:ext cx="894127" cy="36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05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F4147-D85A-4E30-9C12-C24A1C69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5719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F4ACA5A-D6DD-42EA-9BC8-79F76AA8C3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880845"/>
            <a:ext cx="5587766" cy="35065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19F5F3-66D3-4E34-9F74-EACDEAC21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358" y="1249960"/>
            <a:ext cx="5419287" cy="40770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E93134-5562-4FF8-A1B3-2ADABE6C6F24}"/>
              </a:ext>
            </a:extLst>
          </p:cNvPr>
          <p:cNvSpPr/>
          <p:nvPr/>
        </p:nvSpPr>
        <p:spPr>
          <a:xfrm flipH="1">
            <a:off x="2038522" y="5696124"/>
            <a:ext cx="8716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Riemann sums to approximate area.</a:t>
            </a:r>
          </a:p>
        </p:txBody>
      </p:sp>
    </p:spTree>
    <p:extLst>
      <p:ext uri="{BB962C8B-B14F-4D97-AF65-F5344CB8AC3E}">
        <p14:creationId xmlns:p14="http://schemas.microsoft.com/office/powerpoint/2010/main" val="2475988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5B982-6899-4504-A53F-68A0B9BA6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4442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A9AA7-5171-4643-99D5-697229A6C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9568"/>
            <a:ext cx="10515600" cy="523739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Approximating the Area Under a Curve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AA913-C2D1-4EFB-96CC-6A994A442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123" y="1514011"/>
            <a:ext cx="10515600" cy="13969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7B58E7-6FE4-443E-B20E-3001DDE67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24" y="2827091"/>
            <a:ext cx="3682766" cy="3187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0AC065-F387-436D-B66C-A60483F50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3825" y="3429000"/>
            <a:ext cx="4324350" cy="24894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E0D4D0-7816-46E8-A605-6F2953273C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6029" y="6090406"/>
            <a:ext cx="6770833" cy="26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0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9AE45-3413-4D93-8083-495F3BD24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1495"/>
          </a:xfrm>
        </p:spPr>
        <p:txBody>
          <a:bodyPr>
            <a:normAutofit fontScale="90000"/>
          </a:bodyPr>
          <a:lstStyle/>
          <a:p>
            <a:r>
              <a:rPr lang="en-US" dirty="0"/>
              <a:t>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2F6F7C9-96B2-4571-91BC-77951527F0B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713828"/>
                <a:ext cx="10515600" cy="543034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dirty="0"/>
                  <a:t>Using a left-endpoint approximation, the heights are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(0)=0,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(0.5)=0.25,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(1)=1,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(1.5)=2.25</m:t>
                    </m:r>
                  </m:oMath>
                </a14:m>
                <a:r>
                  <a:rPr lang="en-US" sz="2400" dirty="0"/>
                  <a:t>. Then,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2F6F7C9-96B2-4571-91BC-77951527F0B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713828"/>
                <a:ext cx="10515600" cy="5430343"/>
              </a:xfrm>
              <a:blipFill>
                <a:blip r:embed="rId2"/>
                <a:stretch>
                  <a:fillRect l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9D8E6407-87DC-4896-B280-FEE9267B7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901" y="1568741"/>
            <a:ext cx="9160777" cy="5174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F40C73-F646-46A9-A96B-86292D415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901" y="2181138"/>
            <a:ext cx="10645629" cy="36240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9FE9CE-C8B9-4577-B84C-A0104AD09B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902" y="5900126"/>
            <a:ext cx="8358886" cy="3717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E0FF7F0-4C41-4618-AB91-52B7879DFFDD}"/>
              </a:ext>
            </a:extLst>
          </p:cNvPr>
          <p:cNvSpPr/>
          <p:nvPr/>
        </p:nvSpPr>
        <p:spPr>
          <a:xfrm>
            <a:off x="925586" y="6271906"/>
            <a:ext cx="90069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left-endpoint approximation is 1.75; the right-endpoint approximation is 3.75.</a:t>
            </a:r>
          </a:p>
        </p:txBody>
      </p:sp>
    </p:spTree>
    <p:extLst>
      <p:ext uri="{BB962C8B-B14F-4D97-AF65-F5344CB8AC3E}">
        <p14:creationId xmlns:p14="http://schemas.microsoft.com/office/powerpoint/2010/main" val="1894956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C75DD-3C72-4E05-B565-F6D31E4C1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943"/>
          </a:xfrm>
        </p:spPr>
        <p:txBody>
          <a:bodyPr>
            <a:normAutofit/>
          </a:bodyPr>
          <a:lstStyle/>
          <a:p>
            <a:r>
              <a:rPr lang="en-US" dirty="0"/>
              <a:t>Increasing the number of subintervals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C94A702-C5C1-4896-AF37-FC403663455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56345"/>
                <a:ext cx="10515600" cy="522061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Consider the area under the curve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+4 </m:t>
                    </m:r>
                  </m:oMath>
                </a14:m>
                <a:r>
                  <a:rPr lang="en-US" dirty="0"/>
                  <a:t> on the interval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[0, 2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] </m:t>
                    </m:r>
                  </m:oMath>
                </a14:m>
                <a:r>
                  <a:rPr lang="en-US" dirty="0"/>
                  <a:t>using a left-endpoint approximation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sz="2000" b="1" dirty="0"/>
                  <a:t>Solution: </a:t>
                </a:r>
                <a:r>
                  <a:rPr lang="en-US" sz="2000" dirty="0"/>
                  <a:t>The width of each rectangle is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C94A702-C5C1-4896-AF37-FC403663455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56345"/>
                <a:ext cx="10515600" cy="5220618"/>
              </a:xfrm>
              <a:blipFill>
                <a:blip r:embed="rId2"/>
                <a:stretch>
                  <a:fillRect l="-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5A4A0BF-27D6-4AB5-99D2-D9838E276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235" y="2189528"/>
            <a:ext cx="9219501" cy="38909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FAAC29-BDC9-453A-8901-CC8FFA97840E}"/>
              </a:ext>
            </a:extLst>
          </p:cNvPr>
          <p:cNvSpPr/>
          <p:nvPr/>
        </p:nvSpPr>
        <p:spPr>
          <a:xfrm>
            <a:off x="838200" y="6169709"/>
            <a:ext cx="10811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With a left-endpoint approximation and dividing the region from a to b into four equal intervals, the area under the curve is approximately equal to the sum of the areas of the rectangles.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26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77C40-D9C4-4619-A2C4-2C629CCB4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81961"/>
          </a:xfrm>
        </p:spPr>
        <p:txBody>
          <a:bodyPr>
            <a:normAutofit/>
          </a:bodyPr>
          <a:lstStyle/>
          <a:p>
            <a:br>
              <a:rPr lang="en-US" dirty="0"/>
            </a:br>
            <a:r>
              <a:rPr lang="en-US" b="1" dirty="0"/>
              <a:t>4.1 Approximating Areas </a:t>
            </a:r>
            <a:br>
              <a:rPr lang="en-US" b="1" dirty="0"/>
            </a:br>
            <a:r>
              <a:rPr lang="en-US" b="1" dirty="0"/>
              <a:t>	</a:t>
            </a:r>
            <a:endParaRPr lang="en-US" sz="31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30DABE-58D0-4CAF-AF6C-EFC62146D0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809912"/>
            <a:ext cx="9864634" cy="29644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19170B-48B6-4FE1-B9FC-B9424214B0F5}"/>
              </a:ext>
            </a:extLst>
          </p:cNvPr>
          <p:cNvSpPr/>
          <p:nvPr/>
        </p:nvSpPr>
        <p:spPr>
          <a:xfrm>
            <a:off x="838199" y="1847086"/>
            <a:ext cx="10705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4.1.1 Sigma (summation) notation to calculate sums and powers of integers.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974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6B31E-62EB-4E91-A601-F8F39F5B6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2189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0ABB32A-D12E-4A85-94E0-94E6838C0D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5360" y="827314"/>
            <a:ext cx="6601097" cy="3483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DBA8F0-A838-4A97-B3AC-E036C655B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446" y="4493623"/>
            <a:ext cx="10110651" cy="46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98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A862B-4BE6-40F3-BA90-75E7B984E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E61E5-4205-46BB-91C0-C7B9B3024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Increasing the number of subdivisions to 32 we get;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612725-06E4-4A13-A071-CC12C2145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34" y="1550125"/>
            <a:ext cx="10868297" cy="37098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DE156D-3822-41A2-AECF-695A21D608D2}"/>
              </a:ext>
            </a:extLst>
          </p:cNvPr>
          <p:cNvSpPr/>
          <p:nvPr/>
        </p:nvSpPr>
        <p:spPr>
          <a:xfrm>
            <a:off x="984069" y="5712821"/>
            <a:ext cx="8917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Here, 32 rectangles are inscribed under the curve for a left-endpoint approximation.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7359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4E52C-7B9B-4FFC-ADCC-E25E4059C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669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64C8C7-E733-4BDA-AE21-79B87049B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7943" y="862149"/>
            <a:ext cx="8194766" cy="485364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FD2EDF-75D6-41C9-AFE9-24F630D1941D}"/>
              </a:ext>
            </a:extLst>
          </p:cNvPr>
          <p:cNvSpPr/>
          <p:nvPr/>
        </p:nvSpPr>
        <p:spPr>
          <a:xfrm>
            <a:off x="957943" y="5691157"/>
            <a:ext cx="10633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Now we divide the area under the curve into four equal subintervals for a right-endpoint approximation.</a:t>
            </a:r>
          </a:p>
        </p:txBody>
      </p:sp>
    </p:spTree>
    <p:extLst>
      <p:ext uri="{BB962C8B-B14F-4D97-AF65-F5344CB8AC3E}">
        <p14:creationId xmlns:p14="http://schemas.microsoft.com/office/powerpoint/2010/main" val="2813657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F17A7-059D-4BD7-85C5-5116D455C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2189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ED0422F-92E6-479C-AA5C-BAB159286E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526" y="905691"/>
            <a:ext cx="7498624" cy="44481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8F4BAA-BDF7-4642-A668-9C309249D7FE}"/>
              </a:ext>
            </a:extLst>
          </p:cNvPr>
          <p:cNvSpPr/>
          <p:nvPr/>
        </p:nvSpPr>
        <p:spPr>
          <a:xfrm>
            <a:off x="1306286" y="5691157"/>
            <a:ext cx="101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Here we use right-endpoint approximation for a region divided into eight equal subintervals.</a:t>
            </a:r>
          </a:p>
        </p:txBody>
      </p:sp>
    </p:spTree>
    <p:extLst>
      <p:ext uri="{BB962C8B-B14F-4D97-AF65-F5344CB8AC3E}">
        <p14:creationId xmlns:p14="http://schemas.microsoft.com/office/powerpoint/2010/main" val="18244544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7DA06-2F3E-4939-B202-A672A4B30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31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EF58BD4-19E9-43FC-A922-C421818D66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783771"/>
            <a:ext cx="10047514" cy="41539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B19C3-EA41-4DC8-9B04-D7BB33B4E43E}"/>
              </a:ext>
            </a:extLst>
          </p:cNvPr>
          <p:cNvSpPr/>
          <p:nvPr/>
        </p:nvSpPr>
        <p:spPr>
          <a:xfrm>
            <a:off x="1550126" y="5085806"/>
            <a:ext cx="90133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The region is divided into 32 equal subintervals for a right-endpoint approximation.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575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1FDD5-5F5B-48E9-8170-04EA8F73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1858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5D58A-A8A0-4DA9-B8F5-2C55A0258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6984"/>
            <a:ext cx="10515600" cy="527997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Thus We have,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A25BCB-91C9-4925-A4E2-0E71054C7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1428842"/>
            <a:ext cx="10317480" cy="191524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3A84AA-23E5-4946-BA3C-E8C3B1E4C603}"/>
              </a:ext>
            </a:extLst>
          </p:cNvPr>
          <p:cNvSpPr/>
          <p:nvPr/>
        </p:nvSpPr>
        <p:spPr>
          <a:xfrm>
            <a:off x="1158240" y="3344091"/>
            <a:ext cx="9152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Converging Values of Left- and Right-Endpoint Approximations as n Increases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446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BC0B6-FE49-4027-8F49-0439BB386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5153E-E314-4431-91FB-CC62672E2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3110"/>
            <a:ext cx="10515600" cy="525385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http://webspace.ship.edu/msrenault/GeoGebraCalculus/integration_riemann_sum.html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2167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17AA093-17AD-4037-BD0A-E1527AECA9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088571"/>
            <a:ext cx="8741228" cy="20029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03E684-CFBA-44AD-ADAF-A4B17BD32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3091543"/>
            <a:ext cx="8741227" cy="253419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0C54AC1-60C9-40A6-A470-14B0501D7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718"/>
            <a:ext cx="7721600" cy="736515"/>
          </a:xfrm>
        </p:spPr>
        <p:txBody>
          <a:bodyPr/>
          <a:lstStyle/>
          <a:p>
            <a:r>
              <a:rPr lang="en-US" dirty="0"/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738033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6B964-CAC4-42F2-9280-D271E41D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861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772DEBF-3D38-4FA6-A3C4-74C890D43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109" y="931817"/>
            <a:ext cx="9326880" cy="2743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78F186-3B33-4036-B121-5B04F54EC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110" y="3579223"/>
            <a:ext cx="7506516" cy="75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638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559D9-D826-4BE5-913F-C1F3131A1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1526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D3584-FEA6-4358-94A9-A7DED4E89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652"/>
            <a:ext cx="10515600" cy="52103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Finding Lower and Upper Sums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109DF1-B87A-4ADE-AC24-DB6485F59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9497"/>
            <a:ext cx="10420350" cy="38811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16E644-6CED-4F32-8D7E-E97BC129C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6" y="5438503"/>
            <a:ext cx="10044112" cy="55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11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749D3-9E3E-4289-A633-54AB2036C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896" y="365125"/>
            <a:ext cx="11042904" cy="498941"/>
          </a:xfrm>
        </p:spPr>
        <p:txBody>
          <a:bodyPr/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0B30D3F-C64D-4BDF-BD9E-BB09255CF7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4786" y="1042919"/>
            <a:ext cx="11594592" cy="513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553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6D4B3-7F92-440F-8163-AAEC7C76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321"/>
          </a:xfrm>
        </p:spPr>
        <p:txBody>
          <a:bodyPr/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4705D46-E9FB-49DA-9264-8A8DD2F2B7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90953"/>
            <a:ext cx="9168901" cy="259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794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C0DD8-1CD4-4870-9950-CF94863F3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099" y="370406"/>
            <a:ext cx="7721600" cy="509250"/>
          </a:xfrm>
        </p:spPr>
        <p:txBody>
          <a:bodyPr/>
          <a:lstStyle/>
          <a:p>
            <a:r>
              <a:rPr lang="en-US" dirty="0"/>
              <a:t>Class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6CDB7-0D01-42EE-A9F8-1F2C4E2E3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503" y="989307"/>
            <a:ext cx="10967907" cy="5637996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US" sz="1800" dirty="0"/>
              <a:t>See a graphical demonstration (http://www.openstax.org/l/20_riemannsums) of the construction of a Riemann sum.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2. Using Excel to estimate area under the curve </a:t>
            </a:r>
          </a:p>
          <a:p>
            <a:pPr marL="0" indent="0">
              <a:buNone/>
            </a:pPr>
            <a:r>
              <a:rPr lang="en-US" sz="1800" dirty="0"/>
              <a:t>    f(x)=1-x^2 over [0,1] using n=100, n=200, n=500 partitions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https://colstate-my.sharepoint.com/:x:/r/personal/kamau_ben_columbusstate_edu/_layouts/15/Doc.aspx?sourcedoc=%7Ba5d8a242-144f-4378-a5b2-0ff54ed87ca8%7D&amp;action=editnew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800" dirty="0">
                <a:hlinkClick r:id="rId3"/>
              </a:rPr>
              <a:t>https://colstate-my.sharepoint.com/:x:/r/personal/kamau_ben_columbusstate_edu/Documents/Estimate%20area%20under%20curve-Excel.xlsx?d=wa5d8a242144f4378a5b20ff54ed87ca8&amp;csf=1&amp;web=1&amp;e=dx3bxb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3209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A199-BD87-4C2D-BBF6-17932E82E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55" y="166123"/>
            <a:ext cx="10515600" cy="602479"/>
          </a:xfrm>
        </p:spPr>
        <p:txBody>
          <a:bodyPr>
            <a:normAutofit/>
          </a:bodyPr>
          <a:lstStyle/>
          <a:p>
            <a:r>
              <a:rPr lang="en-US" b="1" dirty="0"/>
              <a:t>4.2 The Definite Integral</a:t>
            </a:r>
            <a:endParaRPr lang="en-US" sz="31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856C5-F1E0-4947-A564-DAD854175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2971"/>
            <a:ext cx="10515600" cy="4173992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617580-6AE0-41CA-9ECF-DCFE3CDA5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77" y="1729673"/>
            <a:ext cx="10023566" cy="19018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F44F076-868B-4537-8ECF-65B623A4A3D6}"/>
              </a:ext>
            </a:extLst>
          </p:cNvPr>
          <p:cNvSpPr/>
          <p:nvPr/>
        </p:nvSpPr>
        <p:spPr>
          <a:xfrm>
            <a:off x="766355" y="3904774"/>
            <a:ext cx="10093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numbers a and b are x-values and are called the limits of integration; specifically, a is the lower limit and b is the upper limit. </a:t>
            </a:r>
          </a:p>
          <a:p>
            <a:r>
              <a:rPr lang="en-US" dirty="0"/>
              <a:t>We call the function f (x) the integrand, and the dx indicates that f (x) is a function with respect to x, called the variable of integration.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235C1F-B99A-48CD-9710-FD108DC50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190308"/>
            <a:ext cx="5693229" cy="12003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33892C-3F86-4DF3-97F0-0F9C82AE0240}"/>
              </a:ext>
            </a:extLst>
          </p:cNvPr>
          <p:cNvSpPr/>
          <p:nvPr/>
        </p:nvSpPr>
        <p:spPr>
          <a:xfrm>
            <a:off x="838200" y="1166623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4.2.1 Definition of the definite integral</a:t>
            </a:r>
          </a:p>
        </p:txBody>
      </p:sp>
    </p:spTree>
    <p:extLst>
      <p:ext uri="{BB962C8B-B14F-4D97-AF65-F5344CB8AC3E}">
        <p14:creationId xmlns:p14="http://schemas.microsoft.com/office/powerpoint/2010/main" val="23616887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14D3B-AC2D-4D4B-8B70-A779F58C8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562" y="365126"/>
            <a:ext cx="10663238" cy="618944"/>
          </a:xfrm>
        </p:spPr>
        <p:txBody>
          <a:bodyPr>
            <a:normAutofit/>
          </a:bodyPr>
          <a:lstStyle/>
          <a:p>
            <a:r>
              <a:rPr lang="en-US" dirty="0"/>
              <a:t>Area and the definite Integral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CA292-E7ED-4238-BB19-1DD786A87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2" y="927465"/>
            <a:ext cx="10663238" cy="519289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of finding the net signed area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FCDD653-6CD1-4FAC-9EC9-09F0EABBC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46409"/>
            <a:ext cx="11170512" cy="504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099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A7487-E399-45C3-811E-E9EBF04DE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0573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2F448-196E-4BF9-B41D-D64747508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9234"/>
            <a:ext cx="10515600" cy="522772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area above the curve and below the x-axis equals the area below the curve and above the x-axis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F34F56-A87E-453A-AEF2-6068784A7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632226"/>
            <a:ext cx="10382252" cy="111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0716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6A46C-929E-411F-9124-E3A8D63B2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05732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F114BFC-6568-4DF2-B674-775997E034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526" y="870858"/>
            <a:ext cx="8647611" cy="360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612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83E6A-EBD3-4795-9333-1E4E224FB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r>
              <a:rPr lang="en-US" dirty="0"/>
              <a:t>Net Signed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3215F-5F20-452F-8C43-431C6919D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3110"/>
            <a:ext cx="10515600" cy="52538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Definition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422599-F115-4A2A-8731-DD978D23E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672046"/>
            <a:ext cx="10287000" cy="323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8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18407-40F2-4935-A4AA-573697FF5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3149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16A23-ABCF-41A4-95D6-7E8BA4E46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5360" y="888274"/>
            <a:ext cx="10378440" cy="5288689"/>
          </a:xfrm>
        </p:spPr>
        <p:txBody>
          <a:bodyPr/>
          <a:lstStyle/>
          <a:p>
            <a:r>
              <a:rPr lang="en-US"/>
              <a:t>For example, if f is the function pictured 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7386B4-AA53-41DD-91F1-8AC7D1348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446" y="2000250"/>
            <a:ext cx="4659085" cy="2857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273C73-28A8-4867-98EB-9180DAC1F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304" y="4857750"/>
            <a:ext cx="3239587" cy="3151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1D76CD-E948-4A6C-9063-1E80769812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487" y="2574471"/>
            <a:ext cx="3474720" cy="2209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09CDA1-17F5-400F-96DC-FD1D509A4B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3484" y="2870562"/>
            <a:ext cx="2830287" cy="2209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A3728D-0CAC-4A5F-9E7D-6BF53A4949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3484" y="3166653"/>
            <a:ext cx="6017625" cy="296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4E381F-C93A-4E51-8E8B-E550D83231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0835" y="3665764"/>
            <a:ext cx="3169919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361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53EF5-BCF6-4AA4-BF09-68BD65A8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9274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4.2.2 Properties of the definite integral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38DB13E-79AD-42BE-A8EF-150BAF8D8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652" y="1123407"/>
            <a:ext cx="5895702" cy="11756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F48BC3-0FAE-4E3E-9F94-C83FB11CA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52" y="2299063"/>
            <a:ext cx="5895702" cy="278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D4C841-8A7B-4391-8356-068D93B9D9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651" y="2577737"/>
            <a:ext cx="5895702" cy="35705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C353C9-DC64-4A48-ABB8-AE0EEDCA5A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649" y="6148251"/>
            <a:ext cx="5895701" cy="4093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9CD7C3-B6AE-4460-9CE6-E27FE95D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0069" y="1210492"/>
            <a:ext cx="5024845" cy="7489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BB20D9-4AA7-499F-B50D-FE6A156734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0069" y="1959429"/>
            <a:ext cx="5024844" cy="4963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36EC998-A462-434E-9F06-491F7905E4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9109" y="3055939"/>
            <a:ext cx="4929051" cy="5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4549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049C1-C3F4-4735-9D67-54B7A27BB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3149"/>
          </a:xfrm>
        </p:spPr>
        <p:txBody>
          <a:bodyPr>
            <a:normAutofit/>
          </a:bodyPr>
          <a:lstStyle/>
          <a:p>
            <a:r>
              <a:rPr lang="en-US" dirty="0"/>
              <a:t>Examples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8466B9A-B900-4B66-90D1-97D388D68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0194" y="1219200"/>
            <a:ext cx="10343606" cy="18113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6C2DA0-4742-474B-AD77-547904E9C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93" y="3718560"/>
            <a:ext cx="10343605" cy="23861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9D5A1C-38CF-45A9-A3F7-BE2B428CE05E}"/>
              </a:ext>
            </a:extLst>
          </p:cNvPr>
          <p:cNvSpPr/>
          <p:nvPr/>
        </p:nvSpPr>
        <p:spPr>
          <a:xfrm>
            <a:off x="1010193" y="888274"/>
            <a:ext cx="3058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Example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0DB5A1-9750-4C4A-B69F-1BE7144EBAF1}"/>
              </a:ext>
            </a:extLst>
          </p:cNvPr>
          <p:cNvSpPr/>
          <p:nvPr/>
        </p:nvSpPr>
        <p:spPr>
          <a:xfrm>
            <a:off x="1010193" y="3244334"/>
            <a:ext cx="1332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Example 2 </a:t>
            </a:r>
          </a:p>
        </p:txBody>
      </p:sp>
    </p:spTree>
    <p:extLst>
      <p:ext uri="{BB962C8B-B14F-4D97-AF65-F5344CB8AC3E}">
        <p14:creationId xmlns:p14="http://schemas.microsoft.com/office/powerpoint/2010/main" val="2639109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19F9D-6C56-4201-B3E6-358BD085C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/>
          <a:lstStyle/>
          <a:p>
            <a:r>
              <a:rPr lang="en-US" dirty="0"/>
              <a:t>Cont.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A85336B-CCFD-4841-9B97-C1D127B548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19076"/>
            <a:ext cx="10367744" cy="6795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5DDC36-38CE-40B0-94A5-E9F331445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783804"/>
            <a:ext cx="9496206" cy="178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3791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3B190-FABB-4A63-9B08-7DD062530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1858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D90B350-4CCC-4C6F-95D8-62C0882B51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2777" y="1210491"/>
            <a:ext cx="5468983" cy="2960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28B364-7BBD-42AA-A4E5-DBFEDDBBE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761" y="1210490"/>
            <a:ext cx="4101736" cy="3831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497D92-19AF-4F7D-A905-F9448292F6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777" y="2255519"/>
            <a:ext cx="5538652" cy="618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7BA0FC-C220-4E58-88EA-F9D43EDF1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777" y="3100251"/>
            <a:ext cx="4119154" cy="1280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EEF5E1-B746-4B89-9F3C-4EF79A2972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8571" y="4606833"/>
            <a:ext cx="1976845" cy="16197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DB7222-C561-4F33-B947-4D1D51EFE7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2135" y="4458790"/>
            <a:ext cx="1976845" cy="187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52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1815A-4FF4-4DD7-8810-43A77E2AA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3991"/>
            <a:ext cx="10515600" cy="46382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4.2.3 Comparison Properties of Integrals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953E9-B7AA-4930-AD83-0F4043BF1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9566"/>
            <a:ext cx="10515600" cy="529739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Comparison Theorem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4EDAC3-E975-4F46-8CAF-3A7817A37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36915"/>
            <a:ext cx="9115697" cy="378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051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9EDE2-44FB-4908-9EEA-B199CA050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861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Average Value of a Function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13B1BFB-DACB-4400-9518-8311B4A9CD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9234" y="984070"/>
            <a:ext cx="8847909" cy="160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847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7A591-E12C-4E03-AC0D-C8AD0B889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4772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B9860DC-2F5B-4EDE-8699-8D60C940A0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05692"/>
            <a:ext cx="7208520" cy="1219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780E5A-6E01-48D5-965F-E3D9F72A4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15886"/>
            <a:ext cx="6853238" cy="661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46B655-CC87-4486-864E-621899981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576512"/>
            <a:ext cx="4639491" cy="29360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AFACE5-56F5-436F-8DC7-0357534F2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029" y="5669280"/>
            <a:ext cx="4127862" cy="2948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BEE17E-EBF6-4866-8A91-A695DF4B9E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7097" y="5669280"/>
            <a:ext cx="1828799" cy="2948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D86821-9814-4673-87AF-D94F7805A6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2891" y="2882537"/>
            <a:ext cx="6731726" cy="7053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0A3E42-C9F3-4C04-8E6D-9646137FA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6490" y="3587931"/>
            <a:ext cx="4188823" cy="262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7501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2B3E7-8F8F-4605-A3FC-24D43BAFA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315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04ED796-86F8-4E29-ABBA-DD8CC42916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5691" y="853441"/>
            <a:ext cx="7266759" cy="63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B1110E-1F80-49E6-97D9-F061888C9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91" y="3176587"/>
            <a:ext cx="5190309" cy="6357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FF211A-8DA7-478E-97C9-6B813E343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029" y="3744686"/>
            <a:ext cx="2368731" cy="89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44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82503-0E41-4BC4-8915-77987B977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718"/>
            <a:ext cx="7721600" cy="736515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EA556-7439-40AF-BC4A-9561D9C69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901"/>
            <a:ext cx="10515600" cy="475083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Using Sigma Notation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F0936-7159-49B3-9D7D-9713C0716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73" y="1526578"/>
            <a:ext cx="11107024" cy="431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7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50B40-7BE0-4A5F-9F70-BEC2545FA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8332"/>
          </a:xfrm>
        </p:spPr>
        <p:txBody>
          <a:bodyPr>
            <a:normAutofit/>
          </a:bodyPr>
          <a:lstStyle/>
          <a:p>
            <a:r>
              <a:rPr lang="en-US" dirty="0"/>
              <a:t>Rule: Properties of Sigma Notation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7E467FE-F542-4F76-9BB7-5CA5DB4315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974" y="1023458"/>
            <a:ext cx="10977781" cy="506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34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C4741-D998-40A9-8CCA-68CDD66A8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387"/>
          </a:xfrm>
        </p:spPr>
        <p:txBody>
          <a:bodyPr>
            <a:normAutofit/>
          </a:bodyPr>
          <a:lstStyle/>
          <a:p>
            <a:r>
              <a:rPr lang="en-US" dirty="0"/>
              <a:t>Rule: Sums and Powers of Integers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C86B19-4A81-4C1F-843B-EB00BCE7A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6344" y="981511"/>
            <a:ext cx="10397455" cy="473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86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30494-F664-4EE4-A9EE-2D8A9A772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126A5-4E69-4955-B803-EAC361DCC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3123"/>
            <a:ext cx="10515600" cy="520384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Evaluation Using Sigma Notation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332BB2-1284-45BA-BA2B-19FCA225F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1295"/>
            <a:ext cx="7038975" cy="5620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049591-8E35-47AD-9C32-F65F3B181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290" y="1995487"/>
            <a:ext cx="10184235" cy="465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6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24C0D-6CC5-490E-8255-11BE02E4F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6053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06409-28F2-42FB-9F28-80E60D9B6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1178"/>
            <a:ext cx="10515600" cy="524578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Finding the Sum of the function Values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F4BDBF-0451-4BA4-9AE5-B8D456D21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790" y="1497231"/>
            <a:ext cx="7675926" cy="35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75771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788</Words>
  <Application>Microsoft Office PowerPoint</Application>
  <PresentationFormat>Widescreen</PresentationFormat>
  <Paragraphs>90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Arial Black</vt:lpstr>
      <vt:lpstr>Cambria Math</vt:lpstr>
      <vt:lpstr>Essential</vt:lpstr>
      <vt:lpstr>Week 13</vt:lpstr>
      <vt:lpstr> 4.1 Approximating Areas   </vt:lpstr>
      <vt:lpstr>Cont.</vt:lpstr>
      <vt:lpstr>Cont.</vt:lpstr>
      <vt:lpstr>Example</vt:lpstr>
      <vt:lpstr>Rule: Properties of Sigma Notation</vt:lpstr>
      <vt:lpstr>Rule: Sums and Powers of Integers</vt:lpstr>
      <vt:lpstr>Example</vt:lpstr>
      <vt:lpstr>Cont.</vt:lpstr>
      <vt:lpstr>Class Activity</vt:lpstr>
      <vt:lpstr> 4.1.2 Sum of rectangular areas to approximate the area under a  curve </vt:lpstr>
      <vt:lpstr>Cont.</vt:lpstr>
      <vt:lpstr>Partitions</vt:lpstr>
      <vt:lpstr>Rule: Left-Endpoint Approximation</vt:lpstr>
      <vt:lpstr>Rule: Right-Endpoint Approximation</vt:lpstr>
      <vt:lpstr>Cont.</vt:lpstr>
      <vt:lpstr>Example</vt:lpstr>
      <vt:lpstr>Cont.</vt:lpstr>
      <vt:lpstr>Increasing the number of subintervals</vt:lpstr>
      <vt:lpstr>Cont.</vt:lpstr>
      <vt:lpstr>Cont.</vt:lpstr>
      <vt:lpstr>Cont.</vt:lpstr>
      <vt:lpstr>Cont.</vt:lpstr>
      <vt:lpstr>Cont.</vt:lpstr>
      <vt:lpstr>Cont.</vt:lpstr>
      <vt:lpstr>Class Activity</vt:lpstr>
      <vt:lpstr>Cont.</vt:lpstr>
      <vt:lpstr>Cont.</vt:lpstr>
      <vt:lpstr>Example</vt:lpstr>
      <vt:lpstr>Cont.</vt:lpstr>
      <vt:lpstr>Class Activity</vt:lpstr>
      <vt:lpstr>4.2 The Definite Integral</vt:lpstr>
      <vt:lpstr>Area and the definite Integral</vt:lpstr>
      <vt:lpstr>Cont.</vt:lpstr>
      <vt:lpstr>Class Activity</vt:lpstr>
      <vt:lpstr>Net Signed Area</vt:lpstr>
      <vt:lpstr>Cont.</vt:lpstr>
      <vt:lpstr> 4.2.2 Properties of the definite integral  </vt:lpstr>
      <vt:lpstr>Examples</vt:lpstr>
      <vt:lpstr>Class Activity</vt:lpstr>
      <vt:lpstr> 4.2.3 Comparison Properties of Integrals </vt:lpstr>
      <vt:lpstr> Average Value of a Function </vt:lpstr>
      <vt:lpstr>Example</vt:lpstr>
      <vt:lpstr>Class Activity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13</dc:title>
  <dc:creator>Kamau, Ben</dc:creator>
  <cp:lastModifiedBy>Nehal Shukla</cp:lastModifiedBy>
  <cp:revision>4</cp:revision>
  <dcterms:created xsi:type="dcterms:W3CDTF">2023-11-06T19:38:44Z</dcterms:created>
  <dcterms:modified xsi:type="dcterms:W3CDTF">2023-11-07T01:10:15Z</dcterms:modified>
</cp:coreProperties>
</file>