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9" r:id="rId3"/>
    <p:sldId id="260" r:id="rId4"/>
    <p:sldId id="261" r:id="rId5"/>
    <p:sldId id="262" r:id="rId6"/>
    <p:sldId id="274" r:id="rId7"/>
    <p:sldId id="263" r:id="rId8"/>
    <p:sldId id="324" r:id="rId9"/>
    <p:sldId id="264" r:id="rId10"/>
    <p:sldId id="265" r:id="rId11"/>
    <p:sldId id="266" r:id="rId12"/>
    <p:sldId id="267" r:id="rId13"/>
    <p:sldId id="268" r:id="rId14"/>
    <p:sldId id="269" r:id="rId15"/>
    <p:sldId id="276" r:id="rId16"/>
    <p:sldId id="270" r:id="rId17"/>
    <p:sldId id="271" r:id="rId18"/>
    <p:sldId id="272" r:id="rId19"/>
    <p:sldId id="273" r:id="rId20"/>
    <p:sldId id="277" r:id="rId21"/>
    <p:sldId id="278" r:id="rId22"/>
    <p:sldId id="279" r:id="rId23"/>
    <p:sldId id="281" r:id="rId24"/>
    <p:sldId id="282" r:id="rId25"/>
    <p:sldId id="283" r:id="rId26"/>
    <p:sldId id="284" r:id="rId27"/>
    <p:sldId id="325" r:id="rId28"/>
    <p:sldId id="286" r:id="rId29"/>
    <p:sldId id="326" r:id="rId30"/>
    <p:sldId id="287" r:id="rId31"/>
    <p:sldId id="288" r:id="rId32"/>
    <p:sldId id="289" r:id="rId33"/>
    <p:sldId id="290" r:id="rId34"/>
    <p:sldId id="291" r:id="rId35"/>
    <p:sldId id="292" r:id="rId36"/>
    <p:sldId id="293" r:id="rId37"/>
    <p:sldId id="294" r:id="rId38"/>
    <p:sldId id="295" r:id="rId39"/>
    <p:sldId id="296" r:id="rId40"/>
    <p:sldId id="297" r:id="rId41"/>
    <p:sldId id="32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8"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8" d="100"/>
          <a:sy n="68" d="100"/>
        </p:scale>
        <p:origin x="58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64756-239A-43C8-B708-29F095C795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6DFCBF3-3D12-46F8-A107-C27B126A85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78CE40B-7076-4004-A648-3CCABCCC9D8D}"/>
              </a:ext>
            </a:extLst>
          </p:cNvPr>
          <p:cNvSpPr>
            <a:spLocks noGrp="1"/>
          </p:cNvSpPr>
          <p:nvPr>
            <p:ph type="dt" sz="half" idx="10"/>
          </p:nvPr>
        </p:nvSpPr>
        <p:spPr/>
        <p:txBody>
          <a:bodyPr/>
          <a:lstStyle/>
          <a:p>
            <a:fld id="{01B9875C-86EA-4AA8-8449-E21874C29972}" type="datetimeFigureOut">
              <a:rPr lang="en-US" smtClean="0"/>
              <a:t>10/9/2023</a:t>
            </a:fld>
            <a:endParaRPr lang="en-US"/>
          </a:p>
        </p:txBody>
      </p:sp>
      <p:sp>
        <p:nvSpPr>
          <p:cNvPr id="5" name="Footer Placeholder 4">
            <a:extLst>
              <a:ext uri="{FF2B5EF4-FFF2-40B4-BE49-F238E27FC236}">
                <a16:creationId xmlns:a16="http://schemas.microsoft.com/office/drawing/2014/main" id="{AFEA6CB8-8493-4000-8F1D-A01C8C1768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965AF9-2F43-4643-801E-F0C4D5B8ED05}"/>
              </a:ext>
            </a:extLst>
          </p:cNvPr>
          <p:cNvSpPr>
            <a:spLocks noGrp="1"/>
          </p:cNvSpPr>
          <p:nvPr>
            <p:ph type="sldNum" sz="quarter" idx="12"/>
          </p:nvPr>
        </p:nvSpPr>
        <p:spPr/>
        <p:txBody>
          <a:bodyPr/>
          <a:lstStyle/>
          <a:p>
            <a:fld id="{35EB9A6D-1F6C-4076-9B2C-978660C3764E}" type="slidenum">
              <a:rPr lang="en-US" smtClean="0"/>
              <a:t>‹#›</a:t>
            </a:fld>
            <a:endParaRPr lang="en-US"/>
          </a:p>
        </p:txBody>
      </p:sp>
    </p:spTree>
    <p:extLst>
      <p:ext uri="{BB962C8B-B14F-4D97-AF65-F5344CB8AC3E}">
        <p14:creationId xmlns:p14="http://schemas.microsoft.com/office/powerpoint/2010/main" val="225582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October 9, 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65721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8E584-CAE8-810B-4BE5-6D13804717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BF2FFA1-D5B8-02E0-79CF-32099514ACB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8C833-3985-E4D7-BCAC-F907C3C04AE0}"/>
              </a:ext>
            </a:extLst>
          </p:cNvPr>
          <p:cNvSpPr>
            <a:spLocks noGrp="1"/>
          </p:cNvSpPr>
          <p:nvPr>
            <p:ph type="dt" sz="half" idx="10"/>
          </p:nvPr>
        </p:nvSpPr>
        <p:spPr/>
        <p:txBody>
          <a:bodyPr/>
          <a:lstStyle/>
          <a:p>
            <a:fld id="{ACF0A3B1-3FF5-465E-A30C-5B5E6B766AD5}" type="datetimeFigureOut">
              <a:rPr lang="en-US" smtClean="0"/>
              <a:t>10/9/2023</a:t>
            </a:fld>
            <a:endParaRPr lang="en-US"/>
          </a:p>
        </p:txBody>
      </p:sp>
      <p:sp>
        <p:nvSpPr>
          <p:cNvPr id="5" name="Footer Placeholder 4">
            <a:extLst>
              <a:ext uri="{FF2B5EF4-FFF2-40B4-BE49-F238E27FC236}">
                <a16:creationId xmlns:a16="http://schemas.microsoft.com/office/drawing/2014/main" id="{1ED211FD-93E7-2EC1-0387-B16A09EA80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180E2B-8AC6-75B4-01B5-40CB75CB7FC0}"/>
              </a:ext>
            </a:extLst>
          </p:cNvPr>
          <p:cNvSpPr>
            <a:spLocks noGrp="1"/>
          </p:cNvSpPr>
          <p:nvPr>
            <p:ph type="sldNum" sz="quarter" idx="12"/>
          </p:nvPr>
        </p:nvSpPr>
        <p:spPr/>
        <p:txBody>
          <a:bodyPr/>
          <a:lstStyle/>
          <a:p>
            <a:fld id="{B406AC8A-1F1F-484B-90A2-1E80EAAC278E}" type="slidenum">
              <a:rPr lang="en-US" smtClean="0"/>
              <a:t>‹#›</a:t>
            </a:fld>
            <a:endParaRPr lang="en-US"/>
          </a:p>
        </p:txBody>
      </p:sp>
    </p:spTree>
    <p:extLst>
      <p:ext uri="{BB962C8B-B14F-4D97-AF65-F5344CB8AC3E}">
        <p14:creationId xmlns:p14="http://schemas.microsoft.com/office/powerpoint/2010/main" val="27801259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5"/>
        <p:cNvGrpSpPr/>
        <p:nvPr/>
      </p:nvGrpSpPr>
      <p:grpSpPr>
        <a:xfrm>
          <a:off x="0" y="0"/>
          <a:ext cx="0" cy="0"/>
          <a:chOff x="0" y="0"/>
          <a:chExt cx="0" cy="0"/>
        </a:xfrm>
      </p:grpSpPr>
      <p:sp>
        <p:nvSpPr>
          <p:cNvPr id="6" name="Google Shape;6;p74"/>
          <p:cNvSpPr txBox="1">
            <a:spLocks noGrp="1"/>
          </p:cNvSpPr>
          <p:nvPr>
            <p:ph type="title"/>
          </p:nvPr>
        </p:nvSpPr>
        <p:spPr>
          <a:xfrm>
            <a:off x="609600" y="152718"/>
            <a:ext cx="7721600" cy="1371600"/>
          </a:xfrm>
          <a:prstGeom prst="rect">
            <a:avLst/>
          </a:prstGeom>
          <a:noFill/>
          <a:ln>
            <a:noFill/>
          </a:ln>
        </p:spPr>
        <p:txBody>
          <a:bodyPr spcFirstLastPara="1" wrap="square" lIns="91425" tIns="45700" rIns="91425" bIns="45700" anchor="b" anchorCtr="0">
            <a:normAutofit/>
          </a:bodyPr>
          <a:lstStyle>
            <a:lvl1pPr marR="0" lvl="0" algn="l" rtl="0">
              <a:spcBef>
                <a:spcPts val="0"/>
              </a:spcBef>
              <a:spcAft>
                <a:spcPts val="0"/>
              </a:spcAft>
              <a:buClr>
                <a:srgbClr val="6CB255"/>
              </a:buClr>
              <a:buSzPts val="2400"/>
              <a:buFont typeface="Arial Black"/>
              <a:buNone/>
              <a:defRPr sz="2400" b="0" i="0" u="none" strike="noStrike" cap="none">
                <a:solidFill>
                  <a:srgbClr val="6CB255"/>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74"/>
          <p:cNvSpPr txBox="1">
            <a:spLocks noGrp="1"/>
          </p:cNvSpPr>
          <p:nvPr>
            <p:ph type="body" idx="1"/>
          </p:nvPr>
        </p:nvSpPr>
        <p:spPr>
          <a:xfrm>
            <a:off x="609600" y="1752601"/>
            <a:ext cx="10160000" cy="4373563"/>
          </a:xfrm>
          <a:prstGeom prst="rect">
            <a:avLst/>
          </a:prstGeom>
          <a:noFill/>
          <a:ln>
            <a:noFill/>
          </a:ln>
        </p:spPr>
        <p:txBody>
          <a:bodyPr spcFirstLastPara="1" wrap="square" lIns="91425" tIns="45700" rIns="91425" bIns="45700" anchor="t" anchorCtr="0">
            <a:normAutofit/>
          </a:bodyPr>
          <a:lstStyle>
            <a:lvl1pPr marL="457200" marR="0" lvl="0" indent="-228600" algn="l" rtl="0">
              <a:spcBef>
                <a:spcPts val="400"/>
              </a:spcBef>
              <a:spcAft>
                <a:spcPts val="0"/>
              </a:spcAft>
              <a:buClr>
                <a:srgbClr val="6CB255"/>
              </a:buClr>
              <a:buSzPts val="2000"/>
              <a:buFont typeface="Arial"/>
              <a:buNone/>
              <a:defRPr sz="2000" b="0" i="0" u="none" strike="noStrike" cap="none">
                <a:solidFill>
                  <a:schemeClr val="dk1"/>
                </a:solidFill>
                <a:latin typeface="Arial"/>
                <a:ea typeface="Arial"/>
                <a:cs typeface="Arial"/>
                <a:sym typeface="Arial"/>
              </a:defRPr>
            </a:lvl1pPr>
            <a:lvl2pPr marL="914400" marR="0" lvl="1" indent="-355600" algn="l" rtl="0">
              <a:spcBef>
                <a:spcPts val="600"/>
              </a:spcBef>
              <a:spcAft>
                <a:spcPts val="0"/>
              </a:spcAft>
              <a:buClr>
                <a:srgbClr val="6CB255"/>
              </a:buClr>
              <a:buSzPts val="2000"/>
              <a:buFont typeface="Arial"/>
              <a:buChar char="•"/>
              <a:defRPr sz="2000" b="0" i="0" u="none" strike="noStrike" cap="none">
                <a:solidFill>
                  <a:srgbClr val="000000"/>
                </a:solidFill>
                <a:latin typeface="Arial"/>
                <a:ea typeface="Arial"/>
                <a:cs typeface="Arial"/>
                <a:sym typeface="Arial"/>
              </a:defRPr>
            </a:lvl2pPr>
            <a:lvl3pPr marL="1371600" marR="0" lvl="2" indent="-342900" algn="l" rtl="0">
              <a:spcBef>
                <a:spcPts val="360"/>
              </a:spcBef>
              <a:spcAft>
                <a:spcPts val="0"/>
              </a:spcAft>
              <a:buClr>
                <a:srgbClr val="6CB255"/>
              </a:buClr>
              <a:buSzPts val="1800"/>
              <a:buFont typeface="Arial"/>
              <a:buChar char="•"/>
              <a:defRPr sz="1800" b="0" i="0" u="none" strike="noStrike" cap="none">
                <a:solidFill>
                  <a:srgbClr val="000000"/>
                </a:solidFill>
                <a:latin typeface="Arial"/>
                <a:ea typeface="Arial"/>
                <a:cs typeface="Arial"/>
                <a:sym typeface="Arial"/>
              </a:defRPr>
            </a:lvl3pPr>
            <a:lvl4pPr marL="1828800" marR="0" lvl="3" indent="-342900" algn="l" rtl="0">
              <a:spcBef>
                <a:spcPts val="360"/>
              </a:spcBef>
              <a:spcAft>
                <a:spcPts val="0"/>
              </a:spcAft>
              <a:buClr>
                <a:srgbClr val="6CB255"/>
              </a:buClr>
              <a:buSzPts val="1800"/>
              <a:buFont typeface="Arial"/>
              <a:buChar char="•"/>
              <a:defRPr sz="1800" b="0" i="0" u="none" strike="noStrike" cap="none">
                <a:solidFill>
                  <a:srgbClr val="000000"/>
                </a:solidFill>
                <a:latin typeface="Arial"/>
                <a:ea typeface="Arial"/>
                <a:cs typeface="Arial"/>
                <a:sym typeface="Arial"/>
              </a:defRPr>
            </a:lvl4pPr>
            <a:lvl5pPr marL="2286000" marR="0" lvl="4" indent="-342900" algn="l" rtl="0">
              <a:spcBef>
                <a:spcPts val="360"/>
              </a:spcBef>
              <a:spcAft>
                <a:spcPts val="0"/>
              </a:spcAft>
              <a:buClr>
                <a:srgbClr val="6CB255"/>
              </a:buClr>
              <a:buSzPts val="1800"/>
              <a:buFont typeface="Arial"/>
              <a:buChar char="•"/>
              <a:defRPr sz="1800" b="0" i="0" u="none" strike="noStrike" cap="none">
                <a:solidFill>
                  <a:srgbClr val="000000"/>
                </a:solidFill>
                <a:latin typeface="Arial"/>
                <a:ea typeface="Arial"/>
                <a:cs typeface="Arial"/>
                <a:sym typeface="Arial"/>
              </a:defRPr>
            </a:lvl5pPr>
            <a:lvl6pPr marL="2743200" marR="0" lvl="5"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8" name="Google Shape;8;p74"/>
          <p:cNvSpPr txBox="1">
            <a:spLocks noGrp="1"/>
          </p:cNvSpPr>
          <p:nvPr>
            <p:ph type="dt" idx="10"/>
          </p:nvPr>
        </p:nvSpPr>
        <p:spPr>
          <a:xfrm>
            <a:off x="609600" y="6172201"/>
            <a:ext cx="4572000" cy="304800"/>
          </a:xfrm>
          <a:prstGeom prst="rect">
            <a:avLst/>
          </a:prstGeom>
          <a:noFill/>
          <a:ln>
            <a:noFill/>
          </a:ln>
        </p:spPr>
        <p:txBody>
          <a:bodyPr spcFirstLastPara="1" wrap="square" lIns="91425" tIns="45700" rIns="91425" bIns="0" anchor="b" anchorCtr="0">
            <a:noAutofit/>
          </a:bodyPr>
          <a:lstStyle>
            <a:lvl1pPr marR="0" lvl="0" algn="l" rtl="0">
              <a:spcBef>
                <a:spcPts val="0"/>
              </a:spcBef>
              <a:spcAft>
                <a:spcPts val="0"/>
              </a:spcAft>
              <a:buSzPts val="1400"/>
              <a:buNone/>
              <a:defRPr sz="10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 name="Google Shape;9;p74"/>
          <p:cNvSpPr txBox="1">
            <a:spLocks noGrp="1"/>
          </p:cNvSpPr>
          <p:nvPr>
            <p:ph type="ftr" idx="11"/>
          </p:nvPr>
        </p:nvSpPr>
        <p:spPr>
          <a:xfrm>
            <a:off x="609600" y="6492876"/>
            <a:ext cx="4572000" cy="28384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0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74"/>
          <p:cNvSpPr txBox="1">
            <a:spLocks noGrp="1"/>
          </p:cNvSpPr>
          <p:nvPr>
            <p:ph type="sldNum" idx="12"/>
          </p:nvPr>
        </p:nvSpPr>
        <p:spPr>
          <a:xfrm rot="-5400000">
            <a:off x="10945706" y="623041"/>
            <a:ext cx="1315721" cy="486833"/>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i="0" u="none" strike="noStrike" cap="none">
                <a:solidFill>
                  <a:srgbClr val="FFFFFF"/>
                </a:solidFill>
                <a:latin typeface="Arial"/>
                <a:ea typeface="Arial"/>
                <a:cs typeface="Arial"/>
                <a:sym typeface="Arial"/>
              </a:defRPr>
            </a:lvl1pPr>
            <a:lvl2pPr marL="0" marR="0" lvl="1" indent="0" algn="r" rtl="0">
              <a:spcBef>
                <a:spcPts val="0"/>
              </a:spcBef>
              <a:buNone/>
              <a:defRPr sz="2400" b="1" i="0" u="none" strike="noStrike" cap="none">
                <a:solidFill>
                  <a:srgbClr val="FFFFFF"/>
                </a:solidFill>
                <a:latin typeface="Arial"/>
                <a:ea typeface="Arial"/>
                <a:cs typeface="Arial"/>
                <a:sym typeface="Arial"/>
              </a:defRPr>
            </a:lvl2pPr>
            <a:lvl3pPr marL="0" marR="0" lvl="2" indent="0" algn="r" rtl="0">
              <a:spcBef>
                <a:spcPts val="0"/>
              </a:spcBef>
              <a:buNone/>
              <a:defRPr sz="2400" b="1" i="0" u="none" strike="noStrike" cap="none">
                <a:solidFill>
                  <a:srgbClr val="FFFFFF"/>
                </a:solidFill>
                <a:latin typeface="Arial"/>
                <a:ea typeface="Arial"/>
                <a:cs typeface="Arial"/>
                <a:sym typeface="Arial"/>
              </a:defRPr>
            </a:lvl3pPr>
            <a:lvl4pPr marL="0" marR="0" lvl="3" indent="0" algn="r" rtl="0">
              <a:spcBef>
                <a:spcPts val="0"/>
              </a:spcBef>
              <a:buNone/>
              <a:defRPr sz="2400" b="1" i="0" u="none" strike="noStrike" cap="none">
                <a:solidFill>
                  <a:srgbClr val="FFFFFF"/>
                </a:solidFill>
                <a:latin typeface="Arial"/>
                <a:ea typeface="Arial"/>
                <a:cs typeface="Arial"/>
                <a:sym typeface="Arial"/>
              </a:defRPr>
            </a:lvl4pPr>
            <a:lvl5pPr marL="0" marR="0" lvl="4" indent="0" algn="r" rtl="0">
              <a:spcBef>
                <a:spcPts val="0"/>
              </a:spcBef>
              <a:buNone/>
              <a:defRPr sz="2400" b="1" i="0" u="none" strike="noStrike" cap="none">
                <a:solidFill>
                  <a:srgbClr val="FFFFFF"/>
                </a:solidFill>
                <a:latin typeface="Arial"/>
                <a:ea typeface="Arial"/>
                <a:cs typeface="Arial"/>
                <a:sym typeface="Arial"/>
              </a:defRPr>
            </a:lvl5pPr>
            <a:lvl6pPr marL="0" marR="0" lvl="5" indent="0" algn="r" rtl="0">
              <a:spcBef>
                <a:spcPts val="0"/>
              </a:spcBef>
              <a:buNone/>
              <a:defRPr sz="2400" b="1" i="0" u="none" strike="noStrike" cap="none">
                <a:solidFill>
                  <a:srgbClr val="FFFFFF"/>
                </a:solidFill>
                <a:latin typeface="Arial"/>
                <a:ea typeface="Arial"/>
                <a:cs typeface="Arial"/>
                <a:sym typeface="Arial"/>
              </a:defRPr>
            </a:lvl6pPr>
            <a:lvl7pPr marL="0" marR="0" lvl="6" indent="0" algn="r" rtl="0">
              <a:spcBef>
                <a:spcPts val="0"/>
              </a:spcBef>
              <a:buNone/>
              <a:defRPr sz="2400" b="1" i="0" u="none" strike="noStrike" cap="none">
                <a:solidFill>
                  <a:srgbClr val="FFFFFF"/>
                </a:solidFill>
                <a:latin typeface="Arial"/>
                <a:ea typeface="Arial"/>
                <a:cs typeface="Arial"/>
                <a:sym typeface="Arial"/>
              </a:defRPr>
            </a:lvl7pPr>
            <a:lvl8pPr marL="0" marR="0" lvl="7" indent="0" algn="r" rtl="0">
              <a:spcBef>
                <a:spcPts val="0"/>
              </a:spcBef>
              <a:buNone/>
              <a:defRPr sz="2400" b="1" i="0" u="none" strike="noStrike" cap="none">
                <a:solidFill>
                  <a:srgbClr val="FFFFFF"/>
                </a:solidFill>
                <a:latin typeface="Arial"/>
                <a:ea typeface="Arial"/>
                <a:cs typeface="Arial"/>
                <a:sym typeface="Arial"/>
              </a:defRPr>
            </a:lvl8pPr>
            <a:lvl9pPr marL="0" marR="0" lvl="8" indent="0" algn="r" rtl="0">
              <a:spcBef>
                <a:spcPts val="0"/>
              </a:spcBef>
              <a:buNone/>
              <a:defRPr sz="2400" b="1" i="0" u="none" strike="noStrike" cap="none">
                <a:solidFill>
                  <a:srgbClr val="FFFFFF"/>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12913740"/>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diymjgPNIIo" TargetMode="External"/><Relationship Id="rId2" Type="http://schemas.openxmlformats.org/officeDocument/2006/relationships/hyperlink" Target="https://www.youtube.com/watch?v=s1mNKAgAqcU" TargetMode="External"/><Relationship Id="rId1" Type="http://schemas.openxmlformats.org/officeDocument/2006/relationships/slideLayout" Target="../slideLayouts/slideLayout2.xml"/><Relationship Id="rId6" Type="http://schemas.openxmlformats.org/officeDocument/2006/relationships/hyperlink" Target="https://www.youtube.com/watch?v=ZAgFwsOxSgU" TargetMode="External"/><Relationship Id="rId5" Type="http://schemas.openxmlformats.org/officeDocument/2006/relationships/hyperlink" Target="https://www.youtube.com/watch?v=YWowpKvMpsc" TargetMode="External"/><Relationship Id="rId4" Type="http://schemas.openxmlformats.org/officeDocument/2006/relationships/hyperlink" Target="https://www.youtube.com/watch?v=rHtpggJEfaw"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xml"/><Relationship Id="rId5" Type="http://schemas.openxmlformats.org/officeDocument/2006/relationships/image" Target="../media/image43.png"/><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NUL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hyperlink" Target="https://www.youtube.com/watch?v=oA7WXQYbac0" TargetMode="External"/><Relationship Id="rId2" Type="http://schemas.openxmlformats.org/officeDocument/2006/relationships/hyperlink" Target="https://www.youtube.com/watch?v=Ryj5U_KgR8E" TargetMode="External"/><Relationship Id="rId1" Type="http://schemas.openxmlformats.org/officeDocument/2006/relationships/slideLayout" Target="../slideLayouts/slideLayout2.xml"/><Relationship Id="rId4" Type="http://schemas.openxmlformats.org/officeDocument/2006/relationships/hyperlink" Target="https://www.youtube.com/watch?v=NrHT1cwWYAQ"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4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NULL"/><Relationship Id="rId1" Type="http://schemas.openxmlformats.org/officeDocument/2006/relationships/slideLayout" Target="../slideLayouts/slideLayout3.xml"/><Relationship Id="rId4" Type="http://schemas.openxmlformats.org/officeDocument/2006/relationships/image" Target="NULL"/></Relationships>
</file>

<file path=ppt/slides/_rels/slide4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3.xml"/><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NUL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hyperlink" Target="https://www.youtube.com/watch?v=CumQZegFo8U" TargetMode="External"/><Relationship Id="rId2" Type="http://schemas.openxmlformats.org/officeDocument/2006/relationships/hyperlink" Target="https://www.youtube.com/watch?v=T1iF26hqdpI" TargetMode="External"/><Relationship Id="rId1" Type="http://schemas.openxmlformats.org/officeDocument/2006/relationships/slideLayout" Target="../slideLayouts/slideLayout2.xml"/><Relationship Id="rId4" Type="http://schemas.openxmlformats.org/officeDocument/2006/relationships/hyperlink" Target="https://www.youtube.com/watch?v=oFqHdvBZ09o"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6AC39-83CB-386A-740A-979B638893D4}"/>
              </a:ext>
            </a:extLst>
          </p:cNvPr>
          <p:cNvSpPr>
            <a:spLocks noGrp="1"/>
          </p:cNvSpPr>
          <p:nvPr>
            <p:ph type="ctrTitle"/>
          </p:nvPr>
        </p:nvSpPr>
        <p:spPr>
          <a:xfrm>
            <a:off x="1524000" y="451243"/>
            <a:ext cx="9144000" cy="2387600"/>
          </a:xfrm>
        </p:spPr>
        <p:txBody>
          <a:bodyPr/>
          <a:lstStyle/>
          <a:p>
            <a:r>
              <a:rPr lang="en-US" dirty="0"/>
              <a:t>Week 9</a:t>
            </a:r>
          </a:p>
        </p:txBody>
      </p:sp>
      <p:sp>
        <p:nvSpPr>
          <p:cNvPr id="3" name="Subtitle 2">
            <a:extLst>
              <a:ext uri="{FF2B5EF4-FFF2-40B4-BE49-F238E27FC236}">
                <a16:creationId xmlns:a16="http://schemas.microsoft.com/office/drawing/2014/main" id="{1FD7D071-A505-23CF-2391-AE0871808E57}"/>
              </a:ext>
            </a:extLst>
          </p:cNvPr>
          <p:cNvSpPr>
            <a:spLocks noGrp="1"/>
          </p:cNvSpPr>
          <p:nvPr>
            <p:ph type="subTitle" idx="1"/>
          </p:nvPr>
        </p:nvSpPr>
        <p:spPr>
          <a:xfrm>
            <a:off x="1082180" y="3182588"/>
            <a:ext cx="10133901" cy="3000097"/>
          </a:xfrm>
        </p:spPr>
        <p:txBody>
          <a:bodyPr>
            <a:normAutofit fontScale="92500" lnSpcReduction="20000"/>
          </a:bodyPr>
          <a:lstStyle/>
          <a:p>
            <a:r>
              <a:rPr lang="en-US" dirty="0"/>
              <a:t>In this module we will cover</a:t>
            </a:r>
          </a:p>
          <a:p>
            <a:endParaRPr lang="en-US" dirty="0"/>
          </a:p>
          <a:p>
            <a:pPr algn="l"/>
            <a:r>
              <a:rPr lang="en-US" b="1" dirty="0"/>
              <a:t>Chapter 3: Applications of Derivatives</a:t>
            </a:r>
          </a:p>
          <a:p>
            <a:pPr algn="l"/>
            <a:endParaRPr lang="en-US" b="1" dirty="0"/>
          </a:p>
          <a:p>
            <a:pPr algn="l"/>
            <a:r>
              <a:rPr lang="en-US" b="1" dirty="0"/>
              <a:t>3.1 Related Rates  </a:t>
            </a:r>
          </a:p>
          <a:p>
            <a:pPr algn="l"/>
            <a:br>
              <a:rPr lang="en-US" b="1" dirty="0">
                <a:effectLst/>
              </a:rPr>
            </a:br>
            <a:r>
              <a:rPr lang="en-US" b="1" dirty="0"/>
              <a:t>3.2 Linear Approximations and Differentials  </a:t>
            </a:r>
          </a:p>
          <a:p>
            <a:pPr algn="l"/>
            <a:br>
              <a:rPr lang="en-US" b="1" dirty="0"/>
            </a:br>
            <a:r>
              <a:rPr lang="en-US" b="1" dirty="0"/>
              <a:t>3.3 Maxima and Minima </a:t>
            </a:r>
          </a:p>
        </p:txBody>
      </p:sp>
    </p:spTree>
    <p:extLst>
      <p:ext uri="{BB962C8B-B14F-4D97-AF65-F5344CB8AC3E}">
        <p14:creationId xmlns:p14="http://schemas.microsoft.com/office/powerpoint/2010/main" val="3677568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EC4BF-2FE9-4A62-BD53-B75CDD985882}"/>
              </a:ext>
            </a:extLst>
          </p:cNvPr>
          <p:cNvSpPr>
            <a:spLocks noGrp="1"/>
          </p:cNvSpPr>
          <p:nvPr>
            <p:ph type="title"/>
          </p:nvPr>
        </p:nvSpPr>
        <p:spPr>
          <a:xfrm>
            <a:off x="838200" y="365125"/>
            <a:ext cx="10515600" cy="904875"/>
          </a:xfrm>
        </p:spPr>
        <p:txBody>
          <a:bodyPr/>
          <a:lstStyle/>
          <a:p>
            <a:r>
              <a:rPr lang="en-US" dirty="0"/>
              <a:t>Cont.</a:t>
            </a:r>
          </a:p>
        </p:txBody>
      </p:sp>
      <p:pic>
        <p:nvPicPr>
          <p:cNvPr id="4" name="Picture 3">
            <a:extLst>
              <a:ext uri="{FF2B5EF4-FFF2-40B4-BE49-F238E27FC236}">
                <a16:creationId xmlns:a16="http://schemas.microsoft.com/office/drawing/2014/main" id="{F956C61F-7363-4AFB-B889-66B7E6D67970}"/>
              </a:ext>
            </a:extLst>
          </p:cNvPr>
          <p:cNvPicPr>
            <a:picLocks noChangeAspect="1"/>
          </p:cNvPicPr>
          <p:nvPr/>
        </p:nvPicPr>
        <p:blipFill>
          <a:blip r:embed="rId2"/>
          <a:stretch>
            <a:fillRect/>
          </a:stretch>
        </p:blipFill>
        <p:spPr>
          <a:xfrm>
            <a:off x="1033555" y="1515868"/>
            <a:ext cx="9148564" cy="3453730"/>
          </a:xfrm>
          <a:prstGeom prst="rect">
            <a:avLst/>
          </a:prstGeom>
        </p:spPr>
      </p:pic>
      <p:sp>
        <p:nvSpPr>
          <p:cNvPr id="6" name="Rectangle 5">
            <a:extLst>
              <a:ext uri="{FF2B5EF4-FFF2-40B4-BE49-F238E27FC236}">
                <a16:creationId xmlns:a16="http://schemas.microsoft.com/office/drawing/2014/main" id="{7C181425-A6C3-4F40-99E9-377FD60247F5}"/>
              </a:ext>
            </a:extLst>
          </p:cNvPr>
          <p:cNvSpPr/>
          <p:nvPr/>
        </p:nvSpPr>
        <p:spPr>
          <a:xfrm>
            <a:off x="838200" y="5215466"/>
            <a:ext cx="11353800" cy="1200329"/>
          </a:xfrm>
          <a:prstGeom prst="rect">
            <a:avLst/>
          </a:prstGeom>
        </p:spPr>
        <p:txBody>
          <a:bodyPr wrap="square">
            <a:spAutoFit/>
          </a:bodyPr>
          <a:lstStyle/>
          <a:p>
            <a:r>
              <a:rPr lang="en-US" sz="2400" dirty="0"/>
              <a:t>An airplane is flying at a constant height of 4000 ft. The distance between the person and the airplane and the person and the place on the ground directly below the airplane are changing. We denote those quantities with the variables s and x, respectively.</a:t>
            </a:r>
          </a:p>
        </p:txBody>
      </p:sp>
    </p:spTree>
    <p:extLst>
      <p:ext uri="{BB962C8B-B14F-4D97-AF65-F5344CB8AC3E}">
        <p14:creationId xmlns:p14="http://schemas.microsoft.com/office/powerpoint/2010/main" val="4291889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BA08D1-0163-4D6E-A097-62567BE13E38}"/>
              </a:ext>
            </a:extLst>
          </p:cNvPr>
          <p:cNvSpPr>
            <a:spLocks noGrp="1"/>
          </p:cNvSpPr>
          <p:nvPr>
            <p:ph type="title"/>
          </p:nvPr>
        </p:nvSpPr>
        <p:spPr>
          <a:xfrm>
            <a:off x="838200" y="365125"/>
            <a:ext cx="10515600" cy="955675"/>
          </a:xfrm>
        </p:spPr>
        <p:txBody>
          <a:bodyPr/>
          <a:lstStyle/>
          <a:p>
            <a:r>
              <a:rPr lang="en-US" dirty="0"/>
              <a:t>Cont.</a:t>
            </a:r>
          </a:p>
        </p:txBody>
      </p:sp>
      <p:pic>
        <p:nvPicPr>
          <p:cNvPr id="4" name="Picture 3">
            <a:extLst>
              <a:ext uri="{FF2B5EF4-FFF2-40B4-BE49-F238E27FC236}">
                <a16:creationId xmlns:a16="http://schemas.microsoft.com/office/drawing/2014/main" id="{AEEEAA3E-1264-4CDC-B984-0EF2BB873E41}"/>
              </a:ext>
            </a:extLst>
          </p:cNvPr>
          <p:cNvPicPr>
            <a:picLocks noChangeAspect="1"/>
          </p:cNvPicPr>
          <p:nvPr/>
        </p:nvPicPr>
        <p:blipFill>
          <a:blip r:embed="rId2"/>
          <a:stretch>
            <a:fillRect/>
          </a:stretch>
        </p:blipFill>
        <p:spPr>
          <a:xfrm>
            <a:off x="695587" y="1320800"/>
            <a:ext cx="9382849" cy="4827864"/>
          </a:xfrm>
          <a:prstGeom prst="rect">
            <a:avLst/>
          </a:prstGeom>
        </p:spPr>
      </p:pic>
    </p:spTree>
    <p:extLst>
      <p:ext uri="{BB962C8B-B14F-4D97-AF65-F5344CB8AC3E}">
        <p14:creationId xmlns:p14="http://schemas.microsoft.com/office/powerpoint/2010/main" val="42009041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F3467-16CB-444C-802C-57AED915B44C}"/>
              </a:ext>
            </a:extLst>
          </p:cNvPr>
          <p:cNvSpPr>
            <a:spLocks noGrp="1"/>
          </p:cNvSpPr>
          <p:nvPr>
            <p:ph type="title"/>
          </p:nvPr>
        </p:nvSpPr>
        <p:spPr>
          <a:xfrm>
            <a:off x="838200" y="365126"/>
            <a:ext cx="10515600" cy="426726"/>
          </a:xfrm>
        </p:spPr>
        <p:txBody>
          <a:bodyPr>
            <a:normAutofit fontScale="90000"/>
          </a:bodyPr>
          <a:lstStyle/>
          <a:p>
            <a:r>
              <a:rPr lang="en-US" dirty="0"/>
              <a:t>Cont.</a:t>
            </a:r>
          </a:p>
        </p:txBody>
      </p:sp>
      <p:pic>
        <p:nvPicPr>
          <p:cNvPr id="4" name="Picture 3">
            <a:extLst>
              <a:ext uri="{FF2B5EF4-FFF2-40B4-BE49-F238E27FC236}">
                <a16:creationId xmlns:a16="http://schemas.microsoft.com/office/drawing/2014/main" id="{40236128-7E80-428E-A3CF-C7309C8D3796}"/>
              </a:ext>
            </a:extLst>
          </p:cNvPr>
          <p:cNvPicPr>
            <a:picLocks noChangeAspect="1"/>
          </p:cNvPicPr>
          <p:nvPr/>
        </p:nvPicPr>
        <p:blipFill>
          <a:blip r:embed="rId2"/>
          <a:stretch>
            <a:fillRect/>
          </a:stretch>
        </p:blipFill>
        <p:spPr>
          <a:xfrm>
            <a:off x="838200" y="791852"/>
            <a:ext cx="11032067" cy="5862948"/>
          </a:xfrm>
          <a:prstGeom prst="rect">
            <a:avLst/>
          </a:prstGeom>
        </p:spPr>
      </p:pic>
    </p:spTree>
    <p:extLst>
      <p:ext uri="{BB962C8B-B14F-4D97-AF65-F5344CB8AC3E}">
        <p14:creationId xmlns:p14="http://schemas.microsoft.com/office/powerpoint/2010/main" val="2542435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C2F63-DA46-4CB4-B337-6C9357C7D3ED}"/>
              </a:ext>
            </a:extLst>
          </p:cNvPr>
          <p:cNvSpPr>
            <a:spLocks noGrp="1"/>
          </p:cNvSpPr>
          <p:nvPr>
            <p:ph type="title"/>
          </p:nvPr>
        </p:nvSpPr>
        <p:spPr>
          <a:xfrm>
            <a:off x="838200" y="365125"/>
            <a:ext cx="10515600" cy="752475"/>
          </a:xfrm>
        </p:spPr>
        <p:txBody>
          <a:bodyPr/>
          <a:lstStyle/>
          <a:p>
            <a:r>
              <a:rPr lang="en-US" dirty="0"/>
              <a:t>Cont.</a:t>
            </a:r>
          </a:p>
        </p:txBody>
      </p:sp>
      <p:pic>
        <p:nvPicPr>
          <p:cNvPr id="4" name="Picture 3">
            <a:extLst>
              <a:ext uri="{FF2B5EF4-FFF2-40B4-BE49-F238E27FC236}">
                <a16:creationId xmlns:a16="http://schemas.microsoft.com/office/drawing/2014/main" id="{1A15C658-3BFC-4F81-BE22-579A283597AF}"/>
              </a:ext>
            </a:extLst>
          </p:cNvPr>
          <p:cNvPicPr>
            <a:picLocks noChangeAspect="1"/>
          </p:cNvPicPr>
          <p:nvPr/>
        </p:nvPicPr>
        <p:blipFill>
          <a:blip r:embed="rId2"/>
          <a:stretch>
            <a:fillRect/>
          </a:stretch>
        </p:blipFill>
        <p:spPr>
          <a:xfrm>
            <a:off x="707239" y="1117600"/>
            <a:ext cx="10646561" cy="5398058"/>
          </a:xfrm>
          <a:prstGeom prst="rect">
            <a:avLst/>
          </a:prstGeom>
        </p:spPr>
      </p:pic>
    </p:spTree>
    <p:extLst>
      <p:ext uri="{BB962C8B-B14F-4D97-AF65-F5344CB8AC3E}">
        <p14:creationId xmlns:p14="http://schemas.microsoft.com/office/powerpoint/2010/main" val="1300164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39387-ADDE-4228-80A9-9FB5261DA94C}"/>
              </a:ext>
            </a:extLst>
          </p:cNvPr>
          <p:cNvSpPr>
            <a:spLocks noGrp="1"/>
          </p:cNvSpPr>
          <p:nvPr>
            <p:ph type="title"/>
          </p:nvPr>
        </p:nvSpPr>
        <p:spPr>
          <a:xfrm>
            <a:off x="838200" y="365126"/>
            <a:ext cx="10515600" cy="786342"/>
          </a:xfrm>
        </p:spPr>
        <p:txBody>
          <a:bodyPr/>
          <a:lstStyle/>
          <a:p>
            <a:r>
              <a:rPr lang="en-US" dirty="0"/>
              <a:t>Cont.</a:t>
            </a:r>
          </a:p>
        </p:txBody>
      </p:sp>
      <p:pic>
        <p:nvPicPr>
          <p:cNvPr id="4" name="Picture 3">
            <a:extLst>
              <a:ext uri="{FF2B5EF4-FFF2-40B4-BE49-F238E27FC236}">
                <a16:creationId xmlns:a16="http://schemas.microsoft.com/office/drawing/2014/main" id="{C872526C-72F4-4D8F-AC93-9D43D8176B29}"/>
              </a:ext>
            </a:extLst>
          </p:cNvPr>
          <p:cNvPicPr>
            <a:picLocks noChangeAspect="1"/>
          </p:cNvPicPr>
          <p:nvPr/>
        </p:nvPicPr>
        <p:blipFill>
          <a:blip r:embed="rId2"/>
          <a:stretch>
            <a:fillRect/>
          </a:stretch>
        </p:blipFill>
        <p:spPr>
          <a:xfrm>
            <a:off x="1022758" y="1477550"/>
            <a:ext cx="9664028" cy="4478634"/>
          </a:xfrm>
          <a:prstGeom prst="rect">
            <a:avLst/>
          </a:prstGeom>
        </p:spPr>
      </p:pic>
    </p:spTree>
    <p:extLst>
      <p:ext uri="{BB962C8B-B14F-4D97-AF65-F5344CB8AC3E}">
        <p14:creationId xmlns:p14="http://schemas.microsoft.com/office/powerpoint/2010/main" val="2227456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123F0-E48D-4D09-8717-7D53512BD328}"/>
              </a:ext>
            </a:extLst>
          </p:cNvPr>
          <p:cNvSpPr>
            <a:spLocks noGrp="1"/>
          </p:cNvSpPr>
          <p:nvPr>
            <p:ph type="title"/>
          </p:nvPr>
        </p:nvSpPr>
        <p:spPr/>
        <p:txBody>
          <a:bodyPr/>
          <a:lstStyle/>
          <a:p>
            <a:r>
              <a:rPr lang="en-US" dirty="0"/>
              <a:t>Class Activity</a:t>
            </a:r>
          </a:p>
        </p:txBody>
      </p:sp>
      <p:sp>
        <p:nvSpPr>
          <p:cNvPr id="3" name="Content Placeholder 2">
            <a:extLst>
              <a:ext uri="{FF2B5EF4-FFF2-40B4-BE49-F238E27FC236}">
                <a16:creationId xmlns:a16="http://schemas.microsoft.com/office/drawing/2014/main" id="{40B67EBB-B6A4-428F-8512-494E2FF39D71}"/>
              </a:ext>
            </a:extLst>
          </p:cNvPr>
          <p:cNvSpPr>
            <a:spLocks noGrp="1"/>
          </p:cNvSpPr>
          <p:nvPr>
            <p:ph idx="1"/>
          </p:nvPr>
        </p:nvSpPr>
        <p:spPr/>
        <p:txBody>
          <a:bodyPr/>
          <a:lstStyle/>
          <a:p>
            <a:pPr marL="0" indent="0">
              <a:buNone/>
            </a:pPr>
            <a:r>
              <a:rPr lang="en-US" dirty="0"/>
              <a:t>What is the speed of the plane if the distance between the person and the plane is increasing at the  rate of 300ft/sec?</a:t>
            </a:r>
          </a:p>
        </p:txBody>
      </p:sp>
    </p:spTree>
    <p:extLst>
      <p:ext uri="{BB962C8B-B14F-4D97-AF65-F5344CB8AC3E}">
        <p14:creationId xmlns:p14="http://schemas.microsoft.com/office/powerpoint/2010/main" val="9856694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E0292B-51BB-44C4-92CD-695FF43F24C4}"/>
              </a:ext>
            </a:extLst>
          </p:cNvPr>
          <p:cNvSpPr>
            <a:spLocks noGrp="1"/>
          </p:cNvSpPr>
          <p:nvPr>
            <p:ph type="title"/>
          </p:nvPr>
        </p:nvSpPr>
        <p:spPr>
          <a:xfrm>
            <a:off x="838200" y="365126"/>
            <a:ext cx="10515600" cy="769408"/>
          </a:xfrm>
        </p:spPr>
        <p:txBody>
          <a:bodyPr/>
          <a:lstStyle/>
          <a:p>
            <a:r>
              <a:rPr lang="en-US" dirty="0"/>
              <a:t>Example 4: Water Draining From a Funnel</a:t>
            </a:r>
          </a:p>
        </p:txBody>
      </p:sp>
      <p:pic>
        <p:nvPicPr>
          <p:cNvPr id="4" name="Picture 3">
            <a:extLst>
              <a:ext uri="{FF2B5EF4-FFF2-40B4-BE49-F238E27FC236}">
                <a16:creationId xmlns:a16="http://schemas.microsoft.com/office/drawing/2014/main" id="{727AFDAF-65B9-456C-8E5E-156049839D18}"/>
              </a:ext>
            </a:extLst>
          </p:cNvPr>
          <p:cNvPicPr>
            <a:picLocks noChangeAspect="1"/>
          </p:cNvPicPr>
          <p:nvPr/>
        </p:nvPicPr>
        <p:blipFill>
          <a:blip r:embed="rId2"/>
          <a:stretch>
            <a:fillRect/>
          </a:stretch>
        </p:blipFill>
        <p:spPr>
          <a:xfrm>
            <a:off x="695762" y="1342164"/>
            <a:ext cx="9569508" cy="2086836"/>
          </a:xfrm>
          <a:prstGeom prst="rect">
            <a:avLst/>
          </a:prstGeom>
        </p:spPr>
      </p:pic>
      <p:pic>
        <p:nvPicPr>
          <p:cNvPr id="5" name="Picture 4">
            <a:extLst>
              <a:ext uri="{FF2B5EF4-FFF2-40B4-BE49-F238E27FC236}">
                <a16:creationId xmlns:a16="http://schemas.microsoft.com/office/drawing/2014/main" id="{50C51203-F0E6-440B-91CC-169D34FECB30}"/>
              </a:ext>
            </a:extLst>
          </p:cNvPr>
          <p:cNvPicPr>
            <a:picLocks noChangeAspect="1"/>
          </p:cNvPicPr>
          <p:nvPr/>
        </p:nvPicPr>
        <p:blipFill>
          <a:blip r:embed="rId3"/>
          <a:stretch>
            <a:fillRect/>
          </a:stretch>
        </p:blipFill>
        <p:spPr>
          <a:xfrm>
            <a:off x="1512815" y="3504870"/>
            <a:ext cx="7394431" cy="2803652"/>
          </a:xfrm>
          <a:prstGeom prst="rect">
            <a:avLst/>
          </a:prstGeom>
        </p:spPr>
      </p:pic>
    </p:spTree>
    <p:extLst>
      <p:ext uri="{BB962C8B-B14F-4D97-AF65-F5344CB8AC3E}">
        <p14:creationId xmlns:p14="http://schemas.microsoft.com/office/powerpoint/2010/main" val="10555625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997999-7A0F-49D3-98D6-D92CDF5AA229}"/>
              </a:ext>
            </a:extLst>
          </p:cNvPr>
          <p:cNvSpPr>
            <a:spLocks noGrp="1"/>
          </p:cNvSpPr>
          <p:nvPr>
            <p:ph type="title"/>
          </p:nvPr>
        </p:nvSpPr>
        <p:spPr>
          <a:xfrm>
            <a:off x="838200" y="365125"/>
            <a:ext cx="10515600" cy="758825"/>
          </a:xfrm>
        </p:spPr>
        <p:txBody>
          <a:bodyPr/>
          <a:lstStyle/>
          <a:p>
            <a:r>
              <a:rPr lang="en-US" dirty="0"/>
              <a:t>Explanation:</a:t>
            </a:r>
          </a:p>
        </p:txBody>
      </p:sp>
      <p:sp>
        <p:nvSpPr>
          <p:cNvPr id="4" name="Rectangle 3">
            <a:extLst>
              <a:ext uri="{FF2B5EF4-FFF2-40B4-BE49-F238E27FC236}">
                <a16:creationId xmlns:a16="http://schemas.microsoft.com/office/drawing/2014/main" id="{9135E82D-6629-4DFC-A892-7F70D7D27E98}"/>
              </a:ext>
            </a:extLst>
          </p:cNvPr>
          <p:cNvSpPr/>
          <p:nvPr/>
        </p:nvSpPr>
        <p:spPr>
          <a:xfrm>
            <a:off x="838200" y="1123950"/>
            <a:ext cx="11029950" cy="1384995"/>
          </a:xfrm>
          <a:prstGeom prst="rect">
            <a:avLst/>
          </a:prstGeom>
        </p:spPr>
        <p:txBody>
          <a:bodyPr wrap="square">
            <a:spAutoFit/>
          </a:bodyPr>
          <a:lstStyle/>
          <a:p>
            <a:r>
              <a:rPr lang="en-US" sz="2800" dirty="0"/>
              <a:t>Water is draining from a funnel of height 2 ft and radius 1 ft. The height of the water and the radius of water are changing over time. We denote these quantities with the variables h and r, respectively.</a:t>
            </a:r>
          </a:p>
        </p:txBody>
      </p:sp>
      <p:pic>
        <p:nvPicPr>
          <p:cNvPr id="5" name="Picture 4">
            <a:extLst>
              <a:ext uri="{FF2B5EF4-FFF2-40B4-BE49-F238E27FC236}">
                <a16:creationId xmlns:a16="http://schemas.microsoft.com/office/drawing/2014/main" id="{D0B14499-146A-4D93-A619-70BB0AB1DF6F}"/>
              </a:ext>
            </a:extLst>
          </p:cNvPr>
          <p:cNvPicPr>
            <a:picLocks noChangeAspect="1"/>
          </p:cNvPicPr>
          <p:nvPr/>
        </p:nvPicPr>
        <p:blipFill>
          <a:blip r:embed="rId2"/>
          <a:stretch>
            <a:fillRect/>
          </a:stretch>
        </p:blipFill>
        <p:spPr>
          <a:xfrm>
            <a:off x="838200" y="2508945"/>
            <a:ext cx="11163300" cy="3983930"/>
          </a:xfrm>
          <a:prstGeom prst="rect">
            <a:avLst/>
          </a:prstGeom>
        </p:spPr>
      </p:pic>
    </p:spTree>
    <p:extLst>
      <p:ext uri="{BB962C8B-B14F-4D97-AF65-F5344CB8AC3E}">
        <p14:creationId xmlns:p14="http://schemas.microsoft.com/office/powerpoint/2010/main" val="15228667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FEA371-4DDC-4C01-9E9E-6887C5ADF384}"/>
              </a:ext>
            </a:extLst>
          </p:cNvPr>
          <p:cNvSpPr>
            <a:spLocks noGrp="1"/>
          </p:cNvSpPr>
          <p:nvPr>
            <p:ph type="title"/>
          </p:nvPr>
        </p:nvSpPr>
        <p:spPr>
          <a:xfrm>
            <a:off x="838200" y="365125"/>
            <a:ext cx="10515600" cy="930275"/>
          </a:xfrm>
        </p:spPr>
        <p:txBody>
          <a:bodyPr/>
          <a:lstStyle/>
          <a:p>
            <a:r>
              <a:rPr lang="en-US" dirty="0"/>
              <a:t>Cont.</a:t>
            </a:r>
          </a:p>
        </p:txBody>
      </p:sp>
      <p:pic>
        <p:nvPicPr>
          <p:cNvPr id="5" name="Picture 4">
            <a:extLst>
              <a:ext uri="{FF2B5EF4-FFF2-40B4-BE49-F238E27FC236}">
                <a16:creationId xmlns:a16="http://schemas.microsoft.com/office/drawing/2014/main" id="{51526596-E46E-4817-B41E-F03FCC76D84D}"/>
              </a:ext>
            </a:extLst>
          </p:cNvPr>
          <p:cNvPicPr>
            <a:picLocks noChangeAspect="1"/>
          </p:cNvPicPr>
          <p:nvPr/>
        </p:nvPicPr>
        <p:blipFill>
          <a:blip r:embed="rId2"/>
          <a:stretch>
            <a:fillRect/>
          </a:stretch>
        </p:blipFill>
        <p:spPr>
          <a:xfrm>
            <a:off x="718656" y="1571204"/>
            <a:ext cx="10279311" cy="4795836"/>
          </a:xfrm>
          <a:prstGeom prst="rect">
            <a:avLst/>
          </a:prstGeom>
        </p:spPr>
      </p:pic>
    </p:spTree>
    <p:extLst>
      <p:ext uri="{BB962C8B-B14F-4D97-AF65-F5344CB8AC3E}">
        <p14:creationId xmlns:p14="http://schemas.microsoft.com/office/powerpoint/2010/main" val="4443153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118DF-13E7-497D-B4EE-4DA307E9A0C1}"/>
              </a:ext>
            </a:extLst>
          </p:cNvPr>
          <p:cNvSpPr>
            <a:spLocks noGrp="1"/>
          </p:cNvSpPr>
          <p:nvPr>
            <p:ph type="title"/>
          </p:nvPr>
        </p:nvSpPr>
        <p:spPr>
          <a:xfrm>
            <a:off x="838200" y="365125"/>
            <a:ext cx="10515600" cy="987425"/>
          </a:xfrm>
        </p:spPr>
        <p:txBody>
          <a:bodyPr/>
          <a:lstStyle/>
          <a:p>
            <a:r>
              <a:rPr lang="en-US" dirty="0"/>
              <a:t>Cont.</a:t>
            </a:r>
          </a:p>
        </p:txBody>
      </p:sp>
      <p:pic>
        <p:nvPicPr>
          <p:cNvPr id="4" name="Picture 3">
            <a:extLst>
              <a:ext uri="{FF2B5EF4-FFF2-40B4-BE49-F238E27FC236}">
                <a16:creationId xmlns:a16="http://schemas.microsoft.com/office/drawing/2014/main" id="{7DD85BC3-21C1-4FD4-A172-DAD0C1A5CB70}"/>
              </a:ext>
            </a:extLst>
          </p:cNvPr>
          <p:cNvPicPr>
            <a:picLocks noChangeAspect="1"/>
          </p:cNvPicPr>
          <p:nvPr/>
        </p:nvPicPr>
        <p:blipFill>
          <a:blip r:embed="rId2"/>
          <a:stretch>
            <a:fillRect/>
          </a:stretch>
        </p:blipFill>
        <p:spPr>
          <a:xfrm>
            <a:off x="838200" y="1720266"/>
            <a:ext cx="8615938" cy="4336585"/>
          </a:xfrm>
          <a:prstGeom prst="rect">
            <a:avLst/>
          </a:prstGeom>
        </p:spPr>
      </p:pic>
    </p:spTree>
    <p:extLst>
      <p:ext uri="{BB962C8B-B14F-4D97-AF65-F5344CB8AC3E}">
        <p14:creationId xmlns:p14="http://schemas.microsoft.com/office/powerpoint/2010/main" val="643962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AD75C-6D9D-4637-AB6E-279C4A4C1B50}"/>
              </a:ext>
            </a:extLst>
          </p:cNvPr>
          <p:cNvSpPr>
            <a:spLocks noGrp="1"/>
          </p:cNvSpPr>
          <p:nvPr>
            <p:ph type="title"/>
          </p:nvPr>
        </p:nvSpPr>
        <p:spPr/>
        <p:txBody>
          <a:bodyPr/>
          <a:lstStyle/>
          <a:p>
            <a:r>
              <a:rPr lang="en-US" dirty="0"/>
              <a:t>3.1 Related Rates</a:t>
            </a:r>
          </a:p>
        </p:txBody>
      </p:sp>
      <p:sp>
        <p:nvSpPr>
          <p:cNvPr id="3" name="Content Placeholder 2">
            <a:extLst>
              <a:ext uri="{FF2B5EF4-FFF2-40B4-BE49-F238E27FC236}">
                <a16:creationId xmlns:a16="http://schemas.microsoft.com/office/drawing/2014/main" id="{03996D54-FA53-40D8-B728-079235A0486B}"/>
              </a:ext>
            </a:extLst>
          </p:cNvPr>
          <p:cNvSpPr>
            <a:spLocks noGrp="1"/>
          </p:cNvSpPr>
          <p:nvPr>
            <p:ph idx="1"/>
          </p:nvPr>
        </p:nvSpPr>
        <p:spPr/>
        <p:txBody>
          <a:bodyPr>
            <a:normAutofit/>
          </a:bodyPr>
          <a:lstStyle/>
          <a:p>
            <a:pPr marL="0" indent="0">
              <a:buNone/>
            </a:pPr>
            <a:r>
              <a:rPr lang="en-US" dirty="0"/>
              <a:t>In problems where two or more quantities can be related to one another, and all of the variables involved are implicitly functions of time, , we are often interested in how their rates are related; we call these </a:t>
            </a:r>
            <a:r>
              <a:rPr lang="en-US" i="1" dirty="0"/>
              <a:t>related rates</a:t>
            </a:r>
            <a:r>
              <a:rPr lang="en-US" dirty="0"/>
              <a:t> problems. Once we have an equation establishing the relationship among the variables, we differentiate implicitly with respect to time to find connections among the rates of change.</a:t>
            </a:r>
          </a:p>
          <a:p>
            <a:pPr marL="0" indent="0">
              <a:buNone/>
            </a:pPr>
            <a:endParaRPr lang="en-US" dirty="0"/>
          </a:p>
          <a:p>
            <a:pPr marL="0" indent="0">
              <a:buNone/>
            </a:pPr>
            <a:r>
              <a:rPr lang="en-US" dirty="0"/>
              <a:t>For example, if we consider the balloon example again, we can say that the rate of change in the volume, V, is related to the rate of change in the radius, r. In this case, we say that </a:t>
            </a:r>
            <a:r>
              <a:rPr lang="en-US" dirty="0" err="1"/>
              <a:t>dV</a:t>
            </a:r>
            <a:r>
              <a:rPr lang="en-US" dirty="0"/>
              <a:t>/dt and </a:t>
            </a:r>
            <a:r>
              <a:rPr lang="en-US" dirty="0" err="1"/>
              <a:t>dr</a:t>
            </a:r>
            <a:r>
              <a:rPr lang="en-US" dirty="0"/>
              <a:t>/dt are related rates because V is related to r.</a:t>
            </a:r>
          </a:p>
          <a:p>
            <a:pPr marL="0" indent="0">
              <a:buNone/>
            </a:pPr>
            <a:endParaRPr lang="en-US" dirty="0"/>
          </a:p>
        </p:txBody>
      </p:sp>
    </p:spTree>
    <p:extLst>
      <p:ext uri="{BB962C8B-B14F-4D97-AF65-F5344CB8AC3E}">
        <p14:creationId xmlns:p14="http://schemas.microsoft.com/office/powerpoint/2010/main" val="36102762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F38B9-870E-4755-B36D-F0F839D8F0A9}"/>
              </a:ext>
            </a:extLst>
          </p:cNvPr>
          <p:cNvSpPr>
            <a:spLocks noGrp="1"/>
          </p:cNvSpPr>
          <p:nvPr>
            <p:ph type="title"/>
          </p:nvPr>
        </p:nvSpPr>
        <p:spPr/>
        <p:txBody>
          <a:bodyPr/>
          <a:lstStyle/>
          <a:p>
            <a:r>
              <a:rPr lang="en-US" dirty="0"/>
              <a:t>Class Activity</a:t>
            </a:r>
          </a:p>
        </p:txBody>
      </p:sp>
      <p:pic>
        <p:nvPicPr>
          <p:cNvPr id="4" name="Content Placeholder 3">
            <a:extLst>
              <a:ext uri="{FF2B5EF4-FFF2-40B4-BE49-F238E27FC236}">
                <a16:creationId xmlns:a16="http://schemas.microsoft.com/office/drawing/2014/main" id="{C2CE1AF0-A906-473E-97E2-1A986DC1FD3E}"/>
              </a:ext>
            </a:extLst>
          </p:cNvPr>
          <p:cNvPicPr>
            <a:picLocks noGrp="1" noChangeAspect="1"/>
          </p:cNvPicPr>
          <p:nvPr>
            <p:ph idx="1"/>
          </p:nvPr>
        </p:nvPicPr>
        <p:blipFill>
          <a:blip r:embed="rId2"/>
          <a:stretch>
            <a:fillRect/>
          </a:stretch>
        </p:blipFill>
        <p:spPr>
          <a:xfrm>
            <a:off x="609600" y="2210806"/>
            <a:ext cx="10662248" cy="759213"/>
          </a:xfrm>
          <a:prstGeom prst="rect">
            <a:avLst/>
          </a:prstGeom>
        </p:spPr>
      </p:pic>
    </p:spTree>
    <p:extLst>
      <p:ext uri="{BB962C8B-B14F-4D97-AF65-F5344CB8AC3E}">
        <p14:creationId xmlns:p14="http://schemas.microsoft.com/office/powerpoint/2010/main" val="4923398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D25EA-451D-4ED0-B4EE-94326697B226}"/>
              </a:ext>
            </a:extLst>
          </p:cNvPr>
          <p:cNvSpPr>
            <a:spLocks noGrp="1"/>
          </p:cNvSpPr>
          <p:nvPr>
            <p:ph type="title"/>
          </p:nvPr>
        </p:nvSpPr>
        <p:spPr>
          <a:xfrm>
            <a:off x="584433" y="365124"/>
            <a:ext cx="10103142" cy="448607"/>
          </a:xfrm>
        </p:spPr>
        <p:txBody>
          <a:bodyPr>
            <a:normAutofit fontScale="90000"/>
          </a:bodyPr>
          <a:lstStyle/>
          <a:p>
            <a:r>
              <a:rPr lang="en-US" dirty="0"/>
              <a:t>Example: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6CE724BE-ECCA-4AB4-BB40-583672778517}"/>
                  </a:ext>
                </a:extLst>
              </p:cNvPr>
              <p:cNvSpPr>
                <a:spLocks noGrp="1"/>
              </p:cNvSpPr>
              <p:nvPr>
                <p:ph idx="1"/>
              </p:nvPr>
            </p:nvSpPr>
            <p:spPr>
              <a:xfrm>
                <a:off x="361952" y="943524"/>
                <a:ext cx="11252801" cy="5342308"/>
              </a:xfrm>
            </p:spPr>
            <p:txBody>
              <a:bodyPr/>
              <a:lstStyle/>
              <a:p>
                <a:pPr marL="0" indent="0">
                  <a:buNone/>
                </a:pPr>
                <a:r>
                  <a:rPr lang="en-US" sz="2400" dirty="0"/>
                  <a:t>Consider a 10-foot ladder that is leaning against a wall. If the bottom of the ladder slides away from the wall at a rate of </a:t>
                </a:r>
                <a14:m>
                  <m:oMath xmlns:m="http://schemas.openxmlformats.org/officeDocument/2006/math">
                    <m:r>
                      <a:rPr lang="en-US" sz="2400" i="1" dirty="0" smtClean="0">
                        <a:latin typeface="Cambria Math" panose="02040503050406030204" pitchFamily="18" charset="0"/>
                      </a:rPr>
                      <m:t>1</m:t>
                    </m:r>
                    <m:r>
                      <a:rPr lang="en-US" sz="2400" i="1" dirty="0" smtClean="0">
                        <a:latin typeface="Cambria Math" panose="02040503050406030204" pitchFamily="18" charset="0"/>
                      </a:rPr>
                      <m:t>𝑓𝑡</m:t>
                    </m:r>
                    <m:r>
                      <a:rPr lang="en-US" sz="2400" i="1" dirty="0" smtClean="0">
                        <a:latin typeface="Cambria Math" panose="02040503050406030204" pitchFamily="18" charset="0"/>
                      </a:rPr>
                      <m:t>/</m:t>
                    </m:r>
                    <m:r>
                      <m:rPr>
                        <m:sty m:val="p"/>
                      </m:rPr>
                      <a:rPr lang="en-US" sz="2400" i="1" dirty="0" smtClean="0">
                        <a:latin typeface="Cambria Math" panose="02040503050406030204" pitchFamily="18" charset="0"/>
                      </a:rPr>
                      <m:t>sec</m:t>
                    </m:r>
                    <m:r>
                      <a:rPr lang="en-US" sz="2400" i="1" dirty="0" smtClean="0">
                        <a:latin typeface="Cambria Math" panose="02040503050406030204" pitchFamily="18" charset="0"/>
                      </a:rPr>
                      <m:t>⁡</m:t>
                    </m:r>
                  </m:oMath>
                </a14:m>
                <a:r>
                  <a:rPr lang="en-US" sz="2400" dirty="0"/>
                  <a:t>, how fast is the top of the ladder sliding down the wall when the bottom of the ladder is 6ft from the wall?</a:t>
                </a:r>
              </a:p>
              <a:p>
                <a:pPr marL="0" indent="0">
                  <a:buNone/>
                </a:pPr>
                <a:r>
                  <a:rPr lang="en-US" dirty="0"/>
                  <a:t>Solution:</a:t>
                </a:r>
              </a:p>
              <a:p>
                <a:pPr marL="0" indent="0">
                  <a:buNone/>
                </a:pPr>
                <a:r>
                  <a:rPr lang="en-US" dirty="0"/>
                  <a:t> </a:t>
                </a:r>
              </a:p>
            </p:txBody>
          </p:sp>
        </mc:Choice>
        <mc:Fallback xmlns="">
          <p:sp>
            <p:nvSpPr>
              <p:cNvPr id="3" name="Content Placeholder 2">
                <a:extLst>
                  <a:ext uri="{FF2B5EF4-FFF2-40B4-BE49-F238E27FC236}">
                    <a16:creationId xmlns:a16="http://schemas.microsoft.com/office/drawing/2014/main" id="{6CE724BE-ECCA-4AB4-BB40-583672778517}"/>
                  </a:ext>
                </a:extLst>
              </p:cNvPr>
              <p:cNvSpPr>
                <a:spLocks noGrp="1" noRot="1" noChangeAspect="1" noMove="1" noResize="1" noEditPoints="1" noAdjustHandles="1" noChangeArrowheads="1" noChangeShapeType="1" noTextEdit="1"/>
              </p:cNvSpPr>
              <p:nvPr>
                <p:ph idx="1"/>
              </p:nvPr>
            </p:nvSpPr>
            <p:spPr>
              <a:xfrm>
                <a:off x="361952" y="943524"/>
                <a:ext cx="11252801" cy="5342308"/>
              </a:xfrm>
              <a:blipFill>
                <a:blip r:embed="rId2"/>
                <a:stretch>
                  <a:fillRect l="-813" r="-867"/>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ABBEEE03-F37F-40F1-947B-E0D7C612B21F}"/>
              </a:ext>
            </a:extLst>
          </p:cNvPr>
          <p:cNvPicPr>
            <a:picLocks noChangeAspect="1"/>
          </p:cNvPicPr>
          <p:nvPr/>
        </p:nvPicPr>
        <p:blipFill>
          <a:blip r:embed="rId3"/>
          <a:stretch>
            <a:fillRect/>
          </a:stretch>
        </p:blipFill>
        <p:spPr>
          <a:xfrm>
            <a:off x="577247" y="2777698"/>
            <a:ext cx="10991849" cy="3508134"/>
          </a:xfrm>
          <a:prstGeom prst="rect">
            <a:avLst/>
          </a:prstGeom>
        </p:spPr>
      </p:pic>
    </p:spTree>
    <p:extLst>
      <p:ext uri="{BB962C8B-B14F-4D97-AF65-F5344CB8AC3E}">
        <p14:creationId xmlns:p14="http://schemas.microsoft.com/office/powerpoint/2010/main" val="40022600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93018-D9E1-4765-8A3A-AD17B978972D}"/>
              </a:ext>
            </a:extLst>
          </p:cNvPr>
          <p:cNvSpPr>
            <a:spLocks noGrp="1"/>
          </p:cNvSpPr>
          <p:nvPr>
            <p:ph type="title"/>
          </p:nvPr>
        </p:nvSpPr>
        <p:spPr>
          <a:xfrm>
            <a:off x="838200" y="365126"/>
            <a:ext cx="10515600" cy="980596"/>
          </a:xfrm>
        </p:spPr>
        <p:txBody>
          <a:bodyPr/>
          <a:lstStyle/>
          <a:p>
            <a:r>
              <a:rPr lang="en-US" dirty="0"/>
              <a:t>Cont.</a:t>
            </a:r>
          </a:p>
        </p:txBody>
      </p:sp>
      <p:pic>
        <p:nvPicPr>
          <p:cNvPr id="4" name="Content Placeholder 3">
            <a:extLst>
              <a:ext uri="{FF2B5EF4-FFF2-40B4-BE49-F238E27FC236}">
                <a16:creationId xmlns:a16="http://schemas.microsoft.com/office/drawing/2014/main" id="{A2DC428D-6516-4FEE-955A-8AA53AE7F265}"/>
              </a:ext>
            </a:extLst>
          </p:cNvPr>
          <p:cNvPicPr>
            <a:picLocks noGrp="1" noChangeAspect="1"/>
          </p:cNvPicPr>
          <p:nvPr>
            <p:ph idx="1"/>
          </p:nvPr>
        </p:nvPicPr>
        <p:blipFill>
          <a:blip r:embed="rId2"/>
          <a:stretch>
            <a:fillRect/>
          </a:stretch>
        </p:blipFill>
        <p:spPr>
          <a:xfrm>
            <a:off x="838200" y="1502597"/>
            <a:ext cx="6235460" cy="534837"/>
          </a:xfrm>
          <a:prstGeom prst="rect">
            <a:avLst/>
          </a:prstGeom>
        </p:spPr>
      </p:pic>
      <p:pic>
        <p:nvPicPr>
          <p:cNvPr id="5" name="Picture 4">
            <a:extLst>
              <a:ext uri="{FF2B5EF4-FFF2-40B4-BE49-F238E27FC236}">
                <a16:creationId xmlns:a16="http://schemas.microsoft.com/office/drawing/2014/main" id="{A133690D-299B-4B6F-975A-149CBC5C9EE2}"/>
              </a:ext>
            </a:extLst>
          </p:cNvPr>
          <p:cNvPicPr>
            <a:picLocks noChangeAspect="1"/>
          </p:cNvPicPr>
          <p:nvPr/>
        </p:nvPicPr>
        <p:blipFill>
          <a:blip r:embed="rId3"/>
          <a:stretch>
            <a:fillRect/>
          </a:stretch>
        </p:blipFill>
        <p:spPr>
          <a:xfrm>
            <a:off x="838200" y="2194310"/>
            <a:ext cx="10515600" cy="3674853"/>
          </a:xfrm>
          <a:prstGeom prst="rect">
            <a:avLst/>
          </a:prstGeom>
        </p:spPr>
      </p:pic>
    </p:spTree>
    <p:extLst>
      <p:ext uri="{BB962C8B-B14F-4D97-AF65-F5344CB8AC3E}">
        <p14:creationId xmlns:p14="http://schemas.microsoft.com/office/powerpoint/2010/main" val="9040267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23D00-72D3-4F5A-9272-73C64E1DCD7D}"/>
              </a:ext>
            </a:extLst>
          </p:cNvPr>
          <p:cNvSpPr>
            <a:spLocks noGrp="1"/>
          </p:cNvSpPr>
          <p:nvPr>
            <p:ph type="title"/>
          </p:nvPr>
        </p:nvSpPr>
        <p:spPr>
          <a:xfrm>
            <a:off x="838200" y="365126"/>
            <a:ext cx="10515600" cy="773562"/>
          </a:xfrm>
        </p:spPr>
        <p:txBody>
          <a:bodyPr/>
          <a:lstStyle/>
          <a:p>
            <a:r>
              <a:rPr lang="en-US" dirty="0"/>
              <a:t>Cont.</a:t>
            </a:r>
          </a:p>
        </p:txBody>
      </p:sp>
      <p:pic>
        <p:nvPicPr>
          <p:cNvPr id="4" name="Content Placeholder 3">
            <a:extLst>
              <a:ext uri="{FF2B5EF4-FFF2-40B4-BE49-F238E27FC236}">
                <a16:creationId xmlns:a16="http://schemas.microsoft.com/office/drawing/2014/main" id="{E279793F-39F2-4494-B4FF-BF11D162C661}"/>
              </a:ext>
            </a:extLst>
          </p:cNvPr>
          <p:cNvPicPr>
            <a:picLocks noGrp="1" noChangeAspect="1"/>
          </p:cNvPicPr>
          <p:nvPr>
            <p:ph idx="1"/>
          </p:nvPr>
        </p:nvPicPr>
        <p:blipFill>
          <a:blip r:embed="rId2"/>
          <a:stretch>
            <a:fillRect/>
          </a:stretch>
        </p:blipFill>
        <p:spPr>
          <a:xfrm>
            <a:off x="838200" y="1293963"/>
            <a:ext cx="10688273" cy="5306932"/>
          </a:xfrm>
          <a:prstGeom prst="rect">
            <a:avLst/>
          </a:prstGeom>
        </p:spPr>
      </p:pic>
    </p:spTree>
    <p:extLst>
      <p:ext uri="{BB962C8B-B14F-4D97-AF65-F5344CB8AC3E}">
        <p14:creationId xmlns:p14="http://schemas.microsoft.com/office/powerpoint/2010/main" val="5482916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86701-495A-4E1C-ABEC-B7D890813A1D}"/>
              </a:ext>
            </a:extLst>
          </p:cNvPr>
          <p:cNvSpPr>
            <a:spLocks noGrp="1"/>
          </p:cNvSpPr>
          <p:nvPr>
            <p:ph type="title"/>
          </p:nvPr>
        </p:nvSpPr>
        <p:spPr>
          <a:xfrm>
            <a:off x="601211" y="276836"/>
            <a:ext cx="10505813" cy="566257"/>
          </a:xfrm>
        </p:spPr>
        <p:txBody>
          <a:bodyPr/>
          <a:lstStyle/>
          <a:p>
            <a:r>
              <a:rPr lang="en-US" dirty="0"/>
              <a:t>Conti.</a:t>
            </a:r>
          </a:p>
        </p:txBody>
      </p:sp>
      <p:pic>
        <p:nvPicPr>
          <p:cNvPr id="4" name="Content Placeholder 3">
            <a:extLst>
              <a:ext uri="{FF2B5EF4-FFF2-40B4-BE49-F238E27FC236}">
                <a16:creationId xmlns:a16="http://schemas.microsoft.com/office/drawing/2014/main" id="{C0C75AA5-A094-449C-BEB5-2518A9CDE860}"/>
              </a:ext>
            </a:extLst>
          </p:cNvPr>
          <p:cNvPicPr>
            <a:picLocks noGrp="1" noChangeAspect="1"/>
          </p:cNvPicPr>
          <p:nvPr>
            <p:ph idx="1"/>
          </p:nvPr>
        </p:nvPicPr>
        <p:blipFill>
          <a:blip r:embed="rId2"/>
          <a:stretch>
            <a:fillRect/>
          </a:stretch>
        </p:blipFill>
        <p:spPr>
          <a:xfrm>
            <a:off x="838200" y="1362973"/>
            <a:ext cx="11196550" cy="4813540"/>
          </a:xfrm>
          <a:prstGeom prst="rect">
            <a:avLst/>
          </a:prstGeom>
        </p:spPr>
      </p:pic>
    </p:spTree>
    <p:extLst>
      <p:ext uri="{BB962C8B-B14F-4D97-AF65-F5344CB8AC3E}">
        <p14:creationId xmlns:p14="http://schemas.microsoft.com/office/powerpoint/2010/main" val="40916166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3DA28-D9BE-428E-90F4-81DCEB17CBDB}"/>
              </a:ext>
            </a:extLst>
          </p:cNvPr>
          <p:cNvSpPr>
            <a:spLocks noGrp="1"/>
          </p:cNvSpPr>
          <p:nvPr>
            <p:ph type="title"/>
          </p:nvPr>
        </p:nvSpPr>
        <p:spPr>
          <a:xfrm>
            <a:off x="838200" y="408663"/>
            <a:ext cx="7567802" cy="494870"/>
          </a:xfrm>
        </p:spPr>
        <p:txBody>
          <a:bodyPr/>
          <a:lstStyle/>
          <a:p>
            <a:r>
              <a:rPr lang="en-US" dirty="0"/>
              <a:t>Cont.</a:t>
            </a:r>
          </a:p>
        </p:txBody>
      </p:sp>
      <p:pic>
        <p:nvPicPr>
          <p:cNvPr id="4" name="Content Placeholder 3">
            <a:extLst>
              <a:ext uri="{FF2B5EF4-FFF2-40B4-BE49-F238E27FC236}">
                <a16:creationId xmlns:a16="http://schemas.microsoft.com/office/drawing/2014/main" id="{4F82F807-318C-4886-904D-5983DA175809}"/>
              </a:ext>
            </a:extLst>
          </p:cNvPr>
          <p:cNvPicPr>
            <a:picLocks noGrp="1" noChangeAspect="1"/>
          </p:cNvPicPr>
          <p:nvPr>
            <p:ph idx="1"/>
          </p:nvPr>
        </p:nvPicPr>
        <p:blipFill>
          <a:blip r:embed="rId2"/>
          <a:stretch>
            <a:fillRect/>
          </a:stretch>
        </p:blipFill>
        <p:spPr>
          <a:xfrm>
            <a:off x="494251" y="1365782"/>
            <a:ext cx="10807460" cy="862641"/>
          </a:xfrm>
          <a:prstGeom prst="rect">
            <a:avLst/>
          </a:prstGeom>
        </p:spPr>
      </p:pic>
      <p:pic>
        <p:nvPicPr>
          <p:cNvPr id="5" name="Picture 4">
            <a:extLst>
              <a:ext uri="{FF2B5EF4-FFF2-40B4-BE49-F238E27FC236}">
                <a16:creationId xmlns:a16="http://schemas.microsoft.com/office/drawing/2014/main" id="{9E01C406-24B0-44F9-9775-EE1342B8419A}"/>
              </a:ext>
            </a:extLst>
          </p:cNvPr>
          <p:cNvPicPr>
            <a:picLocks noChangeAspect="1"/>
          </p:cNvPicPr>
          <p:nvPr/>
        </p:nvPicPr>
        <p:blipFill>
          <a:blip r:embed="rId3"/>
          <a:stretch>
            <a:fillRect/>
          </a:stretch>
        </p:blipFill>
        <p:spPr>
          <a:xfrm>
            <a:off x="1106081" y="2739108"/>
            <a:ext cx="6411977" cy="3105508"/>
          </a:xfrm>
          <a:prstGeom prst="rect">
            <a:avLst/>
          </a:prstGeom>
        </p:spPr>
      </p:pic>
    </p:spTree>
    <p:extLst>
      <p:ext uri="{BB962C8B-B14F-4D97-AF65-F5344CB8AC3E}">
        <p14:creationId xmlns:p14="http://schemas.microsoft.com/office/powerpoint/2010/main" val="21875581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14333-A20A-479B-B457-580730710EF9}"/>
              </a:ext>
            </a:extLst>
          </p:cNvPr>
          <p:cNvSpPr>
            <a:spLocks noGrp="1"/>
          </p:cNvSpPr>
          <p:nvPr>
            <p:ph type="title"/>
          </p:nvPr>
        </p:nvSpPr>
        <p:spPr>
          <a:xfrm>
            <a:off x="838200" y="365125"/>
            <a:ext cx="10515600" cy="808067"/>
          </a:xfrm>
        </p:spPr>
        <p:txBody>
          <a:bodyPr/>
          <a:lstStyle/>
          <a:p>
            <a:r>
              <a:rPr lang="en-US" dirty="0"/>
              <a:t>Cont.</a:t>
            </a:r>
          </a:p>
        </p:txBody>
      </p:sp>
      <p:pic>
        <p:nvPicPr>
          <p:cNvPr id="4" name="Content Placeholder 3">
            <a:extLst>
              <a:ext uri="{FF2B5EF4-FFF2-40B4-BE49-F238E27FC236}">
                <a16:creationId xmlns:a16="http://schemas.microsoft.com/office/drawing/2014/main" id="{B324466D-636C-44AB-B715-0CAE96FC4BB2}"/>
              </a:ext>
            </a:extLst>
          </p:cNvPr>
          <p:cNvPicPr>
            <a:picLocks noGrp="1" noChangeAspect="1"/>
          </p:cNvPicPr>
          <p:nvPr>
            <p:ph idx="1"/>
          </p:nvPr>
        </p:nvPicPr>
        <p:blipFill>
          <a:blip r:embed="rId2"/>
          <a:stretch>
            <a:fillRect/>
          </a:stretch>
        </p:blipFill>
        <p:spPr>
          <a:xfrm>
            <a:off x="838200" y="1173193"/>
            <a:ext cx="11014494" cy="4966464"/>
          </a:xfrm>
          <a:prstGeom prst="rect">
            <a:avLst/>
          </a:prstGeom>
        </p:spPr>
      </p:pic>
    </p:spTree>
    <p:extLst>
      <p:ext uri="{BB962C8B-B14F-4D97-AF65-F5344CB8AC3E}">
        <p14:creationId xmlns:p14="http://schemas.microsoft.com/office/powerpoint/2010/main" val="7062565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5B880-75A1-F60E-E71D-348ECA48FB65}"/>
              </a:ext>
            </a:extLst>
          </p:cNvPr>
          <p:cNvSpPr>
            <a:spLocks noGrp="1"/>
          </p:cNvSpPr>
          <p:nvPr>
            <p:ph type="title"/>
          </p:nvPr>
        </p:nvSpPr>
        <p:spPr/>
        <p:txBody>
          <a:bodyPr/>
          <a:lstStyle/>
          <a:p>
            <a:r>
              <a:rPr lang="en-US" dirty="0"/>
              <a:t>Class Activity</a:t>
            </a:r>
          </a:p>
        </p:txBody>
      </p:sp>
      <p:pic>
        <p:nvPicPr>
          <p:cNvPr id="8" name="Picture 7">
            <a:extLst>
              <a:ext uri="{FF2B5EF4-FFF2-40B4-BE49-F238E27FC236}">
                <a16:creationId xmlns:a16="http://schemas.microsoft.com/office/drawing/2014/main" id="{CB648740-68A2-B538-D74A-A0977118F5DD}"/>
              </a:ext>
            </a:extLst>
          </p:cNvPr>
          <p:cNvPicPr>
            <a:picLocks noChangeAspect="1"/>
          </p:cNvPicPr>
          <p:nvPr/>
        </p:nvPicPr>
        <p:blipFill>
          <a:blip r:embed="rId2"/>
          <a:stretch>
            <a:fillRect/>
          </a:stretch>
        </p:blipFill>
        <p:spPr>
          <a:xfrm>
            <a:off x="609600" y="1518738"/>
            <a:ext cx="10591450" cy="3687743"/>
          </a:xfrm>
          <a:prstGeom prst="rect">
            <a:avLst/>
          </a:prstGeom>
        </p:spPr>
      </p:pic>
    </p:spTree>
    <p:extLst>
      <p:ext uri="{BB962C8B-B14F-4D97-AF65-F5344CB8AC3E}">
        <p14:creationId xmlns:p14="http://schemas.microsoft.com/office/powerpoint/2010/main" val="8153262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F18D0-7E70-4975-9984-762E01811DC8}"/>
              </a:ext>
            </a:extLst>
          </p:cNvPr>
          <p:cNvSpPr>
            <a:spLocks noGrp="1"/>
          </p:cNvSpPr>
          <p:nvPr>
            <p:ph type="title"/>
          </p:nvPr>
        </p:nvSpPr>
        <p:spPr>
          <a:xfrm>
            <a:off x="707572" y="197175"/>
            <a:ext cx="10515600" cy="807978"/>
          </a:xfrm>
        </p:spPr>
        <p:txBody>
          <a:bodyPr>
            <a:normAutofit fontScale="90000"/>
          </a:bodyPr>
          <a:lstStyle/>
          <a:p>
            <a:br>
              <a:rPr lang="en-US" dirty="0"/>
            </a:br>
            <a:r>
              <a:rPr lang="en-US" sz="2700" dirty="0"/>
              <a:t>Class Activity</a:t>
            </a:r>
          </a:p>
        </p:txBody>
      </p:sp>
      <p:pic>
        <p:nvPicPr>
          <p:cNvPr id="13" name="Picture 12">
            <a:extLst>
              <a:ext uri="{FF2B5EF4-FFF2-40B4-BE49-F238E27FC236}">
                <a16:creationId xmlns:a16="http://schemas.microsoft.com/office/drawing/2014/main" id="{52EF8CEC-FE99-6A44-5D0D-D300275FE687}"/>
              </a:ext>
            </a:extLst>
          </p:cNvPr>
          <p:cNvPicPr>
            <a:picLocks noChangeAspect="1"/>
          </p:cNvPicPr>
          <p:nvPr/>
        </p:nvPicPr>
        <p:blipFill>
          <a:blip r:embed="rId2"/>
          <a:stretch>
            <a:fillRect/>
          </a:stretch>
        </p:blipFill>
        <p:spPr>
          <a:xfrm>
            <a:off x="188459" y="1418349"/>
            <a:ext cx="11553825" cy="3648075"/>
          </a:xfrm>
          <a:prstGeom prst="rect">
            <a:avLst/>
          </a:prstGeom>
        </p:spPr>
      </p:pic>
    </p:spTree>
    <p:extLst>
      <p:ext uri="{BB962C8B-B14F-4D97-AF65-F5344CB8AC3E}">
        <p14:creationId xmlns:p14="http://schemas.microsoft.com/office/powerpoint/2010/main" val="20883997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C2D3F-D7BD-932A-3003-5074C5C6BB3C}"/>
              </a:ext>
            </a:extLst>
          </p:cNvPr>
          <p:cNvSpPr>
            <a:spLocks noGrp="1"/>
          </p:cNvSpPr>
          <p:nvPr>
            <p:ph type="title"/>
          </p:nvPr>
        </p:nvSpPr>
        <p:spPr/>
        <p:txBody>
          <a:bodyPr/>
          <a:lstStyle/>
          <a:p>
            <a:r>
              <a:rPr lang="en-US" dirty="0"/>
              <a:t>Videos: Related Rates</a:t>
            </a:r>
          </a:p>
        </p:txBody>
      </p:sp>
      <p:sp>
        <p:nvSpPr>
          <p:cNvPr id="4" name="Text Placeholder 3">
            <a:extLst>
              <a:ext uri="{FF2B5EF4-FFF2-40B4-BE49-F238E27FC236}">
                <a16:creationId xmlns:a16="http://schemas.microsoft.com/office/drawing/2014/main" id="{EB9AEDA8-9DB4-2EC7-1635-A1E58B5CB83A}"/>
              </a:ext>
            </a:extLst>
          </p:cNvPr>
          <p:cNvSpPr>
            <a:spLocks noGrp="1"/>
          </p:cNvSpPr>
          <p:nvPr>
            <p:ph type="body" sz="quarter" idx="14"/>
          </p:nvPr>
        </p:nvSpPr>
        <p:spPr>
          <a:xfrm>
            <a:off x="609600" y="973123"/>
            <a:ext cx="10750549" cy="5037241"/>
          </a:xfrm>
        </p:spPr>
        <p:txBody>
          <a:bodyPr/>
          <a:lstStyle/>
          <a:p>
            <a:r>
              <a:rPr lang="en-US" dirty="0">
                <a:hlinkClick r:id="rId2"/>
              </a:rPr>
              <a:t>Basic Example </a:t>
            </a:r>
            <a:endParaRPr lang="en-US" dirty="0">
              <a:hlinkClick r:id="rId3"/>
            </a:endParaRPr>
          </a:p>
          <a:p>
            <a:endParaRPr lang="en-US" dirty="0">
              <a:hlinkClick r:id="rId3"/>
            </a:endParaRPr>
          </a:p>
          <a:p>
            <a:r>
              <a:rPr lang="en-US" dirty="0">
                <a:hlinkClick r:id="rId3"/>
              </a:rPr>
              <a:t>Rate of Change of Profit </a:t>
            </a:r>
            <a:endParaRPr lang="en-US" dirty="0"/>
          </a:p>
          <a:p>
            <a:endParaRPr lang="en-US" dirty="0"/>
          </a:p>
          <a:p>
            <a:r>
              <a:rPr lang="en-US" dirty="0">
                <a:hlinkClick r:id="rId4"/>
              </a:rPr>
              <a:t>Rate of Change of Area</a:t>
            </a:r>
            <a:endParaRPr lang="en-US" dirty="0"/>
          </a:p>
          <a:p>
            <a:endParaRPr lang="en-US" dirty="0"/>
          </a:p>
          <a:p>
            <a:r>
              <a:rPr lang="en-US" dirty="0">
                <a:hlinkClick r:id="rId5"/>
              </a:rPr>
              <a:t>Related rates using Product Rule</a:t>
            </a:r>
            <a:endParaRPr lang="en-US" dirty="0"/>
          </a:p>
          <a:p>
            <a:endParaRPr lang="en-US" dirty="0"/>
          </a:p>
          <a:p>
            <a:r>
              <a:rPr lang="en-US" dirty="0">
                <a:hlinkClick r:id="rId6"/>
              </a:rPr>
              <a:t>Related rates: Ladder</a:t>
            </a:r>
            <a:endParaRPr lang="en-US" dirty="0"/>
          </a:p>
        </p:txBody>
      </p:sp>
    </p:spTree>
    <p:extLst>
      <p:ext uri="{BB962C8B-B14F-4D97-AF65-F5344CB8AC3E}">
        <p14:creationId xmlns:p14="http://schemas.microsoft.com/office/powerpoint/2010/main" val="2451471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1AF8F-C549-4335-BE25-608672847C73}"/>
              </a:ext>
            </a:extLst>
          </p:cNvPr>
          <p:cNvSpPr>
            <a:spLocks noGrp="1"/>
          </p:cNvSpPr>
          <p:nvPr>
            <p:ph type="title"/>
          </p:nvPr>
        </p:nvSpPr>
        <p:spPr/>
        <p:txBody>
          <a:bodyPr/>
          <a:lstStyle/>
          <a:p>
            <a:r>
              <a:rPr lang="en-US" dirty="0"/>
              <a:t>Example 1:</a:t>
            </a:r>
          </a:p>
        </p:txBody>
      </p:sp>
      <p:pic>
        <p:nvPicPr>
          <p:cNvPr id="4" name="Content Placeholder 3">
            <a:extLst>
              <a:ext uri="{FF2B5EF4-FFF2-40B4-BE49-F238E27FC236}">
                <a16:creationId xmlns:a16="http://schemas.microsoft.com/office/drawing/2014/main" id="{89CBA7E3-F217-4F53-A8DB-9A9BADCCD5D7}"/>
              </a:ext>
            </a:extLst>
          </p:cNvPr>
          <p:cNvPicPr>
            <a:picLocks noGrp="1" noChangeAspect="1"/>
          </p:cNvPicPr>
          <p:nvPr>
            <p:ph idx="1"/>
          </p:nvPr>
        </p:nvPicPr>
        <p:blipFill>
          <a:blip r:embed="rId2"/>
          <a:stretch>
            <a:fillRect/>
          </a:stretch>
        </p:blipFill>
        <p:spPr>
          <a:xfrm>
            <a:off x="609600" y="1825690"/>
            <a:ext cx="8939677" cy="3658582"/>
          </a:xfrm>
          <a:prstGeom prst="rect">
            <a:avLst/>
          </a:prstGeom>
        </p:spPr>
      </p:pic>
      <p:sp>
        <p:nvSpPr>
          <p:cNvPr id="5" name="Rectangle 4">
            <a:extLst>
              <a:ext uri="{FF2B5EF4-FFF2-40B4-BE49-F238E27FC236}">
                <a16:creationId xmlns:a16="http://schemas.microsoft.com/office/drawing/2014/main" id="{4D1D788D-9AEF-42D5-B543-B0A51659BA6F}"/>
              </a:ext>
            </a:extLst>
          </p:cNvPr>
          <p:cNvSpPr/>
          <p:nvPr/>
        </p:nvSpPr>
        <p:spPr>
          <a:xfrm>
            <a:off x="1270000" y="5785644"/>
            <a:ext cx="10239504" cy="830997"/>
          </a:xfrm>
          <a:prstGeom prst="rect">
            <a:avLst/>
          </a:prstGeom>
        </p:spPr>
        <p:txBody>
          <a:bodyPr wrap="square">
            <a:spAutoFit/>
          </a:bodyPr>
          <a:lstStyle/>
          <a:p>
            <a:r>
              <a:rPr lang="en-US" sz="2400" i="1" dirty="0"/>
              <a:t>As the balloon is being filled with air, both the radius and the volume are increasing with respect to time</a:t>
            </a:r>
            <a:r>
              <a:rPr lang="en-US" i="1" dirty="0"/>
              <a:t>.</a:t>
            </a:r>
            <a:endParaRPr lang="en-US" dirty="0"/>
          </a:p>
        </p:txBody>
      </p:sp>
    </p:spTree>
    <p:extLst>
      <p:ext uri="{BB962C8B-B14F-4D97-AF65-F5344CB8AC3E}">
        <p14:creationId xmlns:p14="http://schemas.microsoft.com/office/powerpoint/2010/main" val="29922873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BFB66-79E1-4F83-81CB-13F3879FE2CA}"/>
              </a:ext>
            </a:extLst>
          </p:cNvPr>
          <p:cNvSpPr>
            <a:spLocks noGrp="1"/>
          </p:cNvSpPr>
          <p:nvPr>
            <p:ph type="title"/>
          </p:nvPr>
        </p:nvSpPr>
        <p:spPr>
          <a:xfrm>
            <a:off x="498746" y="243534"/>
            <a:ext cx="11143376" cy="584751"/>
          </a:xfrm>
        </p:spPr>
        <p:txBody>
          <a:bodyPr/>
          <a:lstStyle/>
          <a:p>
            <a:r>
              <a:rPr lang="en-US" dirty="0"/>
              <a:t>3.2 Linear Approximations and Differentials</a:t>
            </a:r>
          </a:p>
        </p:txBody>
      </p:sp>
      <p:sp>
        <p:nvSpPr>
          <p:cNvPr id="6" name="Content Placeholder 5">
            <a:extLst>
              <a:ext uri="{FF2B5EF4-FFF2-40B4-BE49-F238E27FC236}">
                <a16:creationId xmlns:a16="http://schemas.microsoft.com/office/drawing/2014/main" id="{46C9F834-AD7B-4117-ACA6-F34692E65EF5}"/>
              </a:ext>
            </a:extLst>
          </p:cNvPr>
          <p:cNvSpPr>
            <a:spLocks noGrp="1"/>
          </p:cNvSpPr>
          <p:nvPr>
            <p:ph idx="1"/>
          </p:nvPr>
        </p:nvSpPr>
        <p:spPr>
          <a:xfrm>
            <a:off x="638356" y="1124751"/>
            <a:ext cx="9814328" cy="565936"/>
          </a:xfrm>
        </p:spPr>
        <p:txBody>
          <a:bodyPr/>
          <a:lstStyle/>
          <a:p>
            <a:pPr marL="0" indent="0">
              <a:buNone/>
            </a:pPr>
            <a:r>
              <a:rPr lang="en-US" b="1" dirty="0"/>
              <a:t>Linear Approximation of a Function at a Point</a:t>
            </a:r>
          </a:p>
          <a:p>
            <a:pPr marL="0" indent="0">
              <a:buNone/>
            </a:pPr>
            <a:endParaRPr lang="en-US" dirty="0"/>
          </a:p>
        </p:txBody>
      </p:sp>
      <p:pic>
        <p:nvPicPr>
          <p:cNvPr id="1026" name="Picture 2" descr="https://lh6.googleusercontent.com/ln-o0SvlZclOo-Aeh8ltyoAz5QReLkCttQsqYZM0MVsc8iWmJ-l-Yl8XI8ZReZNQulV6kfZDNdlyqRxZehILH492DiM4qSkxbkaCIgVZqP9Byl_QJfExmVjf47QR0k3-k_Mbz_iITRc5noq8kLaz7MM">
            <a:extLst>
              <a:ext uri="{FF2B5EF4-FFF2-40B4-BE49-F238E27FC236}">
                <a16:creationId xmlns:a16="http://schemas.microsoft.com/office/drawing/2014/main" id="{7CD7E5A1-7AAF-40E8-B28C-8793AAC98A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180" y="1935370"/>
            <a:ext cx="11003767" cy="106704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5A020EAE-FF9B-4BF7-98AA-C032F89DDF83}"/>
              </a:ext>
            </a:extLst>
          </p:cNvPr>
          <p:cNvPicPr>
            <a:picLocks noChangeAspect="1"/>
          </p:cNvPicPr>
          <p:nvPr/>
        </p:nvPicPr>
        <p:blipFill>
          <a:blip r:embed="rId3"/>
          <a:stretch>
            <a:fillRect/>
          </a:stretch>
        </p:blipFill>
        <p:spPr>
          <a:xfrm>
            <a:off x="638355" y="3247093"/>
            <a:ext cx="11003767" cy="1067040"/>
          </a:xfrm>
          <a:prstGeom prst="rect">
            <a:avLst/>
          </a:prstGeom>
        </p:spPr>
      </p:pic>
      <p:pic>
        <p:nvPicPr>
          <p:cNvPr id="8" name="Picture 7">
            <a:extLst>
              <a:ext uri="{FF2B5EF4-FFF2-40B4-BE49-F238E27FC236}">
                <a16:creationId xmlns:a16="http://schemas.microsoft.com/office/drawing/2014/main" id="{D85AB09F-E82C-4BA3-9C5F-91A2917B3B81}"/>
              </a:ext>
            </a:extLst>
          </p:cNvPr>
          <p:cNvPicPr>
            <a:picLocks noChangeAspect="1"/>
          </p:cNvPicPr>
          <p:nvPr/>
        </p:nvPicPr>
        <p:blipFill>
          <a:blip r:embed="rId4"/>
          <a:stretch>
            <a:fillRect/>
          </a:stretch>
        </p:blipFill>
        <p:spPr>
          <a:xfrm>
            <a:off x="638355" y="4558816"/>
            <a:ext cx="8053158" cy="799260"/>
          </a:xfrm>
          <a:prstGeom prst="rect">
            <a:avLst/>
          </a:prstGeom>
        </p:spPr>
      </p:pic>
      <p:pic>
        <p:nvPicPr>
          <p:cNvPr id="9" name="Picture 8">
            <a:extLst>
              <a:ext uri="{FF2B5EF4-FFF2-40B4-BE49-F238E27FC236}">
                <a16:creationId xmlns:a16="http://schemas.microsoft.com/office/drawing/2014/main" id="{DC600036-8C1D-40EF-868F-29363B80DDFB}"/>
              </a:ext>
            </a:extLst>
          </p:cNvPr>
          <p:cNvPicPr>
            <a:picLocks noChangeAspect="1"/>
          </p:cNvPicPr>
          <p:nvPr/>
        </p:nvPicPr>
        <p:blipFill>
          <a:blip r:embed="rId5"/>
          <a:stretch>
            <a:fillRect/>
          </a:stretch>
        </p:blipFill>
        <p:spPr>
          <a:xfrm>
            <a:off x="962025" y="5520906"/>
            <a:ext cx="10680098" cy="799260"/>
          </a:xfrm>
          <a:prstGeom prst="rect">
            <a:avLst/>
          </a:prstGeom>
        </p:spPr>
      </p:pic>
    </p:spTree>
    <p:extLst>
      <p:ext uri="{BB962C8B-B14F-4D97-AF65-F5344CB8AC3E}">
        <p14:creationId xmlns:p14="http://schemas.microsoft.com/office/powerpoint/2010/main" val="16244596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D7957-15FD-46F0-9C52-1572D2775015}"/>
              </a:ext>
            </a:extLst>
          </p:cNvPr>
          <p:cNvSpPr>
            <a:spLocks noGrp="1"/>
          </p:cNvSpPr>
          <p:nvPr>
            <p:ph type="title"/>
          </p:nvPr>
        </p:nvSpPr>
        <p:spPr>
          <a:xfrm>
            <a:off x="838199" y="234892"/>
            <a:ext cx="10515600" cy="480230"/>
          </a:xfrm>
        </p:spPr>
        <p:txBody>
          <a:bodyPr/>
          <a:lstStyle/>
          <a:p>
            <a:r>
              <a:rPr lang="en-US" dirty="0"/>
              <a:t>Example:</a:t>
            </a:r>
          </a:p>
        </p:txBody>
      </p:sp>
      <p:pic>
        <p:nvPicPr>
          <p:cNvPr id="4" name="Content Placeholder 3">
            <a:extLst>
              <a:ext uri="{FF2B5EF4-FFF2-40B4-BE49-F238E27FC236}">
                <a16:creationId xmlns:a16="http://schemas.microsoft.com/office/drawing/2014/main" id="{8970E908-4C58-47C8-A51B-5206819A61C1}"/>
              </a:ext>
            </a:extLst>
          </p:cNvPr>
          <p:cNvPicPr>
            <a:picLocks noGrp="1" noChangeAspect="1"/>
          </p:cNvPicPr>
          <p:nvPr>
            <p:ph idx="1"/>
          </p:nvPr>
        </p:nvPicPr>
        <p:blipFill>
          <a:blip r:embed="rId2"/>
          <a:stretch>
            <a:fillRect/>
          </a:stretch>
        </p:blipFill>
        <p:spPr>
          <a:xfrm>
            <a:off x="737531" y="1000348"/>
            <a:ext cx="11187024" cy="5434642"/>
          </a:xfrm>
          <a:prstGeom prst="rect">
            <a:avLst/>
          </a:prstGeom>
        </p:spPr>
      </p:pic>
    </p:spTree>
    <p:extLst>
      <p:ext uri="{BB962C8B-B14F-4D97-AF65-F5344CB8AC3E}">
        <p14:creationId xmlns:p14="http://schemas.microsoft.com/office/powerpoint/2010/main" val="27219235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06F8D-B457-4D19-A3CD-996E107610E5}"/>
              </a:ext>
            </a:extLst>
          </p:cNvPr>
          <p:cNvSpPr>
            <a:spLocks noGrp="1"/>
          </p:cNvSpPr>
          <p:nvPr>
            <p:ph type="title"/>
          </p:nvPr>
        </p:nvSpPr>
        <p:spPr>
          <a:xfrm>
            <a:off x="838200" y="208613"/>
            <a:ext cx="10515600" cy="560062"/>
          </a:xfrm>
        </p:spPr>
        <p:txBody>
          <a:bodyPr/>
          <a:lstStyle/>
          <a:p>
            <a:r>
              <a:rPr lang="en-US" dirty="0"/>
              <a:t>Cont.</a:t>
            </a:r>
          </a:p>
        </p:txBody>
      </p:sp>
      <p:pic>
        <p:nvPicPr>
          <p:cNvPr id="4" name="Content Placeholder 3">
            <a:extLst>
              <a:ext uri="{FF2B5EF4-FFF2-40B4-BE49-F238E27FC236}">
                <a16:creationId xmlns:a16="http://schemas.microsoft.com/office/drawing/2014/main" id="{520371AD-E822-476E-9D61-70E16767159D}"/>
              </a:ext>
            </a:extLst>
          </p:cNvPr>
          <p:cNvPicPr>
            <a:picLocks noGrp="1" noChangeAspect="1"/>
          </p:cNvPicPr>
          <p:nvPr>
            <p:ph idx="1"/>
          </p:nvPr>
        </p:nvPicPr>
        <p:blipFill>
          <a:blip r:embed="rId2"/>
          <a:stretch>
            <a:fillRect/>
          </a:stretch>
        </p:blipFill>
        <p:spPr>
          <a:xfrm>
            <a:off x="838200" y="1017918"/>
            <a:ext cx="11014494" cy="4511346"/>
          </a:xfrm>
          <a:prstGeom prst="rect">
            <a:avLst/>
          </a:prstGeom>
        </p:spPr>
      </p:pic>
      <p:pic>
        <p:nvPicPr>
          <p:cNvPr id="5" name="Picture 4">
            <a:extLst>
              <a:ext uri="{FF2B5EF4-FFF2-40B4-BE49-F238E27FC236}">
                <a16:creationId xmlns:a16="http://schemas.microsoft.com/office/drawing/2014/main" id="{DF6D48F4-0A1D-4CA3-B700-30D025D50BE3}"/>
              </a:ext>
            </a:extLst>
          </p:cNvPr>
          <p:cNvPicPr>
            <a:picLocks noChangeAspect="1"/>
          </p:cNvPicPr>
          <p:nvPr/>
        </p:nvPicPr>
        <p:blipFill>
          <a:blip r:embed="rId3"/>
          <a:stretch>
            <a:fillRect/>
          </a:stretch>
        </p:blipFill>
        <p:spPr>
          <a:xfrm>
            <a:off x="672860" y="5529263"/>
            <a:ext cx="8505646" cy="560062"/>
          </a:xfrm>
          <a:prstGeom prst="rect">
            <a:avLst/>
          </a:prstGeom>
        </p:spPr>
      </p:pic>
    </p:spTree>
    <p:extLst>
      <p:ext uri="{BB962C8B-B14F-4D97-AF65-F5344CB8AC3E}">
        <p14:creationId xmlns:p14="http://schemas.microsoft.com/office/powerpoint/2010/main" val="5179891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0EB29-E392-41EE-9A5A-82A44C374342}"/>
              </a:ext>
            </a:extLst>
          </p:cNvPr>
          <p:cNvSpPr>
            <a:spLocks noGrp="1"/>
          </p:cNvSpPr>
          <p:nvPr>
            <p:ph type="title"/>
          </p:nvPr>
        </p:nvSpPr>
        <p:spPr>
          <a:xfrm>
            <a:off x="903215" y="243281"/>
            <a:ext cx="7721600" cy="526028"/>
          </a:xfrm>
        </p:spPr>
        <p:txBody>
          <a:bodyPr/>
          <a:lstStyle/>
          <a:p>
            <a:r>
              <a:rPr lang="en-US" dirty="0"/>
              <a:t>Cont.</a:t>
            </a:r>
          </a:p>
        </p:txBody>
      </p:sp>
      <p:pic>
        <p:nvPicPr>
          <p:cNvPr id="4" name="Content Placeholder 3">
            <a:extLst>
              <a:ext uri="{FF2B5EF4-FFF2-40B4-BE49-F238E27FC236}">
                <a16:creationId xmlns:a16="http://schemas.microsoft.com/office/drawing/2014/main" id="{64CF577C-3D6F-4FDF-A33B-2B5285D7D72E}"/>
              </a:ext>
            </a:extLst>
          </p:cNvPr>
          <p:cNvPicPr>
            <a:picLocks noGrp="1" noChangeAspect="1"/>
          </p:cNvPicPr>
          <p:nvPr>
            <p:ph idx="1"/>
          </p:nvPr>
        </p:nvPicPr>
        <p:blipFill>
          <a:blip r:embed="rId2"/>
          <a:stretch>
            <a:fillRect/>
          </a:stretch>
        </p:blipFill>
        <p:spPr>
          <a:xfrm>
            <a:off x="175467" y="1523791"/>
            <a:ext cx="11854346" cy="2363720"/>
          </a:xfrm>
          <a:prstGeom prst="rect">
            <a:avLst/>
          </a:prstGeom>
        </p:spPr>
      </p:pic>
    </p:spTree>
    <p:extLst>
      <p:ext uri="{BB962C8B-B14F-4D97-AF65-F5344CB8AC3E}">
        <p14:creationId xmlns:p14="http://schemas.microsoft.com/office/powerpoint/2010/main" val="13944063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29FAA-5596-4D92-9494-8E94F2BDB54A}"/>
              </a:ext>
            </a:extLst>
          </p:cNvPr>
          <p:cNvSpPr>
            <a:spLocks noGrp="1"/>
          </p:cNvSpPr>
          <p:nvPr>
            <p:ph type="title"/>
          </p:nvPr>
        </p:nvSpPr>
        <p:spPr>
          <a:xfrm>
            <a:off x="559791" y="226243"/>
            <a:ext cx="10515600" cy="461913"/>
          </a:xfrm>
        </p:spPr>
        <p:txBody>
          <a:bodyPr/>
          <a:lstStyle/>
          <a:p>
            <a:r>
              <a:rPr lang="en-US" dirty="0"/>
              <a:t>Example:</a:t>
            </a:r>
          </a:p>
        </p:txBody>
      </p:sp>
      <p:pic>
        <p:nvPicPr>
          <p:cNvPr id="4" name="Content Placeholder 3">
            <a:extLst>
              <a:ext uri="{FF2B5EF4-FFF2-40B4-BE49-F238E27FC236}">
                <a16:creationId xmlns:a16="http://schemas.microsoft.com/office/drawing/2014/main" id="{2FEB56F4-0F99-4FA4-88BB-EA2876D904C6}"/>
              </a:ext>
            </a:extLst>
          </p:cNvPr>
          <p:cNvPicPr>
            <a:picLocks noGrp="1" noChangeAspect="1"/>
          </p:cNvPicPr>
          <p:nvPr>
            <p:ph idx="1"/>
          </p:nvPr>
        </p:nvPicPr>
        <p:blipFill>
          <a:blip r:embed="rId2"/>
          <a:stretch>
            <a:fillRect/>
          </a:stretch>
        </p:blipFill>
        <p:spPr>
          <a:xfrm>
            <a:off x="952500" y="1018095"/>
            <a:ext cx="10401300" cy="461913"/>
          </a:xfrm>
          <a:prstGeom prst="rect">
            <a:avLst/>
          </a:prstGeom>
        </p:spPr>
      </p:pic>
      <p:pic>
        <p:nvPicPr>
          <p:cNvPr id="6" name="Picture 5">
            <a:extLst>
              <a:ext uri="{FF2B5EF4-FFF2-40B4-BE49-F238E27FC236}">
                <a16:creationId xmlns:a16="http://schemas.microsoft.com/office/drawing/2014/main" id="{523B8FDF-1D61-49C0-A417-CC761F6E8CA2}"/>
              </a:ext>
            </a:extLst>
          </p:cNvPr>
          <p:cNvPicPr>
            <a:picLocks noChangeAspect="1"/>
          </p:cNvPicPr>
          <p:nvPr/>
        </p:nvPicPr>
        <p:blipFill>
          <a:blip r:embed="rId3"/>
          <a:stretch>
            <a:fillRect/>
          </a:stretch>
        </p:blipFill>
        <p:spPr>
          <a:xfrm>
            <a:off x="1282046" y="4355184"/>
            <a:ext cx="8342722" cy="1484721"/>
          </a:xfrm>
          <a:prstGeom prst="rect">
            <a:avLst/>
          </a:prstGeom>
        </p:spPr>
      </p:pic>
      <p:pic>
        <p:nvPicPr>
          <p:cNvPr id="7" name="Picture 6">
            <a:extLst>
              <a:ext uri="{FF2B5EF4-FFF2-40B4-BE49-F238E27FC236}">
                <a16:creationId xmlns:a16="http://schemas.microsoft.com/office/drawing/2014/main" id="{EE959581-7767-4518-936B-50E1A113B344}"/>
              </a:ext>
            </a:extLst>
          </p:cNvPr>
          <p:cNvPicPr>
            <a:picLocks noChangeAspect="1"/>
          </p:cNvPicPr>
          <p:nvPr/>
        </p:nvPicPr>
        <p:blipFill>
          <a:blip r:embed="rId4"/>
          <a:stretch>
            <a:fillRect/>
          </a:stretch>
        </p:blipFill>
        <p:spPr>
          <a:xfrm>
            <a:off x="1055803" y="1480008"/>
            <a:ext cx="4336330" cy="828483"/>
          </a:xfrm>
          <a:prstGeom prst="rect">
            <a:avLst/>
          </a:prstGeom>
        </p:spPr>
      </p:pic>
      <p:pic>
        <p:nvPicPr>
          <p:cNvPr id="8" name="Picture 7">
            <a:extLst>
              <a:ext uri="{FF2B5EF4-FFF2-40B4-BE49-F238E27FC236}">
                <a16:creationId xmlns:a16="http://schemas.microsoft.com/office/drawing/2014/main" id="{AABE95BC-D729-4360-9B5C-CAA8532C200C}"/>
              </a:ext>
            </a:extLst>
          </p:cNvPr>
          <p:cNvPicPr>
            <a:picLocks noChangeAspect="1"/>
          </p:cNvPicPr>
          <p:nvPr/>
        </p:nvPicPr>
        <p:blipFill>
          <a:blip r:embed="rId5"/>
          <a:stretch>
            <a:fillRect/>
          </a:stretch>
        </p:blipFill>
        <p:spPr>
          <a:xfrm>
            <a:off x="1055802" y="2488677"/>
            <a:ext cx="6938127" cy="1536568"/>
          </a:xfrm>
          <a:prstGeom prst="rect">
            <a:avLst/>
          </a:prstGeom>
        </p:spPr>
      </p:pic>
    </p:spTree>
    <p:extLst>
      <p:ext uri="{BB962C8B-B14F-4D97-AF65-F5344CB8AC3E}">
        <p14:creationId xmlns:p14="http://schemas.microsoft.com/office/powerpoint/2010/main" val="15874116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00CA6-E98B-4807-A906-92F31F279750}"/>
              </a:ext>
            </a:extLst>
          </p:cNvPr>
          <p:cNvSpPr>
            <a:spLocks noGrp="1"/>
          </p:cNvSpPr>
          <p:nvPr>
            <p:ph type="title"/>
          </p:nvPr>
        </p:nvSpPr>
        <p:spPr>
          <a:xfrm>
            <a:off x="678508" y="145110"/>
            <a:ext cx="10515600" cy="596409"/>
          </a:xfrm>
        </p:spPr>
        <p:txBody>
          <a:bodyPr>
            <a:normAutofit/>
          </a:bodyPr>
          <a:lstStyle/>
          <a:p>
            <a:r>
              <a:rPr lang="en-US" dirty="0"/>
              <a:t>Cont.</a:t>
            </a:r>
          </a:p>
        </p:txBody>
      </p:sp>
      <p:pic>
        <p:nvPicPr>
          <p:cNvPr id="4" name="Content Placeholder 3">
            <a:extLst>
              <a:ext uri="{FF2B5EF4-FFF2-40B4-BE49-F238E27FC236}">
                <a16:creationId xmlns:a16="http://schemas.microsoft.com/office/drawing/2014/main" id="{E1089488-C36B-41F8-8A6E-84E70A3DD93C}"/>
              </a:ext>
            </a:extLst>
          </p:cNvPr>
          <p:cNvPicPr>
            <a:picLocks noGrp="1" noChangeAspect="1"/>
          </p:cNvPicPr>
          <p:nvPr>
            <p:ph idx="1"/>
          </p:nvPr>
        </p:nvPicPr>
        <p:blipFill>
          <a:blip r:embed="rId2"/>
          <a:stretch>
            <a:fillRect/>
          </a:stretch>
        </p:blipFill>
        <p:spPr>
          <a:xfrm>
            <a:off x="942680" y="961535"/>
            <a:ext cx="9987257" cy="4138366"/>
          </a:xfrm>
          <a:prstGeom prst="rect">
            <a:avLst/>
          </a:prstGeom>
        </p:spPr>
      </p:pic>
      <p:pic>
        <p:nvPicPr>
          <p:cNvPr id="5" name="Picture 4">
            <a:extLst>
              <a:ext uri="{FF2B5EF4-FFF2-40B4-BE49-F238E27FC236}">
                <a16:creationId xmlns:a16="http://schemas.microsoft.com/office/drawing/2014/main" id="{C8F1C8E9-8A71-480C-B353-41FB27971144}"/>
              </a:ext>
            </a:extLst>
          </p:cNvPr>
          <p:cNvPicPr>
            <a:picLocks noChangeAspect="1"/>
          </p:cNvPicPr>
          <p:nvPr/>
        </p:nvPicPr>
        <p:blipFill>
          <a:blip r:embed="rId3"/>
          <a:stretch>
            <a:fillRect/>
          </a:stretch>
        </p:blipFill>
        <p:spPr>
          <a:xfrm>
            <a:off x="838200" y="5316718"/>
            <a:ext cx="10091737" cy="348791"/>
          </a:xfrm>
          <a:prstGeom prst="rect">
            <a:avLst/>
          </a:prstGeom>
        </p:spPr>
      </p:pic>
      <p:pic>
        <p:nvPicPr>
          <p:cNvPr id="6" name="Picture 5">
            <a:extLst>
              <a:ext uri="{FF2B5EF4-FFF2-40B4-BE49-F238E27FC236}">
                <a16:creationId xmlns:a16="http://schemas.microsoft.com/office/drawing/2014/main" id="{7C8F9C1E-55AC-43D7-B100-DB6903CAAA76}"/>
              </a:ext>
            </a:extLst>
          </p:cNvPr>
          <p:cNvPicPr>
            <a:picLocks noChangeAspect="1"/>
          </p:cNvPicPr>
          <p:nvPr/>
        </p:nvPicPr>
        <p:blipFill>
          <a:blip r:embed="rId4"/>
          <a:stretch>
            <a:fillRect/>
          </a:stretch>
        </p:blipFill>
        <p:spPr>
          <a:xfrm>
            <a:off x="1244338" y="5759776"/>
            <a:ext cx="9285402" cy="584463"/>
          </a:xfrm>
          <a:prstGeom prst="rect">
            <a:avLst/>
          </a:prstGeom>
        </p:spPr>
      </p:pic>
    </p:spTree>
    <p:extLst>
      <p:ext uri="{BB962C8B-B14F-4D97-AF65-F5344CB8AC3E}">
        <p14:creationId xmlns:p14="http://schemas.microsoft.com/office/powerpoint/2010/main" val="16425275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15E47-ED06-4298-A343-F01131E1EDF9}"/>
              </a:ext>
            </a:extLst>
          </p:cNvPr>
          <p:cNvSpPr>
            <a:spLocks noGrp="1"/>
          </p:cNvSpPr>
          <p:nvPr>
            <p:ph type="title"/>
          </p:nvPr>
        </p:nvSpPr>
        <p:spPr>
          <a:xfrm>
            <a:off x="838200" y="365126"/>
            <a:ext cx="10515600" cy="709530"/>
          </a:xfrm>
        </p:spPr>
        <p:txBody>
          <a:bodyPr>
            <a:normAutofit fontScale="90000"/>
          </a:bodyPr>
          <a:lstStyle/>
          <a:p>
            <a:br>
              <a:rPr lang="en-US" dirty="0"/>
            </a:br>
            <a:r>
              <a:rPr lang="en-US" dirty="0"/>
              <a:t>The Differential of a function</a:t>
            </a:r>
            <a:br>
              <a:rPr lang="en-US" b="1" dirty="0"/>
            </a:br>
            <a:endParaRPr lang="en-US" dirty="0"/>
          </a:p>
        </p:txBody>
      </p:sp>
      <p:sp>
        <p:nvSpPr>
          <p:cNvPr id="3" name="Content Placeholder 2">
            <a:extLst>
              <a:ext uri="{FF2B5EF4-FFF2-40B4-BE49-F238E27FC236}">
                <a16:creationId xmlns:a16="http://schemas.microsoft.com/office/drawing/2014/main" id="{4CBB2F59-C4A7-462C-9D47-567A5C92C885}"/>
              </a:ext>
            </a:extLst>
          </p:cNvPr>
          <p:cNvSpPr>
            <a:spLocks noGrp="1"/>
          </p:cNvSpPr>
          <p:nvPr>
            <p:ph idx="1"/>
          </p:nvPr>
        </p:nvSpPr>
        <p:spPr>
          <a:xfrm>
            <a:off x="385194" y="1009533"/>
            <a:ext cx="11077280" cy="5599521"/>
          </a:xfrm>
        </p:spPr>
        <p:txBody>
          <a:bodyPr/>
          <a:lstStyle/>
          <a:p>
            <a:pPr marL="0" indent="0">
              <a:buNone/>
            </a:pPr>
            <a:r>
              <a:rPr lang="en-US" dirty="0"/>
              <a:t>Differentials provide us with a way of estimating the amount a function changes as a result of a small change in input values.</a:t>
            </a:r>
          </a:p>
          <a:p>
            <a:pPr marL="0" indent="0">
              <a:buNone/>
            </a:pPr>
            <a:endParaRPr lang="en-US" dirty="0"/>
          </a:p>
        </p:txBody>
      </p:sp>
      <p:pic>
        <p:nvPicPr>
          <p:cNvPr id="2054" name="Picture 6" descr="https://lh6.googleusercontent.com/OdoWImipXJp_ANoeujAsvJB2Xkvw2VgPcERD2OMXv91-S9XuHkbUQKq81JTLSGLeeyng8nmej5iF7UNjKDZVr9EVtisNb9tWGMCPauX5DMtguLDUD0_oQITvwZ1wQOriD-0fWIc2IVRxcKcE6qNUnZY">
            <a:extLst>
              <a:ext uri="{FF2B5EF4-FFF2-40B4-BE49-F238E27FC236}">
                <a16:creationId xmlns:a16="http://schemas.microsoft.com/office/drawing/2014/main" id="{51FF06BD-F25D-4449-89BA-D16D90B6AA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3193" y="1784186"/>
            <a:ext cx="3799001" cy="123239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BA90E077-9A74-4EE8-AC49-1CBB7EF239AE}"/>
              </a:ext>
            </a:extLst>
          </p:cNvPr>
          <p:cNvPicPr>
            <a:picLocks noChangeAspect="1"/>
          </p:cNvPicPr>
          <p:nvPr/>
        </p:nvPicPr>
        <p:blipFill>
          <a:blip r:embed="rId3"/>
          <a:stretch>
            <a:fillRect/>
          </a:stretch>
        </p:blipFill>
        <p:spPr>
          <a:xfrm>
            <a:off x="970961" y="2780907"/>
            <a:ext cx="9068389" cy="433633"/>
          </a:xfrm>
          <a:prstGeom prst="rect">
            <a:avLst/>
          </a:prstGeom>
        </p:spPr>
      </p:pic>
      <p:sp>
        <p:nvSpPr>
          <p:cNvPr id="6" name="Rectangle 5">
            <a:extLst>
              <a:ext uri="{FF2B5EF4-FFF2-40B4-BE49-F238E27FC236}">
                <a16:creationId xmlns:a16="http://schemas.microsoft.com/office/drawing/2014/main" id="{FF1E8FFE-FDEA-493D-B425-529A3492AFBE}"/>
              </a:ext>
            </a:extLst>
          </p:cNvPr>
          <p:cNvSpPr/>
          <p:nvPr/>
        </p:nvSpPr>
        <p:spPr>
          <a:xfrm>
            <a:off x="970961" y="4211261"/>
            <a:ext cx="2705493" cy="461665"/>
          </a:xfrm>
          <a:prstGeom prst="rect">
            <a:avLst/>
          </a:prstGeom>
        </p:spPr>
        <p:txBody>
          <a:bodyPr wrap="square">
            <a:spAutoFit/>
          </a:bodyPr>
          <a:lstStyle/>
          <a:p>
            <a:r>
              <a:rPr lang="en-US" sz="2400" dirty="0">
                <a:solidFill>
                  <a:srgbClr val="434343"/>
                </a:solidFill>
                <a:latin typeface="Arial" panose="020B0604020202020204" pitchFamily="34" charset="0"/>
              </a:rPr>
              <a:t>Example</a:t>
            </a:r>
            <a:endParaRPr lang="en-US" sz="2400" dirty="0"/>
          </a:p>
        </p:txBody>
      </p:sp>
      <p:pic>
        <p:nvPicPr>
          <p:cNvPr id="7" name="Picture 6">
            <a:extLst>
              <a:ext uri="{FF2B5EF4-FFF2-40B4-BE49-F238E27FC236}">
                <a16:creationId xmlns:a16="http://schemas.microsoft.com/office/drawing/2014/main" id="{5078EC9B-6DA3-4928-BAEF-9DFE56707E68}"/>
              </a:ext>
            </a:extLst>
          </p:cNvPr>
          <p:cNvPicPr>
            <a:picLocks noChangeAspect="1"/>
          </p:cNvPicPr>
          <p:nvPr/>
        </p:nvPicPr>
        <p:blipFill>
          <a:blip r:embed="rId4"/>
          <a:stretch>
            <a:fillRect/>
          </a:stretch>
        </p:blipFill>
        <p:spPr>
          <a:xfrm>
            <a:off x="970961" y="4920790"/>
            <a:ext cx="9601789" cy="1687399"/>
          </a:xfrm>
          <a:prstGeom prst="rect">
            <a:avLst/>
          </a:prstGeom>
        </p:spPr>
      </p:pic>
    </p:spTree>
    <p:extLst>
      <p:ext uri="{BB962C8B-B14F-4D97-AF65-F5344CB8AC3E}">
        <p14:creationId xmlns:p14="http://schemas.microsoft.com/office/powerpoint/2010/main" val="10262248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6033AA-10C8-4BED-941A-04C1F1699010}"/>
              </a:ext>
            </a:extLst>
          </p:cNvPr>
          <p:cNvPicPr>
            <a:picLocks noChangeAspect="1"/>
          </p:cNvPicPr>
          <p:nvPr/>
        </p:nvPicPr>
        <p:blipFill>
          <a:blip r:embed="rId2"/>
          <a:stretch>
            <a:fillRect/>
          </a:stretch>
        </p:blipFill>
        <p:spPr>
          <a:xfrm>
            <a:off x="857840" y="348792"/>
            <a:ext cx="9786348" cy="5948313"/>
          </a:xfrm>
          <a:prstGeom prst="rect">
            <a:avLst/>
          </a:prstGeom>
        </p:spPr>
      </p:pic>
    </p:spTree>
    <p:extLst>
      <p:ext uri="{BB962C8B-B14F-4D97-AF65-F5344CB8AC3E}">
        <p14:creationId xmlns:p14="http://schemas.microsoft.com/office/powerpoint/2010/main" val="9903055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s://lh5.googleusercontent.com/vDVwyahMJiE77nxS3MffoepBdv4t585fgM6IRYwpXe925XaMXwDhTsRbJv8khWvEIm87Q1p2FaRSMMah8sGS_0SP5XbUZL6BP2YdQgat4S2_Nv28nnvyeGBAP-VUrB82SN0oL0QugT345-KS6LL0HRk">
            <a:extLst>
              <a:ext uri="{FF2B5EF4-FFF2-40B4-BE49-F238E27FC236}">
                <a16:creationId xmlns:a16="http://schemas.microsoft.com/office/drawing/2014/main" id="{B4D987FD-00FF-4A72-8F24-C82F6175B4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585" y="556181"/>
            <a:ext cx="10850250" cy="4440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71239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A90E2-4158-4FE0-8557-A75D9035CCE2}"/>
              </a:ext>
            </a:extLst>
          </p:cNvPr>
          <p:cNvSpPr>
            <a:spLocks noGrp="1"/>
          </p:cNvSpPr>
          <p:nvPr>
            <p:ph type="title"/>
          </p:nvPr>
        </p:nvSpPr>
        <p:spPr/>
        <p:txBody>
          <a:bodyPr/>
          <a:lstStyle/>
          <a:p>
            <a:r>
              <a:rPr lang="en-US" dirty="0"/>
              <a:t>Class Activity</a:t>
            </a:r>
          </a:p>
        </p:txBody>
      </p:sp>
      <p:pic>
        <p:nvPicPr>
          <p:cNvPr id="4" name="Content Placeholder 3">
            <a:extLst>
              <a:ext uri="{FF2B5EF4-FFF2-40B4-BE49-F238E27FC236}">
                <a16:creationId xmlns:a16="http://schemas.microsoft.com/office/drawing/2014/main" id="{F0B8F76E-3346-41EC-9171-2BFF97FCC481}"/>
              </a:ext>
            </a:extLst>
          </p:cNvPr>
          <p:cNvPicPr>
            <a:picLocks noGrp="1" noChangeAspect="1"/>
          </p:cNvPicPr>
          <p:nvPr>
            <p:ph idx="1"/>
          </p:nvPr>
        </p:nvPicPr>
        <p:blipFill>
          <a:blip r:embed="rId2"/>
          <a:stretch>
            <a:fillRect/>
          </a:stretch>
        </p:blipFill>
        <p:spPr>
          <a:xfrm>
            <a:off x="748609" y="2385069"/>
            <a:ext cx="10124388" cy="688156"/>
          </a:xfrm>
          <a:prstGeom prst="rect">
            <a:avLst/>
          </a:prstGeom>
        </p:spPr>
      </p:pic>
    </p:spTree>
    <p:extLst>
      <p:ext uri="{BB962C8B-B14F-4D97-AF65-F5344CB8AC3E}">
        <p14:creationId xmlns:p14="http://schemas.microsoft.com/office/powerpoint/2010/main" val="24648602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A0C81-B0DE-4E10-BE7D-B6089630C410}"/>
              </a:ext>
            </a:extLst>
          </p:cNvPr>
          <p:cNvSpPr>
            <a:spLocks noGrp="1"/>
          </p:cNvSpPr>
          <p:nvPr>
            <p:ph type="title"/>
          </p:nvPr>
        </p:nvSpPr>
        <p:spPr>
          <a:xfrm>
            <a:off x="838200" y="365125"/>
            <a:ext cx="10515600" cy="904875"/>
          </a:xfrm>
        </p:spPr>
        <p:txBody>
          <a:bodyPr/>
          <a:lstStyle/>
          <a:p>
            <a:r>
              <a:rPr lang="en-US" dirty="0"/>
              <a:t>Solution:</a:t>
            </a:r>
          </a:p>
        </p:txBody>
      </p:sp>
      <p:pic>
        <p:nvPicPr>
          <p:cNvPr id="4" name="Picture 3">
            <a:extLst>
              <a:ext uri="{FF2B5EF4-FFF2-40B4-BE49-F238E27FC236}">
                <a16:creationId xmlns:a16="http://schemas.microsoft.com/office/drawing/2014/main" id="{65736D76-0CAF-4372-BF71-043DA5FEB0E7}"/>
              </a:ext>
            </a:extLst>
          </p:cNvPr>
          <p:cNvPicPr>
            <a:picLocks noChangeAspect="1"/>
          </p:cNvPicPr>
          <p:nvPr/>
        </p:nvPicPr>
        <p:blipFill>
          <a:blip r:embed="rId2"/>
          <a:stretch>
            <a:fillRect/>
          </a:stretch>
        </p:blipFill>
        <p:spPr>
          <a:xfrm>
            <a:off x="838201" y="1590181"/>
            <a:ext cx="10000375" cy="4902694"/>
          </a:xfrm>
          <a:prstGeom prst="rect">
            <a:avLst/>
          </a:prstGeom>
        </p:spPr>
      </p:pic>
    </p:spTree>
    <p:extLst>
      <p:ext uri="{BB962C8B-B14F-4D97-AF65-F5344CB8AC3E}">
        <p14:creationId xmlns:p14="http://schemas.microsoft.com/office/powerpoint/2010/main" val="18354878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0E4ED-9B0B-4270-BB7E-9A89996F5966}"/>
              </a:ext>
            </a:extLst>
          </p:cNvPr>
          <p:cNvSpPr>
            <a:spLocks noGrp="1"/>
          </p:cNvSpPr>
          <p:nvPr>
            <p:ph type="title"/>
          </p:nvPr>
        </p:nvSpPr>
        <p:spPr>
          <a:xfrm>
            <a:off x="933254" y="143189"/>
            <a:ext cx="10515600" cy="537848"/>
          </a:xfrm>
        </p:spPr>
        <p:txBody>
          <a:bodyPr>
            <a:normAutofit/>
          </a:bodyPr>
          <a:lstStyle/>
          <a:p>
            <a:r>
              <a:rPr lang="en-US" dirty="0"/>
              <a:t>Example: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878DD1E-51ED-4B70-BF2A-C9F86A84C553}"/>
                  </a:ext>
                </a:extLst>
              </p:cNvPr>
              <p:cNvSpPr>
                <a:spLocks noGrp="1"/>
              </p:cNvSpPr>
              <p:nvPr>
                <p:ph idx="1"/>
              </p:nvPr>
            </p:nvSpPr>
            <p:spPr>
              <a:xfrm>
                <a:off x="838200" y="895546"/>
                <a:ext cx="10515600" cy="5281417"/>
              </a:xfrm>
            </p:spPr>
            <p:txBody>
              <a:bodyPr/>
              <a:lstStyle/>
              <a:p>
                <a:pPr marL="0" indent="0">
                  <a:buNone/>
                </a:pPr>
                <a:r>
                  <a:rPr lang="en-US" dirty="0"/>
                  <a:t>Approximate </a:t>
                </a:r>
                <a14:m>
                  <m:oMath xmlns:m="http://schemas.openxmlformats.org/officeDocument/2006/math">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1.98</m:t>
                            </m:r>
                          </m:e>
                        </m:d>
                      </m:e>
                      <m:sup>
                        <m:r>
                          <a:rPr lang="en-US" b="0" i="1" smtClean="0">
                            <a:latin typeface="Cambria Math" panose="02040503050406030204" pitchFamily="18" charset="0"/>
                          </a:rPr>
                          <m:t>5</m:t>
                        </m:r>
                      </m:sup>
                    </m:sSup>
                  </m:oMath>
                </a14:m>
                <a:r>
                  <a:rPr lang="en-US" dirty="0"/>
                  <a:t> by hand.</a:t>
                </a:r>
              </a:p>
            </p:txBody>
          </p:sp>
        </mc:Choice>
        <mc:Fallback xmlns="">
          <p:sp>
            <p:nvSpPr>
              <p:cNvPr id="3" name="Content Placeholder 2">
                <a:extLst>
                  <a:ext uri="{FF2B5EF4-FFF2-40B4-BE49-F238E27FC236}">
                    <a16:creationId xmlns:a16="http://schemas.microsoft.com/office/drawing/2014/main" id="{9878DD1E-51ED-4B70-BF2A-C9F86A84C553}"/>
                  </a:ext>
                </a:extLst>
              </p:cNvPr>
              <p:cNvSpPr>
                <a:spLocks noGrp="1" noRot="1" noChangeAspect="1" noMove="1" noResize="1" noEditPoints="1" noAdjustHandles="1" noChangeArrowheads="1" noChangeShapeType="1" noTextEdit="1"/>
              </p:cNvSpPr>
              <p:nvPr>
                <p:ph idx="1"/>
              </p:nvPr>
            </p:nvSpPr>
            <p:spPr>
              <a:xfrm>
                <a:off x="838200" y="895546"/>
                <a:ext cx="10515600" cy="5281417"/>
              </a:xfrm>
              <a:blipFill>
                <a:blip r:embed="rId2"/>
                <a:stretch>
                  <a:fillRect l="-1217" t="-1848"/>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C8D1F67A-3E2D-4484-8939-2522EF619452}"/>
              </a:ext>
            </a:extLst>
          </p:cNvPr>
          <p:cNvPicPr>
            <a:picLocks noChangeAspect="1"/>
          </p:cNvPicPr>
          <p:nvPr/>
        </p:nvPicPr>
        <p:blipFill>
          <a:blip r:embed="rId3"/>
          <a:stretch>
            <a:fillRect/>
          </a:stretch>
        </p:blipFill>
        <p:spPr>
          <a:xfrm>
            <a:off x="933254" y="1529662"/>
            <a:ext cx="10869105" cy="4963212"/>
          </a:xfrm>
          <a:prstGeom prst="rect">
            <a:avLst/>
          </a:prstGeom>
        </p:spPr>
      </p:pic>
    </p:spTree>
    <p:extLst>
      <p:ext uri="{BB962C8B-B14F-4D97-AF65-F5344CB8AC3E}">
        <p14:creationId xmlns:p14="http://schemas.microsoft.com/office/powerpoint/2010/main" val="8118958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D013C-5E4A-7BCA-6AD1-60C9FF79C221}"/>
              </a:ext>
            </a:extLst>
          </p:cNvPr>
          <p:cNvSpPr>
            <a:spLocks noGrp="1"/>
          </p:cNvSpPr>
          <p:nvPr>
            <p:ph type="title"/>
          </p:nvPr>
        </p:nvSpPr>
        <p:spPr/>
        <p:txBody>
          <a:bodyPr/>
          <a:lstStyle/>
          <a:p>
            <a:r>
              <a:rPr lang="en-US" dirty="0"/>
              <a:t>Videos: Approximating Differentials</a:t>
            </a:r>
          </a:p>
        </p:txBody>
      </p:sp>
      <p:sp>
        <p:nvSpPr>
          <p:cNvPr id="4" name="Text Placeholder 3">
            <a:extLst>
              <a:ext uri="{FF2B5EF4-FFF2-40B4-BE49-F238E27FC236}">
                <a16:creationId xmlns:a16="http://schemas.microsoft.com/office/drawing/2014/main" id="{952A5786-DC50-C18D-1C15-8E9B65CE525A}"/>
              </a:ext>
            </a:extLst>
          </p:cNvPr>
          <p:cNvSpPr>
            <a:spLocks noGrp="1"/>
          </p:cNvSpPr>
          <p:nvPr>
            <p:ph type="body" sz="quarter" idx="14"/>
          </p:nvPr>
        </p:nvSpPr>
        <p:spPr>
          <a:xfrm>
            <a:off x="609600" y="900862"/>
            <a:ext cx="10750549" cy="5109502"/>
          </a:xfrm>
        </p:spPr>
        <p:txBody>
          <a:bodyPr/>
          <a:lstStyle/>
          <a:p>
            <a:endParaRPr lang="en-US" dirty="0">
              <a:hlinkClick r:id="rId2"/>
            </a:endParaRPr>
          </a:p>
          <a:p>
            <a:endParaRPr lang="en-US" dirty="0">
              <a:hlinkClick r:id="rId3"/>
            </a:endParaRPr>
          </a:p>
          <a:p>
            <a:r>
              <a:rPr lang="en-US" dirty="0">
                <a:hlinkClick r:id="rId4"/>
              </a:rPr>
              <a:t>Linear approximation</a:t>
            </a:r>
            <a:endParaRPr lang="en-US" dirty="0"/>
          </a:p>
          <a:p>
            <a:endParaRPr lang="en-US" dirty="0">
              <a:hlinkClick r:id="rId3"/>
            </a:endParaRPr>
          </a:p>
          <a:p>
            <a:r>
              <a:rPr lang="en-US" dirty="0">
                <a:hlinkClick r:id="rId3"/>
              </a:rPr>
              <a:t>Approximate square root value</a:t>
            </a:r>
            <a:endParaRPr lang="en-US" dirty="0"/>
          </a:p>
          <a:p>
            <a:endParaRPr lang="en-US" dirty="0">
              <a:hlinkClick r:id="rId2"/>
            </a:endParaRPr>
          </a:p>
          <a:p>
            <a:r>
              <a:rPr lang="en-US" dirty="0">
                <a:hlinkClick r:id="rId2"/>
              </a:rPr>
              <a:t>Linear approximation</a:t>
            </a:r>
            <a:r>
              <a:rPr lang="en-US" dirty="0"/>
              <a:t> of Trigonometric function</a:t>
            </a:r>
          </a:p>
          <a:p>
            <a:endParaRPr lang="en-US" dirty="0"/>
          </a:p>
        </p:txBody>
      </p:sp>
    </p:spTree>
    <p:extLst>
      <p:ext uri="{BB962C8B-B14F-4D97-AF65-F5344CB8AC3E}">
        <p14:creationId xmlns:p14="http://schemas.microsoft.com/office/powerpoint/2010/main" val="3329565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A0059-189F-4E6D-8F49-9312A4A505DC}"/>
              </a:ext>
            </a:extLst>
          </p:cNvPr>
          <p:cNvSpPr>
            <a:spLocks noGrp="1"/>
          </p:cNvSpPr>
          <p:nvPr>
            <p:ph type="title"/>
          </p:nvPr>
        </p:nvSpPr>
        <p:spPr>
          <a:xfrm>
            <a:off x="838200" y="365126"/>
            <a:ext cx="10515600" cy="681249"/>
          </a:xfrm>
        </p:spPr>
        <p:txBody>
          <a:bodyPr>
            <a:normAutofit fontScale="90000"/>
          </a:bodyPr>
          <a:lstStyle/>
          <a:p>
            <a:br>
              <a:rPr lang="en-US" dirty="0"/>
            </a:br>
            <a:r>
              <a:rPr lang="en-US" dirty="0"/>
              <a:t>3.3 Maxima and Minima  </a:t>
            </a:r>
            <a:br>
              <a:rPr lang="en-US" b="1" dirty="0"/>
            </a:br>
            <a:endParaRPr lang="en-US" dirty="0"/>
          </a:p>
        </p:txBody>
      </p:sp>
      <p:sp>
        <p:nvSpPr>
          <p:cNvPr id="3" name="Content Placeholder 2">
            <a:extLst>
              <a:ext uri="{FF2B5EF4-FFF2-40B4-BE49-F238E27FC236}">
                <a16:creationId xmlns:a16="http://schemas.microsoft.com/office/drawing/2014/main" id="{7D01FA1E-F73E-43F4-9E82-567E219E8909}"/>
              </a:ext>
            </a:extLst>
          </p:cNvPr>
          <p:cNvSpPr>
            <a:spLocks noGrp="1"/>
          </p:cNvSpPr>
          <p:nvPr>
            <p:ph idx="1"/>
          </p:nvPr>
        </p:nvSpPr>
        <p:spPr>
          <a:xfrm>
            <a:off x="838200" y="1046375"/>
            <a:ext cx="10515600" cy="5130588"/>
          </a:xfrm>
        </p:spPr>
        <p:txBody>
          <a:bodyPr/>
          <a:lstStyle/>
          <a:p>
            <a:pPr marL="0" indent="0">
              <a:buNone/>
            </a:pPr>
            <a:r>
              <a:rPr lang="en-US" dirty="0"/>
              <a:t>Absolute Extrema:</a:t>
            </a:r>
          </a:p>
          <a:p>
            <a:pPr marL="0" indent="0">
              <a:buNone/>
            </a:pPr>
            <a:r>
              <a:rPr lang="en-US" dirty="0"/>
              <a:t>Definition:</a:t>
            </a:r>
          </a:p>
          <a:p>
            <a:pPr marL="0" indent="0">
              <a:buNone/>
            </a:pPr>
            <a:endParaRPr lang="en-US" dirty="0"/>
          </a:p>
        </p:txBody>
      </p:sp>
      <p:pic>
        <p:nvPicPr>
          <p:cNvPr id="5" name="Picture 4">
            <a:extLst>
              <a:ext uri="{FF2B5EF4-FFF2-40B4-BE49-F238E27FC236}">
                <a16:creationId xmlns:a16="http://schemas.microsoft.com/office/drawing/2014/main" id="{E3699DB4-6D7E-42F6-B064-AECF403A1F38}"/>
              </a:ext>
            </a:extLst>
          </p:cNvPr>
          <p:cNvPicPr>
            <a:picLocks noChangeAspect="1"/>
          </p:cNvPicPr>
          <p:nvPr/>
        </p:nvPicPr>
        <p:blipFill>
          <a:blip r:embed="rId2"/>
          <a:stretch>
            <a:fillRect/>
          </a:stretch>
        </p:blipFill>
        <p:spPr>
          <a:xfrm>
            <a:off x="914400" y="1937857"/>
            <a:ext cx="10754686" cy="1491143"/>
          </a:xfrm>
          <a:prstGeom prst="rect">
            <a:avLst/>
          </a:prstGeom>
        </p:spPr>
      </p:pic>
      <p:pic>
        <p:nvPicPr>
          <p:cNvPr id="6" name="Picture 5">
            <a:extLst>
              <a:ext uri="{FF2B5EF4-FFF2-40B4-BE49-F238E27FC236}">
                <a16:creationId xmlns:a16="http://schemas.microsoft.com/office/drawing/2014/main" id="{C2FDC360-C5ED-4C13-8076-1E30052ACEAB}"/>
              </a:ext>
            </a:extLst>
          </p:cNvPr>
          <p:cNvPicPr>
            <a:picLocks noChangeAspect="1"/>
          </p:cNvPicPr>
          <p:nvPr/>
        </p:nvPicPr>
        <p:blipFill>
          <a:blip r:embed="rId3"/>
          <a:stretch>
            <a:fillRect/>
          </a:stretch>
        </p:blipFill>
        <p:spPr>
          <a:xfrm>
            <a:off x="838200" y="3429001"/>
            <a:ext cx="10754686" cy="3307360"/>
          </a:xfrm>
          <a:prstGeom prst="rect">
            <a:avLst/>
          </a:prstGeom>
        </p:spPr>
      </p:pic>
    </p:spTree>
    <p:extLst>
      <p:ext uri="{BB962C8B-B14F-4D97-AF65-F5344CB8AC3E}">
        <p14:creationId xmlns:p14="http://schemas.microsoft.com/office/powerpoint/2010/main" val="4093119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EC497-19B4-4F51-8420-879D9172A360}"/>
              </a:ext>
            </a:extLst>
          </p:cNvPr>
          <p:cNvSpPr>
            <a:spLocks noGrp="1"/>
          </p:cNvSpPr>
          <p:nvPr>
            <p:ph type="title"/>
          </p:nvPr>
        </p:nvSpPr>
        <p:spPr>
          <a:xfrm>
            <a:off x="838200" y="365126"/>
            <a:ext cx="10515600" cy="675110"/>
          </a:xfrm>
        </p:spPr>
        <p:txBody>
          <a:bodyPr>
            <a:normAutofit/>
          </a:bodyPr>
          <a:lstStyle/>
          <a:p>
            <a:r>
              <a:rPr lang="en-US" dirty="0"/>
              <a:t>Cont.</a:t>
            </a:r>
          </a:p>
        </p:txBody>
      </p:sp>
      <p:pic>
        <p:nvPicPr>
          <p:cNvPr id="4" name="Picture 3">
            <a:extLst>
              <a:ext uri="{FF2B5EF4-FFF2-40B4-BE49-F238E27FC236}">
                <a16:creationId xmlns:a16="http://schemas.microsoft.com/office/drawing/2014/main" id="{951A71D8-D8AA-4BD3-8C1E-E639B2491474}"/>
              </a:ext>
            </a:extLst>
          </p:cNvPr>
          <p:cNvPicPr>
            <a:picLocks noChangeAspect="1"/>
          </p:cNvPicPr>
          <p:nvPr/>
        </p:nvPicPr>
        <p:blipFill>
          <a:blip r:embed="rId2"/>
          <a:stretch>
            <a:fillRect/>
          </a:stretch>
        </p:blipFill>
        <p:spPr>
          <a:xfrm>
            <a:off x="838200" y="1040237"/>
            <a:ext cx="10679884" cy="3833768"/>
          </a:xfrm>
          <a:prstGeom prst="rect">
            <a:avLst/>
          </a:prstGeom>
        </p:spPr>
      </p:pic>
      <p:pic>
        <p:nvPicPr>
          <p:cNvPr id="6" name="Picture 5">
            <a:extLst>
              <a:ext uri="{FF2B5EF4-FFF2-40B4-BE49-F238E27FC236}">
                <a16:creationId xmlns:a16="http://schemas.microsoft.com/office/drawing/2014/main" id="{4C7B2FC7-0F30-4EC5-8C40-D29F1E50701D}"/>
              </a:ext>
            </a:extLst>
          </p:cNvPr>
          <p:cNvPicPr>
            <a:picLocks noChangeAspect="1"/>
          </p:cNvPicPr>
          <p:nvPr/>
        </p:nvPicPr>
        <p:blipFill>
          <a:blip r:embed="rId3"/>
          <a:stretch>
            <a:fillRect/>
          </a:stretch>
        </p:blipFill>
        <p:spPr>
          <a:xfrm>
            <a:off x="1107347" y="5461450"/>
            <a:ext cx="10150679" cy="635740"/>
          </a:xfrm>
          <a:prstGeom prst="rect">
            <a:avLst/>
          </a:prstGeom>
        </p:spPr>
      </p:pic>
      <p:sp>
        <p:nvSpPr>
          <p:cNvPr id="7" name="Rectangle 6">
            <a:extLst>
              <a:ext uri="{FF2B5EF4-FFF2-40B4-BE49-F238E27FC236}">
                <a16:creationId xmlns:a16="http://schemas.microsoft.com/office/drawing/2014/main" id="{790201FD-FD73-4C1C-9CF1-B243C5B6B57C}"/>
              </a:ext>
            </a:extLst>
          </p:cNvPr>
          <p:cNvSpPr/>
          <p:nvPr/>
        </p:nvSpPr>
        <p:spPr>
          <a:xfrm flipH="1">
            <a:off x="1224791" y="5092117"/>
            <a:ext cx="1560353" cy="369332"/>
          </a:xfrm>
          <a:prstGeom prst="rect">
            <a:avLst/>
          </a:prstGeom>
        </p:spPr>
        <p:txBody>
          <a:bodyPr wrap="square">
            <a:spAutoFit/>
          </a:bodyPr>
          <a:lstStyle/>
          <a:p>
            <a:r>
              <a:rPr lang="en-US" dirty="0"/>
              <a:t>Explanation:.</a:t>
            </a:r>
          </a:p>
        </p:txBody>
      </p:sp>
    </p:spTree>
    <p:extLst>
      <p:ext uri="{BB962C8B-B14F-4D97-AF65-F5344CB8AC3E}">
        <p14:creationId xmlns:p14="http://schemas.microsoft.com/office/powerpoint/2010/main" val="38508050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4FCA7-B9A9-4B53-AA3A-57AD31AD5D8E}"/>
              </a:ext>
            </a:extLst>
          </p:cNvPr>
          <p:cNvSpPr>
            <a:spLocks noGrp="1"/>
          </p:cNvSpPr>
          <p:nvPr>
            <p:ph type="title"/>
          </p:nvPr>
        </p:nvSpPr>
        <p:spPr>
          <a:xfrm>
            <a:off x="838200" y="365126"/>
            <a:ext cx="10515600" cy="641554"/>
          </a:xfrm>
        </p:spPr>
        <p:txBody>
          <a:bodyPr>
            <a:normAutofit/>
          </a:bodyPr>
          <a:lstStyle/>
          <a:p>
            <a:r>
              <a:rPr lang="en-US" dirty="0"/>
              <a:t>Extreme Value Theorem:</a:t>
            </a:r>
          </a:p>
        </p:txBody>
      </p:sp>
      <p:pic>
        <p:nvPicPr>
          <p:cNvPr id="4" name="Content Placeholder 3">
            <a:extLst>
              <a:ext uri="{FF2B5EF4-FFF2-40B4-BE49-F238E27FC236}">
                <a16:creationId xmlns:a16="http://schemas.microsoft.com/office/drawing/2014/main" id="{1EA2948A-F382-4EDC-A07E-E10F558DC383}"/>
              </a:ext>
            </a:extLst>
          </p:cNvPr>
          <p:cNvPicPr>
            <a:picLocks noGrp="1" noChangeAspect="1"/>
          </p:cNvPicPr>
          <p:nvPr>
            <p:ph idx="1"/>
          </p:nvPr>
        </p:nvPicPr>
        <p:blipFill>
          <a:blip r:embed="rId2"/>
          <a:stretch>
            <a:fillRect/>
          </a:stretch>
        </p:blipFill>
        <p:spPr>
          <a:xfrm>
            <a:off x="967617" y="1107347"/>
            <a:ext cx="10047127" cy="1426128"/>
          </a:xfrm>
          <a:prstGeom prst="rect">
            <a:avLst/>
          </a:prstGeom>
        </p:spPr>
      </p:pic>
      <p:sp>
        <p:nvSpPr>
          <p:cNvPr id="5" name="Rectangle 4">
            <a:extLst>
              <a:ext uri="{FF2B5EF4-FFF2-40B4-BE49-F238E27FC236}">
                <a16:creationId xmlns:a16="http://schemas.microsoft.com/office/drawing/2014/main" id="{E56560A3-20CB-4AE3-B713-F5FD3E113ECD}"/>
              </a:ext>
            </a:extLst>
          </p:cNvPr>
          <p:cNvSpPr/>
          <p:nvPr/>
        </p:nvSpPr>
        <p:spPr>
          <a:xfrm>
            <a:off x="967617" y="2967335"/>
            <a:ext cx="10449800" cy="2585323"/>
          </a:xfrm>
          <a:prstGeom prst="rect">
            <a:avLst/>
          </a:prstGeom>
        </p:spPr>
        <p:txBody>
          <a:bodyPr wrap="square">
            <a:spAutoFit/>
          </a:bodyPr>
          <a:lstStyle/>
          <a:p>
            <a:r>
              <a:rPr lang="en-US" dirty="0"/>
              <a:t>It is important that the function f is continuous over closed and bounded interval [a, b] for EVT to hold</a:t>
            </a:r>
          </a:p>
          <a:p>
            <a:r>
              <a:rPr lang="en-US" dirty="0"/>
              <a:t>Counter example</a:t>
            </a:r>
          </a:p>
          <a:p>
            <a:endParaRPr lang="en-US" dirty="0"/>
          </a:p>
          <a:p>
            <a:r>
              <a:rPr lang="en-US" dirty="0"/>
              <a:t>EX: The function y=g(x) pictured is continuous on its domain but does not have a global maximum. Why doesn’t this contradict the EVT?</a:t>
            </a:r>
          </a:p>
          <a:p>
            <a:endParaRPr lang="en-US" dirty="0"/>
          </a:p>
          <a:p>
            <a:endParaRPr lang="en-US" dirty="0"/>
          </a:p>
          <a:p>
            <a:endParaRPr lang="en-US" dirty="0"/>
          </a:p>
          <a:p>
            <a:endParaRPr lang="en-US" dirty="0"/>
          </a:p>
        </p:txBody>
      </p:sp>
      <p:pic>
        <p:nvPicPr>
          <p:cNvPr id="6" name="Picture 5">
            <a:extLst>
              <a:ext uri="{FF2B5EF4-FFF2-40B4-BE49-F238E27FC236}">
                <a16:creationId xmlns:a16="http://schemas.microsoft.com/office/drawing/2014/main" id="{0D600BA8-9B4D-4EBE-BD1C-14DB137F2320}"/>
              </a:ext>
            </a:extLst>
          </p:cNvPr>
          <p:cNvPicPr>
            <a:picLocks noChangeAspect="1"/>
          </p:cNvPicPr>
          <p:nvPr/>
        </p:nvPicPr>
        <p:blipFill>
          <a:blip r:embed="rId3"/>
          <a:stretch>
            <a:fillRect/>
          </a:stretch>
        </p:blipFill>
        <p:spPr>
          <a:xfrm>
            <a:off x="4504889" y="4494129"/>
            <a:ext cx="2757924" cy="1847947"/>
          </a:xfrm>
          <a:prstGeom prst="rect">
            <a:avLst/>
          </a:prstGeom>
        </p:spPr>
      </p:pic>
    </p:spTree>
    <p:extLst>
      <p:ext uri="{BB962C8B-B14F-4D97-AF65-F5344CB8AC3E}">
        <p14:creationId xmlns:p14="http://schemas.microsoft.com/office/powerpoint/2010/main" val="36010741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3C833-AA63-49AE-9D51-5E749092B1D8}"/>
              </a:ext>
            </a:extLst>
          </p:cNvPr>
          <p:cNvSpPr>
            <a:spLocks noGrp="1"/>
          </p:cNvSpPr>
          <p:nvPr>
            <p:ph type="title"/>
          </p:nvPr>
        </p:nvSpPr>
        <p:spPr>
          <a:xfrm>
            <a:off x="838200" y="365126"/>
            <a:ext cx="10515600" cy="691888"/>
          </a:xfrm>
        </p:spPr>
        <p:txBody>
          <a:bodyPr>
            <a:normAutofit/>
          </a:bodyPr>
          <a:lstStyle/>
          <a:p>
            <a:r>
              <a:rPr lang="en-US" dirty="0"/>
              <a:t>Local Maximum and Local Minimum</a:t>
            </a:r>
          </a:p>
        </p:txBody>
      </p:sp>
      <p:sp>
        <p:nvSpPr>
          <p:cNvPr id="3" name="Content Placeholder 2">
            <a:extLst>
              <a:ext uri="{FF2B5EF4-FFF2-40B4-BE49-F238E27FC236}">
                <a16:creationId xmlns:a16="http://schemas.microsoft.com/office/drawing/2014/main" id="{4D39626A-21DF-463B-9809-68C3CE2C6BEB}"/>
              </a:ext>
            </a:extLst>
          </p:cNvPr>
          <p:cNvSpPr>
            <a:spLocks noGrp="1"/>
          </p:cNvSpPr>
          <p:nvPr>
            <p:ph idx="1"/>
          </p:nvPr>
        </p:nvSpPr>
        <p:spPr>
          <a:xfrm>
            <a:off x="838200" y="973123"/>
            <a:ext cx="10515600" cy="5203840"/>
          </a:xfrm>
        </p:spPr>
        <p:txBody>
          <a:bodyPr/>
          <a:lstStyle/>
          <a:p>
            <a:pPr marL="0" indent="0">
              <a:buNone/>
            </a:pPr>
            <a:r>
              <a:rPr lang="en-US" dirty="0"/>
              <a:t>Definition: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Local Maximum and      Explanation:</a:t>
            </a:r>
          </a:p>
        </p:txBody>
      </p:sp>
      <p:pic>
        <p:nvPicPr>
          <p:cNvPr id="4" name="Picture 3">
            <a:extLst>
              <a:ext uri="{FF2B5EF4-FFF2-40B4-BE49-F238E27FC236}">
                <a16:creationId xmlns:a16="http://schemas.microsoft.com/office/drawing/2014/main" id="{805E3DDE-AB17-4E65-8C8C-93E33660ABE8}"/>
              </a:ext>
            </a:extLst>
          </p:cNvPr>
          <p:cNvPicPr>
            <a:picLocks noChangeAspect="1"/>
          </p:cNvPicPr>
          <p:nvPr/>
        </p:nvPicPr>
        <p:blipFill>
          <a:blip r:embed="rId2"/>
          <a:stretch>
            <a:fillRect/>
          </a:stretch>
        </p:blipFill>
        <p:spPr>
          <a:xfrm>
            <a:off x="838200" y="1426128"/>
            <a:ext cx="10881220" cy="1661021"/>
          </a:xfrm>
          <a:prstGeom prst="rect">
            <a:avLst/>
          </a:prstGeom>
        </p:spPr>
      </p:pic>
      <p:pic>
        <p:nvPicPr>
          <p:cNvPr id="5" name="Picture 4">
            <a:extLst>
              <a:ext uri="{FF2B5EF4-FFF2-40B4-BE49-F238E27FC236}">
                <a16:creationId xmlns:a16="http://schemas.microsoft.com/office/drawing/2014/main" id="{0BA88293-D382-4890-824E-3C877EF60718}"/>
              </a:ext>
            </a:extLst>
          </p:cNvPr>
          <p:cNvPicPr>
            <a:picLocks noChangeAspect="1"/>
          </p:cNvPicPr>
          <p:nvPr/>
        </p:nvPicPr>
        <p:blipFill>
          <a:blip r:embed="rId3"/>
          <a:stretch>
            <a:fillRect/>
          </a:stretch>
        </p:blipFill>
        <p:spPr>
          <a:xfrm>
            <a:off x="838200" y="3254928"/>
            <a:ext cx="3045903" cy="2466364"/>
          </a:xfrm>
          <a:prstGeom prst="rect">
            <a:avLst/>
          </a:prstGeom>
        </p:spPr>
      </p:pic>
      <p:pic>
        <p:nvPicPr>
          <p:cNvPr id="7" name="Picture 6">
            <a:extLst>
              <a:ext uri="{FF2B5EF4-FFF2-40B4-BE49-F238E27FC236}">
                <a16:creationId xmlns:a16="http://schemas.microsoft.com/office/drawing/2014/main" id="{6CE5299D-6BB1-4FEC-8543-6233B53AE07C}"/>
              </a:ext>
            </a:extLst>
          </p:cNvPr>
          <p:cNvPicPr>
            <a:picLocks noChangeAspect="1"/>
          </p:cNvPicPr>
          <p:nvPr/>
        </p:nvPicPr>
        <p:blipFill>
          <a:blip r:embed="rId4"/>
          <a:stretch>
            <a:fillRect/>
          </a:stretch>
        </p:blipFill>
        <p:spPr>
          <a:xfrm>
            <a:off x="4320330" y="4126114"/>
            <a:ext cx="7399090" cy="321384"/>
          </a:xfrm>
          <a:prstGeom prst="rect">
            <a:avLst/>
          </a:prstGeom>
        </p:spPr>
      </p:pic>
    </p:spTree>
    <p:extLst>
      <p:ext uri="{BB962C8B-B14F-4D97-AF65-F5344CB8AC3E}">
        <p14:creationId xmlns:p14="http://schemas.microsoft.com/office/powerpoint/2010/main" val="28722508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0A56F-A116-414E-8C09-B47F81B005C3}"/>
              </a:ext>
            </a:extLst>
          </p:cNvPr>
          <p:cNvSpPr>
            <a:spLocks noGrp="1"/>
          </p:cNvSpPr>
          <p:nvPr>
            <p:ph type="title"/>
          </p:nvPr>
        </p:nvSpPr>
        <p:spPr>
          <a:xfrm>
            <a:off x="838200" y="365126"/>
            <a:ext cx="10515600" cy="423439"/>
          </a:xfrm>
        </p:spPr>
        <p:txBody>
          <a:bodyPr>
            <a:normAutofit fontScale="90000"/>
          </a:bodyPr>
          <a:lstStyle/>
          <a:p>
            <a:r>
              <a:rPr lang="en-US" dirty="0"/>
              <a:t>Critical Points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1A89ED6-DD51-4ADD-BD18-2F66380DC454}"/>
                  </a:ext>
                </a:extLst>
              </p:cNvPr>
              <p:cNvSpPr>
                <a:spLocks noGrp="1"/>
              </p:cNvSpPr>
              <p:nvPr>
                <p:ph idx="1"/>
              </p:nvPr>
            </p:nvSpPr>
            <p:spPr>
              <a:xfrm>
                <a:off x="838200" y="788565"/>
                <a:ext cx="10515600" cy="5604033"/>
              </a:xfrm>
            </p:spPr>
            <p:txBody>
              <a:bodyPr>
                <a:normAutofit/>
              </a:bodyPr>
              <a:lstStyle/>
              <a:p>
                <a:pPr marL="0" indent="0">
                  <a:buNone/>
                </a:pPr>
                <a:r>
                  <a:rPr lang="en-US" sz="2400" dirty="0"/>
                  <a:t>Definition:  Let c be an interior point in the domain of </a:t>
                </a:r>
                <a14:m>
                  <m:oMath xmlns:m="http://schemas.openxmlformats.org/officeDocument/2006/math">
                    <m:r>
                      <a:rPr lang="en-US" sz="2400" i="1" dirty="0" smtClean="0">
                        <a:latin typeface="Cambria Math" panose="02040503050406030204" pitchFamily="18" charset="0"/>
                      </a:rPr>
                      <m:t>𝑓</m:t>
                    </m:r>
                  </m:oMath>
                </a14:m>
                <a:r>
                  <a:rPr lang="en-US" sz="2400" dirty="0"/>
                  <a:t>. we say that c is a critical point of </a:t>
                </a:r>
                <a14:m>
                  <m:oMath xmlns:m="http://schemas.openxmlformats.org/officeDocument/2006/math">
                    <m:r>
                      <a:rPr lang="en-US" sz="2400" b="0" i="1" smtClean="0">
                        <a:latin typeface="Cambria Math" panose="02040503050406030204" pitchFamily="18" charset="0"/>
                      </a:rPr>
                      <m:t>𝑓</m:t>
                    </m:r>
                  </m:oMath>
                </a14:m>
                <a:r>
                  <a:rPr lang="en-US" sz="2400" dirty="0"/>
                  <a:t> if </a:t>
                </a:r>
                <a14:m>
                  <m:oMath xmlns:m="http://schemas.openxmlformats.org/officeDocument/2006/math">
                    <m:r>
                      <a:rPr lang="en-US" sz="2400" b="0" i="1" dirty="0" smtClean="0">
                        <a:latin typeface="Cambria Math" panose="02040503050406030204" pitchFamily="18" charset="0"/>
                      </a:rPr>
                      <m:t>𝑓</m:t>
                    </m:r>
                    <m:r>
                      <a:rPr lang="en-US" sz="2400" b="0" i="1" dirty="0" smtClean="0">
                        <a:latin typeface="Cambria Math" panose="02040503050406030204" pitchFamily="18" charset="0"/>
                      </a:rPr>
                      <m:t>′(</m:t>
                    </m:r>
                    <m:r>
                      <a:rPr lang="en-US" sz="2400" b="0" i="1" dirty="0" smtClean="0">
                        <a:latin typeface="Cambria Math" panose="02040503050406030204" pitchFamily="18" charset="0"/>
                      </a:rPr>
                      <m:t>𝑐</m:t>
                    </m:r>
                    <m:r>
                      <a:rPr lang="en-US" sz="2400" b="0" i="1" dirty="0" smtClean="0">
                        <a:latin typeface="Cambria Math" panose="02040503050406030204" pitchFamily="18" charset="0"/>
                      </a:rPr>
                      <m:t>)=0</m:t>
                    </m:r>
                  </m:oMath>
                </a14:m>
                <a:r>
                  <a:rPr lang="en-US" sz="2400" dirty="0"/>
                  <a:t> or </a:t>
                </a:r>
                <a14:m>
                  <m:oMath xmlns:m="http://schemas.openxmlformats.org/officeDocument/2006/math">
                    <m:r>
                      <a:rPr lang="en-US" sz="2400" i="1" dirty="0" smtClean="0">
                        <a:latin typeface="Cambria Math" panose="02040503050406030204" pitchFamily="18" charset="0"/>
                      </a:rPr>
                      <m:t>𝑓</m:t>
                    </m:r>
                    <m:r>
                      <a:rPr lang="en-US" sz="2400" i="1" dirty="0" smtClean="0">
                        <a:latin typeface="Cambria Math" panose="02040503050406030204" pitchFamily="18" charset="0"/>
                      </a:rPr>
                      <m:t>’(</m:t>
                    </m:r>
                    <m:r>
                      <a:rPr lang="en-US" sz="2400" i="1" dirty="0" smtClean="0">
                        <a:latin typeface="Cambria Math" panose="02040503050406030204" pitchFamily="18" charset="0"/>
                      </a:rPr>
                      <m:t>𝑐</m:t>
                    </m:r>
                    <m:r>
                      <a:rPr lang="en-US" sz="2400" i="1" dirty="0" smtClean="0">
                        <a:latin typeface="Cambria Math" panose="02040503050406030204" pitchFamily="18" charset="0"/>
                      </a:rPr>
                      <m:t>)</m:t>
                    </m:r>
                  </m:oMath>
                </a14:m>
                <a:r>
                  <a:rPr lang="en-US" sz="2400" dirty="0"/>
                  <a:t> is undefined.</a:t>
                </a:r>
              </a:p>
            </p:txBody>
          </p:sp>
        </mc:Choice>
        <mc:Fallback xmlns="">
          <p:sp>
            <p:nvSpPr>
              <p:cNvPr id="3" name="Content Placeholder 2">
                <a:extLst>
                  <a:ext uri="{FF2B5EF4-FFF2-40B4-BE49-F238E27FC236}">
                    <a16:creationId xmlns:a16="http://schemas.microsoft.com/office/drawing/2014/main" id="{E1A89ED6-DD51-4ADD-BD18-2F66380DC454}"/>
                  </a:ext>
                </a:extLst>
              </p:cNvPr>
              <p:cNvSpPr>
                <a:spLocks noGrp="1" noRot="1" noChangeAspect="1" noMove="1" noResize="1" noEditPoints="1" noAdjustHandles="1" noChangeArrowheads="1" noChangeShapeType="1" noTextEdit="1"/>
              </p:cNvSpPr>
              <p:nvPr>
                <p:ph idx="1"/>
              </p:nvPr>
            </p:nvSpPr>
            <p:spPr>
              <a:xfrm>
                <a:off x="838200" y="788565"/>
                <a:ext cx="10515600" cy="5604033"/>
              </a:xfrm>
              <a:blipFill>
                <a:blip r:embed="rId2"/>
                <a:stretch>
                  <a:fillRect l="-928" t="-1522"/>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6213EC91-00B4-4373-AAD7-6D467A158944}"/>
              </a:ext>
            </a:extLst>
          </p:cNvPr>
          <p:cNvPicPr>
            <a:picLocks noChangeAspect="1"/>
          </p:cNvPicPr>
          <p:nvPr/>
        </p:nvPicPr>
        <p:blipFill>
          <a:blip r:embed="rId3"/>
          <a:stretch>
            <a:fillRect/>
          </a:stretch>
        </p:blipFill>
        <p:spPr>
          <a:xfrm>
            <a:off x="998291" y="1813865"/>
            <a:ext cx="7147420" cy="3882265"/>
          </a:xfrm>
          <a:prstGeom prst="rect">
            <a:avLst/>
          </a:prstGeom>
        </p:spPr>
      </p:pic>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B7509249-B8FB-4F3C-B8F0-5561A67C752A}"/>
                  </a:ext>
                </a:extLst>
              </p:cNvPr>
              <p:cNvSpPr/>
              <p:nvPr/>
            </p:nvSpPr>
            <p:spPr>
              <a:xfrm flipH="1">
                <a:off x="838200" y="5746268"/>
                <a:ext cx="9731927" cy="646331"/>
              </a:xfrm>
              <a:prstGeom prst="rect">
                <a:avLst/>
              </a:prstGeom>
            </p:spPr>
            <p:txBody>
              <a:bodyPr wrap="square">
                <a:spAutoFit/>
              </a:bodyPr>
              <a:lstStyle/>
              <a:p>
                <a:r>
                  <a:rPr lang="en-US" dirty="0"/>
                  <a:t>Critical Points: (a-e) A function </a:t>
                </a:r>
                <a14:m>
                  <m:oMath xmlns:m="http://schemas.openxmlformats.org/officeDocument/2006/math">
                    <m:r>
                      <a:rPr lang="en-US" b="0" i="1" smtClean="0">
                        <a:latin typeface="Cambria Math" panose="02040503050406030204" pitchFamily="18" charset="0"/>
                      </a:rPr>
                      <m:t>𝑓</m:t>
                    </m:r>
                  </m:oMath>
                </a14:m>
                <a:r>
                  <a:rPr lang="en-US" dirty="0"/>
                  <a:t> has a critical point at c if </a:t>
                </a:r>
                <a14:m>
                  <m:oMath xmlns:m="http://schemas.openxmlformats.org/officeDocument/2006/math">
                    <m:r>
                      <a:rPr lang="en-US" i="1" dirty="0">
                        <a:latin typeface="Cambria Math" panose="02040503050406030204" pitchFamily="18" charset="0"/>
                      </a:rPr>
                      <m:t>𝑓</m:t>
                    </m:r>
                    <m:r>
                      <a:rPr lang="en-US" i="1" dirty="0">
                        <a:latin typeface="Cambria Math" panose="02040503050406030204" pitchFamily="18" charset="0"/>
                      </a:rPr>
                      <m:t>′(</m:t>
                    </m:r>
                    <m:r>
                      <a:rPr lang="en-US" i="1" dirty="0">
                        <a:latin typeface="Cambria Math" panose="02040503050406030204" pitchFamily="18" charset="0"/>
                      </a:rPr>
                      <m:t>𝑐</m:t>
                    </m:r>
                    <m:r>
                      <a:rPr lang="en-US" i="1" dirty="0">
                        <a:latin typeface="Cambria Math" panose="02040503050406030204" pitchFamily="18" charset="0"/>
                      </a:rPr>
                      <m:t>)=0</m:t>
                    </m:r>
                  </m:oMath>
                </a14:m>
                <a:r>
                  <a:rPr lang="en-US" dirty="0"/>
                  <a:t> or </a:t>
                </a:r>
                <a14:m>
                  <m:oMath xmlns:m="http://schemas.openxmlformats.org/officeDocument/2006/math">
                    <m:r>
                      <a:rPr lang="en-US" i="1" dirty="0">
                        <a:latin typeface="Cambria Math" panose="02040503050406030204" pitchFamily="18" charset="0"/>
                      </a:rPr>
                      <m:t>𝑓</m:t>
                    </m:r>
                    <m:r>
                      <a:rPr lang="en-US" i="1" dirty="0">
                        <a:latin typeface="Cambria Math" panose="02040503050406030204" pitchFamily="18" charset="0"/>
                      </a:rPr>
                      <m:t>’(</m:t>
                    </m:r>
                    <m:r>
                      <a:rPr lang="en-US" i="1" dirty="0">
                        <a:latin typeface="Cambria Math" panose="02040503050406030204" pitchFamily="18" charset="0"/>
                      </a:rPr>
                      <m:t>𝑐</m:t>
                    </m:r>
                    <m:r>
                      <a:rPr lang="en-US" i="1" dirty="0">
                        <a:latin typeface="Cambria Math" panose="02040503050406030204" pitchFamily="18" charset="0"/>
                      </a:rPr>
                      <m:t>)</m:t>
                    </m:r>
                  </m:oMath>
                </a14:m>
                <a:r>
                  <a:rPr lang="en-US" dirty="0"/>
                  <a:t> is undefined. A function may or may not have a local extremum at a critical point.</a:t>
                </a:r>
              </a:p>
            </p:txBody>
          </p:sp>
        </mc:Choice>
        <mc:Fallback xmlns="">
          <p:sp>
            <p:nvSpPr>
              <p:cNvPr id="5" name="Rectangle 4">
                <a:extLst>
                  <a:ext uri="{FF2B5EF4-FFF2-40B4-BE49-F238E27FC236}">
                    <a16:creationId xmlns:a16="http://schemas.microsoft.com/office/drawing/2014/main" id="{B7509249-B8FB-4F3C-B8F0-5561A67C752A}"/>
                  </a:ext>
                </a:extLst>
              </p:cNvPr>
              <p:cNvSpPr>
                <a:spLocks noRot="1" noChangeAspect="1" noMove="1" noResize="1" noEditPoints="1" noAdjustHandles="1" noChangeArrowheads="1" noChangeShapeType="1" noTextEdit="1"/>
              </p:cNvSpPr>
              <p:nvPr/>
            </p:nvSpPr>
            <p:spPr>
              <a:xfrm flipH="1">
                <a:off x="838200" y="5746268"/>
                <a:ext cx="9731927" cy="646331"/>
              </a:xfrm>
              <a:prstGeom prst="rect">
                <a:avLst/>
              </a:prstGeom>
              <a:blipFill>
                <a:blip r:embed="rId4"/>
                <a:stretch>
                  <a:fillRect l="-564" t="-5660" b="-14151"/>
                </a:stretch>
              </a:blipFill>
            </p:spPr>
            <p:txBody>
              <a:bodyPr/>
              <a:lstStyle/>
              <a:p>
                <a:r>
                  <a:rPr lang="en-US">
                    <a:noFill/>
                  </a:rPr>
                  <a:t> </a:t>
                </a:r>
              </a:p>
            </p:txBody>
          </p:sp>
        </mc:Fallback>
      </mc:AlternateContent>
    </p:spTree>
    <p:extLst>
      <p:ext uri="{BB962C8B-B14F-4D97-AF65-F5344CB8AC3E}">
        <p14:creationId xmlns:p14="http://schemas.microsoft.com/office/powerpoint/2010/main" val="32124119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BC37F-4CF4-40F1-8D95-3BD4CAAE8C3B}"/>
              </a:ext>
            </a:extLst>
          </p:cNvPr>
          <p:cNvSpPr>
            <a:spLocks noGrp="1"/>
          </p:cNvSpPr>
          <p:nvPr>
            <p:ph type="title"/>
          </p:nvPr>
        </p:nvSpPr>
        <p:spPr>
          <a:xfrm>
            <a:off x="838200" y="365125"/>
            <a:ext cx="10515600" cy="549275"/>
          </a:xfrm>
        </p:spPr>
        <p:txBody>
          <a:bodyPr>
            <a:normAutofit/>
          </a:bodyPr>
          <a:lstStyle/>
          <a:p>
            <a:r>
              <a:rPr lang="en-US" dirty="0"/>
              <a:t>Example:</a:t>
            </a:r>
          </a:p>
        </p:txBody>
      </p:sp>
      <p:pic>
        <p:nvPicPr>
          <p:cNvPr id="2050" name="Picture 2" descr="https://lh5.googleusercontent.com/5X7GDy2rW18pk9bX1W0QYbSl-3LVIq8derkbL7SzxS_frU1pPsUNeIRnUWZAfCY5EKVBZmoF42RP_6CvcG_9MS4HBKPUJTEGlsahxBqwFjQea0-CPIDr2LF4PFGcgPs32o4afG8-wHfapEOFLhVQODM">
            <a:extLst>
              <a:ext uri="{FF2B5EF4-FFF2-40B4-BE49-F238E27FC236}">
                <a16:creationId xmlns:a16="http://schemas.microsoft.com/office/drawing/2014/main" id="{CB8ED0FF-3C4F-411E-861B-1B3D5CCBBC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789" y="1031846"/>
            <a:ext cx="10075178" cy="296131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08D59A89-B435-4446-843E-E16EF8DE62A1}"/>
              </a:ext>
            </a:extLst>
          </p:cNvPr>
          <p:cNvPicPr>
            <a:picLocks noChangeAspect="1"/>
          </p:cNvPicPr>
          <p:nvPr/>
        </p:nvPicPr>
        <p:blipFill>
          <a:blip r:embed="rId3"/>
          <a:stretch>
            <a:fillRect/>
          </a:stretch>
        </p:blipFill>
        <p:spPr>
          <a:xfrm>
            <a:off x="989901" y="4051882"/>
            <a:ext cx="10515600" cy="2265027"/>
          </a:xfrm>
          <a:prstGeom prst="rect">
            <a:avLst/>
          </a:prstGeom>
        </p:spPr>
      </p:pic>
      <p:pic>
        <p:nvPicPr>
          <p:cNvPr id="8" name="Picture 7">
            <a:extLst>
              <a:ext uri="{FF2B5EF4-FFF2-40B4-BE49-F238E27FC236}">
                <a16:creationId xmlns:a16="http://schemas.microsoft.com/office/drawing/2014/main" id="{19936215-0207-4AC0-9207-24AD0D13C30F}"/>
              </a:ext>
            </a:extLst>
          </p:cNvPr>
          <p:cNvPicPr>
            <a:picLocks noChangeAspect="1"/>
          </p:cNvPicPr>
          <p:nvPr/>
        </p:nvPicPr>
        <p:blipFill>
          <a:blip r:embed="rId4"/>
          <a:stretch>
            <a:fillRect/>
          </a:stretch>
        </p:blipFill>
        <p:spPr>
          <a:xfrm>
            <a:off x="4438650" y="6375631"/>
            <a:ext cx="4126510" cy="234894"/>
          </a:xfrm>
          <a:prstGeom prst="rect">
            <a:avLst/>
          </a:prstGeom>
        </p:spPr>
      </p:pic>
    </p:spTree>
    <p:extLst>
      <p:ext uri="{BB962C8B-B14F-4D97-AF65-F5344CB8AC3E}">
        <p14:creationId xmlns:p14="http://schemas.microsoft.com/office/powerpoint/2010/main" val="2977831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1DB0F-0F65-4A67-B0FE-002C0877B950}"/>
              </a:ext>
            </a:extLst>
          </p:cNvPr>
          <p:cNvSpPr>
            <a:spLocks noGrp="1"/>
          </p:cNvSpPr>
          <p:nvPr>
            <p:ph type="title"/>
          </p:nvPr>
        </p:nvSpPr>
        <p:spPr>
          <a:xfrm>
            <a:off x="838200" y="365126"/>
            <a:ext cx="10515600" cy="490552"/>
          </a:xfrm>
        </p:spPr>
        <p:txBody>
          <a:bodyPr>
            <a:normAutofit/>
          </a:bodyPr>
          <a:lstStyle/>
          <a:p>
            <a:r>
              <a:rPr lang="en-US" dirty="0"/>
              <a:t>Cont.</a:t>
            </a:r>
          </a:p>
        </p:txBody>
      </p:sp>
      <p:pic>
        <p:nvPicPr>
          <p:cNvPr id="4" name="Picture 3">
            <a:extLst>
              <a:ext uri="{FF2B5EF4-FFF2-40B4-BE49-F238E27FC236}">
                <a16:creationId xmlns:a16="http://schemas.microsoft.com/office/drawing/2014/main" id="{10309F99-B68D-4396-A31F-49EDA37F36BC}"/>
              </a:ext>
            </a:extLst>
          </p:cNvPr>
          <p:cNvPicPr>
            <a:picLocks noChangeAspect="1"/>
          </p:cNvPicPr>
          <p:nvPr/>
        </p:nvPicPr>
        <p:blipFill>
          <a:blip r:embed="rId2"/>
          <a:stretch>
            <a:fillRect/>
          </a:stretch>
        </p:blipFill>
        <p:spPr>
          <a:xfrm>
            <a:off x="838200" y="998290"/>
            <a:ext cx="10856053" cy="3888035"/>
          </a:xfrm>
          <a:prstGeom prst="rect">
            <a:avLst/>
          </a:prstGeom>
        </p:spPr>
      </p:pic>
      <p:sp>
        <p:nvSpPr>
          <p:cNvPr id="5" name="Rectangle 4">
            <a:extLst>
              <a:ext uri="{FF2B5EF4-FFF2-40B4-BE49-F238E27FC236}">
                <a16:creationId xmlns:a16="http://schemas.microsoft.com/office/drawing/2014/main" id="{F9028234-4C4B-49EB-963F-DE229CD4941F}"/>
              </a:ext>
            </a:extLst>
          </p:cNvPr>
          <p:cNvSpPr/>
          <p:nvPr/>
        </p:nvSpPr>
        <p:spPr>
          <a:xfrm>
            <a:off x="1006678" y="5090993"/>
            <a:ext cx="10746297" cy="646331"/>
          </a:xfrm>
          <a:prstGeom prst="rect">
            <a:avLst/>
          </a:prstGeom>
        </p:spPr>
        <p:txBody>
          <a:bodyPr wrap="square">
            <a:spAutoFit/>
          </a:bodyPr>
          <a:lstStyle/>
          <a:p>
            <a:r>
              <a:rPr lang="en-US" dirty="0"/>
              <a:t>This function has three critical points: x=0, x=1, and x=−1. The function has a local (and absolute) minimum at x=0 but does not have extrema at the other two critical points.</a:t>
            </a:r>
          </a:p>
        </p:txBody>
      </p:sp>
    </p:spTree>
    <p:extLst>
      <p:ext uri="{BB962C8B-B14F-4D97-AF65-F5344CB8AC3E}">
        <p14:creationId xmlns:p14="http://schemas.microsoft.com/office/powerpoint/2010/main" val="17983880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AB3E8-83DC-47CC-8CF9-C59534CE1319}"/>
              </a:ext>
            </a:extLst>
          </p:cNvPr>
          <p:cNvSpPr>
            <a:spLocks noGrp="1"/>
          </p:cNvSpPr>
          <p:nvPr>
            <p:ph type="title"/>
          </p:nvPr>
        </p:nvSpPr>
        <p:spPr>
          <a:xfrm>
            <a:off x="838200" y="365126"/>
            <a:ext cx="10515600" cy="473774"/>
          </a:xfrm>
        </p:spPr>
        <p:txBody>
          <a:bodyPr>
            <a:normAutofit/>
          </a:bodyPr>
          <a:lstStyle/>
          <a:p>
            <a:r>
              <a:rPr lang="en-US" dirty="0"/>
              <a:t>Cont.</a:t>
            </a:r>
          </a:p>
        </p:txBody>
      </p:sp>
      <p:pic>
        <p:nvPicPr>
          <p:cNvPr id="4" name="Content Placeholder 3">
            <a:extLst>
              <a:ext uri="{FF2B5EF4-FFF2-40B4-BE49-F238E27FC236}">
                <a16:creationId xmlns:a16="http://schemas.microsoft.com/office/drawing/2014/main" id="{7912CE54-0963-449B-A2E2-573A17B2B5E1}"/>
              </a:ext>
            </a:extLst>
          </p:cNvPr>
          <p:cNvPicPr>
            <a:picLocks noGrp="1" noChangeAspect="1"/>
          </p:cNvPicPr>
          <p:nvPr>
            <p:ph idx="1"/>
          </p:nvPr>
        </p:nvPicPr>
        <p:blipFill>
          <a:blip r:embed="rId2"/>
          <a:stretch>
            <a:fillRect/>
          </a:stretch>
        </p:blipFill>
        <p:spPr>
          <a:xfrm>
            <a:off x="838200" y="958679"/>
            <a:ext cx="10990277" cy="4940642"/>
          </a:xfrm>
          <a:prstGeom prst="rect">
            <a:avLst/>
          </a:prstGeom>
        </p:spPr>
      </p:pic>
      <p:sp>
        <p:nvSpPr>
          <p:cNvPr id="5" name="Rectangle 4">
            <a:extLst>
              <a:ext uri="{FF2B5EF4-FFF2-40B4-BE49-F238E27FC236}">
                <a16:creationId xmlns:a16="http://schemas.microsoft.com/office/drawing/2014/main" id="{F0484D44-0B0A-4434-A9E0-5F19501DB37A}"/>
              </a:ext>
            </a:extLst>
          </p:cNvPr>
          <p:cNvSpPr/>
          <p:nvPr/>
        </p:nvSpPr>
        <p:spPr>
          <a:xfrm>
            <a:off x="3048000" y="5968156"/>
            <a:ext cx="6993622" cy="369332"/>
          </a:xfrm>
          <a:prstGeom prst="rect">
            <a:avLst/>
          </a:prstGeom>
        </p:spPr>
        <p:txBody>
          <a:bodyPr wrap="square">
            <a:spAutoFit/>
          </a:bodyPr>
          <a:lstStyle/>
          <a:p>
            <a:r>
              <a:rPr lang="en-US" i="1" dirty="0"/>
              <a:t>This function has an absolute maximum and an absolute minimum.</a:t>
            </a:r>
            <a:endParaRPr lang="en-US" dirty="0"/>
          </a:p>
        </p:txBody>
      </p:sp>
    </p:spTree>
    <p:extLst>
      <p:ext uri="{BB962C8B-B14F-4D97-AF65-F5344CB8AC3E}">
        <p14:creationId xmlns:p14="http://schemas.microsoft.com/office/powerpoint/2010/main" val="6219748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5D44B-F5C7-43E5-892D-15940A31329A}"/>
              </a:ext>
            </a:extLst>
          </p:cNvPr>
          <p:cNvSpPr>
            <a:spLocks noGrp="1"/>
          </p:cNvSpPr>
          <p:nvPr>
            <p:ph type="title"/>
          </p:nvPr>
        </p:nvSpPr>
        <p:spPr/>
        <p:txBody>
          <a:bodyPr/>
          <a:lstStyle/>
          <a:p>
            <a:r>
              <a:rPr lang="en-US" dirty="0"/>
              <a:t>Cont.</a:t>
            </a:r>
          </a:p>
        </p:txBody>
      </p:sp>
      <p:pic>
        <p:nvPicPr>
          <p:cNvPr id="5" name="Picture 4">
            <a:extLst>
              <a:ext uri="{FF2B5EF4-FFF2-40B4-BE49-F238E27FC236}">
                <a16:creationId xmlns:a16="http://schemas.microsoft.com/office/drawing/2014/main" id="{D341D426-005C-4DEE-9010-E4A6AF978369}"/>
              </a:ext>
            </a:extLst>
          </p:cNvPr>
          <p:cNvPicPr>
            <a:picLocks noChangeAspect="1"/>
          </p:cNvPicPr>
          <p:nvPr/>
        </p:nvPicPr>
        <p:blipFill>
          <a:blip r:embed="rId2"/>
          <a:stretch>
            <a:fillRect/>
          </a:stretch>
        </p:blipFill>
        <p:spPr>
          <a:xfrm>
            <a:off x="838200" y="1794119"/>
            <a:ext cx="9891319" cy="4698755"/>
          </a:xfrm>
          <a:prstGeom prst="rect">
            <a:avLst/>
          </a:prstGeom>
        </p:spPr>
      </p:pic>
    </p:spTree>
    <p:extLst>
      <p:ext uri="{BB962C8B-B14F-4D97-AF65-F5344CB8AC3E}">
        <p14:creationId xmlns:p14="http://schemas.microsoft.com/office/powerpoint/2010/main" val="42638270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8FC65-1D5B-4FDE-84FF-3B9A5332BD84}"/>
              </a:ext>
            </a:extLst>
          </p:cNvPr>
          <p:cNvSpPr>
            <a:spLocks noGrp="1"/>
          </p:cNvSpPr>
          <p:nvPr>
            <p:ph type="title"/>
          </p:nvPr>
        </p:nvSpPr>
        <p:spPr>
          <a:xfrm>
            <a:off x="838200" y="365126"/>
            <a:ext cx="10515600" cy="658332"/>
          </a:xfrm>
        </p:spPr>
        <p:txBody>
          <a:bodyPr>
            <a:normAutofit/>
          </a:bodyPr>
          <a:lstStyle/>
          <a:p>
            <a:r>
              <a:rPr lang="en-US" dirty="0"/>
              <a:t>Examples</a:t>
            </a:r>
          </a:p>
        </p:txBody>
      </p:sp>
      <p:pic>
        <p:nvPicPr>
          <p:cNvPr id="4" name="Content Placeholder 3">
            <a:extLst>
              <a:ext uri="{FF2B5EF4-FFF2-40B4-BE49-F238E27FC236}">
                <a16:creationId xmlns:a16="http://schemas.microsoft.com/office/drawing/2014/main" id="{79052383-EDA1-4638-8D89-E1A19B135378}"/>
              </a:ext>
            </a:extLst>
          </p:cNvPr>
          <p:cNvPicPr>
            <a:picLocks noGrp="1" noChangeAspect="1"/>
          </p:cNvPicPr>
          <p:nvPr>
            <p:ph idx="1"/>
          </p:nvPr>
        </p:nvPicPr>
        <p:blipFill>
          <a:blip r:embed="rId2"/>
          <a:stretch>
            <a:fillRect/>
          </a:stretch>
        </p:blipFill>
        <p:spPr>
          <a:xfrm>
            <a:off x="759204" y="1308684"/>
            <a:ext cx="9441809" cy="964141"/>
          </a:xfrm>
          <a:prstGeom prst="rect">
            <a:avLst/>
          </a:prstGeom>
        </p:spPr>
      </p:pic>
      <p:pic>
        <p:nvPicPr>
          <p:cNvPr id="5" name="Picture 4">
            <a:extLst>
              <a:ext uri="{FF2B5EF4-FFF2-40B4-BE49-F238E27FC236}">
                <a16:creationId xmlns:a16="http://schemas.microsoft.com/office/drawing/2014/main" id="{DE5F550D-39C9-457C-A7D5-89DDAECC6618}"/>
              </a:ext>
            </a:extLst>
          </p:cNvPr>
          <p:cNvPicPr>
            <a:picLocks noChangeAspect="1"/>
          </p:cNvPicPr>
          <p:nvPr/>
        </p:nvPicPr>
        <p:blipFill>
          <a:blip r:embed="rId3"/>
          <a:stretch>
            <a:fillRect/>
          </a:stretch>
        </p:blipFill>
        <p:spPr>
          <a:xfrm>
            <a:off x="838200" y="2583810"/>
            <a:ext cx="10436604" cy="3691156"/>
          </a:xfrm>
          <a:prstGeom prst="rect">
            <a:avLst/>
          </a:prstGeom>
        </p:spPr>
      </p:pic>
    </p:spTree>
    <p:extLst>
      <p:ext uri="{BB962C8B-B14F-4D97-AF65-F5344CB8AC3E}">
        <p14:creationId xmlns:p14="http://schemas.microsoft.com/office/powerpoint/2010/main" val="2235403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ADB35-A08C-4EA5-A6EB-DFA249902B4E}"/>
              </a:ext>
            </a:extLst>
          </p:cNvPr>
          <p:cNvSpPr>
            <a:spLocks noGrp="1"/>
          </p:cNvSpPr>
          <p:nvPr>
            <p:ph type="title"/>
          </p:nvPr>
        </p:nvSpPr>
        <p:spPr>
          <a:xfrm>
            <a:off x="838200" y="365125"/>
            <a:ext cx="10515600" cy="482163"/>
          </a:xfrm>
        </p:spPr>
        <p:txBody>
          <a:bodyPr>
            <a:normAutofit/>
          </a:bodyPr>
          <a:lstStyle/>
          <a:p>
            <a:r>
              <a:rPr lang="en-US" dirty="0"/>
              <a:t>Cont.</a:t>
            </a:r>
          </a:p>
        </p:txBody>
      </p:sp>
      <p:pic>
        <p:nvPicPr>
          <p:cNvPr id="4" name="Content Placeholder 3">
            <a:extLst>
              <a:ext uri="{FF2B5EF4-FFF2-40B4-BE49-F238E27FC236}">
                <a16:creationId xmlns:a16="http://schemas.microsoft.com/office/drawing/2014/main" id="{5A718BF9-0484-4742-8BC3-8F60EA331B07}"/>
              </a:ext>
            </a:extLst>
          </p:cNvPr>
          <p:cNvPicPr>
            <a:picLocks noGrp="1" noChangeAspect="1"/>
          </p:cNvPicPr>
          <p:nvPr>
            <p:ph idx="1"/>
          </p:nvPr>
        </p:nvPicPr>
        <p:blipFill>
          <a:blip r:embed="rId2"/>
          <a:stretch>
            <a:fillRect/>
          </a:stretch>
        </p:blipFill>
        <p:spPr>
          <a:xfrm>
            <a:off x="838200" y="1166070"/>
            <a:ext cx="9975209" cy="604007"/>
          </a:xfrm>
          <a:prstGeom prst="rect">
            <a:avLst/>
          </a:prstGeom>
        </p:spPr>
      </p:pic>
      <p:pic>
        <p:nvPicPr>
          <p:cNvPr id="5" name="Picture 4">
            <a:extLst>
              <a:ext uri="{FF2B5EF4-FFF2-40B4-BE49-F238E27FC236}">
                <a16:creationId xmlns:a16="http://schemas.microsoft.com/office/drawing/2014/main" id="{4EEF46C0-B4BF-4A20-9223-762B674F1CD9}"/>
              </a:ext>
            </a:extLst>
          </p:cNvPr>
          <p:cNvPicPr>
            <a:picLocks noChangeAspect="1"/>
          </p:cNvPicPr>
          <p:nvPr/>
        </p:nvPicPr>
        <p:blipFill>
          <a:blip r:embed="rId3"/>
          <a:stretch>
            <a:fillRect/>
          </a:stretch>
        </p:blipFill>
        <p:spPr>
          <a:xfrm>
            <a:off x="930479" y="1985569"/>
            <a:ext cx="8431634" cy="4146783"/>
          </a:xfrm>
          <a:prstGeom prst="rect">
            <a:avLst/>
          </a:prstGeom>
        </p:spPr>
      </p:pic>
    </p:spTree>
    <p:extLst>
      <p:ext uri="{BB962C8B-B14F-4D97-AF65-F5344CB8AC3E}">
        <p14:creationId xmlns:p14="http://schemas.microsoft.com/office/powerpoint/2010/main" val="7176728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647CD-DDE5-4E1F-A89A-A4FAC8444F2A}"/>
              </a:ext>
            </a:extLst>
          </p:cNvPr>
          <p:cNvSpPr>
            <a:spLocks noGrp="1"/>
          </p:cNvSpPr>
          <p:nvPr>
            <p:ph type="title"/>
          </p:nvPr>
        </p:nvSpPr>
        <p:spPr>
          <a:xfrm>
            <a:off x="844142" y="142614"/>
            <a:ext cx="10503716" cy="557664"/>
          </a:xfrm>
        </p:spPr>
        <p:txBody>
          <a:bodyPr>
            <a:normAutofit/>
          </a:bodyPr>
          <a:lstStyle/>
          <a:p>
            <a:r>
              <a:rPr lang="en-US" dirty="0"/>
              <a:t>Cont.</a:t>
            </a:r>
          </a:p>
        </p:txBody>
      </p:sp>
      <p:pic>
        <p:nvPicPr>
          <p:cNvPr id="4" name="Content Placeholder 3">
            <a:extLst>
              <a:ext uri="{FF2B5EF4-FFF2-40B4-BE49-F238E27FC236}">
                <a16:creationId xmlns:a16="http://schemas.microsoft.com/office/drawing/2014/main" id="{99DC1555-D1AC-4ED6-A7AF-2C3D8B4EDE30}"/>
              </a:ext>
            </a:extLst>
          </p:cNvPr>
          <p:cNvPicPr>
            <a:picLocks noGrp="1" noChangeAspect="1"/>
          </p:cNvPicPr>
          <p:nvPr>
            <p:ph idx="1"/>
          </p:nvPr>
        </p:nvPicPr>
        <p:blipFill>
          <a:blip r:embed="rId2"/>
          <a:stretch>
            <a:fillRect/>
          </a:stretch>
        </p:blipFill>
        <p:spPr>
          <a:xfrm>
            <a:off x="947956" y="964735"/>
            <a:ext cx="6914931" cy="780176"/>
          </a:xfrm>
          <a:prstGeom prst="rect">
            <a:avLst/>
          </a:prstGeom>
        </p:spPr>
      </p:pic>
      <p:pic>
        <p:nvPicPr>
          <p:cNvPr id="5" name="Picture 4">
            <a:extLst>
              <a:ext uri="{FF2B5EF4-FFF2-40B4-BE49-F238E27FC236}">
                <a16:creationId xmlns:a16="http://schemas.microsoft.com/office/drawing/2014/main" id="{D2F3C7FA-2FBE-4A49-AA46-607AD68ECD20}"/>
              </a:ext>
            </a:extLst>
          </p:cNvPr>
          <p:cNvPicPr>
            <a:picLocks noChangeAspect="1"/>
          </p:cNvPicPr>
          <p:nvPr/>
        </p:nvPicPr>
        <p:blipFill>
          <a:blip r:embed="rId3"/>
          <a:stretch>
            <a:fillRect/>
          </a:stretch>
        </p:blipFill>
        <p:spPr>
          <a:xfrm>
            <a:off x="947957" y="1744910"/>
            <a:ext cx="8105556" cy="4446165"/>
          </a:xfrm>
          <a:prstGeom prst="rect">
            <a:avLst/>
          </a:prstGeom>
        </p:spPr>
      </p:pic>
    </p:spTree>
    <p:extLst>
      <p:ext uri="{BB962C8B-B14F-4D97-AF65-F5344CB8AC3E}">
        <p14:creationId xmlns:p14="http://schemas.microsoft.com/office/powerpoint/2010/main" val="329894027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D8C16-8D2E-4600-BE0A-4433F0BB2463}"/>
              </a:ext>
            </a:extLst>
          </p:cNvPr>
          <p:cNvSpPr>
            <a:spLocks noGrp="1"/>
          </p:cNvSpPr>
          <p:nvPr>
            <p:ph type="title"/>
          </p:nvPr>
        </p:nvSpPr>
        <p:spPr>
          <a:xfrm>
            <a:off x="838200" y="365125"/>
            <a:ext cx="10515600" cy="532497"/>
          </a:xfrm>
        </p:spPr>
        <p:txBody>
          <a:bodyPr>
            <a:normAutofit/>
          </a:bodyPr>
          <a:lstStyle/>
          <a:p>
            <a:r>
              <a:rPr lang="en-US" dirty="0"/>
              <a:t>Cont.</a:t>
            </a:r>
          </a:p>
        </p:txBody>
      </p:sp>
      <p:pic>
        <p:nvPicPr>
          <p:cNvPr id="4" name="Content Placeholder 3">
            <a:extLst>
              <a:ext uri="{FF2B5EF4-FFF2-40B4-BE49-F238E27FC236}">
                <a16:creationId xmlns:a16="http://schemas.microsoft.com/office/drawing/2014/main" id="{7FCF68D7-682B-48E8-B570-69DF57C7B2F1}"/>
              </a:ext>
            </a:extLst>
          </p:cNvPr>
          <p:cNvPicPr>
            <a:picLocks noGrp="1" noChangeAspect="1"/>
          </p:cNvPicPr>
          <p:nvPr>
            <p:ph idx="1"/>
          </p:nvPr>
        </p:nvPicPr>
        <p:blipFill>
          <a:blip r:embed="rId2"/>
          <a:stretch>
            <a:fillRect/>
          </a:stretch>
        </p:blipFill>
        <p:spPr>
          <a:xfrm>
            <a:off x="838200" y="983639"/>
            <a:ext cx="8339984" cy="668992"/>
          </a:xfrm>
          <a:prstGeom prst="rect">
            <a:avLst/>
          </a:prstGeom>
        </p:spPr>
      </p:pic>
      <p:pic>
        <p:nvPicPr>
          <p:cNvPr id="5" name="Picture 4">
            <a:extLst>
              <a:ext uri="{FF2B5EF4-FFF2-40B4-BE49-F238E27FC236}">
                <a16:creationId xmlns:a16="http://schemas.microsoft.com/office/drawing/2014/main" id="{A0E2B447-B4ED-449A-AACF-1DF417B41D44}"/>
              </a:ext>
            </a:extLst>
          </p:cNvPr>
          <p:cNvPicPr>
            <a:picLocks noChangeAspect="1"/>
          </p:cNvPicPr>
          <p:nvPr/>
        </p:nvPicPr>
        <p:blipFill>
          <a:blip r:embed="rId3"/>
          <a:stretch>
            <a:fillRect/>
          </a:stretch>
        </p:blipFill>
        <p:spPr>
          <a:xfrm>
            <a:off x="838201" y="1652631"/>
            <a:ext cx="8462962" cy="4555222"/>
          </a:xfrm>
          <a:prstGeom prst="rect">
            <a:avLst/>
          </a:prstGeom>
        </p:spPr>
      </p:pic>
    </p:spTree>
    <p:extLst>
      <p:ext uri="{BB962C8B-B14F-4D97-AF65-F5344CB8AC3E}">
        <p14:creationId xmlns:p14="http://schemas.microsoft.com/office/powerpoint/2010/main" val="16652986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F1BBD-8693-4D3A-963D-DE800CE9748A}"/>
              </a:ext>
            </a:extLst>
          </p:cNvPr>
          <p:cNvSpPr>
            <a:spLocks noGrp="1"/>
          </p:cNvSpPr>
          <p:nvPr>
            <p:ph type="title"/>
          </p:nvPr>
        </p:nvSpPr>
        <p:spPr>
          <a:xfrm>
            <a:off x="838200" y="365125"/>
            <a:ext cx="10515600" cy="633165"/>
          </a:xfrm>
        </p:spPr>
        <p:txBody>
          <a:bodyPr>
            <a:normAutofit/>
          </a:bodyPr>
          <a:lstStyle/>
          <a:p>
            <a:r>
              <a:rPr lang="en-US" dirty="0"/>
              <a:t>Cont.</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60B1042C-134E-4FEA-8290-1ECF8446C467}"/>
                  </a:ext>
                </a:extLst>
              </p:cNvPr>
              <p:cNvSpPr>
                <a:spLocks noGrp="1"/>
              </p:cNvSpPr>
              <p:nvPr>
                <p:ph idx="1"/>
              </p:nvPr>
            </p:nvSpPr>
            <p:spPr>
              <a:xfrm>
                <a:off x="838199" y="998290"/>
                <a:ext cx="10772163" cy="5178673"/>
              </a:xfrm>
            </p:spPr>
            <p:txBody>
              <a:bodyPr>
                <a:normAutofit/>
              </a:bodyPr>
              <a:lstStyle/>
              <a:p>
                <a:pPr marL="0" indent="0">
                  <a:buNone/>
                </a:pPr>
                <a:r>
                  <a:rPr lang="en-US" sz="2400" dirty="0"/>
                  <a:t>Find the Absolute maximum and minimum values of</a:t>
                </a:r>
              </a:p>
              <a:p>
                <a:pPr marL="0" indent="0">
                  <a:buNone/>
                </a:pPr>
                <a:r>
                  <a:rPr lang="en-US" sz="2400" dirty="0"/>
                  <a:t> </a:t>
                </a:r>
                <a14:m>
                  <m:oMath xmlns:m="http://schemas.openxmlformats.org/officeDocument/2006/math">
                    <m:r>
                      <a:rPr lang="en-US" sz="2400" b="0" i="1" smtClean="0">
                        <a:latin typeface="Cambria Math" panose="02040503050406030204" pitchFamily="18" charset="0"/>
                      </a:rPr>
                      <m:t>𝑓</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𝑥</m:t>
                        </m:r>
                      </m:e>
                    </m:d>
                    <m:r>
                      <a:rPr lang="en-US" sz="2400" b="0" i="1" smtClean="0">
                        <a:latin typeface="Cambria Math" panose="02040503050406030204" pitchFamily="18" charset="0"/>
                      </a:rPr>
                      <m:t>=</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𝑥</m:t>
                        </m:r>
                      </m:e>
                      <m:sup>
                        <m:r>
                          <a:rPr lang="en-US" sz="2400" b="0" i="1" smtClean="0">
                            <a:latin typeface="Cambria Math" panose="02040503050406030204" pitchFamily="18" charset="0"/>
                          </a:rPr>
                          <m:t>3</m:t>
                        </m:r>
                      </m:sup>
                    </m:sSup>
                    <m:r>
                      <a:rPr lang="en-US" sz="2400" b="0" i="1" smtClean="0">
                        <a:latin typeface="Cambria Math" panose="02040503050406030204" pitchFamily="18" charset="0"/>
                      </a:rPr>
                      <m:t>−3</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𝑥</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+1   (−</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2</m:t>
                        </m:r>
                      </m:den>
                    </m:f>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𝑥</m:t>
                    </m:r>
                    <m:r>
                      <a:rPr lang="en-US" sz="2400" b="0" i="1" smtClean="0">
                        <a:latin typeface="Cambria Math" panose="02040503050406030204" pitchFamily="18" charset="0"/>
                        <a:ea typeface="Cambria Math" panose="02040503050406030204" pitchFamily="18" charset="0"/>
                      </a:rPr>
                      <m:t>≤1)</m:t>
                    </m:r>
                  </m:oMath>
                </a14:m>
                <a:endParaRPr lang="en-US" sz="2400" dirty="0"/>
              </a:p>
            </p:txBody>
          </p:sp>
        </mc:Choice>
        <mc:Fallback xmlns="">
          <p:sp>
            <p:nvSpPr>
              <p:cNvPr id="3" name="Content Placeholder 2">
                <a:extLst>
                  <a:ext uri="{FF2B5EF4-FFF2-40B4-BE49-F238E27FC236}">
                    <a16:creationId xmlns:a16="http://schemas.microsoft.com/office/drawing/2014/main" id="{60B1042C-134E-4FEA-8290-1ECF8446C467}"/>
                  </a:ext>
                </a:extLst>
              </p:cNvPr>
              <p:cNvSpPr>
                <a:spLocks noGrp="1" noRot="1" noChangeAspect="1" noMove="1" noResize="1" noEditPoints="1" noAdjustHandles="1" noChangeArrowheads="1" noChangeShapeType="1" noTextEdit="1"/>
              </p:cNvSpPr>
              <p:nvPr>
                <p:ph idx="1"/>
              </p:nvPr>
            </p:nvSpPr>
            <p:spPr>
              <a:xfrm>
                <a:off x="838199" y="998290"/>
                <a:ext cx="10772163" cy="5178673"/>
              </a:xfrm>
              <a:blipFill>
                <a:blip r:embed="rId2"/>
                <a:stretch>
                  <a:fillRect l="-848" t="-1649"/>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B646AE0D-53AF-4715-86B0-14FE11C25F18}"/>
              </a:ext>
            </a:extLst>
          </p:cNvPr>
          <p:cNvPicPr>
            <a:picLocks noChangeAspect="1"/>
          </p:cNvPicPr>
          <p:nvPr/>
        </p:nvPicPr>
        <p:blipFill>
          <a:blip r:embed="rId3"/>
          <a:stretch>
            <a:fillRect/>
          </a:stretch>
        </p:blipFill>
        <p:spPr>
          <a:xfrm>
            <a:off x="838198" y="2290193"/>
            <a:ext cx="8624889" cy="4001549"/>
          </a:xfrm>
          <a:prstGeom prst="rect">
            <a:avLst/>
          </a:prstGeom>
        </p:spPr>
      </p:pic>
    </p:spTree>
    <p:extLst>
      <p:ext uri="{BB962C8B-B14F-4D97-AF65-F5344CB8AC3E}">
        <p14:creationId xmlns:p14="http://schemas.microsoft.com/office/powerpoint/2010/main" val="8023464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82D0D-9776-4FFA-AC30-AB1127D1045C}"/>
              </a:ext>
            </a:extLst>
          </p:cNvPr>
          <p:cNvSpPr>
            <a:spLocks noGrp="1"/>
          </p:cNvSpPr>
          <p:nvPr>
            <p:ph type="title"/>
          </p:nvPr>
        </p:nvSpPr>
        <p:spPr>
          <a:xfrm>
            <a:off x="838200" y="365125"/>
            <a:ext cx="10515600" cy="700277"/>
          </a:xfrm>
        </p:spPr>
        <p:txBody>
          <a:bodyPr/>
          <a:lstStyle/>
          <a:p>
            <a:r>
              <a:rPr lang="en-US" dirty="0"/>
              <a:t>Cont.</a:t>
            </a:r>
          </a:p>
        </p:txBody>
      </p:sp>
      <p:pic>
        <p:nvPicPr>
          <p:cNvPr id="4" name="Content Placeholder 3">
            <a:extLst>
              <a:ext uri="{FF2B5EF4-FFF2-40B4-BE49-F238E27FC236}">
                <a16:creationId xmlns:a16="http://schemas.microsoft.com/office/drawing/2014/main" id="{44B833BE-400D-44F9-A04F-2FC1102A08D2}"/>
              </a:ext>
            </a:extLst>
          </p:cNvPr>
          <p:cNvPicPr>
            <a:picLocks noGrp="1" noChangeAspect="1"/>
          </p:cNvPicPr>
          <p:nvPr>
            <p:ph idx="1"/>
          </p:nvPr>
        </p:nvPicPr>
        <p:blipFill>
          <a:blip r:embed="rId2"/>
          <a:stretch>
            <a:fillRect/>
          </a:stretch>
        </p:blipFill>
        <p:spPr>
          <a:xfrm>
            <a:off x="721453" y="1065402"/>
            <a:ext cx="7784372" cy="4926617"/>
          </a:xfrm>
          <a:prstGeom prst="rect">
            <a:avLst/>
          </a:prstGeom>
        </p:spPr>
      </p:pic>
    </p:spTree>
    <p:extLst>
      <p:ext uri="{BB962C8B-B14F-4D97-AF65-F5344CB8AC3E}">
        <p14:creationId xmlns:p14="http://schemas.microsoft.com/office/powerpoint/2010/main" val="10847796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0C7A2-FA33-4875-A662-66A7A0739A6A}"/>
              </a:ext>
            </a:extLst>
          </p:cNvPr>
          <p:cNvSpPr>
            <a:spLocks noGrp="1"/>
          </p:cNvSpPr>
          <p:nvPr>
            <p:ph type="title"/>
          </p:nvPr>
        </p:nvSpPr>
        <p:spPr>
          <a:xfrm>
            <a:off x="838200" y="365126"/>
            <a:ext cx="10515600" cy="473774"/>
          </a:xfrm>
        </p:spPr>
        <p:txBody>
          <a:bodyPr>
            <a:normAutofit/>
          </a:bodyPr>
          <a:lstStyle/>
          <a:p>
            <a:r>
              <a:rPr lang="en-US" dirty="0"/>
              <a:t>Cont.</a:t>
            </a:r>
          </a:p>
        </p:txBody>
      </p:sp>
      <p:pic>
        <p:nvPicPr>
          <p:cNvPr id="4" name="Content Placeholder 3">
            <a:extLst>
              <a:ext uri="{FF2B5EF4-FFF2-40B4-BE49-F238E27FC236}">
                <a16:creationId xmlns:a16="http://schemas.microsoft.com/office/drawing/2014/main" id="{089A4CD5-7670-4666-95AF-933D1495A634}"/>
              </a:ext>
            </a:extLst>
          </p:cNvPr>
          <p:cNvPicPr>
            <a:picLocks noGrp="1" noChangeAspect="1"/>
          </p:cNvPicPr>
          <p:nvPr>
            <p:ph idx="1"/>
          </p:nvPr>
        </p:nvPicPr>
        <p:blipFill>
          <a:blip r:embed="rId2"/>
          <a:stretch>
            <a:fillRect/>
          </a:stretch>
        </p:blipFill>
        <p:spPr>
          <a:xfrm>
            <a:off x="1118270" y="922790"/>
            <a:ext cx="7824394" cy="473774"/>
          </a:xfrm>
          <a:prstGeom prst="rect">
            <a:avLst/>
          </a:prstGeom>
        </p:spPr>
      </p:pic>
      <p:pic>
        <p:nvPicPr>
          <p:cNvPr id="5" name="Picture 4">
            <a:extLst>
              <a:ext uri="{FF2B5EF4-FFF2-40B4-BE49-F238E27FC236}">
                <a16:creationId xmlns:a16="http://schemas.microsoft.com/office/drawing/2014/main" id="{29BDC4C1-E00A-4780-9F38-B99716C5B44D}"/>
              </a:ext>
            </a:extLst>
          </p:cNvPr>
          <p:cNvPicPr>
            <a:picLocks noChangeAspect="1"/>
          </p:cNvPicPr>
          <p:nvPr/>
        </p:nvPicPr>
        <p:blipFill>
          <a:blip r:embed="rId3"/>
          <a:stretch>
            <a:fillRect/>
          </a:stretch>
        </p:blipFill>
        <p:spPr>
          <a:xfrm>
            <a:off x="1199626" y="1371600"/>
            <a:ext cx="7368111" cy="5121274"/>
          </a:xfrm>
          <a:prstGeom prst="rect">
            <a:avLst/>
          </a:prstGeom>
        </p:spPr>
      </p:pic>
    </p:spTree>
    <p:extLst>
      <p:ext uri="{BB962C8B-B14F-4D97-AF65-F5344CB8AC3E}">
        <p14:creationId xmlns:p14="http://schemas.microsoft.com/office/powerpoint/2010/main" val="30386358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F425C-D858-4C30-A9BC-EE53CE07F5AE}"/>
              </a:ext>
            </a:extLst>
          </p:cNvPr>
          <p:cNvSpPr>
            <a:spLocks noGrp="1"/>
          </p:cNvSpPr>
          <p:nvPr>
            <p:ph type="title"/>
          </p:nvPr>
        </p:nvSpPr>
        <p:spPr>
          <a:xfrm>
            <a:off x="838200" y="365126"/>
            <a:ext cx="10515600" cy="473774"/>
          </a:xfrm>
        </p:spPr>
        <p:txBody>
          <a:bodyPr>
            <a:normAutofit/>
          </a:bodyPr>
          <a:lstStyle/>
          <a:p>
            <a:r>
              <a:rPr lang="en-US" dirty="0"/>
              <a:t>Cont.</a:t>
            </a:r>
          </a:p>
        </p:txBody>
      </p:sp>
      <p:pic>
        <p:nvPicPr>
          <p:cNvPr id="4" name="Content Placeholder 3">
            <a:extLst>
              <a:ext uri="{FF2B5EF4-FFF2-40B4-BE49-F238E27FC236}">
                <a16:creationId xmlns:a16="http://schemas.microsoft.com/office/drawing/2014/main" id="{5FB89DDF-AD66-4B06-B09E-046C5CABD9CC}"/>
              </a:ext>
            </a:extLst>
          </p:cNvPr>
          <p:cNvPicPr>
            <a:picLocks noGrp="1" noChangeAspect="1"/>
          </p:cNvPicPr>
          <p:nvPr>
            <p:ph idx="1"/>
          </p:nvPr>
        </p:nvPicPr>
        <p:blipFill>
          <a:blip r:embed="rId2"/>
          <a:stretch>
            <a:fillRect/>
          </a:stretch>
        </p:blipFill>
        <p:spPr>
          <a:xfrm>
            <a:off x="838200" y="838900"/>
            <a:ext cx="8857463" cy="645951"/>
          </a:xfrm>
          <a:prstGeom prst="rect">
            <a:avLst/>
          </a:prstGeom>
        </p:spPr>
      </p:pic>
      <p:pic>
        <p:nvPicPr>
          <p:cNvPr id="5" name="Picture 4">
            <a:extLst>
              <a:ext uri="{FF2B5EF4-FFF2-40B4-BE49-F238E27FC236}">
                <a16:creationId xmlns:a16="http://schemas.microsoft.com/office/drawing/2014/main" id="{B96B279A-F341-4E26-B540-2FFE9552393E}"/>
              </a:ext>
            </a:extLst>
          </p:cNvPr>
          <p:cNvPicPr>
            <a:picLocks noChangeAspect="1"/>
          </p:cNvPicPr>
          <p:nvPr/>
        </p:nvPicPr>
        <p:blipFill>
          <a:blip r:embed="rId3"/>
          <a:stretch>
            <a:fillRect/>
          </a:stretch>
        </p:blipFill>
        <p:spPr>
          <a:xfrm>
            <a:off x="906011" y="1484851"/>
            <a:ext cx="8495164" cy="3842158"/>
          </a:xfrm>
          <a:prstGeom prst="rect">
            <a:avLst/>
          </a:prstGeom>
        </p:spPr>
      </p:pic>
    </p:spTree>
    <p:extLst>
      <p:ext uri="{BB962C8B-B14F-4D97-AF65-F5344CB8AC3E}">
        <p14:creationId xmlns:p14="http://schemas.microsoft.com/office/powerpoint/2010/main" val="412984901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069B45-5229-4F3C-99CF-FF135CEBAD71}"/>
              </a:ext>
            </a:extLst>
          </p:cNvPr>
          <p:cNvSpPr>
            <a:spLocks noGrp="1"/>
          </p:cNvSpPr>
          <p:nvPr>
            <p:ph type="title"/>
          </p:nvPr>
        </p:nvSpPr>
        <p:spPr>
          <a:xfrm>
            <a:off x="838200" y="365126"/>
            <a:ext cx="10515600" cy="624776"/>
          </a:xfrm>
        </p:spPr>
        <p:txBody>
          <a:bodyPr>
            <a:normAutofit/>
          </a:bodyPr>
          <a:lstStyle/>
          <a:p>
            <a:r>
              <a:rPr lang="en-US" dirty="0"/>
              <a:t>Class Activity</a:t>
            </a:r>
          </a:p>
        </p:txBody>
      </p:sp>
      <p:pic>
        <p:nvPicPr>
          <p:cNvPr id="4" name="Content Placeholder 3">
            <a:extLst>
              <a:ext uri="{FF2B5EF4-FFF2-40B4-BE49-F238E27FC236}">
                <a16:creationId xmlns:a16="http://schemas.microsoft.com/office/drawing/2014/main" id="{B439BE43-3A43-46CA-ABDF-C5A50CCC3A8D}"/>
              </a:ext>
            </a:extLst>
          </p:cNvPr>
          <p:cNvPicPr>
            <a:picLocks noGrp="1" noChangeAspect="1"/>
          </p:cNvPicPr>
          <p:nvPr>
            <p:ph idx="1"/>
          </p:nvPr>
        </p:nvPicPr>
        <p:blipFill>
          <a:blip r:embed="rId2"/>
          <a:stretch>
            <a:fillRect/>
          </a:stretch>
        </p:blipFill>
        <p:spPr>
          <a:xfrm>
            <a:off x="838200" y="1828802"/>
            <a:ext cx="7205225" cy="624776"/>
          </a:xfrm>
          <a:prstGeom prst="rect">
            <a:avLst/>
          </a:prstGeom>
        </p:spPr>
      </p:pic>
      <p:pic>
        <p:nvPicPr>
          <p:cNvPr id="3074" name="Picture 2" descr="https://lh4.googleusercontent.com/lZFvCoxux8rbBrDI0lbrtYj4lejxBtFGnbKvbAZ20m4K_ik2lFZOTOENejW9EknZXPlBHXe5FQIXbjLIIl43iz1gCoPG28dgRJEuB_DPPhg4Ugo5hwOm1v2xaycu4oXU3Tcc4MipZEFwFOcbARQwXlI">
            <a:extLst>
              <a:ext uri="{FF2B5EF4-FFF2-40B4-BE49-F238E27FC236}">
                <a16:creationId xmlns:a16="http://schemas.microsoft.com/office/drawing/2014/main" id="{50CE3A0A-809A-4CA2-A4F5-0050415BD8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0569" y="3755866"/>
            <a:ext cx="7467425" cy="497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79869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58DB6-5081-49C6-87D6-E18CF9927441}"/>
              </a:ext>
            </a:extLst>
          </p:cNvPr>
          <p:cNvSpPr>
            <a:spLocks noGrp="1"/>
          </p:cNvSpPr>
          <p:nvPr>
            <p:ph type="title"/>
          </p:nvPr>
        </p:nvSpPr>
        <p:spPr>
          <a:xfrm>
            <a:off x="838200" y="365126"/>
            <a:ext cx="10515600" cy="557664"/>
          </a:xfrm>
        </p:spPr>
        <p:txBody>
          <a:bodyPr>
            <a:normAutofit/>
          </a:bodyPr>
          <a:lstStyle/>
          <a:p>
            <a:r>
              <a:rPr lang="en-US" dirty="0"/>
              <a:t>Fermat’s Theorem</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2C14A93-9DAE-4435-87DC-CF0B57E9C9B3}"/>
                  </a:ext>
                </a:extLst>
              </p:cNvPr>
              <p:cNvSpPr>
                <a:spLocks noGrp="1"/>
              </p:cNvSpPr>
              <p:nvPr>
                <p:ph idx="1"/>
              </p:nvPr>
            </p:nvSpPr>
            <p:spPr/>
            <p:txBody>
              <a:bodyPr/>
              <a:lstStyle/>
              <a:p>
                <a:pPr marL="0" indent="0">
                  <a:buNone/>
                </a:pPr>
                <a:r>
                  <a:rPr lang="en-US" dirty="0"/>
                  <a:t>Definition: If </a:t>
                </a:r>
                <a14:m>
                  <m:oMath xmlns:m="http://schemas.openxmlformats.org/officeDocument/2006/math">
                    <m:r>
                      <a:rPr lang="en-US" b="0" i="1" smtClean="0">
                        <a:latin typeface="Cambria Math" panose="02040503050406030204" pitchFamily="18" charset="0"/>
                      </a:rPr>
                      <m:t>𝑓</m:t>
                    </m:r>
                  </m:oMath>
                </a14:m>
                <a:r>
                  <a:rPr lang="en-US" dirty="0"/>
                  <a:t> has a local extremum at c and </a:t>
                </a:r>
                <a14:m>
                  <m:oMath xmlns:m="http://schemas.openxmlformats.org/officeDocument/2006/math">
                    <m:r>
                      <a:rPr lang="en-US" i="1" dirty="0" smtClean="0">
                        <a:latin typeface="Cambria Math" panose="02040503050406030204" pitchFamily="18" charset="0"/>
                      </a:rPr>
                      <m:t>𝑓</m:t>
                    </m:r>
                  </m:oMath>
                </a14:m>
                <a:r>
                  <a:rPr lang="en-US" dirty="0"/>
                  <a:t> is differentiable at c, then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b="0" i="1" dirty="0" smtClean="0">
                        <a:latin typeface="Cambria Math" panose="02040503050406030204" pitchFamily="18" charset="0"/>
                      </a:rPr>
                      <m:t>𝑐</m:t>
                    </m:r>
                    <m:r>
                      <a:rPr lang="en-US" b="0" i="1" dirty="0" smtClean="0">
                        <a:latin typeface="Cambria Math" panose="02040503050406030204" pitchFamily="18" charset="0"/>
                      </a:rPr>
                      <m:t>)=0</m:t>
                    </m:r>
                  </m:oMath>
                </a14:m>
                <a:endParaRPr lang="en-US" dirty="0"/>
              </a:p>
              <a:p>
                <a:pPr marL="0" indent="0">
                  <a:buNone/>
                </a:pPr>
                <a:endParaRPr lang="en-US" dirty="0"/>
              </a:p>
            </p:txBody>
          </p:sp>
        </mc:Choice>
        <mc:Fallback xmlns="">
          <p:sp>
            <p:nvSpPr>
              <p:cNvPr id="3" name="Content Placeholder 2">
                <a:extLst>
                  <a:ext uri="{FF2B5EF4-FFF2-40B4-BE49-F238E27FC236}">
                    <a16:creationId xmlns:a16="http://schemas.microsoft.com/office/drawing/2014/main" id="{42C14A93-9DAE-4435-87DC-CF0B57E9C9B3}"/>
                  </a:ext>
                </a:extLst>
              </p:cNvPr>
              <p:cNvSpPr>
                <a:spLocks noGrp="1" noRot="1" noChangeAspect="1" noMove="1" noResize="1" noEditPoints="1" noAdjustHandles="1" noChangeArrowheads="1" noChangeShapeType="1" noTextEdit="1"/>
              </p:cNvSpPr>
              <p:nvPr>
                <p:ph idx="1"/>
              </p:nvPr>
            </p:nvSpPr>
            <p:spPr>
              <a:blipFill>
                <a:blip r:embed="rId2"/>
                <a:stretch>
                  <a:fillRect l="-1217" t="-2241"/>
                </a:stretch>
              </a:blipFill>
            </p:spPr>
            <p:txBody>
              <a:bodyPr/>
              <a:lstStyle/>
              <a:p>
                <a:r>
                  <a:rPr lang="en-US">
                    <a:noFill/>
                  </a:rPr>
                  <a:t> </a:t>
                </a:r>
              </a:p>
            </p:txBody>
          </p:sp>
        </mc:Fallback>
      </mc:AlternateContent>
    </p:spTree>
    <p:extLst>
      <p:ext uri="{BB962C8B-B14F-4D97-AF65-F5344CB8AC3E}">
        <p14:creationId xmlns:p14="http://schemas.microsoft.com/office/powerpoint/2010/main" val="2002621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7F1A2-9DCB-4B8A-8890-4CEA94174B24}"/>
              </a:ext>
            </a:extLst>
          </p:cNvPr>
          <p:cNvSpPr>
            <a:spLocks noGrp="1"/>
          </p:cNvSpPr>
          <p:nvPr>
            <p:ph type="title"/>
          </p:nvPr>
        </p:nvSpPr>
        <p:spPr/>
        <p:txBody>
          <a:bodyPr/>
          <a:lstStyle/>
          <a:p>
            <a:r>
              <a:rPr lang="en-US" dirty="0"/>
              <a:t>Example Cont.</a:t>
            </a:r>
          </a:p>
        </p:txBody>
      </p:sp>
      <p:pic>
        <p:nvPicPr>
          <p:cNvPr id="4" name="Picture 3">
            <a:extLst>
              <a:ext uri="{FF2B5EF4-FFF2-40B4-BE49-F238E27FC236}">
                <a16:creationId xmlns:a16="http://schemas.microsoft.com/office/drawing/2014/main" id="{E8041A6F-6BB4-4A69-B04F-D14D627A144D}"/>
              </a:ext>
            </a:extLst>
          </p:cNvPr>
          <p:cNvPicPr>
            <a:picLocks noChangeAspect="1"/>
          </p:cNvPicPr>
          <p:nvPr/>
        </p:nvPicPr>
        <p:blipFill>
          <a:blip r:embed="rId2"/>
          <a:stretch>
            <a:fillRect/>
          </a:stretch>
        </p:blipFill>
        <p:spPr>
          <a:xfrm>
            <a:off x="1002889" y="2005322"/>
            <a:ext cx="8652387" cy="557212"/>
          </a:xfrm>
          <a:prstGeom prst="rect">
            <a:avLst/>
          </a:prstGeom>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F259B96-E0B1-F645-466B-D46C917E8BD2}"/>
                  </a:ext>
                </a:extLst>
              </p:cNvPr>
              <p:cNvSpPr txBox="1"/>
              <p:nvPr/>
            </p:nvSpPr>
            <p:spPr>
              <a:xfrm>
                <a:off x="746620" y="3107932"/>
                <a:ext cx="11199303" cy="1294265"/>
              </a:xfrm>
              <a:prstGeom prst="rect">
                <a:avLst/>
              </a:prstGeom>
              <a:noFill/>
            </p:spPr>
            <p:txBody>
              <a:bodyPr wrap="square">
                <a:spAutoFit/>
              </a:bodyPr>
              <a:lstStyle/>
              <a:p>
                <a:r>
                  <a:rPr lang="en-US" dirty="0"/>
                  <a:t>Hint: Using the formula   </a:t>
                </a:r>
                <a14:m>
                  <m:oMath xmlns:m="http://schemas.openxmlformats.org/officeDocument/2006/math">
                    <m:f>
                      <m:fPr>
                        <m:ctrlPr>
                          <a:rPr lang="en-US" i="1" smtClean="0">
                            <a:latin typeface="Cambria Math" panose="02040503050406030204" pitchFamily="18" charset="0"/>
                          </a:rPr>
                        </m:ctrlPr>
                      </m:fPr>
                      <m:num>
                        <m:r>
                          <a:rPr lang="en-US" i="1" smtClean="0">
                            <a:latin typeface="Cambria Math" panose="02040503050406030204" pitchFamily="18" charset="0"/>
                          </a:rPr>
                          <m:t>𝑑</m:t>
                        </m:r>
                        <m:r>
                          <a:rPr lang="en-US" b="0" i="1" smtClean="0">
                            <a:latin typeface="Cambria Math" panose="02040503050406030204" pitchFamily="18" charset="0"/>
                          </a:rPr>
                          <m:t>𝑟</m:t>
                        </m:r>
                      </m:num>
                      <m:den>
                        <m:r>
                          <a:rPr lang="en-US" i="1" smtClean="0">
                            <a:latin typeface="Cambria Math" panose="02040503050406030204" pitchFamily="18" charset="0"/>
                          </a:rPr>
                          <m:t>𝑑𝑥</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r>
                          <a:rPr lang="en-US" b="0" i="1" smtClean="0">
                            <a:latin typeface="Cambria Math" panose="02040503050406030204" pitchFamily="18" charset="0"/>
                            <a:ea typeface="Cambria Math" panose="02040503050406030204" pitchFamily="18" charset="0"/>
                          </a:rPr>
                          <m:t>𝜋</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𝑟</m:t>
                            </m:r>
                          </m:e>
                          <m:sup>
                            <m:r>
                              <a:rPr lang="en-US" b="0" i="1" smtClean="0">
                                <a:latin typeface="Cambria Math" panose="02040503050406030204" pitchFamily="18" charset="0"/>
                                <a:ea typeface="Cambria Math" panose="02040503050406030204" pitchFamily="18" charset="0"/>
                              </a:rPr>
                              <m:t>2</m:t>
                            </m:r>
                          </m:sup>
                        </m:sSup>
                      </m:den>
                    </m:f>
                  </m:oMath>
                </a14:m>
                <a:r>
                  <a:rPr lang="en-US" dirty="0"/>
                  <a:t> derived from Example 1 above, we have </a:t>
                </a:r>
              </a:p>
              <a:p>
                <a:r>
                  <a:rPr lang="en-US" dirty="0"/>
                  <a:t>When</a:t>
                </a:r>
                <a14:m>
                  <m:oMath xmlns:m="http://schemas.openxmlformats.org/officeDocument/2006/math">
                    <m:r>
                      <a:rPr lang="en-US" i="1" dirty="0" smtClean="0">
                        <a:latin typeface="Cambria Math" panose="02040503050406030204" pitchFamily="18" charset="0"/>
                      </a:rPr>
                      <m:t> </m:t>
                    </m:r>
                    <m:r>
                      <a:rPr lang="en-US" i="1" dirty="0" smtClean="0">
                        <a:latin typeface="Cambria Math" panose="02040503050406030204" pitchFamily="18" charset="0"/>
                      </a:rPr>
                      <m:t>𝑟</m:t>
                    </m:r>
                    <m:r>
                      <a:rPr lang="en-US" i="1" dirty="0" smtClean="0">
                        <a:latin typeface="Cambria Math" panose="02040503050406030204" pitchFamily="18" charset="0"/>
                      </a:rPr>
                      <m:t>=6 </m:t>
                    </m:r>
                  </m:oMath>
                </a14:m>
                <a:r>
                  <a:rPr lang="en-US" dirty="0"/>
                  <a:t>, the instantaneous rate of change of the radius,</a:t>
                </a:r>
              </a:p>
              <a:p>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𝑑𝑟</m:t>
                          </m:r>
                        </m:num>
                        <m:den>
                          <m:r>
                            <a:rPr lang="en-US" b="0" i="1" smtClean="0">
                              <a:latin typeface="Cambria Math" panose="02040503050406030204" pitchFamily="18" charset="0"/>
                            </a:rPr>
                            <m:t>𝑑𝑥</m:t>
                          </m:r>
                        </m:den>
                      </m:f>
                      <m:r>
                        <a:rPr lang="en-US" b="0" i="1" smtClean="0">
                          <a:latin typeface="Cambria Math" panose="02040503050406030204" pitchFamily="18" charset="0"/>
                        </a:rPr>
                        <m:t>=</m:t>
                      </m:r>
                      <m:f>
                        <m:fPr>
                          <m:ctrlPr>
                            <a:rPr lang="en-US"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72</m:t>
                          </m:r>
                          <m:r>
                            <a:rPr lang="en-US" b="0" i="1" smtClean="0">
                              <a:latin typeface="Cambria Math" panose="02040503050406030204" pitchFamily="18" charset="0"/>
                              <a:ea typeface="Cambria Math" panose="02040503050406030204" pitchFamily="18" charset="0"/>
                            </a:rPr>
                            <m:t>𝜋</m:t>
                          </m:r>
                        </m:den>
                      </m:f>
                      <m:f>
                        <m:fPr>
                          <m:type m:val="lin"/>
                          <m:ctrlPr>
                            <a:rPr lang="en-US" i="1" smtClean="0">
                              <a:latin typeface="Cambria Math" panose="02040503050406030204" pitchFamily="18" charset="0"/>
                            </a:rPr>
                          </m:ctrlPr>
                        </m:fPr>
                        <m:num>
                          <m:r>
                            <a:rPr lang="en-US" b="0" i="1" smtClean="0">
                              <a:latin typeface="Cambria Math" panose="02040503050406030204" pitchFamily="18" charset="0"/>
                            </a:rPr>
                            <m:t>𝑐𝑚</m:t>
                          </m:r>
                        </m:num>
                        <m:den>
                          <m:r>
                            <a:rPr lang="en-US" b="0" i="1" smtClean="0">
                              <a:latin typeface="Cambria Math" panose="02040503050406030204" pitchFamily="18" charset="0"/>
                            </a:rPr>
                            <m:t>𝑠𝑒𝑐</m:t>
                          </m:r>
                          <m:r>
                            <a:rPr lang="en-US" b="0" i="1" smtClean="0">
                              <a:latin typeface="Cambria Math" panose="02040503050406030204" pitchFamily="18" charset="0"/>
                            </a:rPr>
                            <m:t>.</m:t>
                          </m:r>
                        </m:den>
                      </m:f>
                    </m:oMath>
                  </m:oMathPara>
                </a14:m>
                <a:endParaRPr lang="en-US" dirty="0"/>
              </a:p>
            </p:txBody>
          </p:sp>
        </mc:Choice>
        <mc:Fallback xmlns="">
          <p:sp>
            <p:nvSpPr>
              <p:cNvPr id="5" name="TextBox 4">
                <a:extLst>
                  <a:ext uri="{FF2B5EF4-FFF2-40B4-BE49-F238E27FC236}">
                    <a16:creationId xmlns:a16="http://schemas.microsoft.com/office/drawing/2014/main" id="{1F259B96-E0B1-F645-466B-D46C917E8BD2}"/>
                  </a:ext>
                </a:extLst>
              </p:cNvPr>
              <p:cNvSpPr txBox="1">
                <a:spLocks noRot="1" noChangeAspect="1" noMove="1" noResize="1" noEditPoints="1" noAdjustHandles="1" noChangeArrowheads="1" noChangeShapeType="1" noTextEdit="1"/>
              </p:cNvSpPr>
              <p:nvPr/>
            </p:nvSpPr>
            <p:spPr>
              <a:xfrm>
                <a:off x="746620" y="3107932"/>
                <a:ext cx="11199303" cy="1294265"/>
              </a:xfrm>
              <a:prstGeom prst="rect">
                <a:avLst/>
              </a:prstGeom>
              <a:blipFill>
                <a:blip r:embed="rId3"/>
                <a:stretch>
                  <a:fillRect l="-435"/>
                </a:stretch>
              </a:blipFill>
            </p:spPr>
            <p:txBody>
              <a:bodyPr/>
              <a:lstStyle/>
              <a:p>
                <a:r>
                  <a:rPr lang="en-US">
                    <a:noFill/>
                  </a:rPr>
                  <a:t> </a:t>
                </a:r>
              </a:p>
            </p:txBody>
          </p:sp>
        </mc:Fallback>
      </mc:AlternateContent>
    </p:spTree>
    <p:extLst>
      <p:ext uri="{BB962C8B-B14F-4D97-AF65-F5344CB8AC3E}">
        <p14:creationId xmlns:p14="http://schemas.microsoft.com/office/powerpoint/2010/main" val="140250482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93F8A-388D-458A-BD9D-229B91EED16F}"/>
              </a:ext>
            </a:extLst>
          </p:cNvPr>
          <p:cNvPicPr>
            <a:picLocks noChangeAspect="1"/>
          </p:cNvPicPr>
          <p:nvPr/>
        </p:nvPicPr>
        <p:blipFill>
          <a:blip r:embed="rId2"/>
          <a:stretch>
            <a:fillRect/>
          </a:stretch>
        </p:blipFill>
        <p:spPr>
          <a:xfrm>
            <a:off x="906011" y="637563"/>
            <a:ext cx="9789952" cy="5402510"/>
          </a:xfrm>
          <a:prstGeom prst="rect">
            <a:avLst/>
          </a:prstGeom>
        </p:spPr>
      </p:pic>
    </p:spTree>
    <p:extLst>
      <p:ext uri="{BB962C8B-B14F-4D97-AF65-F5344CB8AC3E}">
        <p14:creationId xmlns:p14="http://schemas.microsoft.com/office/powerpoint/2010/main" val="24600023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37CEA-7F75-477D-8BA4-A19A912E8B88}"/>
              </a:ext>
            </a:extLst>
          </p:cNvPr>
          <p:cNvSpPr>
            <a:spLocks noGrp="1"/>
          </p:cNvSpPr>
          <p:nvPr>
            <p:ph type="title"/>
          </p:nvPr>
        </p:nvSpPr>
        <p:spPr>
          <a:xfrm>
            <a:off x="838200" y="365125"/>
            <a:ext cx="10515600" cy="566053"/>
          </a:xfrm>
        </p:spPr>
        <p:txBody>
          <a:bodyPr>
            <a:normAutofit/>
          </a:bodyPr>
          <a:lstStyle/>
          <a:p>
            <a:r>
              <a:rPr lang="en-US" dirty="0"/>
              <a:t>Location of Absolute Extrema</a:t>
            </a:r>
          </a:p>
        </p:txBody>
      </p:sp>
      <p:sp>
        <p:nvSpPr>
          <p:cNvPr id="3" name="Content Placeholder 2">
            <a:extLst>
              <a:ext uri="{FF2B5EF4-FFF2-40B4-BE49-F238E27FC236}">
                <a16:creationId xmlns:a16="http://schemas.microsoft.com/office/drawing/2014/main" id="{51E30A5E-3294-4F6D-A1C9-57C194C8A292}"/>
              </a:ext>
            </a:extLst>
          </p:cNvPr>
          <p:cNvSpPr>
            <a:spLocks noGrp="1"/>
          </p:cNvSpPr>
          <p:nvPr>
            <p:ph idx="1"/>
          </p:nvPr>
        </p:nvSpPr>
        <p:spPr>
          <a:xfrm>
            <a:off x="838200" y="1023457"/>
            <a:ext cx="10515600" cy="5153506"/>
          </a:xfrm>
        </p:spPr>
        <p:txBody>
          <a:bodyPr/>
          <a:lstStyle/>
          <a:p>
            <a:pPr marL="0" indent="0">
              <a:buNone/>
            </a:pPr>
            <a:r>
              <a:rPr lang="en-US" dirty="0"/>
              <a:t>Definition:</a:t>
            </a:r>
          </a:p>
          <a:p>
            <a:pPr marL="0" indent="0">
              <a:buNone/>
            </a:pPr>
            <a:endParaRPr lang="en-US" dirty="0"/>
          </a:p>
        </p:txBody>
      </p:sp>
      <p:pic>
        <p:nvPicPr>
          <p:cNvPr id="4" name="Picture 3">
            <a:extLst>
              <a:ext uri="{FF2B5EF4-FFF2-40B4-BE49-F238E27FC236}">
                <a16:creationId xmlns:a16="http://schemas.microsoft.com/office/drawing/2014/main" id="{A78ED001-04DA-41C6-820F-3106B55DE475}"/>
              </a:ext>
            </a:extLst>
          </p:cNvPr>
          <p:cNvPicPr>
            <a:picLocks noChangeAspect="1"/>
          </p:cNvPicPr>
          <p:nvPr/>
        </p:nvPicPr>
        <p:blipFill>
          <a:blip r:embed="rId2"/>
          <a:stretch>
            <a:fillRect/>
          </a:stretch>
        </p:blipFill>
        <p:spPr>
          <a:xfrm>
            <a:off x="956345" y="1468074"/>
            <a:ext cx="10771463" cy="671119"/>
          </a:xfrm>
          <a:prstGeom prst="rect">
            <a:avLst/>
          </a:prstGeom>
        </p:spPr>
      </p:pic>
    </p:spTree>
    <p:extLst>
      <p:ext uri="{BB962C8B-B14F-4D97-AF65-F5344CB8AC3E}">
        <p14:creationId xmlns:p14="http://schemas.microsoft.com/office/powerpoint/2010/main" val="206795360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41E0C7-968E-4B75-8DAA-0AFF1836BF4A}"/>
              </a:ext>
            </a:extLst>
          </p:cNvPr>
          <p:cNvSpPr>
            <a:spLocks noGrp="1"/>
          </p:cNvSpPr>
          <p:nvPr>
            <p:ph type="title"/>
          </p:nvPr>
        </p:nvSpPr>
        <p:spPr>
          <a:xfrm>
            <a:off x="838199" y="365125"/>
            <a:ext cx="10805719" cy="1325563"/>
          </a:xfrm>
        </p:spPr>
        <p:txBody>
          <a:bodyPr>
            <a:normAutofit/>
          </a:bodyPr>
          <a:lstStyle/>
          <a:p>
            <a:r>
              <a:rPr lang="en-US" sz="2800" dirty="0"/>
              <a:t>Problem-Solving Strategy: Locating Absolute Extrema over a Closed Interval</a:t>
            </a:r>
          </a:p>
        </p:txBody>
      </p:sp>
      <p:pic>
        <p:nvPicPr>
          <p:cNvPr id="4" name="Content Placeholder 3">
            <a:extLst>
              <a:ext uri="{FF2B5EF4-FFF2-40B4-BE49-F238E27FC236}">
                <a16:creationId xmlns:a16="http://schemas.microsoft.com/office/drawing/2014/main" id="{5413BEAB-66C6-4D5D-B8E9-8616A835DEAA}"/>
              </a:ext>
            </a:extLst>
          </p:cNvPr>
          <p:cNvPicPr>
            <a:picLocks noGrp="1" noChangeAspect="1"/>
          </p:cNvPicPr>
          <p:nvPr>
            <p:ph idx="1"/>
          </p:nvPr>
        </p:nvPicPr>
        <p:blipFill>
          <a:blip r:embed="rId2"/>
          <a:stretch>
            <a:fillRect/>
          </a:stretch>
        </p:blipFill>
        <p:spPr>
          <a:xfrm>
            <a:off x="323918" y="2017859"/>
            <a:ext cx="11127055" cy="1832688"/>
          </a:xfrm>
          <a:prstGeom prst="rect">
            <a:avLst/>
          </a:prstGeom>
        </p:spPr>
      </p:pic>
    </p:spTree>
    <p:extLst>
      <p:ext uri="{BB962C8B-B14F-4D97-AF65-F5344CB8AC3E}">
        <p14:creationId xmlns:p14="http://schemas.microsoft.com/office/powerpoint/2010/main" val="42301126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85995-D29A-4635-8D32-FFDAE4E078A3}"/>
              </a:ext>
            </a:extLst>
          </p:cNvPr>
          <p:cNvSpPr>
            <a:spLocks noGrp="1"/>
          </p:cNvSpPr>
          <p:nvPr>
            <p:ph type="title"/>
          </p:nvPr>
        </p:nvSpPr>
        <p:spPr>
          <a:xfrm>
            <a:off x="838200" y="365125"/>
            <a:ext cx="10515600" cy="851279"/>
          </a:xfrm>
        </p:spPr>
        <p:txBody>
          <a:bodyPr/>
          <a:lstStyle/>
          <a:p>
            <a:r>
              <a:rPr lang="en-US" dirty="0"/>
              <a:t>Examples: </a:t>
            </a:r>
            <a:r>
              <a:rPr lang="en-US" sz="2400" dirty="0"/>
              <a:t>Absolute Extrema over a Closed Interval</a:t>
            </a:r>
            <a:endParaRPr lang="en-US" dirty="0"/>
          </a:p>
        </p:txBody>
      </p:sp>
      <p:pic>
        <p:nvPicPr>
          <p:cNvPr id="4" name="Content Placeholder 3">
            <a:extLst>
              <a:ext uri="{FF2B5EF4-FFF2-40B4-BE49-F238E27FC236}">
                <a16:creationId xmlns:a16="http://schemas.microsoft.com/office/drawing/2014/main" id="{9C2C2E55-82E1-4F80-B94E-92BF3BA67FBD}"/>
              </a:ext>
            </a:extLst>
          </p:cNvPr>
          <p:cNvPicPr>
            <a:picLocks noGrp="1" noChangeAspect="1"/>
          </p:cNvPicPr>
          <p:nvPr>
            <p:ph idx="1"/>
          </p:nvPr>
        </p:nvPicPr>
        <p:blipFill>
          <a:blip r:embed="rId2"/>
          <a:stretch>
            <a:fillRect/>
          </a:stretch>
        </p:blipFill>
        <p:spPr>
          <a:xfrm>
            <a:off x="914400" y="1216404"/>
            <a:ext cx="8556771" cy="4949503"/>
          </a:xfrm>
          <a:prstGeom prst="rect">
            <a:avLst/>
          </a:prstGeom>
        </p:spPr>
      </p:pic>
    </p:spTree>
    <p:extLst>
      <p:ext uri="{BB962C8B-B14F-4D97-AF65-F5344CB8AC3E}">
        <p14:creationId xmlns:p14="http://schemas.microsoft.com/office/powerpoint/2010/main" val="206438249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45407-C6A2-42E6-AC12-78FCA6C0B84D}"/>
              </a:ext>
            </a:extLst>
          </p:cNvPr>
          <p:cNvSpPr>
            <a:spLocks noGrp="1"/>
          </p:cNvSpPr>
          <p:nvPr>
            <p:ph type="title"/>
          </p:nvPr>
        </p:nvSpPr>
        <p:spPr>
          <a:xfrm>
            <a:off x="838200" y="365125"/>
            <a:ext cx="10515600" cy="582831"/>
          </a:xfrm>
        </p:spPr>
        <p:txBody>
          <a:bodyPr>
            <a:normAutofit/>
          </a:bodyPr>
          <a:lstStyle/>
          <a:p>
            <a:r>
              <a:rPr lang="en-US" dirty="0"/>
              <a:t>Cont.</a:t>
            </a:r>
          </a:p>
        </p:txBody>
      </p:sp>
      <p:pic>
        <p:nvPicPr>
          <p:cNvPr id="4" name="Content Placeholder 3">
            <a:extLst>
              <a:ext uri="{FF2B5EF4-FFF2-40B4-BE49-F238E27FC236}">
                <a16:creationId xmlns:a16="http://schemas.microsoft.com/office/drawing/2014/main" id="{51EA9B49-5990-41C4-AEC1-9C8C7EB2ED85}"/>
              </a:ext>
            </a:extLst>
          </p:cNvPr>
          <p:cNvPicPr>
            <a:picLocks noGrp="1" noChangeAspect="1"/>
          </p:cNvPicPr>
          <p:nvPr>
            <p:ph idx="1"/>
          </p:nvPr>
        </p:nvPicPr>
        <p:blipFill>
          <a:blip r:embed="rId2"/>
          <a:stretch>
            <a:fillRect/>
          </a:stretch>
        </p:blipFill>
        <p:spPr>
          <a:xfrm>
            <a:off x="615193" y="920692"/>
            <a:ext cx="6183385" cy="5016615"/>
          </a:xfrm>
          <a:prstGeom prst="rect">
            <a:avLst/>
          </a:prstGeom>
        </p:spPr>
      </p:pic>
      <p:pic>
        <p:nvPicPr>
          <p:cNvPr id="5" name="Picture 4">
            <a:extLst>
              <a:ext uri="{FF2B5EF4-FFF2-40B4-BE49-F238E27FC236}">
                <a16:creationId xmlns:a16="http://schemas.microsoft.com/office/drawing/2014/main" id="{DF6257EA-0B02-468E-A3CD-9B83D852E9D0}"/>
              </a:ext>
            </a:extLst>
          </p:cNvPr>
          <p:cNvPicPr>
            <a:picLocks noChangeAspect="1"/>
          </p:cNvPicPr>
          <p:nvPr/>
        </p:nvPicPr>
        <p:blipFill>
          <a:blip r:embed="rId3"/>
          <a:stretch>
            <a:fillRect/>
          </a:stretch>
        </p:blipFill>
        <p:spPr>
          <a:xfrm>
            <a:off x="6878973" y="656540"/>
            <a:ext cx="4848837" cy="2894202"/>
          </a:xfrm>
          <a:prstGeom prst="rect">
            <a:avLst/>
          </a:prstGeom>
        </p:spPr>
      </p:pic>
      <p:sp>
        <p:nvSpPr>
          <p:cNvPr id="6" name="Rectangle 5">
            <a:extLst>
              <a:ext uri="{FF2B5EF4-FFF2-40B4-BE49-F238E27FC236}">
                <a16:creationId xmlns:a16="http://schemas.microsoft.com/office/drawing/2014/main" id="{9265AF1F-DDC7-49E6-8761-1B4CA5C788AD}"/>
              </a:ext>
            </a:extLst>
          </p:cNvPr>
          <p:cNvSpPr/>
          <p:nvPr/>
        </p:nvSpPr>
        <p:spPr>
          <a:xfrm>
            <a:off x="7390701" y="3706447"/>
            <a:ext cx="4412609" cy="646331"/>
          </a:xfrm>
          <a:prstGeom prst="rect">
            <a:avLst/>
          </a:prstGeom>
        </p:spPr>
        <p:txBody>
          <a:bodyPr wrap="square">
            <a:spAutoFit/>
          </a:bodyPr>
          <a:lstStyle/>
          <a:p>
            <a:r>
              <a:rPr lang="en-US" i="1" dirty="0"/>
              <a:t>This function has both an absolute maximum and an absolute minimum.</a:t>
            </a:r>
            <a:endParaRPr lang="en-US" dirty="0"/>
          </a:p>
        </p:txBody>
      </p:sp>
    </p:spTree>
    <p:extLst>
      <p:ext uri="{BB962C8B-B14F-4D97-AF65-F5344CB8AC3E}">
        <p14:creationId xmlns:p14="http://schemas.microsoft.com/office/powerpoint/2010/main" val="31914238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24A39-0C27-423C-82E8-36C26E2CD8A6}"/>
              </a:ext>
            </a:extLst>
          </p:cNvPr>
          <p:cNvSpPr>
            <a:spLocks noGrp="1"/>
          </p:cNvSpPr>
          <p:nvPr>
            <p:ph type="title"/>
          </p:nvPr>
        </p:nvSpPr>
        <p:spPr>
          <a:xfrm>
            <a:off x="838200" y="365126"/>
            <a:ext cx="10515600" cy="456996"/>
          </a:xfrm>
        </p:spPr>
        <p:txBody>
          <a:bodyPr>
            <a:normAutofit fontScale="90000"/>
          </a:bodyPr>
          <a:lstStyle/>
          <a:p>
            <a:r>
              <a:rPr lang="en-US" dirty="0"/>
              <a:t>Cont.</a:t>
            </a:r>
          </a:p>
        </p:txBody>
      </p:sp>
      <p:pic>
        <p:nvPicPr>
          <p:cNvPr id="4" name="Content Placeholder 3">
            <a:extLst>
              <a:ext uri="{FF2B5EF4-FFF2-40B4-BE49-F238E27FC236}">
                <a16:creationId xmlns:a16="http://schemas.microsoft.com/office/drawing/2014/main" id="{22B223C7-4976-4177-9287-051623FCBFE9}"/>
              </a:ext>
            </a:extLst>
          </p:cNvPr>
          <p:cNvPicPr>
            <a:picLocks noGrp="1" noChangeAspect="1"/>
          </p:cNvPicPr>
          <p:nvPr>
            <p:ph idx="1"/>
          </p:nvPr>
        </p:nvPicPr>
        <p:blipFill>
          <a:blip r:embed="rId2"/>
          <a:stretch>
            <a:fillRect/>
          </a:stretch>
        </p:blipFill>
        <p:spPr>
          <a:xfrm>
            <a:off x="998291" y="947956"/>
            <a:ext cx="9580226" cy="4790114"/>
          </a:xfrm>
          <a:prstGeom prst="rect">
            <a:avLst/>
          </a:prstGeom>
        </p:spPr>
      </p:pic>
    </p:spTree>
    <p:extLst>
      <p:ext uri="{BB962C8B-B14F-4D97-AF65-F5344CB8AC3E}">
        <p14:creationId xmlns:p14="http://schemas.microsoft.com/office/powerpoint/2010/main" val="1128184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B3BD5-FCA6-4254-850F-15A4D7AE13A2}"/>
              </a:ext>
            </a:extLst>
          </p:cNvPr>
          <p:cNvSpPr>
            <a:spLocks noGrp="1"/>
          </p:cNvSpPr>
          <p:nvPr>
            <p:ph type="title"/>
          </p:nvPr>
        </p:nvSpPr>
        <p:spPr>
          <a:xfrm>
            <a:off x="838200" y="365125"/>
            <a:ext cx="10515600" cy="498941"/>
          </a:xfrm>
        </p:spPr>
        <p:txBody>
          <a:bodyPr>
            <a:normAutofit/>
          </a:bodyPr>
          <a:lstStyle/>
          <a:p>
            <a:r>
              <a:rPr lang="en-US" dirty="0"/>
              <a:t>Cont.</a:t>
            </a:r>
          </a:p>
        </p:txBody>
      </p:sp>
      <p:pic>
        <p:nvPicPr>
          <p:cNvPr id="4" name="Content Placeholder 3">
            <a:extLst>
              <a:ext uri="{FF2B5EF4-FFF2-40B4-BE49-F238E27FC236}">
                <a16:creationId xmlns:a16="http://schemas.microsoft.com/office/drawing/2014/main" id="{EA0638E0-A634-4C0C-AFB6-7CED60F204F1}"/>
              </a:ext>
            </a:extLst>
          </p:cNvPr>
          <p:cNvPicPr>
            <a:picLocks noGrp="1" noChangeAspect="1"/>
          </p:cNvPicPr>
          <p:nvPr>
            <p:ph idx="1"/>
          </p:nvPr>
        </p:nvPicPr>
        <p:blipFill>
          <a:blip r:embed="rId2"/>
          <a:stretch>
            <a:fillRect/>
          </a:stretch>
        </p:blipFill>
        <p:spPr>
          <a:xfrm>
            <a:off x="964735" y="796954"/>
            <a:ext cx="6736360" cy="5301842"/>
          </a:xfrm>
          <a:prstGeom prst="rect">
            <a:avLst/>
          </a:prstGeom>
        </p:spPr>
      </p:pic>
      <p:pic>
        <p:nvPicPr>
          <p:cNvPr id="5" name="Picture 4">
            <a:extLst>
              <a:ext uri="{FF2B5EF4-FFF2-40B4-BE49-F238E27FC236}">
                <a16:creationId xmlns:a16="http://schemas.microsoft.com/office/drawing/2014/main" id="{B944048C-F064-4DD6-946B-3F1AC0D5C776}"/>
              </a:ext>
            </a:extLst>
          </p:cNvPr>
          <p:cNvPicPr>
            <a:picLocks noChangeAspect="1"/>
          </p:cNvPicPr>
          <p:nvPr/>
        </p:nvPicPr>
        <p:blipFill>
          <a:blip r:embed="rId3"/>
          <a:stretch>
            <a:fillRect/>
          </a:stretch>
        </p:blipFill>
        <p:spPr>
          <a:xfrm>
            <a:off x="7927595" y="365125"/>
            <a:ext cx="4051883" cy="3876675"/>
          </a:xfrm>
          <a:prstGeom prst="rect">
            <a:avLst/>
          </a:prstGeom>
        </p:spPr>
      </p:pic>
      <p:sp>
        <p:nvSpPr>
          <p:cNvPr id="6" name="Rectangle 5">
            <a:extLst>
              <a:ext uri="{FF2B5EF4-FFF2-40B4-BE49-F238E27FC236}">
                <a16:creationId xmlns:a16="http://schemas.microsoft.com/office/drawing/2014/main" id="{DF7B670A-A13E-4B6D-A80C-CAB1E9D8BF13}"/>
              </a:ext>
            </a:extLst>
          </p:cNvPr>
          <p:cNvSpPr/>
          <p:nvPr/>
        </p:nvSpPr>
        <p:spPr>
          <a:xfrm>
            <a:off x="7592037" y="4241800"/>
            <a:ext cx="4051884" cy="646331"/>
          </a:xfrm>
          <a:prstGeom prst="rect">
            <a:avLst/>
          </a:prstGeom>
        </p:spPr>
        <p:txBody>
          <a:bodyPr wrap="square">
            <a:spAutoFit/>
          </a:bodyPr>
          <a:lstStyle/>
          <a:p>
            <a:r>
              <a:rPr lang="en-US" i="1" dirty="0"/>
              <a:t>This function has an absolute maximum at an endpoint of the interval.</a:t>
            </a:r>
            <a:endParaRPr lang="en-US" dirty="0"/>
          </a:p>
        </p:txBody>
      </p:sp>
    </p:spTree>
    <p:extLst>
      <p:ext uri="{BB962C8B-B14F-4D97-AF65-F5344CB8AC3E}">
        <p14:creationId xmlns:p14="http://schemas.microsoft.com/office/powerpoint/2010/main" val="230884860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32E1A-10BC-450F-951E-5341B36B25E3}"/>
              </a:ext>
            </a:extLst>
          </p:cNvPr>
          <p:cNvSpPr>
            <a:spLocks noGrp="1"/>
          </p:cNvSpPr>
          <p:nvPr>
            <p:ph type="title"/>
          </p:nvPr>
        </p:nvSpPr>
        <p:spPr/>
        <p:txBody>
          <a:bodyPr/>
          <a:lstStyle/>
          <a:p>
            <a:r>
              <a:rPr lang="en-US" dirty="0"/>
              <a:t>Class Activity</a:t>
            </a:r>
          </a:p>
        </p:txBody>
      </p:sp>
      <p:pic>
        <p:nvPicPr>
          <p:cNvPr id="4098" name="Picture 2" descr="https://lh6.googleusercontent.com/2jPZpQx4fWqaDTBmCUTR85ampuYXeXm9p-5hmTxdwk9yRZYqvK9sPlpEUoo3gEy2kCh4ZBIssJhohzh4dPj5DhvPHdfX-4FwTw92-zutDvgZsr5Ks8Sa2X65AidXZuRAoQjn_cC4eB7jiY_q7JpgB6A">
            <a:extLst>
              <a:ext uri="{FF2B5EF4-FFF2-40B4-BE49-F238E27FC236}">
                <a16:creationId xmlns:a16="http://schemas.microsoft.com/office/drawing/2014/main" id="{992E0E7C-3432-4D71-8CC8-B7E408740FF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47956" y="1577130"/>
            <a:ext cx="7801761" cy="402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964691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16AD4-23BC-441B-C813-E12B346F11B4}"/>
              </a:ext>
            </a:extLst>
          </p:cNvPr>
          <p:cNvSpPr>
            <a:spLocks noGrp="1"/>
          </p:cNvSpPr>
          <p:nvPr>
            <p:ph type="title"/>
          </p:nvPr>
        </p:nvSpPr>
        <p:spPr/>
        <p:txBody>
          <a:bodyPr/>
          <a:lstStyle/>
          <a:p>
            <a:r>
              <a:rPr lang="en-US" dirty="0"/>
              <a:t>Videos: Applications of Derivatives</a:t>
            </a:r>
          </a:p>
        </p:txBody>
      </p:sp>
      <p:sp>
        <p:nvSpPr>
          <p:cNvPr id="4" name="Text Placeholder 3">
            <a:extLst>
              <a:ext uri="{FF2B5EF4-FFF2-40B4-BE49-F238E27FC236}">
                <a16:creationId xmlns:a16="http://schemas.microsoft.com/office/drawing/2014/main" id="{504AC4A2-31A2-5A00-D057-B3FBD0C74A25}"/>
              </a:ext>
            </a:extLst>
          </p:cNvPr>
          <p:cNvSpPr>
            <a:spLocks noGrp="1"/>
          </p:cNvSpPr>
          <p:nvPr>
            <p:ph type="body" sz="quarter" idx="14"/>
          </p:nvPr>
        </p:nvSpPr>
        <p:spPr>
          <a:xfrm>
            <a:off x="609600" y="1107347"/>
            <a:ext cx="10750549" cy="4903017"/>
          </a:xfrm>
        </p:spPr>
        <p:txBody>
          <a:bodyPr/>
          <a:lstStyle/>
          <a:p>
            <a:endParaRPr lang="en-US" dirty="0">
              <a:hlinkClick r:id="rId2"/>
            </a:endParaRPr>
          </a:p>
          <a:p>
            <a:r>
              <a:rPr lang="en-US" dirty="0">
                <a:hlinkClick r:id="rId2"/>
              </a:rPr>
              <a:t>Critical numbers of a polynomial</a:t>
            </a:r>
            <a:endParaRPr lang="en-US" dirty="0"/>
          </a:p>
          <a:p>
            <a:endParaRPr lang="en-US" dirty="0"/>
          </a:p>
          <a:p>
            <a:r>
              <a:rPr lang="en-US" dirty="0">
                <a:hlinkClick r:id="rId3"/>
              </a:rPr>
              <a:t>Critical Numbers of Rational functions</a:t>
            </a:r>
            <a:endParaRPr lang="en-US" dirty="0"/>
          </a:p>
          <a:p>
            <a:endParaRPr lang="en-US" dirty="0"/>
          </a:p>
          <a:p>
            <a:r>
              <a:rPr lang="en-US" dirty="0">
                <a:hlinkClick r:id="rId4"/>
              </a:rPr>
              <a:t>Critical Numbers of Radicals</a:t>
            </a:r>
            <a:endParaRPr lang="en-US" dirty="0"/>
          </a:p>
          <a:p>
            <a:endParaRPr lang="en-US" dirty="0"/>
          </a:p>
          <a:p>
            <a:endParaRPr lang="en-US" dirty="0"/>
          </a:p>
        </p:txBody>
      </p:sp>
    </p:spTree>
    <p:extLst>
      <p:ext uri="{BB962C8B-B14F-4D97-AF65-F5344CB8AC3E}">
        <p14:creationId xmlns:p14="http://schemas.microsoft.com/office/powerpoint/2010/main" val="7098082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A4A27-53EF-402C-A2B8-DF47F943E015}"/>
              </a:ext>
            </a:extLst>
          </p:cNvPr>
          <p:cNvSpPr>
            <a:spLocks noGrp="1"/>
          </p:cNvSpPr>
          <p:nvPr>
            <p:ph type="title"/>
          </p:nvPr>
        </p:nvSpPr>
        <p:spPr/>
        <p:txBody>
          <a:bodyPr/>
          <a:lstStyle/>
          <a:p>
            <a:r>
              <a:rPr lang="en-US" dirty="0"/>
              <a:t>Problem-Solving Strategy: Solving a Related-Rates Problem</a:t>
            </a:r>
          </a:p>
        </p:txBody>
      </p:sp>
      <p:pic>
        <p:nvPicPr>
          <p:cNvPr id="4" name="Picture 3">
            <a:extLst>
              <a:ext uri="{FF2B5EF4-FFF2-40B4-BE49-F238E27FC236}">
                <a16:creationId xmlns:a16="http://schemas.microsoft.com/office/drawing/2014/main" id="{0B79721D-C4DC-4A3B-8830-BFF58879DF3C}"/>
              </a:ext>
            </a:extLst>
          </p:cNvPr>
          <p:cNvPicPr>
            <a:picLocks noChangeAspect="1"/>
          </p:cNvPicPr>
          <p:nvPr/>
        </p:nvPicPr>
        <p:blipFill>
          <a:blip r:embed="rId2"/>
          <a:stretch>
            <a:fillRect/>
          </a:stretch>
        </p:blipFill>
        <p:spPr>
          <a:xfrm>
            <a:off x="838201" y="1690688"/>
            <a:ext cx="11184466" cy="4659312"/>
          </a:xfrm>
          <a:prstGeom prst="rect">
            <a:avLst/>
          </a:prstGeom>
        </p:spPr>
      </p:pic>
    </p:spTree>
    <p:extLst>
      <p:ext uri="{BB962C8B-B14F-4D97-AF65-F5344CB8AC3E}">
        <p14:creationId xmlns:p14="http://schemas.microsoft.com/office/powerpoint/2010/main" val="2214393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E43D6-FAF0-743C-36A9-68C5F8EF680C}"/>
              </a:ext>
            </a:extLst>
          </p:cNvPr>
          <p:cNvSpPr>
            <a:spLocks noGrp="1"/>
          </p:cNvSpPr>
          <p:nvPr>
            <p:ph type="title"/>
          </p:nvPr>
        </p:nvSpPr>
        <p:spPr/>
        <p:txBody>
          <a:bodyPr/>
          <a:lstStyle/>
          <a:p>
            <a:r>
              <a:rPr lang="en-US" dirty="0"/>
              <a:t>Example 2: Boyle’s Law</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4C24BB80-87E9-E58A-DF84-E62C302973C5}"/>
                  </a:ext>
                </a:extLst>
              </p:cNvPr>
              <p:cNvSpPr>
                <a:spLocks noGrp="1"/>
              </p:cNvSpPr>
              <p:nvPr>
                <p:ph type="body" sz="quarter" idx="14"/>
              </p:nvPr>
            </p:nvSpPr>
            <p:spPr>
              <a:xfrm>
                <a:off x="609599" y="1261883"/>
                <a:ext cx="11462159" cy="5354790"/>
              </a:xfrm>
            </p:spPr>
            <p:txBody>
              <a:bodyPr>
                <a:normAutofit/>
              </a:bodyPr>
              <a:lstStyle/>
              <a:p>
                <a:r>
                  <a:rPr lang="en-US" dirty="0"/>
                  <a:t>Boyle’s Law states that when a sample of gas is compressed at a constant temperature, the</a:t>
                </a:r>
              </a:p>
              <a:p>
                <a:r>
                  <a:rPr lang="en-US" dirty="0"/>
                  <a:t>pressure </a:t>
                </a:r>
                <a14:m>
                  <m:oMath xmlns:m="http://schemas.openxmlformats.org/officeDocument/2006/math">
                    <m:r>
                      <a:rPr lang="en-US" i="1" dirty="0" smtClean="0">
                        <a:latin typeface="Cambria Math" panose="02040503050406030204" pitchFamily="18" charset="0"/>
                      </a:rPr>
                      <m:t>𝑃</m:t>
                    </m:r>
                  </m:oMath>
                </a14:m>
                <a:r>
                  <a:rPr lang="en-US" dirty="0"/>
                  <a:t> and volume </a:t>
                </a:r>
                <a14:m>
                  <m:oMath xmlns:m="http://schemas.openxmlformats.org/officeDocument/2006/math">
                    <m:r>
                      <a:rPr lang="en-US" i="1" dirty="0" smtClean="0">
                        <a:latin typeface="Cambria Math" panose="02040503050406030204" pitchFamily="18" charset="0"/>
                      </a:rPr>
                      <m:t>𝑉</m:t>
                    </m:r>
                  </m:oMath>
                </a14:m>
                <a:r>
                  <a:rPr lang="en-US" dirty="0"/>
                  <a:t> satisfy the equation</a:t>
                </a:r>
                <a14:m>
                  <m:oMath xmlns:m="http://schemas.openxmlformats.org/officeDocument/2006/math">
                    <m:r>
                      <a:rPr lang="en-US" i="1" dirty="0" smtClean="0">
                        <a:latin typeface="Cambria Math" panose="02040503050406030204" pitchFamily="18" charset="0"/>
                      </a:rPr>
                      <m:t> </m:t>
                    </m:r>
                    <m:r>
                      <a:rPr lang="en-US" i="1" dirty="0" smtClean="0">
                        <a:latin typeface="Cambria Math" panose="02040503050406030204" pitchFamily="18" charset="0"/>
                      </a:rPr>
                      <m:t>𝑃</m:t>
                    </m:r>
                    <m:r>
                      <a:rPr lang="en-US" i="1" dirty="0" smtClean="0">
                        <a:latin typeface="Cambria Math" panose="02040503050406030204" pitchFamily="18" charset="0"/>
                      </a:rPr>
                      <m:t> </m:t>
                    </m:r>
                    <m:r>
                      <a:rPr lang="en-US" i="1" dirty="0" smtClean="0">
                        <a:latin typeface="Cambria Math" panose="02040503050406030204" pitchFamily="18" charset="0"/>
                      </a:rPr>
                      <m:t>𝑉</m:t>
                    </m:r>
                    <m:r>
                      <a:rPr lang="en-US" i="1" dirty="0" smtClean="0">
                        <a:latin typeface="Cambria Math" panose="02040503050406030204" pitchFamily="18" charset="0"/>
                      </a:rPr>
                      <m:t> = </m:t>
                    </m:r>
                    <m:r>
                      <a:rPr lang="en-US" i="1" dirty="0" smtClean="0">
                        <a:latin typeface="Cambria Math" panose="02040503050406030204" pitchFamily="18" charset="0"/>
                      </a:rPr>
                      <m:t>𝐶</m:t>
                    </m:r>
                  </m:oMath>
                </a14:m>
                <a:r>
                  <a:rPr lang="en-US" dirty="0"/>
                  <a:t>, where </a:t>
                </a:r>
                <a14:m>
                  <m:oMath xmlns:m="http://schemas.openxmlformats.org/officeDocument/2006/math">
                    <m:r>
                      <a:rPr lang="en-US" i="1" dirty="0" smtClean="0">
                        <a:latin typeface="Cambria Math" panose="02040503050406030204" pitchFamily="18" charset="0"/>
                      </a:rPr>
                      <m:t>𝐶</m:t>
                    </m:r>
                  </m:oMath>
                </a14:m>
                <a:r>
                  <a:rPr lang="en-US" dirty="0"/>
                  <a:t> is a constant. Suppose that a</a:t>
                </a:r>
              </a:p>
              <a:p>
                <a:r>
                  <a:rPr lang="en-US" dirty="0"/>
                  <a:t>certain instant the volume is </a:t>
                </a:r>
                <a14:m>
                  <m:oMath xmlns:m="http://schemas.openxmlformats.org/officeDocument/2006/math">
                    <m:r>
                      <a:rPr lang="en-US" i="1" dirty="0" smtClean="0">
                        <a:latin typeface="Cambria Math" panose="02040503050406030204" pitchFamily="18" charset="0"/>
                      </a:rPr>
                      <m:t>600 </m:t>
                    </m:r>
                    <m:r>
                      <a:rPr lang="en-US" i="1" dirty="0" smtClean="0">
                        <a:latin typeface="Cambria Math" panose="02040503050406030204" pitchFamily="18" charset="0"/>
                      </a:rPr>
                      <m:t>𝑐</m:t>
                    </m:r>
                    <m:sSup>
                      <m:sSupPr>
                        <m:ctrlPr>
                          <a:rPr lang="en-US" b="0" i="1" dirty="0" smtClean="0">
                            <a:latin typeface="Cambria Math" panose="02040503050406030204" pitchFamily="18" charset="0"/>
                          </a:rPr>
                        </m:ctrlPr>
                      </m:sSupPr>
                      <m:e>
                        <m:r>
                          <a:rPr lang="en-US" i="1" dirty="0" smtClean="0">
                            <a:latin typeface="Cambria Math" panose="02040503050406030204" pitchFamily="18" charset="0"/>
                          </a:rPr>
                          <m:t>𝑚</m:t>
                        </m:r>
                      </m:e>
                      <m:sup>
                        <m:r>
                          <a:rPr lang="en-US" i="1" dirty="0" smtClean="0">
                            <a:latin typeface="Cambria Math" panose="02040503050406030204" pitchFamily="18" charset="0"/>
                          </a:rPr>
                          <m:t>3</m:t>
                        </m:r>
                      </m:sup>
                    </m:sSup>
                  </m:oMath>
                </a14:m>
                <a:r>
                  <a:rPr lang="en-US" dirty="0"/>
                  <a:t>, the pressure is </a:t>
                </a:r>
                <a14:m>
                  <m:oMath xmlns:m="http://schemas.openxmlformats.org/officeDocument/2006/math">
                    <m:r>
                      <a:rPr lang="en-US" i="1" dirty="0" smtClean="0">
                        <a:latin typeface="Cambria Math" panose="02040503050406030204" pitchFamily="18" charset="0"/>
                      </a:rPr>
                      <m:t>150 </m:t>
                    </m:r>
                    <m:r>
                      <a:rPr lang="en-US" i="1" dirty="0" smtClean="0">
                        <a:latin typeface="Cambria Math" panose="02040503050406030204" pitchFamily="18" charset="0"/>
                      </a:rPr>
                      <m:t>𝑘𝑖𝑙𝑜𝑝𝑎𝑠𝑐𝑎𝑙𝑠</m:t>
                    </m:r>
                    <m:r>
                      <a:rPr lang="en-US" i="1" dirty="0" smtClean="0">
                        <a:latin typeface="Cambria Math" panose="02040503050406030204" pitchFamily="18" charset="0"/>
                      </a:rPr>
                      <m:t> (</m:t>
                    </m:r>
                    <m:r>
                      <a:rPr lang="en-US" i="1" dirty="0" smtClean="0">
                        <a:latin typeface="Cambria Math" panose="02040503050406030204" pitchFamily="18" charset="0"/>
                      </a:rPr>
                      <m:t>𝑘𝑃𝑎</m:t>
                    </m:r>
                    <m:r>
                      <a:rPr lang="en-US" i="1" dirty="0" smtClean="0">
                        <a:latin typeface="Cambria Math" panose="02040503050406030204" pitchFamily="18" charset="0"/>
                      </a:rPr>
                      <m:t>), </m:t>
                    </m:r>
                  </m:oMath>
                </a14:m>
                <a:r>
                  <a:rPr lang="en-US" dirty="0"/>
                  <a:t>and the pressure is</a:t>
                </a:r>
              </a:p>
              <a:p>
                <a:r>
                  <a:rPr lang="en-US" dirty="0"/>
                  <a:t>increasing at a rate of </a:t>
                </a:r>
                <a14:m>
                  <m:oMath xmlns:m="http://schemas.openxmlformats.org/officeDocument/2006/math">
                    <m:r>
                      <a:rPr lang="en-US" i="1" dirty="0" smtClean="0">
                        <a:latin typeface="Cambria Math" panose="02040503050406030204" pitchFamily="18" charset="0"/>
                      </a:rPr>
                      <m:t>20 </m:t>
                    </m:r>
                    <m:r>
                      <a:rPr lang="en-US" i="1" dirty="0" smtClean="0">
                        <a:latin typeface="Cambria Math" panose="02040503050406030204" pitchFamily="18" charset="0"/>
                      </a:rPr>
                      <m:t>𝑘𝑃𝑎</m:t>
                    </m:r>
                    <m:r>
                      <a:rPr lang="en-US" i="1" dirty="0" smtClean="0">
                        <a:latin typeface="Cambria Math" panose="02040503050406030204" pitchFamily="18" charset="0"/>
                      </a:rPr>
                      <m:t>/</m:t>
                    </m:r>
                    <m:r>
                      <m:rPr>
                        <m:sty m:val="p"/>
                      </m:rPr>
                      <a:rPr lang="en-US" i="1" dirty="0" smtClean="0">
                        <a:latin typeface="Cambria Math" panose="02040503050406030204" pitchFamily="18" charset="0"/>
                      </a:rPr>
                      <m:t>min</m:t>
                    </m:r>
                    <m:r>
                      <a:rPr lang="en-US" i="1" dirty="0" smtClean="0">
                        <a:latin typeface="Cambria Math" panose="02040503050406030204" pitchFamily="18" charset="0"/>
                      </a:rPr>
                      <m:t>⁡</m:t>
                    </m:r>
                  </m:oMath>
                </a14:m>
                <a:r>
                  <a:rPr lang="en-US" dirty="0"/>
                  <a:t>. At what rate is the volume decreasing at this instant?</a:t>
                </a:r>
              </a:p>
              <a:p>
                <a:endParaRPr lang="en-US" dirty="0"/>
              </a:p>
              <a:p>
                <a:r>
                  <a:rPr lang="en-US" b="1" dirty="0"/>
                  <a:t>Solution</a:t>
                </a:r>
              </a:p>
              <a:p>
                <a:r>
                  <a:rPr lang="en-US" dirty="0"/>
                  <a:t>Given </a:t>
                </a:r>
                <a14:m>
                  <m:oMath xmlns:m="http://schemas.openxmlformats.org/officeDocument/2006/math">
                    <m:r>
                      <a:rPr lang="en-US" i="1" dirty="0" smtClean="0">
                        <a:latin typeface="Cambria Math" panose="02040503050406030204" pitchFamily="18" charset="0"/>
                      </a:rPr>
                      <m:t>𝑃</m:t>
                    </m:r>
                    <m:r>
                      <a:rPr lang="en-US" i="1" dirty="0" smtClean="0">
                        <a:latin typeface="Cambria Math" panose="02040503050406030204" pitchFamily="18" charset="0"/>
                      </a:rPr>
                      <m:t> </m:t>
                    </m:r>
                    <m:r>
                      <a:rPr lang="en-US" i="1" dirty="0" smtClean="0">
                        <a:latin typeface="Cambria Math" panose="02040503050406030204" pitchFamily="18" charset="0"/>
                      </a:rPr>
                      <m:t>𝑉</m:t>
                    </m:r>
                    <m:r>
                      <a:rPr lang="en-US" i="1" dirty="0" smtClean="0">
                        <a:latin typeface="Cambria Math" panose="02040503050406030204" pitchFamily="18" charset="0"/>
                      </a:rPr>
                      <m:t> = </m:t>
                    </m:r>
                    <m:r>
                      <a:rPr lang="en-US" i="1" dirty="0" smtClean="0">
                        <a:latin typeface="Cambria Math" panose="02040503050406030204" pitchFamily="18" charset="0"/>
                      </a:rPr>
                      <m:t>𝐶</m:t>
                    </m:r>
                  </m:oMath>
                </a14:m>
                <a:r>
                  <a:rPr lang="en-US" dirty="0"/>
                  <a:t> and we know </a:t>
                </a:r>
                <a14:m>
                  <m:oMath xmlns:m="http://schemas.openxmlformats.org/officeDocument/2006/math">
                    <m:f>
                      <m:fPr>
                        <m:ctrlPr>
                          <a:rPr lang="en-US" i="1" smtClean="0">
                            <a:latin typeface="Cambria Math" panose="02040503050406030204" pitchFamily="18" charset="0"/>
                          </a:rPr>
                        </m:ctrlPr>
                      </m:fPr>
                      <m:num>
                        <m:r>
                          <a:rPr lang="en-US" i="1" smtClean="0">
                            <a:latin typeface="Cambria Math" panose="02040503050406030204" pitchFamily="18" charset="0"/>
                          </a:rPr>
                          <m:t>𝑑</m:t>
                        </m:r>
                        <m:r>
                          <a:rPr lang="en-US" b="0" i="1" smtClean="0">
                            <a:latin typeface="Cambria Math" panose="02040503050406030204" pitchFamily="18" charset="0"/>
                          </a:rPr>
                          <m:t>𝑃</m:t>
                        </m:r>
                      </m:num>
                      <m:den>
                        <m:r>
                          <a:rPr lang="en-US" i="1" smtClean="0">
                            <a:latin typeface="Cambria Math" panose="02040503050406030204" pitchFamily="18" charset="0"/>
                          </a:rPr>
                          <m:t>𝑑</m:t>
                        </m:r>
                        <m:r>
                          <a:rPr lang="en-US" b="0" i="1" smtClean="0">
                            <a:latin typeface="Cambria Math" panose="02040503050406030204" pitchFamily="18" charset="0"/>
                          </a:rPr>
                          <m:t>𝑡</m:t>
                        </m:r>
                      </m:den>
                    </m:f>
                    <m:r>
                      <a:rPr lang="en-US" b="0" i="1" smtClean="0">
                        <a:latin typeface="Cambria Math" panose="02040503050406030204" pitchFamily="18" charset="0"/>
                      </a:rPr>
                      <m:t>=20</m:t>
                    </m:r>
                    <m:r>
                      <a:rPr lang="en-US" b="0" i="1" smtClean="0">
                        <a:latin typeface="Cambria Math" panose="02040503050406030204" pitchFamily="18" charset="0"/>
                      </a:rPr>
                      <m:t>𝑘𝑃𝑎</m:t>
                    </m:r>
                    <m:r>
                      <a:rPr lang="en-US" b="0" i="1" smtClean="0">
                        <a:latin typeface="Cambria Math" panose="02040503050406030204" pitchFamily="18" charset="0"/>
                      </a:rPr>
                      <m:t>/</m:t>
                    </m:r>
                    <m:r>
                      <a:rPr lang="en-US" b="0" i="1" smtClean="0">
                        <a:latin typeface="Cambria Math" panose="02040503050406030204" pitchFamily="18" charset="0"/>
                      </a:rPr>
                      <m:t>𝑚𝑖𝑛</m:t>
                    </m:r>
                  </m:oMath>
                </a14:m>
                <a:r>
                  <a:rPr lang="en-US" dirty="0"/>
                  <a:t>  we need to find </a:t>
                </a:r>
                <a14:m>
                  <m:oMath xmlns:m="http://schemas.openxmlformats.org/officeDocument/2006/math">
                    <m:f>
                      <m:fPr>
                        <m:ctrlPr>
                          <a:rPr lang="en-US" i="1" smtClean="0">
                            <a:latin typeface="Cambria Math" panose="02040503050406030204" pitchFamily="18" charset="0"/>
                          </a:rPr>
                        </m:ctrlPr>
                      </m:fPr>
                      <m:num>
                        <m:r>
                          <a:rPr lang="en-US" i="1" smtClean="0">
                            <a:latin typeface="Cambria Math" panose="02040503050406030204" pitchFamily="18" charset="0"/>
                          </a:rPr>
                          <m:t>𝑑</m:t>
                        </m:r>
                        <m:r>
                          <a:rPr lang="en-US" b="0" i="1" smtClean="0">
                            <a:latin typeface="Cambria Math" panose="02040503050406030204" pitchFamily="18" charset="0"/>
                          </a:rPr>
                          <m:t>𝑉</m:t>
                        </m:r>
                      </m:num>
                      <m:den>
                        <m:r>
                          <a:rPr lang="en-US" i="1" smtClean="0">
                            <a:latin typeface="Cambria Math" panose="02040503050406030204" pitchFamily="18" charset="0"/>
                          </a:rPr>
                          <m:t>𝑑</m:t>
                        </m:r>
                        <m:r>
                          <a:rPr lang="en-US" b="0" i="1" smtClean="0">
                            <a:latin typeface="Cambria Math" panose="02040503050406030204" pitchFamily="18" charset="0"/>
                          </a:rPr>
                          <m:t>𝑡</m:t>
                        </m:r>
                      </m:den>
                    </m:f>
                  </m:oMath>
                </a14:m>
                <a:r>
                  <a:rPr lang="en-US" dirty="0"/>
                  <a:t>, when </a:t>
                </a:r>
                <a14:m>
                  <m:oMath xmlns:m="http://schemas.openxmlformats.org/officeDocument/2006/math">
                    <m:r>
                      <a:rPr lang="en-US" b="0" i="1" smtClean="0">
                        <a:latin typeface="Cambria Math" panose="02040503050406030204" pitchFamily="18" charset="0"/>
                      </a:rPr>
                      <m:t>𝑉</m:t>
                    </m:r>
                    <m:r>
                      <a:rPr lang="en-US" b="0" i="1" smtClean="0">
                        <a:latin typeface="Cambria Math" panose="02040503050406030204" pitchFamily="18" charset="0"/>
                      </a:rPr>
                      <m:t>=600</m:t>
                    </m:r>
                  </m:oMath>
                </a14:m>
                <a:r>
                  <a:rPr lang="en-US" dirty="0"/>
                  <a:t>  and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rPr>
                      <m:t>=150</m:t>
                    </m:r>
                  </m:oMath>
                </a14:m>
                <a:endParaRPr lang="en-US" b="0" dirty="0"/>
              </a:p>
              <a:p>
                <a:r>
                  <a:rPr lang="en-US" dirty="0"/>
                  <a:t>Differentiating </a:t>
                </a:r>
                <a14:m>
                  <m:oMath xmlns:m="http://schemas.openxmlformats.org/officeDocument/2006/math">
                    <m:r>
                      <a:rPr lang="en-US" i="1" dirty="0">
                        <a:latin typeface="Cambria Math" panose="02040503050406030204" pitchFamily="18" charset="0"/>
                      </a:rPr>
                      <m:t>𝑃</m:t>
                    </m:r>
                    <m:r>
                      <a:rPr lang="en-US" i="1" dirty="0">
                        <a:latin typeface="Cambria Math" panose="02040503050406030204" pitchFamily="18" charset="0"/>
                      </a:rPr>
                      <m:t> </m:t>
                    </m:r>
                    <m:r>
                      <a:rPr lang="en-US" i="1" dirty="0">
                        <a:latin typeface="Cambria Math" panose="02040503050406030204" pitchFamily="18" charset="0"/>
                      </a:rPr>
                      <m:t>𝑉</m:t>
                    </m:r>
                    <m:r>
                      <a:rPr lang="en-US" i="1" dirty="0">
                        <a:latin typeface="Cambria Math" panose="02040503050406030204" pitchFamily="18" charset="0"/>
                      </a:rPr>
                      <m:t> = </m:t>
                    </m:r>
                    <m:r>
                      <a:rPr lang="en-US" i="1" dirty="0">
                        <a:latin typeface="Cambria Math" panose="02040503050406030204" pitchFamily="18" charset="0"/>
                      </a:rPr>
                      <m:t>𝐶</m:t>
                    </m:r>
                  </m:oMath>
                </a14:m>
                <a:r>
                  <a:rPr lang="en-US" dirty="0"/>
                  <a:t> with respect to independent variable </a:t>
                </a:r>
                <a14:m>
                  <m:oMath xmlns:m="http://schemas.openxmlformats.org/officeDocument/2006/math">
                    <m:r>
                      <a:rPr lang="en-US" i="1" dirty="0" smtClean="0">
                        <a:latin typeface="Cambria Math" panose="02040503050406030204" pitchFamily="18" charset="0"/>
                      </a:rPr>
                      <m:t>𝑡</m:t>
                    </m:r>
                  </m:oMath>
                </a14:m>
                <a:r>
                  <a:rPr lang="en-US" dirty="0"/>
                  <a:t> we get,  </a:t>
                </a:r>
                <a14:m>
                  <m:oMath xmlns:m="http://schemas.openxmlformats.org/officeDocument/2006/math">
                    <m:f>
                      <m:fPr>
                        <m:ctrlPr>
                          <a:rPr lang="en-US" i="1" smtClean="0">
                            <a:latin typeface="Cambria Math" panose="02040503050406030204" pitchFamily="18" charset="0"/>
                          </a:rPr>
                        </m:ctrlPr>
                      </m:fPr>
                      <m:num>
                        <m:r>
                          <a:rPr lang="en-US" i="1" smtClean="0">
                            <a:latin typeface="Cambria Math" panose="02040503050406030204" pitchFamily="18" charset="0"/>
                          </a:rPr>
                          <m:t>𝑑</m:t>
                        </m:r>
                        <m:r>
                          <a:rPr lang="en-US" b="0" i="1" smtClean="0">
                            <a:latin typeface="Cambria Math" panose="02040503050406030204" pitchFamily="18" charset="0"/>
                          </a:rPr>
                          <m:t>𝑃</m:t>
                        </m:r>
                      </m:num>
                      <m:den>
                        <m:r>
                          <a:rPr lang="en-US" i="1" smtClean="0">
                            <a:latin typeface="Cambria Math" panose="02040503050406030204" pitchFamily="18" charset="0"/>
                          </a:rPr>
                          <m:t>𝑑</m:t>
                        </m:r>
                        <m:r>
                          <a:rPr lang="en-US" b="0" i="1" smtClean="0">
                            <a:latin typeface="Cambria Math" panose="02040503050406030204" pitchFamily="18" charset="0"/>
                          </a:rPr>
                          <m:t>𝑡</m:t>
                        </m:r>
                      </m:den>
                    </m:f>
                    <m:r>
                      <a:rPr lang="en-US" b="0" i="1" smtClean="0">
                        <a:latin typeface="Cambria Math" panose="02040503050406030204" pitchFamily="18" charset="0"/>
                      </a:rPr>
                      <m:t>𝑉</m:t>
                    </m:r>
                    <m:r>
                      <a:rPr lang="en-US" b="0" i="1" smtClean="0">
                        <a:latin typeface="Cambria Math" panose="02040503050406030204" pitchFamily="18" charset="0"/>
                      </a:rPr>
                      <m:t>+</m:t>
                    </m:r>
                    <m:r>
                      <a:rPr lang="en-US" b="0" i="1" smtClean="0">
                        <a:latin typeface="Cambria Math" panose="02040503050406030204" pitchFamily="18" charset="0"/>
                      </a:rPr>
                      <m:t>𝑃</m:t>
                    </m:r>
                    <m:f>
                      <m:fPr>
                        <m:ctrlPr>
                          <a:rPr lang="en-US" b="0" i="1" smtClean="0">
                            <a:latin typeface="Cambria Math" panose="02040503050406030204" pitchFamily="18" charset="0"/>
                          </a:rPr>
                        </m:ctrlPr>
                      </m:fPr>
                      <m:num>
                        <m:r>
                          <a:rPr lang="en-US" b="0" i="1" smtClean="0">
                            <a:latin typeface="Cambria Math" panose="02040503050406030204" pitchFamily="18" charset="0"/>
                          </a:rPr>
                          <m:t>𝑑𝑉</m:t>
                        </m:r>
                      </m:num>
                      <m:den>
                        <m:r>
                          <a:rPr lang="en-US" b="0" i="1" smtClean="0">
                            <a:latin typeface="Cambria Math" panose="02040503050406030204" pitchFamily="18" charset="0"/>
                          </a:rPr>
                          <m:t>𝑑𝑡</m:t>
                        </m:r>
                      </m:den>
                    </m:f>
                    <m:r>
                      <a:rPr lang="en-US" b="0" i="1" smtClean="0">
                        <a:latin typeface="Cambria Math" panose="02040503050406030204" pitchFamily="18" charset="0"/>
                      </a:rPr>
                      <m:t>=0</m:t>
                    </m:r>
                  </m:oMath>
                </a14:m>
                <a:r>
                  <a:rPr lang="en-US" dirty="0"/>
                  <a:t>.</a:t>
                </a:r>
              </a:p>
              <a:p>
                <a:r>
                  <a:rPr lang="en-US" dirty="0"/>
                  <a:t>So,  </a:t>
                </a:r>
                <a14:m>
                  <m:oMath xmlns:m="http://schemas.openxmlformats.org/officeDocument/2006/math">
                    <m:f>
                      <m:fPr>
                        <m:ctrlPr>
                          <a:rPr lang="en-US" i="1" smtClean="0">
                            <a:latin typeface="Cambria Math" panose="02040503050406030204" pitchFamily="18" charset="0"/>
                          </a:rPr>
                        </m:ctrlPr>
                      </m:fPr>
                      <m:num>
                        <m:r>
                          <a:rPr lang="en-US" i="1" smtClean="0">
                            <a:latin typeface="Cambria Math" panose="02040503050406030204" pitchFamily="18" charset="0"/>
                          </a:rPr>
                          <m:t>𝑑</m:t>
                        </m:r>
                        <m:r>
                          <a:rPr lang="en-US" b="0" i="1" smtClean="0">
                            <a:latin typeface="Cambria Math" panose="02040503050406030204" pitchFamily="18" charset="0"/>
                          </a:rPr>
                          <m:t>𝑉</m:t>
                        </m:r>
                      </m:num>
                      <m:den>
                        <m:r>
                          <a:rPr lang="en-US" i="1" smtClean="0">
                            <a:latin typeface="Cambria Math" panose="02040503050406030204" pitchFamily="18" charset="0"/>
                          </a:rPr>
                          <m:t>𝑑</m:t>
                        </m:r>
                        <m:r>
                          <a:rPr lang="en-US" b="0" i="1" smtClean="0">
                            <a:latin typeface="Cambria Math" panose="02040503050406030204" pitchFamily="18" charset="0"/>
                          </a:rPr>
                          <m:t>𝑡</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f>
                          <m:fPr>
                            <m:ctrlPr>
                              <a:rPr lang="en-US" b="0" i="1" smtClean="0">
                                <a:latin typeface="Cambria Math" panose="02040503050406030204" pitchFamily="18" charset="0"/>
                              </a:rPr>
                            </m:ctrlPr>
                          </m:fPr>
                          <m:num>
                            <m:r>
                              <a:rPr lang="en-US" b="0" i="1" smtClean="0">
                                <a:latin typeface="Cambria Math" panose="02040503050406030204" pitchFamily="18" charset="0"/>
                              </a:rPr>
                              <m:t>𝑑𝑃</m:t>
                            </m:r>
                          </m:num>
                          <m:den>
                            <m:r>
                              <a:rPr lang="en-US" b="0" i="1" smtClean="0">
                                <a:latin typeface="Cambria Math" panose="02040503050406030204" pitchFamily="18" charset="0"/>
                              </a:rPr>
                              <m:t>𝑑𝑡</m:t>
                            </m:r>
                          </m:den>
                        </m:f>
                        <m:r>
                          <a:rPr lang="en-US" b="0" i="1" smtClean="0">
                            <a:latin typeface="Cambria Math" panose="02040503050406030204" pitchFamily="18" charset="0"/>
                          </a:rPr>
                          <m:t>𝑉</m:t>
                        </m:r>
                      </m:num>
                      <m:den>
                        <m:r>
                          <a:rPr lang="en-US" b="0" i="1" smtClean="0">
                            <a:latin typeface="Cambria Math" panose="02040503050406030204" pitchFamily="18" charset="0"/>
                          </a:rPr>
                          <m:t>𝑃</m:t>
                        </m:r>
                      </m:den>
                    </m:f>
                  </m:oMath>
                </a14:m>
                <a:r>
                  <a:rPr lang="en-US" dirty="0"/>
                  <a:t>   and plugging in the known values we get  </a:t>
                </a:r>
                <a14:m>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𝑑𝑉</m:t>
                        </m:r>
                      </m:num>
                      <m:den>
                        <m:r>
                          <a:rPr lang="en-US" i="1">
                            <a:latin typeface="Cambria Math" panose="02040503050406030204" pitchFamily="18" charset="0"/>
                          </a:rPr>
                          <m:t>𝑑𝑡</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−600</m:t>
                        </m:r>
                      </m:num>
                      <m:den>
                        <m:r>
                          <a:rPr lang="en-US" b="0" i="1" smtClean="0">
                            <a:latin typeface="Cambria Math" panose="02040503050406030204" pitchFamily="18" charset="0"/>
                          </a:rPr>
                          <m:t>150</m:t>
                        </m:r>
                      </m:den>
                    </m:f>
                    <m:r>
                      <a:rPr lang="en-US" b="0" i="1" smtClean="0">
                        <a:latin typeface="Cambria Math" panose="02040503050406030204" pitchFamily="18" charset="0"/>
                        <a:ea typeface="Cambria Math" panose="02040503050406030204" pitchFamily="18" charset="0"/>
                      </a:rPr>
                      <m:t>∙20=80</m:t>
                    </m:r>
                  </m:oMath>
                </a14:m>
                <a:endParaRPr lang="en-US" dirty="0"/>
              </a:p>
              <a:p>
                <a:endParaRPr lang="en-US" dirty="0"/>
              </a:p>
              <a:p>
                <a:r>
                  <a:rPr lang="en-US" dirty="0"/>
                  <a:t>The volume is decreasing at </a:t>
                </a:r>
                <a14:m>
                  <m:oMath xmlns:m="http://schemas.openxmlformats.org/officeDocument/2006/math">
                    <m:r>
                      <a:rPr lang="en-US" i="1" dirty="0" smtClean="0">
                        <a:latin typeface="Cambria Math" panose="02040503050406030204" pitchFamily="18" charset="0"/>
                      </a:rPr>
                      <m:t>80 </m:t>
                    </m:r>
                    <m:r>
                      <a:rPr lang="en-US" i="1" dirty="0" smtClean="0">
                        <a:latin typeface="Cambria Math" panose="02040503050406030204" pitchFamily="18" charset="0"/>
                      </a:rPr>
                      <m:t>𝑐</m:t>
                    </m:r>
                    <m:sSup>
                      <m:sSupPr>
                        <m:ctrlPr>
                          <a:rPr lang="en-US" b="0" i="1" dirty="0" smtClean="0">
                            <a:latin typeface="Cambria Math" panose="02040503050406030204" pitchFamily="18" charset="0"/>
                          </a:rPr>
                        </m:ctrlPr>
                      </m:sSupPr>
                      <m:e>
                        <m:r>
                          <a:rPr lang="en-US" i="1" dirty="0" smtClean="0">
                            <a:latin typeface="Cambria Math" panose="02040503050406030204" pitchFamily="18" charset="0"/>
                          </a:rPr>
                          <m:t>𝑚</m:t>
                        </m:r>
                      </m:e>
                      <m:sup>
                        <m:r>
                          <a:rPr lang="en-US" i="1" dirty="0" smtClean="0">
                            <a:latin typeface="Cambria Math" panose="02040503050406030204" pitchFamily="18" charset="0"/>
                          </a:rPr>
                          <m:t>3</m:t>
                        </m:r>
                      </m:sup>
                    </m:sSup>
                    <m:r>
                      <a:rPr lang="en-US" i="1" dirty="0" smtClean="0">
                        <a:latin typeface="Cambria Math" panose="02040503050406030204" pitchFamily="18" charset="0"/>
                      </a:rPr>
                      <m:t>/</m:t>
                    </m:r>
                    <m:r>
                      <m:rPr>
                        <m:sty m:val="p"/>
                      </m:rPr>
                      <a:rPr lang="en-US" i="1" dirty="0" smtClean="0">
                        <a:latin typeface="Cambria Math" panose="02040503050406030204" pitchFamily="18" charset="0"/>
                      </a:rPr>
                      <m:t>min</m:t>
                    </m:r>
                    <m:r>
                      <a:rPr lang="en-US" i="1" dirty="0" smtClean="0">
                        <a:latin typeface="Cambria Math" panose="02040503050406030204" pitchFamily="18" charset="0"/>
                      </a:rPr>
                      <m:t>⁡</m:t>
                    </m:r>
                  </m:oMath>
                </a14:m>
                <a:endParaRPr lang="en-US" dirty="0"/>
              </a:p>
              <a:p>
                <a:endParaRPr lang="en-US" dirty="0"/>
              </a:p>
            </p:txBody>
          </p:sp>
        </mc:Choice>
        <mc:Fallback xmlns="">
          <p:sp>
            <p:nvSpPr>
              <p:cNvPr id="4" name="Text Placeholder 3">
                <a:extLst>
                  <a:ext uri="{FF2B5EF4-FFF2-40B4-BE49-F238E27FC236}">
                    <a16:creationId xmlns:a16="http://schemas.microsoft.com/office/drawing/2014/main" id="{4C24BB80-87E9-E58A-DF84-E62C302973C5}"/>
                  </a:ext>
                </a:extLst>
              </p:cNvPr>
              <p:cNvSpPr>
                <a:spLocks noGrp="1" noRot="1" noChangeAspect="1" noMove="1" noResize="1" noEditPoints="1" noAdjustHandles="1" noChangeArrowheads="1" noChangeShapeType="1" noTextEdit="1"/>
              </p:cNvSpPr>
              <p:nvPr>
                <p:ph type="body" sz="quarter" idx="14"/>
              </p:nvPr>
            </p:nvSpPr>
            <p:spPr>
              <a:xfrm>
                <a:off x="609599" y="1261883"/>
                <a:ext cx="11462159" cy="5354790"/>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9115871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F1F0D-6009-4CED-A08B-0B5F025ABCD9}"/>
              </a:ext>
            </a:extLst>
          </p:cNvPr>
          <p:cNvSpPr>
            <a:spLocks noGrp="1"/>
          </p:cNvSpPr>
          <p:nvPr>
            <p:ph type="title"/>
          </p:nvPr>
        </p:nvSpPr>
        <p:spPr/>
        <p:txBody>
          <a:bodyPr/>
          <a:lstStyle/>
          <a:p>
            <a:r>
              <a:rPr lang="en-US" dirty="0"/>
              <a:t>Example 3: An Airplane Flying at a constant Elevation</a:t>
            </a:r>
          </a:p>
        </p:txBody>
      </p:sp>
      <p:pic>
        <p:nvPicPr>
          <p:cNvPr id="4" name="Picture 3">
            <a:extLst>
              <a:ext uri="{FF2B5EF4-FFF2-40B4-BE49-F238E27FC236}">
                <a16:creationId xmlns:a16="http://schemas.microsoft.com/office/drawing/2014/main" id="{6D2CBD04-E88A-427A-9346-56BC2F9D5FC6}"/>
              </a:ext>
            </a:extLst>
          </p:cNvPr>
          <p:cNvPicPr>
            <a:picLocks noChangeAspect="1"/>
          </p:cNvPicPr>
          <p:nvPr/>
        </p:nvPicPr>
        <p:blipFill>
          <a:blip r:embed="rId2"/>
          <a:stretch>
            <a:fillRect/>
          </a:stretch>
        </p:blipFill>
        <p:spPr>
          <a:xfrm>
            <a:off x="838201" y="1690688"/>
            <a:ext cx="10964332" cy="3761845"/>
          </a:xfrm>
          <a:prstGeom prst="rect">
            <a:avLst/>
          </a:prstGeom>
        </p:spPr>
      </p:pic>
    </p:spTree>
    <p:extLst>
      <p:ext uri="{BB962C8B-B14F-4D97-AF65-F5344CB8AC3E}">
        <p14:creationId xmlns:p14="http://schemas.microsoft.com/office/powerpoint/2010/main" val="1288511003"/>
      </p:ext>
    </p:extLst>
  </p:cSld>
  <p:clrMapOvr>
    <a:masterClrMapping/>
  </p:clrMapOvr>
</p:sld>
</file>

<file path=ppt/theme/theme1.xml><?xml version="1.0" encoding="utf-8"?>
<a:theme xmlns:a="http://schemas.openxmlformats.org/drawingml/2006/main" name="Essential">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181</TotalTime>
  <Words>1129</Words>
  <Application>Microsoft Office PowerPoint</Application>
  <PresentationFormat>Widescreen</PresentationFormat>
  <Paragraphs>147</Paragraphs>
  <Slides>68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68</vt:i4>
      </vt:variant>
    </vt:vector>
  </HeadingPairs>
  <TitlesOfParts>
    <vt:vector size="72" baseType="lpstr">
      <vt:lpstr>Arial</vt:lpstr>
      <vt:lpstr>Arial Black</vt:lpstr>
      <vt:lpstr>Cambria Math</vt:lpstr>
      <vt:lpstr>Essential</vt:lpstr>
      <vt:lpstr>Week 9</vt:lpstr>
      <vt:lpstr>3.1 Related Rates</vt:lpstr>
      <vt:lpstr>Example 1:</vt:lpstr>
      <vt:lpstr>Solution:</vt:lpstr>
      <vt:lpstr>Cont.</vt:lpstr>
      <vt:lpstr>Example Cont.</vt:lpstr>
      <vt:lpstr>Problem-Solving Strategy: Solving a Related-Rates Problem</vt:lpstr>
      <vt:lpstr>Example 2: Boyle’s Law</vt:lpstr>
      <vt:lpstr>Example 3: An Airplane Flying at a constant Elevation</vt:lpstr>
      <vt:lpstr>Cont.</vt:lpstr>
      <vt:lpstr>Cont.</vt:lpstr>
      <vt:lpstr>Cont.</vt:lpstr>
      <vt:lpstr>Cont.</vt:lpstr>
      <vt:lpstr>Cont.</vt:lpstr>
      <vt:lpstr>Class Activity</vt:lpstr>
      <vt:lpstr>Example 4: Water Draining From a Funnel</vt:lpstr>
      <vt:lpstr>Explanation:</vt:lpstr>
      <vt:lpstr>Cont.</vt:lpstr>
      <vt:lpstr>Cont.</vt:lpstr>
      <vt:lpstr>Class Activity</vt:lpstr>
      <vt:lpstr>Example:</vt:lpstr>
      <vt:lpstr>Cont.</vt:lpstr>
      <vt:lpstr>Cont.</vt:lpstr>
      <vt:lpstr>Conti.</vt:lpstr>
      <vt:lpstr>Cont.</vt:lpstr>
      <vt:lpstr>Cont.</vt:lpstr>
      <vt:lpstr>Class Activity</vt:lpstr>
      <vt:lpstr> Class Activity</vt:lpstr>
      <vt:lpstr>Videos: Related Rates</vt:lpstr>
      <vt:lpstr>3.2 Linear Approximations and Differentials</vt:lpstr>
      <vt:lpstr>Example:</vt:lpstr>
      <vt:lpstr>Cont.</vt:lpstr>
      <vt:lpstr>Cont.</vt:lpstr>
      <vt:lpstr>Example:</vt:lpstr>
      <vt:lpstr>Cont.</vt:lpstr>
      <vt:lpstr> The Differential of a function </vt:lpstr>
      <vt:lpstr>PowerPoint Presentation</vt:lpstr>
      <vt:lpstr>PowerPoint Presentation</vt:lpstr>
      <vt:lpstr>Class Activity</vt:lpstr>
      <vt:lpstr>Example:</vt:lpstr>
      <vt:lpstr>Videos: Approximating Differentials</vt:lpstr>
      <vt:lpstr> 3.3 Maxima and Minima   </vt:lpstr>
      <vt:lpstr>Cont.</vt:lpstr>
      <vt:lpstr>Extreme Value Theorem:</vt:lpstr>
      <vt:lpstr>Local Maximum and Local Minimum</vt:lpstr>
      <vt:lpstr>Critical Points</vt:lpstr>
      <vt:lpstr>Example:</vt:lpstr>
      <vt:lpstr>Cont.</vt:lpstr>
      <vt:lpstr>Cont.</vt:lpstr>
      <vt:lpstr>Examples</vt:lpstr>
      <vt:lpstr>Cont.</vt:lpstr>
      <vt:lpstr>Cont.</vt:lpstr>
      <vt:lpstr>Cont.</vt:lpstr>
      <vt:lpstr>Cont.</vt:lpstr>
      <vt:lpstr>Cont.</vt:lpstr>
      <vt:lpstr>Cont.</vt:lpstr>
      <vt:lpstr>Cont.</vt:lpstr>
      <vt:lpstr>Class Activity</vt:lpstr>
      <vt:lpstr>Fermat’s Theorem</vt:lpstr>
      <vt:lpstr>PowerPoint Presentation</vt:lpstr>
      <vt:lpstr>Location of Absolute Extrema</vt:lpstr>
      <vt:lpstr>Problem-Solving Strategy: Locating Absolute Extrema over a Closed Interval</vt:lpstr>
      <vt:lpstr>Examples: Absolute Extrema over a Closed Interval</vt:lpstr>
      <vt:lpstr>Cont.</vt:lpstr>
      <vt:lpstr>Cont.</vt:lpstr>
      <vt:lpstr>Cont.</vt:lpstr>
      <vt:lpstr>Class Activity</vt:lpstr>
      <vt:lpstr>Videos: Applications of Derivatives</vt:lpstr>
    </vt:vector>
  </TitlesOfParts>
  <Company>Columbus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9</dc:title>
  <dc:creator>Kamau, Ben</dc:creator>
  <cp:lastModifiedBy>Nehal Shukla</cp:lastModifiedBy>
  <cp:revision>1</cp:revision>
  <dcterms:created xsi:type="dcterms:W3CDTF">2023-10-09T15:11:19Z</dcterms:created>
  <dcterms:modified xsi:type="dcterms:W3CDTF">2023-10-09T19:11:52Z</dcterms:modified>
</cp:coreProperties>
</file>